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A61E9-0FB1-4D82-BEDF-225D67F34D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871F0EC7-3B4D-45BD-A81F-D83D319CD5E3}">
      <dgm:prSet phldrT="[Текст]"/>
      <dgm:spPr/>
      <dgm:t>
        <a:bodyPr/>
        <a:lstStyle/>
        <a:p>
          <a:r>
            <a:rPr lang="ru-RU" dirty="0" err="1"/>
            <a:t>Алфавіт</a:t>
          </a:r>
          <a:r>
            <a:rPr lang="ru-RU" dirty="0"/>
            <a:t> </a:t>
          </a:r>
          <a:r>
            <a:rPr lang="ru-RU" dirty="0" err="1"/>
            <a:t>мови</a:t>
          </a:r>
          <a:r>
            <a:rPr lang="ru-RU" dirty="0"/>
            <a:t> </a:t>
          </a:r>
          <a:r>
            <a:rPr lang="en-US" dirty="0"/>
            <a:t>Python</a:t>
          </a:r>
          <a:endParaRPr lang="LID4096" dirty="0"/>
        </a:p>
      </dgm:t>
    </dgm:pt>
    <dgm:pt modelId="{2CAE0029-F802-45A7-8AB8-F0F03E3CAC35}" type="parTrans" cxnId="{DE9358AC-A39C-4B5E-BBEB-6B66D09D4E1C}">
      <dgm:prSet/>
      <dgm:spPr/>
      <dgm:t>
        <a:bodyPr/>
        <a:lstStyle/>
        <a:p>
          <a:endParaRPr lang="LID4096"/>
        </a:p>
      </dgm:t>
    </dgm:pt>
    <dgm:pt modelId="{A7EB808B-01C1-4923-8FD1-99DEE62C9907}" type="sibTrans" cxnId="{DE9358AC-A39C-4B5E-BBEB-6B66D09D4E1C}">
      <dgm:prSet/>
      <dgm:spPr/>
      <dgm:t>
        <a:bodyPr/>
        <a:lstStyle/>
        <a:p>
          <a:endParaRPr lang="LID4096"/>
        </a:p>
      </dgm:t>
    </dgm:pt>
    <dgm:pt modelId="{6C08FEC9-C902-408A-B3B3-477DC7752F8C}">
      <dgm:prSet phldrT="[Текст]"/>
      <dgm:spPr/>
      <dgm:t>
        <a:bodyPr/>
        <a:lstStyle/>
        <a:p>
          <a:r>
            <a:rPr lang="ru-RU" dirty="0" err="1"/>
            <a:t>великі</a:t>
          </a:r>
          <a:r>
            <a:rPr lang="ru-RU" dirty="0"/>
            <a:t> й </a:t>
          </a:r>
          <a:r>
            <a:rPr lang="ru-RU" dirty="0" err="1"/>
            <a:t>малі</a:t>
          </a:r>
          <a:r>
            <a:rPr lang="ru-RU" dirty="0"/>
            <a:t> </a:t>
          </a:r>
          <a:r>
            <a:rPr lang="ru-RU" dirty="0" err="1"/>
            <a:t>літери</a:t>
          </a:r>
          <a:r>
            <a:rPr lang="ru-RU" dirty="0"/>
            <a:t> </a:t>
          </a:r>
          <a:r>
            <a:rPr lang="ru-RU" dirty="0" err="1"/>
            <a:t>латиниці</a:t>
          </a:r>
          <a:r>
            <a:rPr lang="ru-RU" dirty="0"/>
            <a:t> та </a:t>
          </a:r>
          <a:r>
            <a:rPr lang="ru-RU" dirty="0" err="1"/>
            <a:t>кирилиці</a:t>
          </a:r>
          <a:endParaRPr lang="LID4096" dirty="0"/>
        </a:p>
      </dgm:t>
    </dgm:pt>
    <dgm:pt modelId="{0F4F5627-422F-4B93-BCFD-3F4FBB002B67}" type="parTrans" cxnId="{9D23F02A-9C27-4600-871A-A8F9B0347D6C}">
      <dgm:prSet/>
      <dgm:spPr/>
      <dgm:t>
        <a:bodyPr/>
        <a:lstStyle/>
        <a:p>
          <a:endParaRPr lang="LID4096"/>
        </a:p>
      </dgm:t>
    </dgm:pt>
    <dgm:pt modelId="{87B414B3-F601-4D51-8BFF-87BE19666939}" type="sibTrans" cxnId="{9D23F02A-9C27-4600-871A-A8F9B0347D6C}">
      <dgm:prSet/>
      <dgm:spPr/>
      <dgm:t>
        <a:bodyPr/>
        <a:lstStyle/>
        <a:p>
          <a:endParaRPr lang="LID4096"/>
        </a:p>
      </dgm:t>
    </dgm:pt>
    <dgm:pt modelId="{163BA286-BA02-4B97-8968-31693DD28CDA}">
      <dgm:prSet phldrT="[Текст]"/>
      <dgm:spPr/>
      <dgm:t>
        <a:bodyPr/>
        <a:lstStyle/>
        <a:p>
          <a:r>
            <a:rPr lang="uk-UA" dirty="0"/>
            <a:t>ц</a:t>
          </a:r>
          <a:r>
            <a:rPr lang="ru-RU" dirty="0" err="1"/>
            <a:t>ифри</a:t>
          </a:r>
          <a:endParaRPr lang="LID4096" dirty="0"/>
        </a:p>
      </dgm:t>
    </dgm:pt>
    <dgm:pt modelId="{94D3E28D-FF27-4C5F-A507-A06A7BA8CE88}" type="parTrans" cxnId="{4A740959-B1D9-47F1-83B3-737080564B5A}">
      <dgm:prSet/>
      <dgm:spPr/>
      <dgm:t>
        <a:bodyPr/>
        <a:lstStyle/>
        <a:p>
          <a:endParaRPr lang="LID4096"/>
        </a:p>
      </dgm:t>
    </dgm:pt>
    <dgm:pt modelId="{F3E1A614-A83E-4D3B-9223-0DC89AF5FAE8}" type="sibTrans" cxnId="{4A740959-B1D9-47F1-83B3-737080564B5A}">
      <dgm:prSet/>
      <dgm:spPr/>
      <dgm:t>
        <a:bodyPr/>
        <a:lstStyle/>
        <a:p>
          <a:endParaRPr lang="LID4096"/>
        </a:p>
      </dgm:t>
    </dgm:pt>
    <dgm:pt modelId="{E33D5901-9D65-4D72-BC27-C2CFC72A8B43}">
      <dgm:prSet phldrT="[Текст]"/>
      <dgm:spPr/>
      <dgm:t>
        <a:bodyPr/>
        <a:lstStyle/>
        <a:p>
          <a:r>
            <a:rPr lang="ru-RU" dirty="0"/>
            <a:t>знаки </a:t>
          </a:r>
          <a:r>
            <a:rPr lang="ru-RU" dirty="0" err="1"/>
            <a:t>операцій</a:t>
          </a:r>
          <a:r>
            <a:rPr lang="ru-RU" dirty="0"/>
            <a:t>: + – * \ = &lt; &gt; \ | &amp;</a:t>
          </a:r>
          <a:endParaRPr lang="LID4096" dirty="0"/>
        </a:p>
      </dgm:t>
    </dgm:pt>
    <dgm:pt modelId="{7D13FEA1-EF5D-4F7A-BCA5-9F682767E7F7}" type="parTrans" cxnId="{9B797E07-0E81-4841-A5FC-2640633F1A9F}">
      <dgm:prSet/>
      <dgm:spPr/>
      <dgm:t>
        <a:bodyPr/>
        <a:lstStyle/>
        <a:p>
          <a:endParaRPr lang="LID4096"/>
        </a:p>
      </dgm:t>
    </dgm:pt>
    <dgm:pt modelId="{91C5F43D-5CDA-408E-B251-9AA2293C09A1}" type="sibTrans" cxnId="{9B797E07-0E81-4841-A5FC-2640633F1A9F}">
      <dgm:prSet/>
      <dgm:spPr/>
      <dgm:t>
        <a:bodyPr/>
        <a:lstStyle/>
        <a:p>
          <a:endParaRPr lang="LID4096"/>
        </a:p>
      </dgm:t>
    </dgm:pt>
    <dgm:pt modelId="{B4CA6600-2C65-45BE-B793-077C47769AF5}">
      <dgm:prSet phldrT="[Текст]"/>
      <dgm:spPr/>
      <dgm:t>
        <a:bodyPr/>
        <a:lstStyle/>
        <a:p>
          <a:r>
            <a:rPr lang="ru-RU" dirty="0" err="1"/>
            <a:t>символи</a:t>
          </a:r>
          <a:r>
            <a:rPr lang="ru-RU" dirty="0"/>
            <a:t> </a:t>
          </a:r>
          <a:r>
            <a:rPr lang="ru-RU" dirty="0" err="1"/>
            <a:t>підкреслення</a:t>
          </a:r>
          <a:r>
            <a:rPr lang="ru-RU" dirty="0"/>
            <a:t> (_) і </a:t>
          </a:r>
          <a:r>
            <a:rPr lang="ru-RU" dirty="0" err="1"/>
            <a:t>пробілу</a:t>
          </a:r>
          <a:endParaRPr lang="LID4096" dirty="0"/>
        </a:p>
      </dgm:t>
    </dgm:pt>
    <dgm:pt modelId="{93F7EC5A-23F1-4545-8845-A26E5A7EDD71}" type="parTrans" cxnId="{2B7FE1B0-EB3F-4C17-9AD2-42B853D8EAFE}">
      <dgm:prSet/>
      <dgm:spPr/>
      <dgm:t>
        <a:bodyPr/>
        <a:lstStyle/>
        <a:p>
          <a:endParaRPr lang="LID4096"/>
        </a:p>
      </dgm:t>
    </dgm:pt>
    <dgm:pt modelId="{2FBB4F86-DA07-4CA3-B675-3841D6BFDAAF}" type="sibTrans" cxnId="{2B7FE1B0-EB3F-4C17-9AD2-42B853D8EAFE}">
      <dgm:prSet/>
      <dgm:spPr/>
      <dgm:t>
        <a:bodyPr/>
        <a:lstStyle/>
        <a:p>
          <a:endParaRPr lang="LID4096"/>
        </a:p>
      </dgm:t>
    </dgm:pt>
    <dgm:pt modelId="{4F3E38AD-6CF8-4A8A-8EA1-522DE473C949}">
      <dgm:prSet phldrT="[Текст]"/>
      <dgm:spPr/>
      <dgm:t>
        <a:bodyPr/>
        <a:lstStyle/>
        <a:p>
          <a:r>
            <a:rPr lang="ru-RU" dirty="0" err="1"/>
            <a:t>синтаксичні</a:t>
          </a:r>
          <a:r>
            <a:rPr lang="ru-RU" dirty="0"/>
            <a:t> знаки та </a:t>
          </a:r>
          <a:r>
            <a:rPr lang="ru-RU" dirty="0" err="1"/>
            <a:t>обмежувачі</a:t>
          </a:r>
          <a:r>
            <a:rPr lang="ru-RU" dirty="0"/>
            <a:t>: . , ‘ « ( ) [ ]  </a:t>
          </a:r>
          <a:r>
            <a:rPr lang="en-US" dirty="0"/>
            <a:t>{</a:t>
          </a:r>
          <a:r>
            <a:rPr lang="ru-RU" dirty="0"/>
            <a:t>}</a:t>
          </a:r>
          <a:endParaRPr lang="LID4096" dirty="0"/>
        </a:p>
      </dgm:t>
    </dgm:pt>
    <dgm:pt modelId="{615894E0-B49C-4083-8CF1-454191CC41DC}" type="parTrans" cxnId="{F94D9D02-9397-4668-9698-13556E3806FC}">
      <dgm:prSet/>
      <dgm:spPr/>
      <dgm:t>
        <a:bodyPr/>
        <a:lstStyle/>
        <a:p>
          <a:endParaRPr lang="LID4096"/>
        </a:p>
      </dgm:t>
    </dgm:pt>
    <dgm:pt modelId="{19ED4CEE-98DD-49D8-B946-C6E680F35707}" type="sibTrans" cxnId="{F94D9D02-9397-4668-9698-13556E3806FC}">
      <dgm:prSet/>
      <dgm:spPr/>
      <dgm:t>
        <a:bodyPr/>
        <a:lstStyle/>
        <a:p>
          <a:endParaRPr lang="LID4096"/>
        </a:p>
      </dgm:t>
    </dgm:pt>
    <dgm:pt modelId="{93A66A80-8148-43F9-9561-906553825610}">
      <dgm:prSet phldrT="[Текст]"/>
      <dgm:spPr/>
      <dgm:t>
        <a:bodyPr/>
        <a:lstStyle/>
        <a:p>
          <a:r>
            <a:rPr lang="ru-RU" dirty="0" err="1"/>
            <a:t>спеціальні</a:t>
          </a:r>
          <a:r>
            <a:rPr lang="ru-RU" dirty="0"/>
            <a:t> </a:t>
          </a:r>
          <a:r>
            <a:rPr lang="ru-RU" dirty="0" err="1"/>
            <a:t>символи</a:t>
          </a:r>
          <a:r>
            <a:rPr lang="ru-RU" dirty="0"/>
            <a:t>:</a:t>
          </a:r>
          <a:r>
            <a:rPr lang="en-US" dirty="0"/>
            <a:t> </a:t>
          </a:r>
          <a:r>
            <a:rPr lang="ru-RU" dirty="0"/>
            <a:t># ^ $ та </a:t>
          </a:r>
          <a:r>
            <a:rPr lang="ru-RU" dirty="0" err="1"/>
            <a:t>ін</a:t>
          </a:r>
          <a:r>
            <a:rPr lang="ru-RU" dirty="0"/>
            <a:t>.</a:t>
          </a:r>
          <a:endParaRPr lang="LID4096" dirty="0"/>
        </a:p>
      </dgm:t>
    </dgm:pt>
    <dgm:pt modelId="{C34138C7-C750-44CB-9201-6C110379DC2F}" type="parTrans" cxnId="{0FAAB407-10C7-4CFB-9910-449DDA451568}">
      <dgm:prSet/>
      <dgm:spPr/>
      <dgm:t>
        <a:bodyPr/>
        <a:lstStyle/>
        <a:p>
          <a:endParaRPr lang="LID4096"/>
        </a:p>
      </dgm:t>
    </dgm:pt>
    <dgm:pt modelId="{353F6E04-BB64-466E-9400-D5B3A153BF0C}" type="sibTrans" cxnId="{0FAAB407-10C7-4CFB-9910-449DDA451568}">
      <dgm:prSet/>
      <dgm:spPr/>
      <dgm:t>
        <a:bodyPr/>
        <a:lstStyle/>
        <a:p>
          <a:endParaRPr lang="LID4096"/>
        </a:p>
      </dgm:t>
    </dgm:pt>
    <dgm:pt modelId="{9C88FE08-00F4-4D6B-9EFA-7D0E0770CD15}" type="pres">
      <dgm:prSet presAssocID="{2D4A61E9-0FB1-4D82-BEDF-225D67F34DC8}" presName="linear" presStyleCnt="0">
        <dgm:presLayoutVars>
          <dgm:dir/>
          <dgm:animLvl val="lvl"/>
          <dgm:resizeHandles val="exact"/>
        </dgm:presLayoutVars>
      </dgm:prSet>
      <dgm:spPr/>
    </dgm:pt>
    <dgm:pt modelId="{5A810910-F4A7-4A1F-9117-13B9CB9F1622}" type="pres">
      <dgm:prSet presAssocID="{871F0EC7-3B4D-45BD-A81F-D83D319CD5E3}" presName="parentLin" presStyleCnt="0"/>
      <dgm:spPr/>
    </dgm:pt>
    <dgm:pt modelId="{7BC41099-3866-45CD-8183-E6D7082E7D03}" type="pres">
      <dgm:prSet presAssocID="{871F0EC7-3B4D-45BD-A81F-D83D319CD5E3}" presName="parentLeftMargin" presStyleLbl="node1" presStyleIdx="0" presStyleCnt="1"/>
      <dgm:spPr/>
    </dgm:pt>
    <dgm:pt modelId="{A7AAA8EA-FA8D-4107-B13C-B2F7B518CEC7}" type="pres">
      <dgm:prSet presAssocID="{871F0EC7-3B4D-45BD-A81F-D83D319CD5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7900E1B-767D-4F0B-96DF-B35D0442A165}" type="pres">
      <dgm:prSet presAssocID="{871F0EC7-3B4D-45BD-A81F-D83D319CD5E3}" presName="negativeSpace" presStyleCnt="0"/>
      <dgm:spPr/>
    </dgm:pt>
    <dgm:pt modelId="{25D69987-51EA-4399-A933-E86FE2337653}" type="pres">
      <dgm:prSet presAssocID="{871F0EC7-3B4D-45BD-A81F-D83D319CD5E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94D9D02-9397-4668-9698-13556E3806FC}" srcId="{871F0EC7-3B4D-45BD-A81F-D83D319CD5E3}" destId="{4F3E38AD-6CF8-4A8A-8EA1-522DE473C949}" srcOrd="4" destOrd="0" parTransId="{615894E0-B49C-4083-8CF1-454191CC41DC}" sibTransId="{19ED4CEE-98DD-49D8-B946-C6E680F35707}"/>
    <dgm:cxn modelId="{9B797E07-0E81-4841-A5FC-2640633F1A9F}" srcId="{871F0EC7-3B4D-45BD-A81F-D83D319CD5E3}" destId="{E33D5901-9D65-4D72-BC27-C2CFC72A8B43}" srcOrd="2" destOrd="0" parTransId="{7D13FEA1-EF5D-4F7A-BCA5-9F682767E7F7}" sibTransId="{91C5F43D-5CDA-408E-B251-9AA2293C09A1}"/>
    <dgm:cxn modelId="{0FAAB407-10C7-4CFB-9910-449DDA451568}" srcId="{871F0EC7-3B4D-45BD-A81F-D83D319CD5E3}" destId="{93A66A80-8148-43F9-9561-906553825610}" srcOrd="5" destOrd="0" parTransId="{C34138C7-C750-44CB-9201-6C110379DC2F}" sibTransId="{353F6E04-BB64-466E-9400-D5B3A153BF0C}"/>
    <dgm:cxn modelId="{4F37B108-A0CF-497B-B519-FCD703C85C37}" type="presOf" srcId="{6C08FEC9-C902-408A-B3B3-477DC7752F8C}" destId="{25D69987-51EA-4399-A933-E86FE2337653}" srcOrd="0" destOrd="0" presId="urn:microsoft.com/office/officeart/2005/8/layout/list1"/>
    <dgm:cxn modelId="{D74EE811-FDC7-4A9B-9F97-2B1C0099D676}" type="presOf" srcId="{93A66A80-8148-43F9-9561-906553825610}" destId="{25D69987-51EA-4399-A933-E86FE2337653}" srcOrd="0" destOrd="5" presId="urn:microsoft.com/office/officeart/2005/8/layout/list1"/>
    <dgm:cxn modelId="{517FEA23-9BFC-4BF2-9A70-57CBDC06F46F}" type="presOf" srcId="{163BA286-BA02-4B97-8968-31693DD28CDA}" destId="{25D69987-51EA-4399-A933-E86FE2337653}" srcOrd="0" destOrd="1" presId="urn:microsoft.com/office/officeart/2005/8/layout/list1"/>
    <dgm:cxn modelId="{9D23F02A-9C27-4600-871A-A8F9B0347D6C}" srcId="{871F0EC7-3B4D-45BD-A81F-D83D319CD5E3}" destId="{6C08FEC9-C902-408A-B3B3-477DC7752F8C}" srcOrd="0" destOrd="0" parTransId="{0F4F5627-422F-4B93-BCFD-3F4FBB002B67}" sibTransId="{87B414B3-F601-4D51-8BFF-87BE19666939}"/>
    <dgm:cxn modelId="{F2A61B43-0167-4F1A-98E5-6BC293945622}" type="presOf" srcId="{871F0EC7-3B4D-45BD-A81F-D83D319CD5E3}" destId="{A7AAA8EA-FA8D-4107-B13C-B2F7B518CEC7}" srcOrd="1" destOrd="0" presId="urn:microsoft.com/office/officeart/2005/8/layout/list1"/>
    <dgm:cxn modelId="{AD921547-958C-4464-9845-6E277CF7A3EA}" type="presOf" srcId="{E33D5901-9D65-4D72-BC27-C2CFC72A8B43}" destId="{25D69987-51EA-4399-A933-E86FE2337653}" srcOrd="0" destOrd="2" presId="urn:microsoft.com/office/officeart/2005/8/layout/list1"/>
    <dgm:cxn modelId="{4A740959-B1D9-47F1-83B3-737080564B5A}" srcId="{871F0EC7-3B4D-45BD-A81F-D83D319CD5E3}" destId="{163BA286-BA02-4B97-8968-31693DD28CDA}" srcOrd="1" destOrd="0" parTransId="{94D3E28D-FF27-4C5F-A507-A06A7BA8CE88}" sibTransId="{F3E1A614-A83E-4D3B-9223-0DC89AF5FAE8}"/>
    <dgm:cxn modelId="{BF698AA5-07FB-43A8-8913-479A8D52B326}" type="presOf" srcId="{2D4A61E9-0FB1-4D82-BEDF-225D67F34DC8}" destId="{9C88FE08-00F4-4D6B-9EFA-7D0E0770CD15}" srcOrd="0" destOrd="0" presId="urn:microsoft.com/office/officeart/2005/8/layout/list1"/>
    <dgm:cxn modelId="{DE9358AC-A39C-4B5E-BBEB-6B66D09D4E1C}" srcId="{2D4A61E9-0FB1-4D82-BEDF-225D67F34DC8}" destId="{871F0EC7-3B4D-45BD-A81F-D83D319CD5E3}" srcOrd="0" destOrd="0" parTransId="{2CAE0029-F802-45A7-8AB8-F0F03E3CAC35}" sibTransId="{A7EB808B-01C1-4923-8FD1-99DEE62C9907}"/>
    <dgm:cxn modelId="{2B7FE1B0-EB3F-4C17-9AD2-42B853D8EAFE}" srcId="{871F0EC7-3B4D-45BD-A81F-D83D319CD5E3}" destId="{B4CA6600-2C65-45BE-B793-077C47769AF5}" srcOrd="3" destOrd="0" parTransId="{93F7EC5A-23F1-4545-8845-A26E5A7EDD71}" sibTransId="{2FBB4F86-DA07-4CA3-B675-3841D6BFDAAF}"/>
    <dgm:cxn modelId="{8FB5ACBD-3D06-4414-9FC9-6C3D6A571B64}" type="presOf" srcId="{871F0EC7-3B4D-45BD-A81F-D83D319CD5E3}" destId="{7BC41099-3866-45CD-8183-E6D7082E7D03}" srcOrd="0" destOrd="0" presId="urn:microsoft.com/office/officeart/2005/8/layout/list1"/>
    <dgm:cxn modelId="{DF9AC1F1-4D5A-4109-BDBE-BD647C791993}" type="presOf" srcId="{B4CA6600-2C65-45BE-B793-077C47769AF5}" destId="{25D69987-51EA-4399-A933-E86FE2337653}" srcOrd="0" destOrd="3" presId="urn:microsoft.com/office/officeart/2005/8/layout/list1"/>
    <dgm:cxn modelId="{16AA62F7-FA83-48AE-BA22-8FA6510822CD}" type="presOf" srcId="{4F3E38AD-6CF8-4A8A-8EA1-522DE473C949}" destId="{25D69987-51EA-4399-A933-E86FE2337653}" srcOrd="0" destOrd="4" presId="urn:microsoft.com/office/officeart/2005/8/layout/list1"/>
    <dgm:cxn modelId="{5F571D73-8F90-4E2E-B02C-F5760F6B2103}" type="presParOf" srcId="{9C88FE08-00F4-4D6B-9EFA-7D0E0770CD15}" destId="{5A810910-F4A7-4A1F-9117-13B9CB9F1622}" srcOrd="0" destOrd="0" presId="urn:microsoft.com/office/officeart/2005/8/layout/list1"/>
    <dgm:cxn modelId="{68E9FC94-750D-49FC-AA05-446103C81E5A}" type="presParOf" srcId="{5A810910-F4A7-4A1F-9117-13B9CB9F1622}" destId="{7BC41099-3866-45CD-8183-E6D7082E7D03}" srcOrd="0" destOrd="0" presId="urn:microsoft.com/office/officeart/2005/8/layout/list1"/>
    <dgm:cxn modelId="{7819309F-ADE9-458C-8CA0-9377A36A67DA}" type="presParOf" srcId="{5A810910-F4A7-4A1F-9117-13B9CB9F1622}" destId="{A7AAA8EA-FA8D-4107-B13C-B2F7B518CEC7}" srcOrd="1" destOrd="0" presId="urn:microsoft.com/office/officeart/2005/8/layout/list1"/>
    <dgm:cxn modelId="{CDAC33D5-60A3-4173-B8F1-38E775C3DDC6}" type="presParOf" srcId="{9C88FE08-00F4-4D6B-9EFA-7D0E0770CD15}" destId="{D7900E1B-767D-4F0B-96DF-B35D0442A165}" srcOrd="1" destOrd="0" presId="urn:microsoft.com/office/officeart/2005/8/layout/list1"/>
    <dgm:cxn modelId="{32E4777F-F691-449C-B272-51B3643F8354}" type="presParOf" srcId="{9C88FE08-00F4-4D6B-9EFA-7D0E0770CD15}" destId="{25D69987-51EA-4399-A933-E86FE233765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69987-51EA-4399-A933-E86FE2337653}">
      <dsp:nvSpPr>
        <dsp:cNvPr id="0" name=""/>
        <dsp:cNvSpPr/>
      </dsp:nvSpPr>
      <dsp:spPr>
        <a:xfrm>
          <a:off x="0" y="747908"/>
          <a:ext cx="11817349" cy="478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58" tIns="791464" rIns="917158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800" kern="1200" dirty="0" err="1"/>
            <a:t>великі</a:t>
          </a:r>
          <a:r>
            <a:rPr lang="ru-RU" sz="3800" kern="1200" dirty="0"/>
            <a:t> й </a:t>
          </a:r>
          <a:r>
            <a:rPr lang="ru-RU" sz="3800" kern="1200" dirty="0" err="1"/>
            <a:t>малі</a:t>
          </a:r>
          <a:r>
            <a:rPr lang="ru-RU" sz="3800" kern="1200" dirty="0"/>
            <a:t> </a:t>
          </a:r>
          <a:r>
            <a:rPr lang="ru-RU" sz="3800" kern="1200" dirty="0" err="1"/>
            <a:t>літери</a:t>
          </a:r>
          <a:r>
            <a:rPr lang="ru-RU" sz="3800" kern="1200" dirty="0"/>
            <a:t> </a:t>
          </a:r>
          <a:r>
            <a:rPr lang="ru-RU" sz="3800" kern="1200" dirty="0" err="1"/>
            <a:t>латиниці</a:t>
          </a:r>
          <a:r>
            <a:rPr lang="ru-RU" sz="3800" kern="1200" dirty="0"/>
            <a:t> та </a:t>
          </a:r>
          <a:r>
            <a:rPr lang="ru-RU" sz="3800" kern="1200" dirty="0" err="1"/>
            <a:t>кирилиці</a:t>
          </a:r>
          <a:endParaRPr lang="LID4096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3800" kern="1200" dirty="0"/>
            <a:t>ц</a:t>
          </a:r>
          <a:r>
            <a:rPr lang="ru-RU" sz="3800" kern="1200" dirty="0" err="1"/>
            <a:t>ифри</a:t>
          </a:r>
          <a:endParaRPr lang="LID4096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800" kern="1200" dirty="0"/>
            <a:t>знаки </a:t>
          </a:r>
          <a:r>
            <a:rPr lang="ru-RU" sz="3800" kern="1200" dirty="0" err="1"/>
            <a:t>операцій</a:t>
          </a:r>
          <a:r>
            <a:rPr lang="ru-RU" sz="3800" kern="1200" dirty="0"/>
            <a:t>: + – * \ = &lt; &gt; \ | &amp;</a:t>
          </a:r>
          <a:endParaRPr lang="LID4096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800" kern="1200" dirty="0" err="1"/>
            <a:t>символи</a:t>
          </a:r>
          <a:r>
            <a:rPr lang="ru-RU" sz="3800" kern="1200" dirty="0"/>
            <a:t> </a:t>
          </a:r>
          <a:r>
            <a:rPr lang="ru-RU" sz="3800" kern="1200" dirty="0" err="1"/>
            <a:t>підкреслення</a:t>
          </a:r>
          <a:r>
            <a:rPr lang="ru-RU" sz="3800" kern="1200" dirty="0"/>
            <a:t> (_) і </a:t>
          </a:r>
          <a:r>
            <a:rPr lang="ru-RU" sz="3800" kern="1200" dirty="0" err="1"/>
            <a:t>пробілу</a:t>
          </a:r>
          <a:endParaRPr lang="LID4096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800" kern="1200" dirty="0" err="1"/>
            <a:t>синтаксичні</a:t>
          </a:r>
          <a:r>
            <a:rPr lang="ru-RU" sz="3800" kern="1200" dirty="0"/>
            <a:t> знаки та </a:t>
          </a:r>
          <a:r>
            <a:rPr lang="ru-RU" sz="3800" kern="1200" dirty="0" err="1"/>
            <a:t>обмежувачі</a:t>
          </a:r>
          <a:r>
            <a:rPr lang="ru-RU" sz="3800" kern="1200" dirty="0"/>
            <a:t>: . , ‘ « ( ) [ ]  </a:t>
          </a:r>
          <a:r>
            <a:rPr lang="en-US" sz="3800" kern="1200" dirty="0"/>
            <a:t>{</a:t>
          </a:r>
          <a:r>
            <a:rPr lang="ru-RU" sz="3800" kern="1200" dirty="0"/>
            <a:t>}</a:t>
          </a:r>
          <a:endParaRPr lang="LID4096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800" kern="1200" dirty="0" err="1"/>
            <a:t>спеціальні</a:t>
          </a:r>
          <a:r>
            <a:rPr lang="ru-RU" sz="3800" kern="1200" dirty="0"/>
            <a:t> </a:t>
          </a:r>
          <a:r>
            <a:rPr lang="ru-RU" sz="3800" kern="1200" dirty="0" err="1"/>
            <a:t>символи</a:t>
          </a:r>
          <a:r>
            <a:rPr lang="ru-RU" sz="3800" kern="1200" dirty="0"/>
            <a:t>:</a:t>
          </a:r>
          <a:r>
            <a:rPr lang="en-US" sz="3800" kern="1200" dirty="0"/>
            <a:t> </a:t>
          </a:r>
          <a:r>
            <a:rPr lang="ru-RU" sz="3800" kern="1200" dirty="0"/>
            <a:t># ^ $ та </a:t>
          </a:r>
          <a:r>
            <a:rPr lang="ru-RU" sz="3800" kern="1200" dirty="0" err="1"/>
            <a:t>ін</a:t>
          </a:r>
          <a:r>
            <a:rPr lang="ru-RU" sz="3800" kern="1200" dirty="0"/>
            <a:t>.</a:t>
          </a:r>
          <a:endParaRPr lang="LID4096" sz="3800" kern="1200" dirty="0"/>
        </a:p>
      </dsp:txBody>
      <dsp:txXfrm>
        <a:off x="0" y="747908"/>
        <a:ext cx="11817349" cy="4788000"/>
      </dsp:txXfrm>
    </dsp:sp>
    <dsp:sp modelId="{A7AAA8EA-FA8D-4107-B13C-B2F7B518CEC7}">
      <dsp:nvSpPr>
        <dsp:cNvPr id="0" name=""/>
        <dsp:cNvSpPr/>
      </dsp:nvSpPr>
      <dsp:spPr>
        <a:xfrm>
          <a:off x="590867" y="187028"/>
          <a:ext cx="8272145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667" tIns="0" rIns="312667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 err="1"/>
            <a:t>Алфавіт</a:t>
          </a:r>
          <a:r>
            <a:rPr lang="ru-RU" sz="3800" kern="1200" dirty="0"/>
            <a:t> </a:t>
          </a:r>
          <a:r>
            <a:rPr lang="ru-RU" sz="3800" kern="1200" dirty="0" err="1"/>
            <a:t>мови</a:t>
          </a:r>
          <a:r>
            <a:rPr lang="ru-RU" sz="3800" kern="1200" dirty="0"/>
            <a:t> </a:t>
          </a:r>
          <a:r>
            <a:rPr lang="en-US" sz="3800" kern="1200" dirty="0"/>
            <a:t>Python</a:t>
          </a:r>
          <a:endParaRPr lang="LID4096" sz="3800" kern="1200" dirty="0"/>
        </a:p>
      </dsp:txBody>
      <dsp:txXfrm>
        <a:off x="645627" y="241788"/>
        <a:ext cx="8162625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algn="ctr"/>
            <a:r>
              <a:rPr lang="ru-RU" sz="7200" dirty="0" err="1"/>
              <a:t>Основні</a:t>
            </a:r>
            <a:r>
              <a:rPr lang="en-US" sz="7200" dirty="0"/>
              <a:t> </a:t>
            </a:r>
            <a:r>
              <a:rPr lang="ru-RU" sz="7200" dirty="0" err="1"/>
              <a:t>елементи</a:t>
            </a:r>
            <a:r>
              <a:rPr lang="en-US" sz="7200" dirty="0"/>
              <a:t> </a:t>
            </a:r>
            <a:r>
              <a:rPr lang="ru-RU" sz="7200" dirty="0" err="1"/>
              <a:t>мови</a:t>
            </a:r>
            <a:r>
              <a:rPr lang="en-US" sz="7200" dirty="0"/>
              <a:t> Python</a:t>
            </a:r>
            <a:endParaRPr lang="LID4096" sz="7200" dirty="0"/>
          </a:p>
        </p:txBody>
      </p:sp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2863"/>
            <a:ext cx="12192000" cy="427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§§ 2.1, 2.2</a:t>
            </a:r>
          </a:p>
          <a:p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20696BF-2431-4FE8-8E1F-D7F1C03C238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17626028"/>
              </p:ext>
            </p:extLst>
          </p:nvPr>
        </p:nvGraphicFramePr>
        <p:xfrm>
          <a:off x="374650" y="539750"/>
          <a:ext cx="11817350" cy="572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49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22020-37E8-44AF-B0F3-85B68E8C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Лексеми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64257-38A0-4FAA-8F0B-3D6F6253B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77" y="2312276"/>
            <a:ext cx="10644554" cy="3651504"/>
          </a:xfrm>
        </p:spPr>
        <p:txBody>
          <a:bodyPr>
            <a:noAutofit/>
          </a:bodyPr>
          <a:lstStyle/>
          <a:p>
            <a:r>
              <a:rPr lang="ru-RU" sz="3200" b="1" dirty="0"/>
              <a:t>Лексема</a:t>
            </a:r>
            <a:r>
              <a:rPr lang="ru-RU" sz="3200" dirty="0"/>
              <a:t> — </a:t>
            </a:r>
            <a:r>
              <a:rPr lang="ru-RU" sz="3200" dirty="0" err="1"/>
              <a:t>це</a:t>
            </a:r>
            <a:r>
              <a:rPr lang="ru-RU" sz="3200" dirty="0"/>
              <a:t> </a:t>
            </a:r>
            <a:r>
              <a:rPr lang="ru-RU" sz="3200" dirty="0" err="1"/>
              <a:t>мінімальна</a:t>
            </a:r>
            <a:r>
              <a:rPr lang="ru-RU" sz="3200" dirty="0"/>
              <a:t> </a:t>
            </a:r>
            <a:r>
              <a:rPr lang="ru-RU" sz="3200" dirty="0" err="1"/>
              <a:t>одиниця</a:t>
            </a:r>
            <a:r>
              <a:rPr lang="ru-RU" sz="3200" dirty="0"/>
              <a:t> </a:t>
            </a:r>
            <a:r>
              <a:rPr lang="ru-RU" sz="3200" dirty="0" err="1"/>
              <a:t>мови</a:t>
            </a:r>
            <a:r>
              <a:rPr lang="ru-RU" sz="3200" dirty="0"/>
              <a:t>, яка </a:t>
            </a:r>
            <a:r>
              <a:rPr lang="ru-RU" sz="3200" dirty="0" err="1"/>
              <a:t>має</a:t>
            </a:r>
            <a:r>
              <a:rPr lang="ru-RU" sz="3200" dirty="0"/>
              <a:t> </a:t>
            </a:r>
            <a:r>
              <a:rPr lang="ru-RU" sz="3200" dirty="0" err="1"/>
              <a:t>певне</a:t>
            </a:r>
            <a:r>
              <a:rPr lang="ru-RU" sz="3200" dirty="0"/>
              <a:t> </a:t>
            </a:r>
            <a:r>
              <a:rPr lang="ru-RU" sz="3200" dirty="0" err="1"/>
              <a:t>самостійне</a:t>
            </a:r>
            <a:r>
              <a:rPr lang="ru-RU" sz="3200" dirty="0"/>
              <a:t> </a:t>
            </a:r>
            <a:r>
              <a:rPr lang="ru-RU" sz="3200" dirty="0" err="1"/>
              <a:t>значення</a:t>
            </a:r>
            <a:r>
              <a:rPr lang="ru-RU" sz="3200" dirty="0"/>
              <a:t> і яку </a:t>
            </a:r>
            <a:r>
              <a:rPr lang="ru-RU" sz="3200" dirty="0" err="1"/>
              <a:t>розуміє</a:t>
            </a:r>
            <a:r>
              <a:rPr lang="ru-RU" sz="3200" dirty="0"/>
              <a:t> транслятор. </a:t>
            </a:r>
            <a:r>
              <a:rPr lang="ru-RU" sz="3200" dirty="0" err="1"/>
              <a:t>Якщо</a:t>
            </a:r>
            <a:r>
              <a:rPr lang="ru-RU" sz="3200" dirty="0"/>
              <a:t> транслятор </a:t>
            </a:r>
            <a:r>
              <a:rPr lang="ru-RU" sz="3200" dirty="0" err="1"/>
              <a:t>її</a:t>
            </a:r>
            <a:r>
              <a:rPr lang="ru-RU" sz="3200" dirty="0"/>
              <a:t> не </a:t>
            </a:r>
            <a:r>
              <a:rPr lang="ru-RU" sz="3200" dirty="0" err="1"/>
              <a:t>розуміє</a:t>
            </a:r>
            <a:r>
              <a:rPr lang="ru-RU" sz="3200" dirty="0"/>
              <a:t>, то </a:t>
            </a:r>
            <a:r>
              <a:rPr lang="ru-RU" sz="3200" dirty="0" err="1"/>
              <a:t>видається</a:t>
            </a:r>
            <a:r>
              <a:rPr lang="ru-RU" sz="3200" dirty="0"/>
              <a:t> </a:t>
            </a:r>
            <a:r>
              <a:rPr lang="ru-RU" sz="3200" dirty="0" err="1"/>
              <a:t>повідомлення</a:t>
            </a:r>
            <a:r>
              <a:rPr lang="ru-RU" sz="3200" dirty="0"/>
              <a:t> про </a:t>
            </a:r>
            <a:r>
              <a:rPr lang="ru-RU" sz="3200" dirty="0" err="1"/>
              <a:t>помилку</a:t>
            </a:r>
            <a:r>
              <a:rPr lang="ru-RU" sz="3200" dirty="0"/>
              <a:t> в </a:t>
            </a:r>
            <a:r>
              <a:rPr lang="ru-RU" sz="3200" dirty="0" err="1"/>
              <a:t>програмі</a:t>
            </a:r>
            <a:r>
              <a:rPr lang="ru-RU" sz="3200" dirty="0"/>
              <a:t>. За </a:t>
            </a:r>
            <a:r>
              <a:rPr lang="ru-RU" sz="3200" dirty="0" err="1"/>
              <a:t>замовчуванням</a:t>
            </a:r>
            <a:r>
              <a:rPr lang="ru-RU" sz="3200" dirty="0"/>
              <a:t> </a:t>
            </a:r>
            <a:r>
              <a:rPr lang="ru-RU" sz="3200" dirty="0" err="1"/>
              <a:t>символи</a:t>
            </a:r>
            <a:r>
              <a:rPr lang="ru-RU" sz="3200" dirty="0"/>
              <a:t> </a:t>
            </a:r>
            <a:r>
              <a:rPr lang="ru-RU" sz="3200" dirty="0" err="1"/>
              <a:t>кодуються</a:t>
            </a:r>
            <a:r>
              <a:rPr lang="ru-RU" sz="3200" dirty="0"/>
              <a:t> в </a:t>
            </a:r>
            <a:r>
              <a:rPr lang="ru-RU" sz="3200" dirty="0" err="1"/>
              <a:t>системі</a:t>
            </a:r>
            <a:r>
              <a:rPr lang="ru-RU" sz="3200" dirty="0"/>
              <a:t> UTF-8.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22020-37E8-44AF-B0F3-85B68E8C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Лексеми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64257-38A0-4FAA-8F0B-3D6F6253B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77" y="2312276"/>
            <a:ext cx="10644554" cy="3651504"/>
          </a:xfrm>
        </p:spPr>
        <p:txBody>
          <a:bodyPr>
            <a:noAutofit/>
          </a:bodyPr>
          <a:lstStyle/>
          <a:p>
            <a:r>
              <a:rPr lang="ru-RU" sz="3200" b="1" dirty="0" err="1"/>
              <a:t>Розрізняють</a:t>
            </a:r>
            <a:r>
              <a:rPr lang="ru-RU" sz="3200" b="1" dirty="0"/>
              <a:t> </a:t>
            </a:r>
            <a:r>
              <a:rPr lang="ru-RU" sz="3200" b="1" dirty="0" err="1"/>
              <a:t>такі</a:t>
            </a:r>
            <a:r>
              <a:rPr lang="ru-RU" sz="3200" b="1" dirty="0"/>
              <a:t> </a:t>
            </a:r>
            <a:r>
              <a:rPr lang="ru-RU" sz="3200" b="1" dirty="0" err="1"/>
              <a:t>види</a:t>
            </a:r>
            <a:r>
              <a:rPr lang="ru-RU" sz="3200" b="1" dirty="0"/>
              <a:t> лексем:</a:t>
            </a:r>
          </a:p>
          <a:p>
            <a:pPr lvl="2"/>
            <a:r>
              <a:rPr lang="ru-RU" sz="3200" dirty="0" err="1"/>
              <a:t>ключові</a:t>
            </a:r>
            <a:r>
              <a:rPr lang="ru-RU" sz="3200" dirty="0"/>
              <a:t> (</a:t>
            </a:r>
            <a:r>
              <a:rPr lang="ru-RU" sz="3200" dirty="0" err="1"/>
              <a:t>зарезервовані</a:t>
            </a:r>
            <a:r>
              <a:rPr lang="ru-RU" sz="3200" dirty="0"/>
              <a:t>) слова (</a:t>
            </a:r>
            <a:r>
              <a:rPr lang="en-US" sz="3200" dirty="0"/>
              <a:t>keywords);</a:t>
            </a:r>
          </a:p>
          <a:p>
            <a:pPr lvl="2"/>
            <a:r>
              <a:rPr lang="ru-RU" sz="3200" dirty="0" err="1"/>
              <a:t>ідентифікатори</a:t>
            </a:r>
            <a:r>
              <a:rPr lang="ru-RU" sz="3200" dirty="0"/>
              <a:t> (</a:t>
            </a:r>
            <a:r>
              <a:rPr lang="en-US" sz="3200" dirty="0"/>
              <a:t>identifiers);</a:t>
            </a:r>
          </a:p>
          <a:p>
            <a:pPr lvl="2"/>
            <a:r>
              <a:rPr lang="ru-RU" sz="3200" dirty="0" err="1"/>
              <a:t>літерали</a:t>
            </a:r>
            <a:r>
              <a:rPr lang="ru-RU" sz="3200" dirty="0"/>
              <a:t> (</a:t>
            </a:r>
            <a:r>
              <a:rPr lang="ru-RU" sz="3200" dirty="0" err="1"/>
              <a:t>константи</a:t>
            </a:r>
            <a:r>
              <a:rPr lang="ru-RU" sz="3200" dirty="0"/>
              <a:t>);</a:t>
            </a:r>
          </a:p>
          <a:p>
            <a:pPr lvl="2"/>
            <a:r>
              <a:rPr lang="ru-RU" sz="3200" dirty="0" err="1"/>
              <a:t>операції</a:t>
            </a:r>
            <a:r>
              <a:rPr lang="ru-RU" sz="3200" dirty="0"/>
              <a:t>;</a:t>
            </a:r>
          </a:p>
          <a:p>
            <a:pPr lvl="2"/>
            <a:r>
              <a:rPr lang="ru-RU" sz="3200" dirty="0"/>
              <a:t>знаки </a:t>
            </a:r>
            <a:r>
              <a:rPr lang="ru-RU" sz="3200" dirty="0" err="1"/>
              <a:t>пунктуації</a:t>
            </a:r>
            <a:r>
              <a:rPr lang="ru-RU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22836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E16D1-C797-4A3B-A298-E3568734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Ключові слова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A31AD5-F2D7-4A55-A54C-BC29BAA6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У </a:t>
            </a:r>
            <a:r>
              <a:rPr lang="ru-RU" sz="3200" dirty="0" err="1"/>
              <a:t>мові</a:t>
            </a:r>
            <a:r>
              <a:rPr lang="ru-RU" sz="3200" dirty="0"/>
              <a:t> </a:t>
            </a:r>
            <a:r>
              <a:rPr lang="en-US" sz="3200" dirty="0"/>
              <a:t>Python </a:t>
            </a:r>
            <a:r>
              <a:rPr lang="ru-RU" sz="3200" dirty="0" err="1"/>
              <a:t>використовується</a:t>
            </a:r>
            <a:r>
              <a:rPr lang="ru-RU" sz="3200" dirty="0"/>
              <a:t> </a:t>
            </a:r>
            <a:r>
              <a:rPr lang="ru-RU" sz="3200" dirty="0" err="1"/>
              <a:t>кілька</a:t>
            </a:r>
            <a:r>
              <a:rPr lang="ru-RU" sz="3200" dirty="0"/>
              <a:t> </a:t>
            </a:r>
            <a:r>
              <a:rPr lang="ru-RU" sz="3200" dirty="0" err="1"/>
              <a:t>десятків</a:t>
            </a:r>
            <a:r>
              <a:rPr lang="ru-RU" sz="3200" dirty="0"/>
              <a:t> </a:t>
            </a:r>
            <a:r>
              <a:rPr lang="ru-RU" sz="3200" dirty="0" err="1"/>
              <a:t>ключових</a:t>
            </a:r>
            <a:r>
              <a:rPr lang="ru-RU" sz="3200" dirty="0"/>
              <a:t> (</a:t>
            </a:r>
            <a:r>
              <a:rPr lang="ru-RU" sz="3200" dirty="0" err="1"/>
              <a:t>зарезервованих</a:t>
            </a:r>
            <a:r>
              <a:rPr lang="ru-RU" sz="3200" dirty="0"/>
              <a:t>) </a:t>
            </a:r>
            <a:r>
              <a:rPr lang="ru-RU" sz="3200" dirty="0" err="1"/>
              <a:t>слів</a:t>
            </a:r>
            <a:r>
              <a:rPr lang="ru-RU" sz="3200" dirty="0"/>
              <a:t> (</a:t>
            </a:r>
            <a:r>
              <a:rPr lang="ru-RU" sz="3200" dirty="0" err="1"/>
              <a:t>наприклад</a:t>
            </a:r>
            <a:r>
              <a:rPr lang="ru-RU" sz="3200" dirty="0"/>
              <a:t>, </a:t>
            </a:r>
            <a:r>
              <a:rPr lang="en-US" sz="3200" dirty="0"/>
              <a:t>int, list, input, print, float</a:t>
            </a:r>
            <a:r>
              <a:rPr lang="uk-UA" sz="3200" dirty="0"/>
              <a:t> </a:t>
            </a:r>
            <a:r>
              <a:rPr lang="ru-RU" sz="3200" dirty="0" err="1"/>
              <a:t>тощо</a:t>
            </a:r>
            <a:r>
              <a:rPr lang="ru-RU" sz="3200" dirty="0"/>
              <a:t>).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21414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BB1D3-3314-41B8-8BE4-F2679F44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Ідентифікатори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F2B7E2-ECB9-4E87-9E13-339E62F35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928" y="2084832"/>
            <a:ext cx="10183090" cy="3878948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ru-RU" sz="2800" b="1" dirty="0" err="1"/>
              <a:t>Ідентифікатори</a:t>
            </a:r>
            <a:r>
              <a:rPr lang="ru-RU" sz="2800" dirty="0"/>
              <a:t> (</a:t>
            </a:r>
            <a:r>
              <a:rPr lang="ru-RU" sz="2800" dirty="0" err="1"/>
              <a:t>імена</a:t>
            </a:r>
            <a:r>
              <a:rPr lang="ru-RU" sz="2800" dirty="0"/>
              <a:t>) </a:t>
            </a:r>
            <a:r>
              <a:rPr lang="ru-RU" sz="2800" dirty="0" err="1"/>
              <a:t>використовуються</a:t>
            </a:r>
            <a:r>
              <a:rPr lang="ru-RU" sz="2800" dirty="0"/>
              <a:t> для </a:t>
            </a:r>
            <a:r>
              <a:rPr lang="ru-RU" sz="2800" dirty="0" err="1"/>
              <a:t>позначення</a:t>
            </a:r>
            <a:r>
              <a:rPr lang="ru-RU" sz="2800" dirty="0"/>
              <a:t> </a:t>
            </a:r>
            <a:r>
              <a:rPr lang="ru-RU" sz="2800" dirty="0" err="1"/>
              <a:t>змінних</a:t>
            </a:r>
            <a:r>
              <a:rPr lang="ru-RU" sz="2800" dirty="0"/>
              <a:t>, </a:t>
            </a:r>
            <a:r>
              <a:rPr lang="ru-RU" sz="2800" dirty="0" err="1"/>
              <a:t>функцій</a:t>
            </a:r>
            <a:r>
              <a:rPr lang="ru-RU" sz="2800" dirty="0"/>
              <a:t>, </a:t>
            </a:r>
            <a:r>
              <a:rPr lang="ru-RU" sz="2800" dirty="0" err="1"/>
              <a:t>які</a:t>
            </a:r>
            <a:r>
              <a:rPr lang="ru-RU" sz="2800" dirty="0"/>
              <a:t> </a:t>
            </a:r>
            <a:r>
              <a:rPr lang="ru-RU" sz="2800" dirty="0" err="1"/>
              <a:t>створює</a:t>
            </a:r>
            <a:r>
              <a:rPr lang="ru-RU" sz="2800" dirty="0"/>
              <a:t> </a:t>
            </a:r>
            <a:r>
              <a:rPr lang="ru-RU" sz="2800" dirty="0" err="1"/>
              <a:t>програміст</a:t>
            </a:r>
            <a:r>
              <a:rPr lang="ru-RU" sz="2800" dirty="0"/>
              <a:t>, та </a:t>
            </a:r>
            <a:r>
              <a:rPr lang="ru-RU" sz="2800" dirty="0" err="1"/>
              <a:t>інших</a:t>
            </a:r>
            <a:r>
              <a:rPr lang="ru-RU" sz="2800" dirty="0"/>
              <a:t> </a:t>
            </a:r>
            <a:r>
              <a:rPr lang="ru-RU" sz="2800" dirty="0" err="1"/>
              <a:t>об’єктів</a:t>
            </a:r>
            <a:r>
              <a:rPr lang="ru-RU" sz="2800" dirty="0"/>
              <a:t>. </a:t>
            </a:r>
            <a:r>
              <a:rPr lang="ru-RU" sz="2800" dirty="0" err="1"/>
              <a:t>Ідентифікатор</a:t>
            </a:r>
            <a:r>
              <a:rPr lang="ru-RU" sz="2800" dirty="0"/>
              <a:t> </a:t>
            </a:r>
            <a:r>
              <a:rPr lang="ru-RU" sz="2800" dirty="0" err="1"/>
              <a:t>змінної</a:t>
            </a:r>
            <a:r>
              <a:rPr lang="ru-RU" sz="2800" dirty="0"/>
              <a:t> </a:t>
            </a:r>
            <a:r>
              <a:rPr lang="ru-RU" sz="2800" dirty="0" err="1"/>
              <a:t>може</a:t>
            </a:r>
            <a:r>
              <a:rPr lang="ru-RU" sz="2800" dirty="0"/>
              <a:t> </a:t>
            </a:r>
            <a:r>
              <a:rPr lang="ru-RU" sz="2800" dirty="0" err="1"/>
              <a:t>складатися</a:t>
            </a:r>
            <a:r>
              <a:rPr lang="ru-RU" sz="2800" dirty="0"/>
              <a:t> з </a:t>
            </a:r>
            <a:r>
              <a:rPr lang="ru-RU" sz="2800" dirty="0" err="1"/>
              <a:t>латинських</a:t>
            </a:r>
            <a:r>
              <a:rPr lang="ru-RU" sz="2800" dirty="0"/>
              <a:t> </a:t>
            </a:r>
            <a:r>
              <a:rPr lang="ru-RU" sz="2800" dirty="0" err="1"/>
              <a:t>літер</a:t>
            </a:r>
            <a:r>
              <a:rPr lang="ru-RU" sz="2800" dirty="0"/>
              <a:t>, цифр і знака </a:t>
            </a:r>
            <a:r>
              <a:rPr lang="ru-RU" sz="2800" dirty="0" err="1"/>
              <a:t>підкреслення</a:t>
            </a:r>
            <a:r>
              <a:rPr lang="ru-RU" sz="2800" dirty="0"/>
              <a:t>. Першим символом </a:t>
            </a:r>
            <a:r>
              <a:rPr lang="ru-RU" sz="2800" dirty="0" err="1"/>
              <a:t>імені</a:t>
            </a:r>
            <a:r>
              <a:rPr lang="ru-RU" sz="2800" dirty="0"/>
              <a:t> не </a:t>
            </a:r>
            <a:r>
              <a:rPr lang="ru-RU" sz="2800" dirty="0" err="1"/>
              <a:t>може</a:t>
            </a:r>
            <a:r>
              <a:rPr lang="ru-RU" sz="2800" dirty="0"/>
              <a:t> бути цифра </a:t>
            </a:r>
            <a:r>
              <a:rPr lang="ru-RU" sz="2800" dirty="0" err="1"/>
              <a:t>або</a:t>
            </a:r>
            <a:r>
              <a:rPr lang="ru-RU" sz="2800" dirty="0"/>
              <a:t> знак </a:t>
            </a:r>
            <a:r>
              <a:rPr lang="ru-RU" sz="2800" dirty="0" err="1"/>
              <a:t>підкреслення</a:t>
            </a:r>
            <a:r>
              <a:rPr lang="en-US" sz="2800" dirty="0"/>
              <a:t>.</a:t>
            </a:r>
          </a:p>
          <a:p>
            <a:pPr>
              <a:spcBef>
                <a:spcPts val="200"/>
              </a:spcBef>
            </a:pPr>
            <a:r>
              <a:rPr lang="ru-RU" sz="2800" dirty="0" err="1"/>
              <a:t>Імена</a:t>
            </a:r>
            <a:r>
              <a:rPr lang="ru-RU" sz="2800" dirty="0"/>
              <a:t> </a:t>
            </a:r>
            <a:r>
              <a:rPr lang="ru-RU" sz="2800" dirty="0" err="1"/>
              <a:t>змінних</a:t>
            </a:r>
            <a:r>
              <a:rPr lang="ru-RU" sz="2800" dirty="0"/>
              <a:t> </a:t>
            </a:r>
            <a:r>
              <a:rPr lang="ru-RU" sz="2800" dirty="0" err="1"/>
              <a:t>використовуються</a:t>
            </a:r>
            <a:r>
              <a:rPr lang="ru-RU" sz="2800" dirty="0"/>
              <a:t> для доступу до </a:t>
            </a:r>
            <a:r>
              <a:rPr lang="ru-RU" sz="2800" dirty="0" err="1"/>
              <a:t>даних</a:t>
            </a:r>
            <a:r>
              <a:rPr lang="ru-RU" sz="2800" dirty="0"/>
              <a:t>.</a:t>
            </a:r>
          </a:p>
          <a:p>
            <a:pPr>
              <a:spcBef>
                <a:spcPts val="200"/>
              </a:spcBef>
            </a:pPr>
            <a:r>
              <a:rPr lang="ru-RU" sz="2800" dirty="0" err="1"/>
              <a:t>Дані</a:t>
            </a:r>
            <a:r>
              <a:rPr lang="ru-RU" sz="2800" dirty="0"/>
              <a:t> в </a:t>
            </a:r>
            <a:r>
              <a:rPr lang="ru-RU" sz="2800" dirty="0" err="1"/>
              <a:t>мові</a:t>
            </a:r>
            <a:r>
              <a:rPr lang="ru-RU" sz="2800" dirty="0"/>
              <a:t> </a:t>
            </a:r>
            <a:r>
              <a:rPr lang="en-US" sz="2800" dirty="0"/>
              <a:t>Python </a:t>
            </a:r>
            <a:r>
              <a:rPr lang="ru-RU" sz="2800" dirty="0"/>
              <a:t>подано у </a:t>
            </a:r>
            <a:r>
              <a:rPr lang="ru-RU" sz="2800" dirty="0" err="1"/>
              <a:t>формі</a:t>
            </a:r>
            <a:r>
              <a:rPr lang="ru-RU" sz="2800" dirty="0"/>
              <a:t> </a:t>
            </a:r>
            <a:r>
              <a:rPr lang="ru-RU" sz="2800" dirty="0" err="1"/>
              <a:t>об’єктів</a:t>
            </a:r>
            <a:r>
              <a:rPr lang="ru-RU" sz="2800" dirty="0"/>
              <a:t>. </a:t>
            </a:r>
            <a:endParaRPr lang="en-US" sz="2800" dirty="0"/>
          </a:p>
          <a:p>
            <a:pPr>
              <a:spcBef>
                <a:spcPts val="200"/>
              </a:spcBef>
            </a:pPr>
            <a:r>
              <a:rPr lang="ru-RU" sz="2800" dirty="0" err="1"/>
              <a:t>Тобто</a:t>
            </a:r>
            <a:r>
              <a:rPr lang="ru-RU" sz="2800" dirty="0"/>
              <a:t> </a:t>
            </a:r>
            <a:r>
              <a:rPr lang="ru-RU" sz="2800" b="1" dirty="0" err="1"/>
              <a:t>об’єкт</a:t>
            </a:r>
            <a:r>
              <a:rPr lang="ru-RU" sz="2800" dirty="0"/>
              <a:t> — </a:t>
            </a:r>
            <a:r>
              <a:rPr lang="ru-RU" sz="2800" dirty="0" err="1"/>
              <a:t>це</a:t>
            </a:r>
            <a:r>
              <a:rPr lang="en-US" sz="2800" dirty="0"/>
              <a:t> </a:t>
            </a:r>
            <a:r>
              <a:rPr lang="ru-RU" sz="2800" dirty="0" err="1"/>
              <a:t>ділянка</a:t>
            </a:r>
            <a:r>
              <a:rPr lang="ru-RU" sz="2800" dirty="0"/>
              <a:t> </a:t>
            </a:r>
            <a:r>
              <a:rPr lang="ru-RU" sz="2800" dirty="0" err="1"/>
              <a:t>пам’яті</a:t>
            </a:r>
            <a:r>
              <a:rPr lang="ru-RU" sz="2800" dirty="0"/>
              <a:t> з </a:t>
            </a:r>
            <a:r>
              <a:rPr lang="ru-RU" sz="2800" dirty="0" err="1"/>
              <a:t>певним</a:t>
            </a:r>
            <a:r>
              <a:rPr lang="ru-RU" sz="2800" dirty="0"/>
              <a:t> </a:t>
            </a:r>
            <a:r>
              <a:rPr lang="ru-RU" sz="2800" dirty="0" err="1"/>
              <a:t>значенням</a:t>
            </a:r>
            <a:r>
              <a:rPr lang="ru-RU" sz="2800" dirty="0"/>
              <a:t> і </a:t>
            </a:r>
            <a:r>
              <a:rPr lang="ru-RU" sz="2800" dirty="0" err="1"/>
              <a:t>можливими</a:t>
            </a:r>
            <a:r>
              <a:rPr lang="ru-RU" sz="2800" dirty="0"/>
              <a:t> </a:t>
            </a:r>
            <a:r>
              <a:rPr lang="ru-RU" sz="2800" dirty="0" err="1"/>
              <a:t>операціями</a:t>
            </a:r>
            <a:r>
              <a:rPr lang="en-US" sz="2800" dirty="0"/>
              <a:t> </a:t>
            </a:r>
            <a:r>
              <a:rPr lang="ru-RU" sz="2800" dirty="0" err="1"/>
              <a:t>його</a:t>
            </a:r>
            <a:r>
              <a:rPr lang="ru-RU" sz="2800" dirty="0"/>
              <a:t> </a:t>
            </a:r>
            <a:r>
              <a:rPr lang="ru-RU" sz="2800" dirty="0" err="1"/>
              <a:t>опрацювання</a:t>
            </a:r>
            <a:r>
              <a:rPr lang="ru-RU" sz="2800" dirty="0"/>
              <a:t>. </a:t>
            </a:r>
            <a:r>
              <a:rPr lang="ru-RU" sz="2800" dirty="0" err="1"/>
              <a:t>Кожний</a:t>
            </a:r>
            <a:r>
              <a:rPr lang="ru-RU" sz="2800" dirty="0"/>
              <a:t> </a:t>
            </a:r>
            <a:r>
              <a:rPr lang="ru-RU" sz="2800" dirty="0" err="1"/>
              <a:t>об’єкт</a:t>
            </a:r>
            <a:r>
              <a:rPr lang="ru-RU" sz="2800" dirty="0"/>
              <a:t> </a:t>
            </a:r>
            <a:r>
              <a:rPr lang="ru-RU" sz="2800" dirty="0" err="1"/>
              <a:t>має</a:t>
            </a:r>
            <a:r>
              <a:rPr lang="ru-RU" sz="2800" dirty="0"/>
              <a:t> </a:t>
            </a:r>
            <a:r>
              <a:rPr lang="ru-RU" sz="2800" dirty="0" err="1"/>
              <a:t>свій</a:t>
            </a:r>
            <a:r>
              <a:rPr lang="ru-RU" sz="2800" dirty="0"/>
              <a:t> тип, </a:t>
            </a:r>
            <a:r>
              <a:rPr lang="ru-RU" sz="2800" dirty="0" err="1"/>
              <a:t>наприклад</a:t>
            </a:r>
            <a:r>
              <a:rPr lang="en-US" sz="2800" dirty="0"/>
              <a:t> </a:t>
            </a:r>
            <a:r>
              <a:rPr lang="en-US" sz="2800" b="1" dirty="0"/>
              <a:t>int</a:t>
            </a:r>
            <a:r>
              <a:rPr lang="en-US" sz="2800" dirty="0"/>
              <a:t>(</a:t>
            </a:r>
            <a:r>
              <a:rPr lang="ru-RU" sz="2800" dirty="0" err="1"/>
              <a:t>ціле</a:t>
            </a:r>
            <a:r>
              <a:rPr lang="ru-RU" sz="2800" dirty="0"/>
              <a:t> число), </a:t>
            </a:r>
            <a:r>
              <a:rPr lang="en-US" sz="2800" b="1" dirty="0"/>
              <a:t>str</a:t>
            </a:r>
            <a:r>
              <a:rPr lang="en-US" sz="2800" dirty="0"/>
              <a:t>(</a:t>
            </a:r>
            <a:r>
              <a:rPr lang="ru-RU" sz="2800" dirty="0"/>
              <a:t>рядок) та </a:t>
            </a:r>
            <a:r>
              <a:rPr lang="ru-RU" sz="2800" dirty="0" err="1"/>
              <a:t>ін</a:t>
            </a:r>
            <a:r>
              <a:rPr lang="ru-RU" sz="2800" dirty="0"/>
              <a:t>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0416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3FDBA-2868-4A5F-AA85-27E7B1CE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Найчастіше</a:t>
            </a:r>
            <a:r>
              <a:rPr lang="ru-RU" dirty="0"/>
              <a:t> </a:t>
            </a:r>
            <a:r>
              <a:rPr lang="ru-RU" dirty="0" err="1"/>
              <a:t>вживані</a:t>
            </a:r>
            <a:r>
              <a:rPr lang="ru-RU" dirty="0"/>
              <a:t> </a:t>
            </a:r>
            <a:r>
              <a:rPr lang="ru-RU" dirty="0" err="1"/>
              <a:t>вбудовані</a:t>
            </a:r>
            <a:r>
              <a:rPr lang="ru-RU" dirty="0"/>
              <a:t> типи </a:t>
            </a:r>
            <a:r>
              <a:rPr lang="ru-RU" dirty="0" err="1"/>
              <a:t>об’єктів</a:t>
            </a:r>
            <a:endParaRPr lang="LID4096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265CA8F-54E0-4F97-9834-7FECCB21B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269018"/>
              </p:ext>
            </p:extLst>
          </p:nvPr>
        </p:nvGraphicFramePr>
        <p:xfrm>
          <a:off x="1024128" y="2084832"/>
          <a:ext cx="972007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36">
                  <a:extLst>
                    <a:ext uri="{9D8B030D-6E8A-4147-A177-3AD203B41FA5}">
                      <a16:colId xmlns:a16="http://schemas.microsoft.com/office/drawing/2014/main" val="2982634010"/>
                    </a:ext>
                  </a:extLst>
                </a:gridCol>
                <a:gridCol w="4860036">
                  <a:extLst>
                    <a:ext uri="{9D8B030D-6E8A-4147-A177-3AD203B41FA5}">
                      <a16:colId xmlns:a16="http://schemas.microsoft.com/office/drawing/2014/main" val="1836761036"/>
                    </a:ext>
                  </a:extLst>
                </a:gridCol>
              </a:tblGrid>
              <a:tr h="498348">
                <a:tc>
                  <a:txBody>
                    <a:bodyPr/>
                    <a:lstStyle/>
                    <a:p>
                      <a:r>
                        <a:rPr lang="ru-RU" sz="2800" dirty="0"/>
                        <a:t>Тип </a:t>
                      </a:r>
                      <a:r>
                        <a:rPr lang="ru-RU" sz="2800" dirty="0" err="1"/>
                        <a:t>об’єкта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Приклад </a:t>
                      </a:r>
                      <a:r>
                        <a:rPr lang="ru-RU" sz="2800" dirty="0" err="1"/>
                        <a:t>літерала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747025"/>
                  </a:ext>
                </a:extLst>
              </a:tr>
              <a:tr h="498348">
                <a:tc>
                  <a:txBody>
                    <a:bodyPr/>
                    <a:lstStyle/>
                    <a:p>
                      <a:r>
                        <a:rPr lang="ru-RU" sz="2800" dirty="0" err="1"/>
                        <a:t>Цілі</a:t>
                      </a:r>
                      <a:r>
                        <a:rPr lang="ru-RU" sz="2800" dirty="0"/>
                        <a:t> числа (</a:t>
                      </a:r>
                      <a:r>
                        <a:rPr lang="en-US" sz="2800" dirty="0"/>
                        <a:t>int) 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45, 365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35816"/>
                  </a:ext>
                </a:extLst>
              </a:tr>
              <a:tr h="498348">
                <a:tc>
                  <a:txBody>
                    <a:bodyPr/>
                    <a:lstStyle/>
                    <a:p>
                      <a:r>
                        <a:rPr lang="ru-RU" sz="2800" dirty="0" err="1"/>
                        <a:t>Дійсні</a:t>
                      </a:r>
                      <a:r>
                        <a:rPr lang="ru-RU" sz="2800" dirty="0"/>
                        <a:t> числа (</a:t>
                      </a:r>
                      <a:r>
                        <a:rPr lang="en-US" sz="2800" dirty="0"/>
                        <a:t>float) 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36.5, 213.75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75908"/>
                  </a:ext>
                </a:extLst>
              </a:tr>
              <a:tr h="498348">
                <a:tc>
                  <a:txBody>
                    <a:bodyPr/>
                    <a:lstStyle/>
                    <a:p>
                      <a:r>
                        <a:rPr lang="ru-RU" sz="2800" dirty="0"/>
                        <a:t>Рядки (</a:t>
                      </a:r>
                      <a:r>
                        <a:rPr lang="en-US" sz="2800" dirty="0"/>
                        <a:t>str) 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'Python', "</a:t>
                      </a:r>
                      <a:r>
                        <a:rPr lang="ru-RU" sz="2800" dirty="0" err="1"/>
                        <a:t>процесор</a:t>
                      </a:r>
                      <a:r>
                        <a:rPr lang="ru-RU" sz="2800" dirty="0"/>
                        <a:t>"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829900"/>
                  </a:ext>
                </a:extLst>
              </a:tr>
              <a:tr h="498348">
                <a:tc>
                  <a:txBody>
                    <a:bodyPr/>
                    <a:lstStyle/>
                    <a:p>
                      <a:r>
                        <a:rPr lang="ru-RU" sz="2800" dirty="0" err="1"/>
                        <a:t>Логічні</a:t>
                      </a:r>
                      <a:r>
                        <a:rPr lang="ru-RU" sz="2800" dirty="0"/>
                        <a:t> </a:t>
                      </a:r>
                      <a:r>
                        <a:rPr lang="ru-RU" sz="2800" dirty="0" err="1"/>
                        <a:t>дані</a:t>
                      </a:r>
                      <a:r>
                        <a:rPr lang="ru-RU" sz="2800" dirty="0"/>
                        <a:t> (</a:t>
                      </a:r>
                      <a:r>
                        <a:rPr lang="en-US" sz="2800" dirty="0"/>
                        <a:t>bool) 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true, false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589897"/>
                  </a:ext>
                </a:extLst>
              </a:tr>
              <a:tr h="498348">
                <a:tc>
                  <a:txBody>
                    <a:bodyPr/>
                    <a:lstStyle/>
                    <a:p>
                      <a:r>
                        <a:rPr lang="ru-RU" sz="2800" dirty="0"/>
                        <a:t>Списки (</a:t>
                      </a:r>
                      <a:r>
                        <a:rPr lang="en-US" sz="2800" dirty="0"/>
                        <a:t>list)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[40, [3, '</a:t>
                      </a:r>
                      <a:r>
                        <a:rPr lang="ru-RU" sz="2800" dirty="0" err="1"/>
                        <a:t>монітор</a:t>
                      </a:r>
                      <a:r>
                        <a:rPr lang="ru-RU" sz="2800" dirty="0"/>
                        <a:t>'], 32]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60291"/>
                  </a:ext>
                </a:extLst>
              </a:tr>
              <a:tr h="498348">
                <a:tc>
                  <a:txBody>
                    <a:bodyPr/>
                    <a:lstStyle/>
                    <a:p>
                      <a:r>
                        <a:rPr lang="ru-RU" sz="2800" dirty="0"/>
                        <a:t>Словники (</a:t>
                      </a:r>
                      <a:r>
                        <a:rPr lang="en-US" sz="2800" dirty="0" err="1"/>
                        <a:t>dict</a:t>
                      </a:r>
                      <a:r>
                        <a:rPr lang="en-US" sz="2800" dirty="0"/>
                        <a:t>) 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{'айфон': 'сон', '</a:t>
                      </a:r>
                      <a:r>
                        <a:rPr lang="en-US" sz="2800" dirty="0"/>
                        <a:t>doc': 'nm'}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28806"/>
                  </a:ext>
                </a:extLst>
              </a:tr>
              <a:tr h="498348">
                <a:tc>
                  <a:txBody>
                    <a:bodyPr/>
                    <a:lstStyle/>
                    <a:p>
                      <a:r>
                        <a:rPr lang="ru-RU" sz="2800" dirty="0" err="1"/>
                        <a:t>Кортежі</a:t>
                      </a:r>
                      <a:r>
                        <a:rPr lang="ru-RU" sz="2800" dirty="0"/>
                        <a:t> (</a:t>
                      </a:r>
                      <a:r>
                        <a:rPr lang="en-US" sz="2800" dirty="0"/>
                        <a:t>tuple) 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(5, '</a:t>
                      </a:r>
                      <a:r>
                        <a:rPr lang="en-US" sz="2800" dirty="0" err="1"/>
                        <a:t>sp</a:t>
                      </a:r>
                      <a:r>
                        <a:rPr lang="en-US" sz="2800" dirty="0"/>
                        <a:t>', 31, 'M')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06504"/>
                  </a:ext>
                </a:extLst>
              </a:tr>
              <a:tr h="498348">
                <a:tc>
                  <a:txBody>
                    <a:bodyPr/>
                    <a:lstStyle/>
                    <a:p>
                      <a:r>
                        <a:rPr lang="ru-RU" sz="2800" dirty="0" err="1"/>
                        <a:t>Множини</a:t>
                      </a:r>
                      <a:r>
                        <a:rPr lang="ru-RU" sz="2800" dirty="0"/>
                        <a:t> (</a:t>
                      </a:r>
                      <a:r>
                        <a:rPr lang="en-US" sz="2800" dirty="0"/>
                        <a:t>set) 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set('</a:t>
                      </a:r>
                      <a:r>
                        <a:rPr lang="en-US" sz="2800" dirty="0" err="1"/>
                        <a:t>abc</a:t>
                      </a:r>
                      <a:r>
                        <a:rPr lang="en-US" sz="2800" dirty="0"/>
                        <a:t>'), {'a', 'b', 'c'}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7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43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3A767-04EA-4E96-9BA5-F7952DC8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Операції з об’єктами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37397-7634-4A45-8990-6CA43C41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Присвоювання одним оператором</a:t>
            </a:r>
          </a:p>
          <a:p>
            <a:r>
              <a:rPr lang="pl-PL" dirty="0"/>
              <a:t>x</a:t>
            </a:r>
            <a:r>
              <a:rPr lang="en-US" dirty="0"/>
              <a:t> = </a:t>
            </a:r>
            <a:r>
              <a:rPr lang="pl-PL" dirty="0"/>
              <a:t>y</a:t>
            </a:r>
            <a:r>
              <a:rPr lang="en-US" dirty="0"/>
              <a:t> =</a:t>
            </a:r>
            <a:r>
              <a:rPr lang="pl-PL" dirty="0"/>
              <a:t> z = 55</a:t>
            </a:r>
            <a:endParaRPr lang="uk-UA" dirty="0"/>
          </a:p>
          <a:p>
            <a:r>
              <a:rPr lang="uk-UA" dirty="0"/>
              <a:t>Множинне присвоювання</a:t>
            </a:r>
          </a:p>
          <a:p>
            <a:r>
              <a:rPr lang="pl-PL" dirty="0"/>
              <a:t>x, y = 4, 6</a:t>
            </a:r>
            <a:endParaRPr lang="en-US" dirty="0"/>
          </a:p>
          <a:p>
            <a:r>
              <a:rPr lang="uk-UA" dirty="0"/>
              <a:t>та </a:t>
            </a:r>
          </a:p>
          <a:p>
            <a:r>
              <a:rPr lang="pl-PL" dirty="0"/>
              <a:t>x, y, </a:t>
            </a:r>
            <a:r>
              <a:rPr lang="uk-UA" dirty="0"/>
              <a:t>*</a:t>
            </a:r>
            <a:r>
              <a:rPr lang="pl-PL" dirty="0"/>
              <a:t>z = (2, 44, 50, 65</a:t>
            </a:r>
            <a:r>
              <a:rPr lang="uk-UA" dirty="0"/>
              <a:t>)</a:t>
            </a:r>
          </a:p>
          <a:p>
            <a:r>
              <a:rPr lang="uk-UA" dirty="0"/>
              <a:t>Оператор </a:t>
            </a:r>
            <a:r>
              <a:rPr lang="en-US" dirty="0"/>
              <a:t>is</a:t>
            </a:r>
            <a:endParaRPr lang="uk-UA" dirty="0"/>
          </a:p>
          <a:p>
            <a:r>
              <a:rPr lang="en-US" dirty="0"/>
              <a:t>x is 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4034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24A04-34DB-4457-BBE0-1249F8DB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перетворення типів</a:t>
            </a:r>
            <a:endParaRPr lang="LID4096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3BC9100-5044-4A34-8C71-D7FD4E22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36600"/>
              </p:ext>
            </p:extLst>
          </p:nvPr>
        </p:nvGraphicFramePr>
        <p:xfrm>
          <a:off x="864200" y="1821596"/>
          <a:ext cx="9880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5218">
                  <a:extLst>
                    <a:ext uri="{9D8B030D-6E8A-4147-A177-3AD203B41FA5}">
                      <a16:colId xmlns:a16="http://schemas.microsoft.com/office/drawing/2014/main" val="3874462855"/>
                    </a:ext>
                  </a:extLst>
                </a:gridCol>
                <a:gridCol w="5354782">
                  <a:extLst>
                    <a:ext uri="{9D8B030D-6E8A-4147-A177-3AD203B41FA5}">
                      <a16:colId xmlns:a16="http://schemas.microsoft.com/office/drawing/2014/main" val="2393489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000" dirty="0"/>
                        <a:t>Функція</a:t>
                      </a:r>
                      <a:endParaRPr lang="LID4096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/>
                        <a:t>Призначення</a:t>
                      </a:r>
                      <a:endParaRPr lang="LID4096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err="1"/>
                        <a:t>bool</a:t>
                      </a:r>
                      <a:r>
                        <a:rPr lang="ru-RU" sz="2800" dirty="0"/>
                        <a:t>([</a:t>
                      </a:r>
                      <a:r>
                        <a:rPr lang="ru-RU" sz="2800" dirty="0" err="1"/>
                        <a:t>об’єкт</a:t>
                      </a:r>
                      <a:r>
                        <a:rPr lang="ru-RU" sz="2800" dirty="0"/>
                        <a:t>]) </a:t>
                      </a:r>
                      <a:endParaRPr lang="LID4096" sz="2800" dirty="0"/>
                    </a:p>
                    <a:p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/>
                        <a:t>перетворення</a:t>
                      </a:r>
                      <a:r>
                        <a:rPr lang="ru-RU" sz="2000" dirty="0"/>
                        <a:t> </a:t>
                      </a:r>
                      <a:r>
                        <a:rPr lang="ru-RU" sz="2000" dirty="0" err="1"/>
                        <a:t>об’єкта</a:t>
                      </a:r>
                      <a:r>
                        <a:rPr lang="ru-RU" sz="2000" dirty="0"/>
                        <a:t> на </a:t>
                      </a:r>
                      <a:r>
                        <a:rPr lang="ru-RU" sz="2000" dirty="0" err="1"/>
                        <a:t>логічний</a:t>
                      </a:r>
                      <a:r>
                        <a:rPr lang="ru-RU" sz="2000" dirty="0"/>
                        <a:t> тип</a:t>
                      </a:r>
                    </a:p>
                    <a:p>
                      <a:endParaRPr lang="LID4096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8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int([</a:t>
                      </a:r>
                      <a:r>
                        <a:rPr lang="ru-RU" sz="2800" dirty="0" err="1"/>
                        <a:t>об’єкт</a:t>
                      </a:r>
                      <a:r>
                        <a:rPr lang="ru-RU" sz="2800" dirty="0"/>
                        <a:t> [,&lt;система </a:t>
                      </a:r>
                      <a:r>
                        <a:rPr lang="ru-RU" sz="2800" dirty="0" err="1"/>
                        <a:t>числення</a:t>
                      </a:r>
                      <a:r>
                        <a:rPr lang="ru-RU" sz="2800" dirty="0"/>
                        <a:t>&gt;]]) 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/>
                        <a:t>перетворення</a:t>
                      </a:r>
                      <a:r>
                        <a:rPr lang="ru-RU" sz="2000" dirty="0"/>
                        <a:t> </a:t>
                      </a:r>
                      <a:r>
                        <a:rPr lang="ru-RU" sz="2000" dirty="0" err="1"/>
                        <a:t>об’єкта</a:t>
                      </a:r>
                      <a:r>
                        <a:rPr lang="ru-RU" sz="2000" dirty="0"/>
                        <a:t> на </a:t>
                      </a:r>
                      <a:r>
                        <a:rPr lang="ru-RU" sz="2000" dirty="0" err="1"/>
                        <a:t>ціле</a:t>
                      </a:r>
                      <a:r>
                        <a:rPr lang="ru-RU" sz="2000" dirty="0"/>
                        <a:t> число. Система </a:t>
                      </a:r>
                      <a:r>
                        <a:rPr lang="ru-RU" sz="2000" dirty="0" err="1"/>
                        <a:t>числення</a:t>
                      </a:r>
                      <a:r>
                        <a:rPr lang="ru-RU" sz="2000" dirty="0"/>
                        <a:t>, у </a:t>
                      </a:r>
                      <a:r>
                        <a:rPr lang="ru-RU" sz="2000" dirty="0" err="1"/>
                        <a:t>якій</a:t>
                      </a:r>
                      <a:r>
                        <a:rPr lang="ru-RU" sz="2000" dirty="0"/>
                        <a:t> </a:t>
                      </a:r>
                      <a:r>
                        <a:rPr lang="ru-RU" sz="2000" dirty="0" err="1"/>
                        <a:t>подається</a:t>
                      </a:r>
                      <a:r>
                        <a:rPr lang="ru-RU" sz="2000" dirty="0"/>
                        <a:t> </a:t>
                      </a:r>
                      <a:r>
                        <a:rPr lang="ru-RU" sz="2000" dirty="0" err="1"/>
                        <a:t>об’єкт</a:t>
                      </a:r>
                      <a:r>
                        <a:rPr lang="ru-RU" sz="2000" dirty="0"/>
                        <a:t>, </a:t>
                      </a:r>
                      <a:r>
                        <a:rPr lang="ru-RU" sz="2000" dirty="0" err="1"/>
                        <a:t>може</a:t>
                      </a:r>
                      <a:r>
                        <a:rPr lang="ru-RU" sz="2000" dirty="0"/>
                        <a:t> бути </a:t>
                      </a:r>
                      <a:r>
                        <a:rPr lang="ru-RU" sz="2000" dirty="0" err="1"/>
                        <a:t>десятковою</a:t>
                      </a:r>
                      <a:r>
                        <a:rPr lang="ru-RU" sz="2000" dirty="0"/>
                        <a:t>, </a:t>
                      </a:r>
                      <a:r>
                        <a:rPr lang="ru-RU" sz="2000" dirty="0" err="1"/>
                        <a:t>вісімковою</a:t>
                      </a:r>
                      <a:r>
                        <a:rPr lang="ru-RU" sz="2000" dirty="0"/>
                        <a:t>, </a:t>
                      </a:r>
                      <a:r>
                        <a:rPr lang="ru-RU" sz="2000" dirty="0" err="1"/>
                        <a:t>шістнадцятковою</a:t>
                      </a:r>
                      <a:r>
                        <a:rPr lang="ru-RU" sz="2000" dirty="0"/>
                        <a:t>. За </a:t>
                      </a:r>
                      <a:r>
                        <a:rPr lang="ru-RU" sz="2000" dirty="0" err="1"/>
                        <a:t>замовчуванням</a:t>
                      </a:r>
                      <a:r>
                        <a:rPr lang="ru-RU" sz="2000" dirty="0"/>
                        <a:t> — </a:t>
                      </a:r>
                      <a:r>
                        <a:rPr lang="ru-RU" sz="2000" dirty="0" err="1"/>
                        <a:t>десяткова</a:t>
                      </a:r>
                      <a:r>
                        <a:rPr lang="ru-RU" sz="2000" dirty="0"/>
                        <a:t> система</a:t>
                      </a:r>
                      <a:endParaRPr lang="LID4096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34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err="1"/>
                        <a:t>float</a:t>
                      </a:r>
                      <a:r>
                        <a:rPr lang="ru-RU" sz="2800" dirty="0"/>
                        <a:t>(</a:t>
                      </a:r>
                      <a:r>
                        <a:rPr lang="ru-RU" sz="2800" dirty="0" err="1"/>
                        <a:t>ціле</a:t>
                      </a:r>
                      <a:r>
                        <a:rPr lang="ru-RU" sz="2800" dirty="0"/>
                        <a:t> число </a:t>
                      </a:r>
                      <a:r>
                        <a:rPr lang="ru-RU" sz="2800" dirty="0" err="1"/>
                        <a:t>або</a:t>
                      </a:r>
                      <a:r>
                        <a:rPr lang="ru-RU" sz="2800" dirty="0"/>
                        <a:t> рядок) 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/>
                        <a:t>перетворення</a:t>
                      </a:r>
                      <a:r>
                        <a:rPr lang="ru-RU" sz="2000" dirty="0"/>
                        <a:t> </a:t>
                      </a:r>
                      <a:r>
                        <a:rPr lang="ru-RU" sz="2000" dirty="0" err="1"/>
                        <a:t>цілого</a:t>
                      </a:r>
                      <a:r>
                        <a:rPr lang="ru-RU" sz="2000" dirty="0"/>
                        <a:t> числа </a:t>
                      </a:r>
                      <a:r>
                        <a:rPr lang="ru-RU" sz="2000" dirty="0" err="1"/>
                        <a:t>або</a:t>
                      </a:r>
                      <a:r>
                        <a:rPr lang="ru-RU" sz="2000" dirty="0"/>
                        <a:t> рядка на число </a:t>
                      </a:r>
                      <a:r>
                        <a:rPr lang="ru-RU" sz="2000" dirty="0" err="1"/>
                        <a:t>дійсного</a:t>
                      </a:r>
                      <a:r>
                        <a:rPr lang="ru-RU" sz="2000" dirty="0"/>
                        <a:t> типу</a:t>
                      </a:r>
                      <a:endParaRPr lang="LID4096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err="1"/>
                        <a:t>str</a:t>
                      </a:r>
                      <a:r>
                        <a:rPr lang="ru-RU" sz="2800" dirty="0"/>
                        <a:t>(</a:t>
                      </a:r>
                      <a:r>
                        <a:rPr lang="ru-RU" sz="2800" dirty="0" err="1"/>
                        <a:t>об’єкт</a:t>
                      </a:r>
                      <a:r>
                        <a:rPr lang="ru-RU" sz="2800" dirty="0"/>
                        <a:t>) 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/>
                        <a:t>перетворення</a:t>
                      </a:r>
                      <a:r>
                        <a:rPr lang="ru-RU" sz="2000" dirty="0"/>
                        <a:t> </a:t>
                      </a:r>
                      <a:r>
                        <a:rPr lang="ru-RU" sz="2000" dirty="0" err="1"/>
                        <a:t>об’єкта</a:t>
                      </a:r>
                      <a:r>
                        <a:rPr lang="ru-RU" sz="2000" dirty="0"/>
                        <a:t> на рядок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0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err="1"/>
                        <a:t>list</a:t>
                      </a:r>
                      <a:r>
                        <a:rPr lang="ru-RU" sz="2800" dirty="0"/>
                        <a:t>(</a:t>
                      </a:r>
                      <a:r>
                        <a:rPr lang="ru-RU" sz="2800" dirty="0" err="1"/>
                        <a:t>послідовність</a:t>
                      </a:r>
                      <a:r>
                        <a:rPr lang="ru-RU" sz="2800" dirty="0"/>
                        <a:t>) 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/>
                        <a:t>перетворення</a:t>
                      </a:r>
                      <a:r>
                        <a:rPr lang="ru-RU" sz="2000" dirty="0"/>
                        <a:t> </a:t>
                      </a:r>
                      <a:r>
                        <a:rPr lang="ru-RU" sz="2000" dirty="0" err="1"/>
                        <a:t>елементів</a:t>
                      </a:r>
                      <a:r>
                        <a:rPr lang="ru-RU" sz="2000" dirty="0"/>
                        <a:t> </a:t>
                      </a:r>
                      <a:r>
                        <a:rPr lang="ru-RU" sz="2000" dirty="0" err="1"/>
                        <a:t>послідовності</a:t>
                      </a:r>
                      <a:r>
                        <a:rPr lang="ru-RU" sz="2000" dirty="0"/>
                        <a:t> на список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6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305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193</TotalTime>
  <Words>476</Words>
  <Application>Microsoft Office PowerPoint</Application>
  <PresentationFormat>Широкоэкранный</PresentationFormat>
  <Paragraphs>67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 3</vt:lpstr>
      <vt:lpstr>Интеграл</vt:lpstr>
      <vt:lpstr>Основні елементи мови Python</vt:lpstr>
      <vt:lpstr>Презентация PowerPoint</vt:lpstr>
      <vt:lpstr>Лексеми</vt:lpstr>
      <vt:lpstr>Лексеми</vt:lpstr>
      <vt:lpstr>Ключові слова</vt:lpstr>
      <vt:lpstr>Ідентифікатори</vt:lpstr>
      <vt:lpstr>Найчастіше вживані вбудовані типи об’єктів</vt:lpstr>
      <vt:lpstr>Операції з об’єктами</vt:lpstr>
      <vt:lpstr>Функції перетворення типів</vt:lpstr>
      <vt:lpstr>Домашнє завдання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9</cp:revision>
  <dcterms:created xsi:type="dcterms:W3CDTF">2020-09-12T08:46:13Z</dcterms:created>
  <dcterms:modified xsi:type="dcterms:W3CDTF">2020-09-12T12:00:00Z</dcterms:modified>
</cp:coreProperties>
</file>