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4408324-A84C-4A45-93B6-78D079CCE772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9472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665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83730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D4174CD-F7AA-4C04-9BD5-2059979C81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30715" y="5104262"/>
            <a:ext cx="1168521" cy="116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96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31173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5510B37-1949-4FDA-B2BD-BB2D5739FA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3352" y="5076967"/>
            <a:ext cx="1313065" cy="131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9606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1B96420-1B99-4648-99B8-A192D33A53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4381" y="4995081"/>
            <a:ext cx="1314279" cy="131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0594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7705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28233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35488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3295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35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Словари и их методы в Python">
            <a:extLst>
              <a:ext uri="{FF2B5EF4-FFF2-40B4-BE49-F238E27FC236}">
                <a16:creationId xmlns:a16="http://schemas.microsoft.com/office/drawing/2014/main" id="{532936D4-6B33-4299-887C-91C103CD3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236" y="4017818"/>
            <a:ext cx="8326582" cy="291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3F0FB2-F64B-45BF-A006-5EE63F0FC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91" y="585216"/>
            <a:ext cx="11859491" cy="3432602"/>
          </a:xfrm>
        </p:spPr>
        <p:txBody>
          <a:bodyPr anchor="b">
            <a:normAutofit fontScale="90000"/>
          </a:bodyPr>
          <a:lstStyle/>
          <a:p>
            <a:pPr algn="ctr"/>
            <a:r>
              <a:rPr lang="ru-RU" sz="7200" dirty="0" err="1"/>
              <a:t>Оператори</a:t>
            </a:r>
            <a:r>
              <a:rPr lang="ru-RU" sz="7200" dirty="0"/>
              <a:t> і </a:t>
            </a:r>
            <a:r>
              <a:rPr lang="ru-RU" sz="7200" dirty="0" err="1"/>
              <a:t>вирази</a:t>
            </a:r>
            <a:r>
              <a:rPr lang="ru-RU" sz="7200" dirty="0"/>
              <a:t>. </a:t>
            </a:r>
            <a:br>
              <a:rPr lang="ru-RU" sz="7200" dirty="0"/>
            </a:br>
            <a:r>
              <a:rPr lang="ru-RU" sz="7200" dirty="0" err="1"/>
              <a:t>Модулі</a:t>
            </a:r>
            <a:r>
              <a:rPr lang="ru-RU" sz="7200" dirty="0"/>
              <a:t>, </a:t>
            </a:r>
            <a:r>
              <a:rPr lang="ru-RU" sz="7200" dirty="0" err="1"/>
              <a:t>функції</a:t>
            </a:r>
            <a:r>
              <a:rPr lang="ru-RU" sz="7200" dirty="0"/>
              <a:t> і </a:t>
            </a:r>
            <a:r>
              <a:rPr lang="ru-RU" sz="7200" dirty="0" err="1"/>
              <a:t>методи</a:t>
            </a:r>
            <a:r>
              <a:rPr lang="ru-RU" sz="7200" dirty="0"/>
              <a:t> для </a:t>
            </a:r>
            <a:r>
              <a:rPr lang="ru-RU" sz="7200" dirty="0" err="1"/>
              <a:t>опрацювання</a:t>
            </a:r>
            <a:r>
              <a:rPr lang="ru-RU" sz="7200" dirty="0"/>
              <a:t> </a:t>
            </a:r>
            <a:r>
              <a:rPr lang="ru-RU" sz="7200" dirty="0" err="1"/>
              <a:t>числових</a:t>
            </a:r>
            <a:r>
              <a:rPr lang="ru-RU" sz="7200" dirty="0"/>
              <a:t> </a:t>
            </a:r>
            <a:r>
              <a:rPr lang="ru-RU" sz="7200" dirty="0" err="1"/>
              <a:t>даних</a:t>
            </a:r>
            <a:endParaRPr lang="LID4096" sz="7200" dirty="0"/>
          </a:p>
        </p:txBody>
      </p:sp>
    </p:spTree>
    <p:extLst>
      <p:ext uri="{BB962C8B-B14F-4D97-AF65-F5344CB8AC3E}">
        <p14:creationId xmlns:p14="http://schemas.microsoft.com/office/powerpoint/2010/main" val="669065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6DF1C2-3055-4AC2-8BF7-A134E3E0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Основні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для </a:t>
            </a:r>
            <a:r>
              <a:rPr lang="ru-RU" dirty="0" err="1"/>
              <a:t>роботи</a:t>
            </a:r>
            <a:r>
              <a:rPr lang="ru-RU" dirty="0"/>
              <a:t> з числами</a:t>
            </a:r>
            <a:endParaRPr lang="LID4096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F481F8-9A4F-4D4C-AE7C-37218FA2A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918194"/>
            <a:ext cx="8806835" cy="475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2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4358A-4048-4754-A7BC-88990D9FB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Модуль </a:t>
            </a:r>
            <a:r>
              <a:rPr lang="en-US" b="1" dirty="0">
                <a:latin typeface="+mn-lt"/>
              </a:rPr>
              <a:t>math</a:t>
            </a:r>
            <a:endParaRPr lang="LID4096" b="1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7173AB-D512-4117-938B-A0DE996BE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11215"/>
            <a:ext cx="9720073" cy="4498145"/>
          </a:xfrm>
        </p:spPr>
        <p:txBody>
          <a:bodyPr>
            <a:normAutofit lnSpcReduction="10000"/>
          </a:bodyPr>
          <a:lstStyle/>
          <a:p>
            <a:r>
              <a:rPr lang="ru-RU" dirty="0" err="1"/>
              <a:t>Усі</a:t>
            </a:r>
            <a:r>
              <a:rPr lang="ru-RU" dirty="0"/>
              <a:t> типи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мови</a:t>
            </a:r>
            <a:r>
              <a:rPr lang="ru-RU" dirty="0"/>
              <a:t> </a:t>
            </a:r>
            <a:r>
              <a:rPr lang="en-US" dirty="0"/>
              <a:t>Python </a:t>
            </a:r>
            <a:r>
              <a:rPr lang="ru-RU" dirty="0"/>
              <a:t>є </a:t>
            </a:r>
            <a:r>
              <a:rPr lang="ru-RU" dirty="0" err="1"/>
              <a:t>класами</a:t>
            </a:r>
            <a:r>
              <a:rPr lang="ru-RU" dirty="0"/>
              <a:t>. </a:t>
            </a:r>
            <a:r>
              <a:rPr lang="ru-RU" dirty="0" err="1"/>
              <a:t>Класи</a:t>
            </a:r>
            <a:r>
              <a:rPr lang="ru-RU" dirty="0"/>
              <a:t> </a:t>
            </a:r>
            <a:r>
              <a:rPr lang="ru-RU" dirty="0" err="1"/>
              <a:t>містять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. </a:t>
            </a:r>
            <a:endParaRPr lang="en-US" dirty="0"/>
          </a:p>
          <a:p>
            <a:r>
              <a:rPr lang="ru-RU" b="1" dirty="0"/>
              <a:t>Метод</a:t>
            </a:r>
            <a:r>
              <a:rPr lang="ru-RU" dirty="0"/>
              <a:t> —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програма</a:t>
            </a:r>
            <a:r>
              <a:rPr lang="ru-RU" dirty="0"/>
              <a:t>, яка </a:t>
            </a:r>
            <a:r>
              <a:rPr lang="ru-RU" dirty="0" err="1"/>
              <a:t>виконує</a:t>
            </a:r>
            <a:r>
              <a:rPr lang="ru-RU" dirty="0"/>
              <a:t> ту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іншу</a:t>
            </a:r>
            <a:r>
              <a:rPr lang="ru-RU" dirty="0"/>
              <a:t> </a:t>
            </a:r>
            <a:r>
              <a:rPr lang="ru-RU" dirty="0" err="1"/>
              <a:t>функцію</a:t>
            </a:r>
            <a:r>
              <a:rPr lang="ru-RU" dirty="0"/>
              <a:t>.</a:t>
            </a:r>
          </a:p>
          <a:p>
            <a:r>
              <a:rPr lang="ru-RU" dirty="0"/>
              <a:t>Метод </a:t>
            </a:r>
            <a:r>
              <a:rPr lang="ru-RU" dirty="0" err="1"/>
              <a:t>викликається</a:t>
            </a:r>
            <a:r>
              <a:rPr lang="ru-RU" dirty="0"/>
              <a:t> для конкретного </a:t>
            </a:r>
            <a:r>
              <a:rPr lang="ru-RU" dirty="0" err="1"/>
              <a:t>об’єкта</a:t>
            </a:r>
            <a:r>
              <a:rPr lang="ru-RU" dirty="0"/>
              <a:t>. Для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виклику</a:t>
            </a:r>
            <a:r>
              <a:rPr lang="ru-RU" dirty="0"/>
              <a:t> </a:t>
            </a:r>
            <a:r>
              <a:rPr lang="ru-RU" dirty="0" err="1"/>
              <a:t>спочатку</a:t>
            </a:r>
            <a:r>
              <a:rPr lang="ru-RU" dirty="0"/>
              <a:t> </a:t>
            </a:r>
            <a:r>
              <a:rPr lang="ru-RU" dirty="0" err="1"/>
              <a:t>вказується</a:t>
            </a:r>
            <a:r>
              <a:rPr lang="ru-RU" dirty="0"/>
              <a:t> </a:t>
            </a:r>
            <a:r>
              <a:rPr lang="ru-RU" dirty="0" err="1"/>
              <a:t>об’єкт</a:t>
            </a:r>
            <a:r>
              <a:rPr lang="ru-RU" dirty="0"/>
              <a:t>, </a:t>
            </a:r>
            <a:r>
              <a:rPr lang="ru-RU" dirty="0" err="1"/>
              <a:t>потім</a:t>
            </a:r>
            <a:r>
              <a:rPr lang="ru-RU" dirty="0"/>
              <a:t> </a:t>
            </a:r>
            <a:r>
              <a:rPr lang="ru-RU" dirty="0" err="1"/>
              <a:t>крапка</a:t>
            </a:r>
            <a:r>
              <a:rPr lang="ru-RU" dirty="0"/>
              <a:t>, за </a:t>
            </a:r>
            <a:r>
              <a:rPr lang="ru-RU" dirty="0" err="1"/>
              <a:t>якою</a:t>
            </a:r>
            <a:r>
              <a:rPr lang="ru-RU" dirty="0"/>
              <a:t> </a:t>
            </a:r>
            <a:r>
              <a:rPr lang="ru-RU" dirty="0" err="1"/>
              <a:t>слідує</a:t>
            </a:r>
            <a:r>
              <a:rPr lang="en-US" dirty="0"/>
              <a:t> </a:t>
            </a:r>
            <a:r>
              <a:rPr lang="ru-RU" dirty="0" err="1"/>
              <a:t>ім’я</a:t>
            </a:r>
            <a:r>
              <a:rPr lang="ru-RU" dirty="0"/>
              <a:t> метода: </a:t>
            </a:r>
            <a:endParaRPr lang="en-US" dirty="0"/>
          </a:p>
          <a:p>
            <a:pPr algn="ctr"/>
            <a:r>
              <a:rPr lang="ru-RU" sz="3200" dirty="0"/>
              <a:t>&lt;</a:t>
            </a:r>
            <a:r>
              <a:rPr lang="ru-RU" sz="3200" dirty="0" err="1"/>
              <a:t>об’єкт</a:t>
            </a:r>
            <a:r>
              <a:rPr lang="ru-RU" sz="3200" dirty="0"/>
              <a:t>&gt;.&lt;</a:t>
            </a:r>
            <a:r>
              <a:rPr lang="ru-RU" sz="3200" dirty="0" err="1"/>
              <a:t>ім’я</a:t>
            </a:r>
            <a:r>
              <a:rPr lang="ru-RU" sz="3200" dirty="0"/>
              <a:t> методу&gt;.</a:t>
            </a:r>
          </a:p>
          <a:p>
            <a:r>
              <a:rPr lang="ru-RU" dirty="0" err="1"/>
              <a:t>Кожний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ru-RU" dirty="0" err="1"/>
              <a:t>підтримує</a:t>
            </a:r>
            <a:r>
              <a:rPr lang="ru-RU" dirty="0"/>
              <a:t> </a:t>
            </a:r>
            <a:r>
              <a:rPr lang="ru-RU" dirty="0" err="1"/>
              <a:t>свої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.</a:t>
            </a:r>
          </a:p>
          <a:p>
            <a:r>
              <a:rPr lang="ru-RU" dirty="0"/>
              <a:t>Модуль </a:t>
            </a:r>
            <a:r>
              <a:rPr lang="en-US" dirty="0"/>
              <a:t>math,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містить</a:t>
            </a:r>
            <a:r>
              <a:rPr lang="ru-RU" dirty="0"/>
              <a:t> </a:t>
            </a:r>
            <a:r>
              <a:rPr lang="ru-RU" dirty="0" err="1"/>
              <a:t>стандартні</a:t>
            </a:r>
            <a:r>
              <a:rPr lang="ru-RU" dirty="0"/>
              <a:t> </a:t>
            </a:r>
            <a:r>
              <a:rPr lang="ru-RU" dirty="0" err="1"/>
              <a:t>константи</a:t>
            </a:r>
            <a:r>
              <a:rPr lang="ru-RU" dirty="0"/>
              <a:t> та </a:t>
            </a:r>
            <a:r>
              <a:rPr lang="ru-RU" dirty="0" err="1"/>
              <a:t>функції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 err="1"/>
              <a:t>використовують</a:t>
            </a:r>
            <a:r>
              <a:rPr lang="ru-RU" dirty="0"/>
              <a:t> для </a:t>
            </a:r>
            <a:r>
              <a:rPr lang="ru-RU" dirty="0" err="1"/>
              <a:t>роботи</a:t>
            </a:r>
            <a:r>
              <a:rPr lang="ru-RU" dirty="0"/>
              <a:t> з числами. Для </a:t>
            </a:r>
            <a:r>
              <a:rPr lang="ru-RU" dirty="0" err="1"/>
              <a:t>роботи</a:t>
            </a:r>
            <a:r>
              <a:rPr lang="ru-RU" dirty="0"/>
              <a:t> з константами та </a:t>
            </a:r>
            <a:r>
              <a:rPr lang="ru-RU" dirty="0" err="1"/>
              <a:t>функціями</a:t>
            </a:r>
            <a:r>
              <a:rPr lang="ru-RU" dirty="0"/>
              <a:t> </a:t>
            </a:r>
            <a:r>
              <a:rPr lang="ru-RU" dirty="0" err="1"/>
              <a:t>необхідно</a:t>
            </a:r>
            <a:r>
              <a:rPr lang="en-US" dirty="0"/>
              <a:t> </a:t>
            </a:r>
            <a:r>
              <a:rPr lang="ru-RU" dirty="0" err="1"/>
              <a:t>імпортувати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в </a:t>
            </a:r>
            <a:r>
              <a:rPr lang="ru-RU" dirty="0" err="1"/>
              <a:t>програму</a:t>
            </a:r>
            <a:r>
              <a:rPr lang="ru-RU" dirty="0"/>
              <a:t> </a:t>
            </a:r>
            <a:r>
              <a:rPr lang="ru-RU" dirty="0" err="1"/>
              <a:t>задопомогою</a:t>
            </a:r>
            <a:r>
              <a:rPr lang="ru-RU" dirty="0"/>
              <a:t> </a:t>
            </a:r>
            <a:r>
              <a:rPr lang="ru-RU" dirty="0" err="1"/>
              <a:t>інструкції</a:t>
            </a:r>
            <a:endParaRPr lang="en-US" dirty="0"/>
          </a:p>
          <a:p>
            <a:pPr algn="ctr">
              <a:lnSpc>
                <a:spcPct val="100000"/>
              </a:lnSpc>
            </a:pPr>
            <a:r>
              <a:rPr lang="en-US" sz="3200" dirty="0"/>
              <a:t>import math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4279985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82509-E541-4391-A39E-9EAB4C1F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Найчастіше</a:t>
            </a:r>
            <a:r>
              <a:rPr lang="ru-RU" dirty="0"/>
              <a:t> </a:t>
            </a:r>
            <a:r>
              <a:rPr lang="ru-RU" dirty="0" err="1"/>
              <a:t>вживані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модуля </a:t>
            </a:r>
            <a:r>
              <a:rPr lang="en-US" b="1" dirty="0">
                <a:latin typeface="+mn-lt"/>
              </a:rPr>
              <a:t>math</a:t>
            </a:r>
            <a:endParaRPr lang="LID4096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6A0876-2F3E-4EB1-8868-F61258F2F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72" y="2084832"/>
            <a:ext cx="7078235" cy="465456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5F2DEC7-638E-44E6-AA0D-968499EE8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5377" y="1902579"/>
            <a:ext cx="3496685" cy="287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84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B3537-A89B-40B6-95DA-1126234A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Деякі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модуля </a:t>
            </a:r>
            <a:r>
              <a:rPr lang="en-US" spc="600" dirty="0"/>
              <a:t>random</a:t>
            </a:r>
            <a:endParaRPr lang="LID4096" spc="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9C24C8-6AAB-4468-ABA9-EE95103CF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7" y="2084831"/>
            <a:ext cx="10512777" cy="303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95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71CFC-E8A8-406B-86FE-2AF24CE4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Домашнє завдання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593F01-2D47-43D4-8B9D-B8D56677D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3600" dirty="0"/>
              <a:t>§§ 2.3, 2.4</a:t>
            </a:r>
          </a:p>
          <a:p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2146117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C22020-37E8-44AF-B0F3-85B68E8C4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Арифметичні оператори</a:t>
            </a:r>
            <a:endParaRPr lang="LID4096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7C4402C-3557-4DAB-BD65-E1C519DBD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72" y="2715490"/>
            <a:ext cx="11049157" cy="239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9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C22020-37E8-44AF-B0F3-85B68E8C4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Арифметичні оператори з присвоюванням</a:t>
            </a:r>
            <a:endParaRPr lang="LID4096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506849-8641-4F6B-8DA2-96B0213B1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38" y="2261021"/>
            <a:ext cx="10493507" cy="312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44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C22020-37E8-44AF-B0F3-85B68E8C4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Оператори</a:t>
            </a:r>
            <a:r>
              <a:rPr lang="ru-RU" dirty="0"/>
              <a:t> </a:t>
            </a:r>
            <a:r>
              <a:rPr lang="ru-RU" dirty="0" err="1"/>
              <a:t>порівняння</a:t>
            </a:r>
            <a:endParaRPr lang="LID4096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6985879-61C1-4409-9853-E0D36B4D5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646754"/>
            <a:ext cx="11010400" cy="502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68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C22020-37E8-44AF-B0F3-85B68E8C4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Оператори</a:t>
            </a:r>
            <a:r>
              <a:rPr lang="ru-RU" dirty="0"/>
              <a:t> </a:t>
            </a:r>
            <a:r>
              <a:rPr lang="ru-RU" dirty="0" err="1"/>
              <a:t>порівняння</a:t>
            </a:r>
            <a:endParaRPr lang="LID4096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6985879-61C1-4409-9853-E0D36B4D5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646754"/>
            <a:ext cx="11010400" cy="502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45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C22020-37E8-44AF-B0F3-85B68E8C4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Логічні оператори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CB0ABE-88C8-47DC-9292-24CD97051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408345" cy="1648691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У </a:t>
            </a:r>
            <a:r>
              <a:rPr lang="ru-RU" dirty="0" err="1"/>
              <a:t>мові</a:t>
            </a:r>
            <a:r>
              <a:rPr lang="ru-RU" dirty="0"/>
              <a:t> </a:t>
            </a:r>
            <a:r>
              <a:rPr lang="en-US" dirty="0"/>
              <a:t>Python </a:t>
            </a:r>
            <a:r>
              <a:rPr lang="ru-RU" dirty="0" err="1"/>
              <a:t>використовуються</a:t>
            </a:r>
            <a:r>
              <a:rPr lang="ru-RU" dirty="0"/>
              <a:t> </a:t>
            </a:r>
            <a:r>
              <a:rPr lang="ru-RU" dirty="0" err="1"/>
              <a:t>такі</a:t>
            </a:r>
            <a:r>
              <a:rPr lang="ru-RU" dirty="0"/>
              <a:t> </a:t>
            </a:r>
            <a:r>
              <a:rPr lang="ru-RU" dirty="0" err="1"/>
              <a:t>логічні</a:t>
            </a:r>
            <a:r>
              <a:rPr lang="ru-RU" dirty="0"/>
              <a:t> </a:t>
            </a:r>
            <a:r>
              <a:rPr lang="ru-RU" dirty="0" err="1"/>
              <a:t>оператори</a:t>
            </a:r>
            <a:r>
              <a:rPr lang="ru-RU" dirty="0"/>
              <a:t>:</a:t>
            </a:r>
          </a:p>
          <a:p>
            <a:r>
              <a:rPr lang="en-US" dirty="0"/>
              <a:t>not (</a:t>
            </a:r>
            <a:r>
              <a:rPr lang="ru-RU" dirty="0" err="1"/>
              <a:t>ні</a:t>
            </a:r>
            <a:r>
              <a:rPr lang="ru-RU" dirty="0"/>
              <a:t>), </a:t>
            </a:r>
            <a:r>
              <a:rPr lang="en-US" dirty="0"/>
              <a:t>or (</a:t>
            </a:r>
            <a:r>
              <a:rPr lang="ru-RU" dirty="0" err="1"/>
              <a:t>або</a:t>
            </a:r>
            <a:r>
              <a:rPr lang="ru-RU" dirty="0"/>
              <a:t>), </a:t>
            </a:r>
            <a:r>
              <a:rPr lang="en-US" dirty="0"/>
              <a:t>and (</a:t>
            </a:r>
            <a:r>
              <a:rPr lang="ru-RU" dirty="0"/>
              <a:t>і). Вони </a:t>
            </a:r>
            <a:r>
              <a:rPr lang="ru-RU" dirty="0" err="1"/>
              <a:t>виконуються</a:t>
            </a:r>
            <a:r>
              <a:rPr lang="ru-RU" dirty="0"/>
              <a:t> над </a:t>
            </a:r>
            <a:r>
              <a:rPr lang="ru-RU" dirty="0" err="1"/>
              <a:t>даними</a:t>
            </a:r>
            <a:r>
              <a:rPr lang="ru-RU" dirty="0"/>
              <a:t> </a:t>
            </a:r>
            <a:r>
              <a:rPr lang="ru-RU" dirty="0" err="1"/>
              <a:t>логічного</a:t>
            </a:r>
            <a:r>
              <a:rPr lang="ru-RU" dirty="0"/>
              <a:t> типу,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мають</a:t>
            </a:r>
            <a:r>
              <a:rPr lang="ru-RU" dirty="0"/>
              <a:t> два </a:t>
            </a:r>
            <a:r>
              <a:rPr lang="ru-RU" dirty="0" err="1"/>
              <a:t>значення</a:t>
            </a:r>
            <a:r>
              <a:rPr lang="ru-RU" dirty="0"/>
              <a:t>: </a:t>
            </a:r>
            <a:r>
              <a:rPr lang="en-US" dirty="0"/>
              <a:t>True (</a:t>
            </a:r>
            <a:r>
              <a:rPr lang="ru-RU" dirty="0" err="1"/>
              <a:t>істинне</a:t>
            </a:r>
            <a:r>
              <a:rPr lang="ru-RU" dirty="0"/>
              <a:t>) і </a:t>
            </a:r>
            <a:r>
              <a:rPr lang="en-US" dirty="0"/>
              <a:t>False (</a:t>
            </a:r>
            <a:r>
              <a:rPr lang="ru-RU" dirty="0" err="1"/>
              <a:t>хибне</a:t>
            </a:r>
            <a:r>
              <a:rPr lang="ru-RU" dirty="0"/>
              <a:t>).</a:t>
            </a:r>
          </a:p>
          <a:p>
            <a:r>
              <a:rPr lang="ru-RU" dirty="0" err="1"/>
              <a:t>Результати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цих</a:t>
            </a:r>
            <a:r>
              <a:rPr lang="ru-RU" dirty="0"/>
              <a:t> </a:t>
            </a:r>
            <a:r>
              <a:rPr lang="ru-RU" dirty="0" err="1"/>
              <a:t>операторів</a:t>
            </a:r>
            <a:r>
              <a:rPr lang="ru-RU" dirty="0"/>
              <a:t> </a:t>
            </a:r>
            <a:r>
              <a:rPr lang="ru-RU" dirty="0" err="1"/>
              <a:t>наведені</a:t>
            </a:r>
            <a:r>
              <a:rPr lang="ru-RU" dirty="0"/>
              <a:t> в </a:t>
            </a:r>
            <a:r>
              <a:rPr lang="ru-RU" dirty="0" err="1"/>
              <a:t>таблиці</a:t>
            </a:r>
            <a:endParaRPr lang="LID4096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620C093-7752-4898-93E5-66F5661CD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59" y="4409830"/>
            <a:ext cx="11322974" cy="189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406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C22020-37E8-44AF-B0F3-85B68E8C4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Операції над рядками</a:t>
            </a:r>
            <a:endParaRPr lang="LID4096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8F9EE78-BF62-483E-8ED3-884F337F0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72" y="1856335"/>
            <a:ext cx="9433116" cy="489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73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C22020-37E8-44AF-B0F3-85B68E8C4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Операції над рядками з присвоюванням</a:t>
            </a:r>
            <a:endParaRPr lang="LID4096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8493F1-C056-4484-80F7-2A067DD14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10" y="2388691"/>
            <a:ext cx="11200339" cy="221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85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38487-B059-4B8F-8F3B-00B6D9017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основні</a:t>
            </a:r>
            <a:r>
              <a:rPr lang="ru-RU" dirty="0"/>
              <a:t> правила для </a:t>
            </a:r>
            <a:r>
              <a:rPr lang="ru-RU" dirty="0" err="1"/>
              <a:t>арифметичних</a:t>
            </a:r>
            <a:r>
              <a:rPr lang="ru-RU" dirty="0"/>
              <a:t> </a:t>
            </a:r>
            <a:r>
              <a:rPr lang="ru-RU" dirty="0" err="1"/>
              <a:t>виразів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8C1045-9E22-4A32-8706-05AD39679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lang="ru-RU" sz="2400" dirty="0"/>
              <a:t>Не </a:t>
            </a:r>
            <a:r>
              <a:rPr lang="ru-RU" sz="2400" dirty="0" err="1"/>
              <a:t>можна</a:t>
            </a:r>
            <a:r>
              <a:rPr lang="ru-RU" sz="2400" dirty="0"/>
              <a:t> </a:t>
            </a:r>
            <a:r>
              <a:rPr lang="ru-RU" sz="2400" dirty="0" err="1"/>
              <a:t>застосовувати</a:t>
            </a:r>
            <a:r>
              <a:rPr lang="ru-RU" sz="2400" dirty="0"/>
              <a:t> </a:t>
            </a:r>
            <a:r>
              <a:rPr lang="ru-RU" sz="2400" dirty="0" err="1"/>
              <a:t>підрядкові</a:t>
            </a:r>
            <a:r>
              <a:rPr lang="ru-RU" sz="2400" dirty="0"/>
              <a:t> й </a:t>
            </a:r>
            <a:r>
              <a:rPr lang="ru-RU" sz="2400" dirty="0" err="1"/>
              <a:t>надрядкові</a:t>
            </a:r>
            <a:r>
              <a:rPr lang="ru-RU" sz="2400" dirty="0"/>
              <a:t> </a:t>
            </a:r>
            <a:r>
              <a:rPr lang="ru-RU" sz="2400" dirty="0" err="1"/>
              <a:t>символи</a:t>
            </a:r>
            <a:r>
              <a:rPr lang="ru-RU" sz="2400" dirty="0"/>
              <a:t>. </a:t>
            </a:r>
            <a:r>
              <a:rPr lang="ru-RU" sz="2400" dirty="0" err="1"/>
              <a:t>Наприклад</a:t>
            </a:r>
            <a:r>
              <a:rPr lang="ru-RU" sz="2400" dirty="0"/>
              <a:t>, </a:t>
            </a:r>
            <a:r>
              <a:rPr lang="ru-RU" sz="2400" dirty="0" err="1"/>
              <a:t>вираз</a:t>
            </a:r>
            <a:r>
              <a:rPr lang="ru-RU" sz="2400" dirty="0"/>
              <a:t> 2.5*(</a:t>
            </a:r>
            <a:r>
              <a:rPr lang="en-US" sz="2400" dirty="0"/>
              <a:t>a–b</a:t>
            </a:r>
            <a:r>
              <a:rPr lang="en-US" sz="2400" baseline="30000" dirty="0"/>
              <a:t>2 </a:t>
            </a:r>
            <a:r>
              <a:rPr lang="en-US" sz="2400" dirty="0"/>
              <a:t>) </a:t>
            </a:r>
            <a:r>
              <a:rPr lang="ru-RU" sz="2400" dirty="0"/>
              <a:t>є </a:t>
            </a:r>
            <a:r>
              <a:rPr lang="ru-RU" sz="2400" dirty="0" err="1"/>
              <a:t>неправильним</a:t>
            </a:r>
            <a:r>
              <a:rPr lang="ru-RU" sz="2400" dirty="0"/>
              <a:t>. </a:t>
            </a:r>
            <a:r>
              <a:rPr lang="ru-RU" sz="2400" dirty="0" err="1"/>
              <a:t>Його</a:t>
            </a:r>
            <a:r>
              <a:rPr lang="ru-RU" sz="2400" dirty="0"/>
              <a:t> </a:t>
            </a:r>
            <a:r>
              <a:rPr lang="ru-RU" sz="2400" dirty="0" err="1"/>
              <a:t>слід</a:t>
            </a:r>
            <a:r>
              <a:rPr lang="ru-RU" sz="2400" dirty="0"/>
              <a:t> </a:t>
            </a:r>
            <a:r>
              <a:rPr lang="ru-RU" sz="2400" dirty="0" err="1"/>
              <a:t>записати</a:t>
            </a:r>
            <a:r>
              <a:rPr lang="ru-RU" sz="2400" dirty="0"/>
              <a:t> так: 2.5*(</a:t>
            </a:r>
            <a:r>
              <a:rPr lang="en-US" sz="2400" dirty="0"/>
              <a:t>a–b*b).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ru-RU" sz="2400" dirty="0"/>
              <a:t>Не </a:t>
            </a:r>
            <a:r>
              <a:rPr lang="ru-RU" sz="2400" dirty="0" err="1"/>
              <a:t>можна</a:t>
            </a:r>
            <a:r>
              <a:rPr lang="ru-RU" sz="2400" dirty="0"/>
              <a:t> </a:t>
            </a:r>
            <a:r>
              <a:rPr lang="ru-RU" sz="2400" dirty="0" err="1"/>
              <a:t>записувати</a:t>
            </a:r>
            <a:r>
              <a:rPr lang="ru-RU" sz="2400" dirty="0"/>
              <a:t> </a:t>
            </a:r>
            <a:r>
              <a:rPr lang="ru-RU" sz="2400" dirty="0" err="1"/>
              <a:t>дві</a:t>
            </a:r>
            <a:r>
              <a:rPr lang="ru-RU" sz="2400" dirty="0"/>
              <a:t> </a:t>
            </a:r>
            <a:r>
              <a:rPr lang="ru-RU" sz="2400" dirty="0" err="1"/>
              <a:t>або</a:t>
            </a:r>
            <a:r>
              <a:rPr lang="ru-RU" sz="2400" dirty="0"/>
              <a:t> </a:t>
            </a:r>
            <a:r>
              <a:rPr lang="ru-RU" sz="2400" dirty="0" err="1"/>
              <a:t>більше</a:t>
            </a:r>
            <a:r>
              <a:rPr lang="ru-RU" sz="2400" dirty="0"/>
              <a:t> </a:t>
            </a:r>
            <a:r>
              <a:rPr lang="ru-RU" sz="2400" dirty="0" err="1"/>
              <a:t>операцій</a:t>
            </a:r>
            <a:r>
              <a:rPr lang="ru-RU" sz="2400" dirty="0"/>
              <a:t> </a:t>
            </a:r>
            <a:r>
              <a:rPr lang="ru-RU" sz="2400" dirty="0" err="1"/>
              <a:t>безпосередньо</a:t>
            </a:r>
            <a:r>
              <a:rPr lang="ru-RU" sz="2400" dirty="0"/>
              <a:t> одна за одною. </a:t>
            </a:r>
            <a:r>
              <a:rPr lang="ru-RU" sz="2400" dirty="0" err="1"/>
              <a:t>Наприклад</a:t>
            </a:r>
            <a:r>
              <a:rPr lang="ru-RU" sz="2400" dirty="0"/>
              <a:t>, </a:t>
            </a:r>
            <a:r>
              <a:rPr lang="ru-RU" sz="2400" dirty="0" err="1"/>
              <a:t>вираз</a:t>
            </a:r>
            <a:r>
              <a:rPr lang="ru-RU" sz="2400" dirty="0"/>
              <a:t> </a:t>
            </a:r>
            <a:r>
              <a:rPr lang="en-US" sz="2400" dirty="0"/>
              <a:t>a*–b </a:t>
            </a:r>
            <a:r>
              <a:rPr lang="ru-RU" sz="2400" dirty="0"/>
              <a:t>є </a:t>
            </a:r>
            <a:r>
              <a:rPr lang="ru-RU" sz="2400" dirty="0" err="1"/>
              <a:t>некоректним</a:t>
            </a:r>
            <a:r>
              <a:rPr lang="ru-RU" sz="2400" dirty="0"/>
              <a:t>. </a:t>
            </a:r>
            <a:r>
              <a:rPr lang="ru-RU" sz="2400" dirty="0" err="1"/>
              <a:t>Його</a:t>
            </a:r>
            <a:r>
              <a:rPr lang="ru-RU" sz="2400" dirty="0"/>
              <a:t> </a:t>
            </a:r>
            <a:r>
              <a:rPr lang="ru-RU" sz="2400" dirty="0" err="1"/>
              <a:t>слід</a:t>
            </a:r>
            <a:r>
              <a:rPr lang="ru-RU" sz="2400" dirty="0"/>
              <a:t> </a:t>
            </a:r>
            <a:r>
              <a:rPr lang="ru-RU" sz="2400" dirty="0" err="1"/>
              <a:t>записати</a:t>
            </a:r>
            <a:r>
              <a:rPr lang="ru-RU" sz="2400" dirty="0"/>
              <a:t> так: </a:t>
            </a:r>
            <a:r>
              <a:rPr lang="en-US" sz="2400" dirty="0"/>
              <a:t>a*(–b).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ru-RU" sz="2400" dirty="0" err="1"/>
              <a:t>Кожній</a:t>
            </a:r>
            <a:r>
              <a:rPr lang="ru-RU" sz="2400" dirty="0"/>
              <a:t> </a:t>
            </a:r>
            <a:r>
              <a:rPr lang="ru-RU" sz="2400" dirty="0" err="1"/>
              <a:t>дужці</a:t>
            </a:r>
            <a:r>
              <a:rPr lang="ru-RU" sz="2400" dirty="0"/>
              <a:t>, </a:t>
            </a:r>
            <a:r>
              <a:rPr lang="ru-RU" sz="2400" dirty="0" err="1"/>
              <a:t>що</a:t>
            </a:r>
            <a:r>
              <a:rPr lang="ru-RU" sz="2400" dirty="0"/>
              <a:t> </a:t>
            </a:r>
            <a:r>
              <a:rPr lang="ru-RU" sz="2400" dirty="0" err="1"/>
              <a:t>відкривається</a:t>
            </a:r>
            <a:r>
              <a:rPr lang="ru-RU" sz="2400" dirty="0"/>
              <a:t>, у </a:t>
            </a:r>
            <a:r>
              <a:rPr lang="ru-RU" sz="2400" dirty="0" err="1"/>
              <a:t>виразі</a:t>
            </a:r>
            <a:r>
              <a:rPr lang="ru-RU" sz="2400" dirty="0"/>
              <a:t> </a:t>
            </a:r>
            <a:r>
              <a:rPr lang="ru-RU" sz="2400" dirty="0" err="1"/>
              <a:t>має</a:t>
            </a:r>
            <a:r>
              <a:rPr lang="ru-RU" sz="2400" dirty="0"/>
              <a:t> </a:t>
            </a:r>
            <a:r>
              <a:rPr lang="ru-RU" sz="2400" dirty="0" err="1"/>
              <a:t>відповідати</a:t>
            </a:r>
            <a:r>
              <a:rPr lang="ru-RU" sz="2400" dirty="0"/>
              <a:t> дужка, </a:t>
            </a:r>
            <a:r>
              <a:rPr lang="ru-RU" sz="2400" dirty="0" err="1"/>
              <a:t>що</a:t>
            </a:r>
            <a:r>
              <a:rPr lang="ru-RU" sz="2400" dirty="0"/>
              <a:t> </a:t>
            </a:r>
            <a:r>
              <a:rPr lang="ru-RU" sz="2400" dirty="0" err="1"/>
              <a:t>закривається</a:t>
            </a:r>
            <a:r>
              <a:rPr lang="ru-RU" sz="2400" dirty="0"/>
              <a:t>.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ru-RU" sz="2400" dirty="0"/>
              <a:t>Типи </a:t>
            </a:r>
            <a:r>
              <a:rPr lang="ru-RU" sz="2400" dirty="0" err="1"/>
              <a:t>операндів</a:t>
            </a:r>
            <a:r>
              <a:rPr lang="ru-RU" sz="2400" dirty="0"/>
              <a:t> </a:t>
            </a:r>
            <a:r>
              <a:rPr lang="ru-RU" sz="2400" dirty="0" err="1"/>
              <a:t>виразу</a:t>
            </a:r>
            <a:r>
              <a:rPr lang="ru-RU" sz="2400" dirty="0"/>
              <a:t> </a:t>
            </a:r>
            <a:r>
              <a:rPr lang="ru-RU" sz="2400" dirty="0" err="1"/>
              <a:t>мають</a:t>
            </a:r>
            <a:r>
              <a:rPr lang="ru-RU" sz="2400" dirty="0"/>
              <a:t> бути </a:t>
            </a:r>
            <a:r>
              <a:rPr lang="ru-RU" sz="2400" dirty="0" err="1"/>
              <a:t>узгоджені</a:t>
            </a:r>
            <a:r>
              <a:rPr lang="ru-RU" sz="2400" dirty="0"/>
              <a:t>. </a:t>
            </a:r>
            <a:r>
              <a:rPr lang="ru-RU" sz="2400" dirty="0" err="1"/>
              <a:t>Якщо</a:t>
            </a:r>
            <a:r>
              <a:rPr lang="ru-RU" sz="2400" dirty="0"/>
              <a:t> автоматично вони не </a:t>
            </a:r>
            <a:r>
              <a:rPr lang="ru-RU" sz="2400" dirty="0" err="1"/>
              <a:t>узгоджуються</a:t>
            </a:r>
            <a:r>
              <a:rPr lang="ru-RU" sz="2400" dirty="0"/>
              <a:t>, </a:t>
            </a:r>
            <a:r>
              <a:rPr lang="ru-RU" sz="2400" dirty="0" err="1"/>
              <a:t>слід</a:t>
            </a:r>
            <a:r>
              <a:rPr lang="ru-RU" sz="2400" dirty="0"/>
              <a:t> </a:t>
            </a:r>
            <a:r>
              <a:rPr lang="ru-RU" sz="2400" dirty="0" err="1"/>
              <a:t>використати</a:t>
            </a:r>
            <a:r>
              <a:rPr lang="ru-RU" sz="2400" dirty="0"/>
              <a:t> </a:t>
            </a:r>
            <a:r>
              <a:rPr lang="ru-RU" sz="2400" dirty="0" err="1"/>
              <a:t>засоби</a:t>
            </a:r>
            <a:r>
              <a:rPr lang="ru-RU" sz="2400" dirty="0"/>
              <a:t> </a:t>
            </a:r>
            <a:r>
              <a:rPr lang="ru-RU" sz="2400" dirty="0" err="1"/>
              <a:t>перетворення</a:t>
            </a:r>
            <a:r>
              <a:rPr lang="ru-RU" sz="2400" dirty="0"/>
              <a:t> </a:t>
            </a:r>
            <a:r>
              <a:rPr lang="ru-RU" sz="2400" dirty="0" err="1"/>
              <a:t>типів</a:t>
            </a:r>
            <a:r>
              <a:rPr lang="ru-RU" sz="2400" dirty="0"/>
              <a:t>, </a:t>
            </a:r>
            <a:r>
              <a:rPr lang="ru-RU" sz="2400" dirty="0" err="1"/>
              <a:t>що</a:t>
            </a:r>
            <a:r>
              <a:rPr lang="ru-RU" sz="2400" dirty="0"/>
              <a:t> </a:t>
            </a:r>
            <a:r>
              <a:rPr lang="ru-RU" sz="2400" dirty="0" err="1"/>
              <a:t>вже</a:t>
            </a:r>
            <a:r>
              <a:rPr lang="ru-RU" sz="2400" dirty="0"/>
              <a:t> </a:t>
            </a:r>
            <a:r>
              <a:rPr lang="ru-RU" sz="2400" dirty="0" err="1"/>
              <a:t>були</a:t>
            </a:r>
            <a:r>
              <a:rPr lang="ru-RU" sz="2400" dirty="0"/>
              <a:t> </a:t>
            </a:r>
            <a:r>
              <a:rPr lang="ru-RU" sz="2400" dirty="0" err="1"/>
              <a:t>описані</a:t>
            </a:r>
            <a:r>
              <a:rPr lang="ru-RU" sz="2400" dirty="0"/>
              <a:t> </a:t>
            </a:r>
            <a:r>
              <a:rPr lang="ru-RU" sz="2400" dirty="0" err="1"/>
              <a:t>раніше</a:t>
            </a:r>
            <a:r>
              <a:rPr lang="ru-RU" sz="2400" dirty="0"/>
              <a:t>.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18515194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304</TotalTime>
  <Words>302</Words>
  <Application>Microsoft Office PowerPoint</Application>
  <PresentationFormat>Широкоэкранный</PresentationFormat>
  <Paragraphs>29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Tw Cen MT</vt:lpstr>
      <vt:lpstr>Tw Cen MT Condensed</vt:lpstr>
      <vt:lpstr>Wingdings 3</vt:lpstr>
      <vt:lpstr>Интеграл</vt:lpstr>
      <vt:lpstr>Оператори і вирази.  Модулі, функції і методи для опрацювання числових даних</vt:lpstr>
      <vt:lpstr>Арифметичні оператори</vt:lpstr>
      <vt:lpstr>Арифметичні оператори з присвоюванням</vt:lpstr>
      <vt:lpstr>Оператори порівняння</vt:lpstr>
      <vt:lpstr>Оператори порівняння</vt:lpstr>
      <vt:lpstr>Логічні оператори</vt:lpstr>
      <vt:lpstr>Операції над рядками</vt:lpstr>
      <vt:lpstr>Операції над рядками з присвоюванням</vt:lpstr>
      <vt:lpstr>основні правила для арифметичних виразів</vt:lpstr>
      <vt:lpstr>Основні функції для роботи з числами</vt:lpstr>
      <vt:lpstr>Модуль math</vt:lpstr>
      <vt:lpstr>Найчастіше вживані функції модуля math</vt:lpstr>
      <vt:lpstr>Деякі функції модуля random</vt:lpstr>
      <vt:lpstr>Домашнє завдання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Основні елементи мови Python</dc:title>
  <dc:creator>Олександр Зеленський</dc:creator>
  <cp:lastModifiedBy>Олександр Зеленський</cp:lastModifiedBy>
  <cp:revision>15</cp:revision>
  <dcterms:created xsi:type="dcterms:W3CDTF">2020-09-12T08:46:13Z</dcterms:created>
  <dcterms:modified xsi:type="dcterms:W3CDTF">2020-09-16T17:25:06Z</dcterms:modified>
</cp:coreProperties>
</file>