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65" r:id="rId11"/>
    <p:sldId id="27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nglinux.info/tkinter/tkinter.php" TargetMode="External"/><Relationship Id="rId2" Type="http://schemas.openxmlformats.org/officeDocument/2006/relationships/hyperlink" Target="https://python-scripts.com/tkin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141871"/>
            <a:ext cx="11360727" cy="1492965"/>
          </a:xfrm>
        </p:spPr>
        <p:txBody>
          <a:bodyPr anchor="b">
            <a:normAutofit/>
          </a:bodyPr>
          <a:lstStyle/>
          <a:p>
            <a:pPr algn="ctr"/>
            <a:r>
              <a:rPr lang="ru-RU" sz="5400" dirty="0" err="1"/>
              <a:t>Основи</a:t>
            </a:r>
            <a:r>
              <a:rPr lang="ru-RU" sz="5400" dirty="0"/>
              <a:t> </a:t>
            </a:r>
            <a:r>
              <a:rPr lang="ru-RU" sz="5400" dirty="0" err="1"/>
              <a:t>графічного</a:t>
            </a:r>
            <a:r>
              <a:rPr lang="ru-RU" sz="5400" dirty="0"/>
              <a:t> </a:t>
            </a:r>
            <a:r>
              <a:rPr lang="ru-RU" sz="5400" dirty="0" err="1"/>
              <a:t>інтерфейсу</a:t>
            </a:r>
            <a:r>
              <a:rPr lang="uk-UA" sz="5400" dirty="0"/>
              <a:t> </a:t>
            </a:r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Список джерел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854163" cy="295101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  <a:tabLst>
                <a:tab pos="623888" algn="l"/>
              </a:tabLst>
            </a:pPr>
            <a:r>
              <a:rPr lang="uk-UA" sz="3000" dirty="0"/>
              <a:t>Інформатика (профільний рівень) </a:t>
            </a:r>
            <a:r>
              <a:rPr lang="en-US" sz="3000" dirty="0"/>
              <a:t>interactive.ranok.com.ua</a:t>
            </a:r>
            <a:r>
              <a:rPr lang="uk-UA" sz="3000" dirty="0"/>
              <a:t> </a:t>
            </a:r>
            <a:r>
              <a:rPr lang="en-US" sz="3000" dirty="0"/>
              <a:t>: </a:t>
            </a:r>
            <a:r>
              <a:rPr lang="uk-UA" sz="3000" dirty="0" err="1"/>
              <a:t>підруч</a:t>
            </a:r>
            <a:r>
              <a:rPr lang="uk-UA" sz="3000" dirty="0"/>
              <a:t>. для 10 </a:t>
            </a:r>
            <a:r>
              <a:rPr lang="uk-UA" sz="3000" dirty="0" err="1"/>
              <a:t>кл</a:t>
            </a:r>
            <a:r>
              <a:rPr lang="uk-UA" sz="3000" dirty="0"/>
              <a:t>. </a:t>
            </a:r>
            <a:r>
              <a:rPr lang="uk-UA" sz="3000" dirty="0" err="1"/>
              <a:t>закл</a:t>
            </a:r>
            <a:r>
              <a:rPr lang="uk-UA" sz="3000" dirty="0"/>
              <a:t>. загал. серед. Освіти / В. Д. Руденко, Н. В. </a:t>
            </a:r>
            <a:r>
              <a:rPr lang="uk-UA" sz="3000" dirty="0" err="1"/>
              <a:t>Речич</a:t>
            </a:r>
            <a:r>
              <a:rPr lang="uk-UA" sz="3000" dirty="0"/>
              <a:t>, В. О. </a:t>
            </a:r>
            <a:r>
              <a:rPr lang="uk-UA" sz="3000" dirty="0" err="1"/>
              <a:t>Потієнко</a:t>
            </a:r>
            <a:r>
              <a:rPr lang="uk-UA" sz="3000" dirty="0"/>
              <a:t>. - Харків : Вид-во «Ранок», 2018. </a:t>
            </a:r>
          </a:p>
          <a:p>
            <a:pPr marL="742950" indent="-742950">
              <a:buFont typeface="+mj-lt"/>
              <a:buAutoNum type="arabicPeriod"/>
              <a:tabLst>
                <a:tab pos="623888" algn="l"/>
              </a:tabLst>
            </a:pPr>
            <a:r>
              <a:rPr lang="en-US" sz="3600" dirty="0">
                <a:hlinkClick r:id="rId2"/>
              </a:rPr>
              <a:t>https://python-scripts.com/tkinter</a:t>
            </a:r>
            <a:endParaRPr lang="uk-UA" sz="3600" dirty="0"/>
          </a:p>
          <a:p>
            <a:pPr marL="742950" indent="-742950">
              <a:buFont typeface="+mj-lt"/>
              <a:buAutoNum type="arabicPeriod"/>
              <a:tabLst>
                <a:tab pos="623888" algn="l"/>
              </a:tabLst>
            </a:pPr>
            <a:r>
              <a:rPr lang="en-US" sz="3600" dirty="0">
                <a:hlinkClick r:id="rId3"/>
              </a:rPr>
              <a:t>https://younglinux.info/tkinter/tkinter.php</a:t>
            </a:r>
            <a:endParaRPr lang="uk-UA" sz="3600" dirty="0"/>
          </a:p>
          <a:p>
            <a:endParaRPr lang="en-US" sz="3600" dirty="0"/>
          </a:p>
          <a:p>
            <a:pPr marL="0" indent="0">
              <a:buNone/>
            </a:pPr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286000"/>
          </a:xfrm>
        </p:spPr>
        <p:txBody>
          <a:bodyPr>
            <a:normAutofit/>
          </a:bodyPr>
          <a:lstStyle/>
          <a:p>
            <a:r>
              <a:rPr lang="uk-UA" sz="3600" dirty="0"/>
              <a:t>Опрацювати §8.1</a:t>
            </a:r>
            <a:r>
              <a:rPr lang="en-US" sz="3600" dirty="0"/>
              <a:t>, </a:t>
            </a:r>
            <a:r>
              <a:rPr lang="uk-UA" sz="3600" dirty="0"/>
              <a:t>8</a:t>
            </a:r>
            <a:r>
              <a:rPr lang="en-US" sz="3600" dirty="0"/>
              <a:t>.</a:t>
            </a:r>
            <a:r>
              <a:rPr lang="uk-UA" sz="3600" dirty="0"/>
              <a:t>2</a:t>
            </a:r>
            <a:endParaRPr lang="en-US" sz="3600" dirty="0"/>
          </a:p>
          <a:p>
            <a:pPr marL="0" indent="0">
              <a:buNone/>
            </a:pPr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92961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4B9D9F-3351-4534-B102-C0EB6097D0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86545" y="2326986"/>
            <a:ext cx="7772400" cy="1463675"/>
          </a:xfrm>
        </p:spPr>
        <p:txBody>
          <a:bodyPr/>
          <a:lstStyle/>
          <a:p>
            <a:r>
              <a:rPr lang="uk-UA" b="1" dirty="0"/>
              <a:t>Дякую за увагу!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31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sz="4800" dirty="0"/>
              <a:t>Загальний порядок створення графічного інтерфейсу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618508"/>
            <a:ext cx="9720073" cy="3654275"/>
          </a:xfrm>
        </p:spPr>
        <p:txBody>
          <a:bodyPr>
            <a:normAutofit/>
          </a:bodyPr>
          <a:lstStyle/>
          <a:p>
            <a:r>
              <a:rPr lang="ru-RU" sz="2800" dirty="0" err="1"/>
              <a:t>Мова</a:t>
            </a:r>
            <a:r>
              <a:rPr lang="ru-RU" sz="2800" dirty="0"/>
              <a:t> </a:t>
            </a:r>
            <a:r>
              <a:rPr lang="en-US" sz="2800" dirty="0"/>
              <a:t>Python </a:t>
            </a:r>
            <a:r>
              <a:rPr lang="ru-RU" sz="2800" dirty="0" err="1"/>
              <a:t>забезпечує</a:t>
            </a:r>
            <a:r>
              <a:rPr lang="ru-RU" sz="2800" dirty="0"/>
              <a:t> роботу з </a:t>
            </a:r>
            <a:r>
              <a:rPr lang="ru-RU" sz="2800" dirty="0" err="1"/>
              <a:t>різними</a:t>
            </a:r>
            <a:r>
              <a:rPr lang="ru-RU" sz="2800" dirty="0"/>
              <a:t> </a:t>
            </a:r>
            <a:r>
              <a:rPr lang="ru-RU" sz="2800" dirty="0" err="1"/>
              <a:t>графічними</a:t>
            </a:r>
            <a:r>
              <a:rPr lang="ru-RU" sz="2800" dirty="0"/>
              <a:t> </a:t>
            </a:r>
            <a:r>
              <a:rPr lang="ru-RU" sz="2800" dirty="0" err="1"/>
              <a:t>біб</a:t>
            </a:r>
            <a:r>
              <a:rPr lang="ru-RU" sz="2800" dirty="0"/>
              <a:t>-</a:t>
            </a:r>
          </a:p>
          <a:p>
            <a:r>
              <a:rPr lang="ru-RU" sz="2800" dirty="0" err="1"/>
              <a:t>ліотеками</a:t>
            </a:r>
            <a:r>
              <a:rPr lang="ru-RU" sz="2800" dirty="0"/>
              <a:t>. За </a:t>
            </a:r>
            <a:r>
              <a:rPr lang="ru-RU" sz="2800" dirty="0" err="1"/>
              <a:t>допомогою</a:t>
            </a:r>
            <a:r>
              <a:rPr lang="ru-RU" sz="2800" dirty="0"/>
              <a:t> таких </a:t>
            </a:r>
            <a:r>
              <a:rPr lang="ru-RU" sz="2800" dirty="0" err="1"/>
              <a:t>бібліотек</a:t>
            </a:r>
            <a:r>
              <a:rPr lang="ru-RU" sz="2800" dirty="0"/>
              <a:t>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створювати</a:t>
            </a:r>
            <a:endParaRPr lang="ru-RU" sz="2800" dirty="0"/>
          </a:p>
          <a:p>
            <a:r>
              <a:rPr lang="ru-RU" sz="2800" dirty="0" err="1"/>
              <a:t>програми</a:t>
            </a:r>
            <a:r>
              <a:rPr lang="ru-RU" sz="2800" dirty="0"/>
              <a:t> з </a:t>
            </a:r>
            <a:r>
              <a:rPr lang="ru-RU" sz="2800" dirty="0" err="1"/>
              <a:t>розвинутим</a:t>
            </a:r>
            <a:r>
              <a:rPr lang="ru-RU" sz="2800" dirty="0"/>
              <a:t> </a:t>
            </a:r>
            <a:r>
              <a:rPr lang="ru-RU" sz="2800" dirty="0" err="1"/>
              <a:t>графічним</a:t>
            </a:r>
            <a:r>
              <a:rPr lang="ru-RU" sz="2800" dirty="0"/>
              <a:t> </a:t>
            </a:r>
            <a:r>
              <a:rPr lang="ru-RU" sz="2800" dirty="0" err="1"/>
              <a:t>інтерфейсом</a:t>
            </a:r>
            <a:r>
              <a:rPr lang="ru-RU" sz="2800" dirty="0"/>
              <a:t> </a:t>
            </a:r>
            <a:r>
              <a:rPr lang="ru-RU" sz="2800" dirty="0" err="1"/>
              <a:t>користувача</a:t>
            </a:r>
            <a:r>
              <a:rPr lang="ru-RU" sz="2800" dirty="0"/>
              <a:t>.</a:t>
            </a:r>
          </a:p>
          <a:p>
            <a:r>
              <a:rPr lang="ru-RU" sz="2800" dirty="0" err="1"/>
              <a:t>Достатньо</a:t>
            </a:r>
            <a:r>
              <a:rPr lang="ru-RU" sz="2800" dirty="0"/>
              <a:t> </a:t>
            </a:r>
            <a:r>
              <a:rPr lang="ru-RU" sz="2800" dirty="0" err="1"/>
              <a:t>потужні</a:t>
            </a:r>
            <a:r>
              <a:rPr lang="ru-RU" sz="2800" dirty="0"/>
              <a:t> </a:t>
            </a:r>
            <a:r>
              <a:rPr lang="ru-RU" sz="2800" dirty="0" err="1"/>
              <a:t>графічні</a:t>
            </a:r>
            <a:r>
              <a:rPr lang="ru-RU" sz="2800" dirty="0"/>
              <a:t> </a:t>
            </a:r>
            <a:r>
              <a:rPr lang="ru-RU" sz="2800" dirty="0" err="1"/>
              <a:t>можливості</a:t>
            </a:r>
            <a:r>
              <a:rPr lang="ru-RU" sz="2800" dirty="0"/>
              <a:t> </a:t>
            </a:r>
            <a:r>
              <a:rPr lang="ru-RU" sz="2800" dirty="0" err="1"/>
              <a:t>має</a:t>
            </a:r>
            <a:r>
              <a:rPr lang="ru-RU" sz="2800" dirty="0"/>
              <a:t> модуль </a:t>
            </a:r>
            <a:r>
              <a:rPr lang="en-US" sz="2800" b="1" dirty="0" err="1"/>
              <a:t>tkinter</a:t>
            </a:r>
            <a:r>
              <a:rPr lang="en-US" sz="2800" dirty="0"/>
              <a:t>,</a:t>
            </a:r>
          </a:p>
          <a:p>
            <a:r>
              <a:rPr lang="ru-RU" sz="2800" dirty="0" err="1"/>
              <a:t>який</a:t>
            </a:r>
            <a:r>
              <a:rPr lang="ru-RU" sz="2800" dirty="0"/>
              <a:t> і </a:t>
            </a:r>
            <a:r>
              <a:rPr lang="ru-RU" sz="2800" dirty="0" err="1"/>
              <a:t>розглядатиметься</a:t>
            </a:r>
            <a:r>
              <a:rPr lang="ru-RU" sz="2800" dirty="0"/>
              <a:t> </a:t>
            </a:r>
            <a:r>
              <a:rPr lang="ru-RU" sz="2800" dirty="0" err="1"/>
              <a:t>далі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sz="4800" dirty="0"/>
              <a:t>алгоритм створення графічного інтерфейсу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35" y="2084832"/>
            <a:ext cx="9720073" cy="2916659"/>
          </a:xfrm>
        </p:spPr>
        <p:txBody>
          <a:bodyPr>
            <a:normAutofit lnSpcReduction="10000"/>
          </a:bodyPr>
          <a:lstStyle/>
          <a:p>
            <a:r>
              <a:rPr lang="ru-RU" sz="2800" dirty="0" err="1"/>
              <a:t>Імпортуйте</a:t>
            </a:r>
            <a:r>
              <a:rPr lang="ru-RU" sz="2800" dirty="0"/>
              <a:t> модуль </a:t>
            </a:r>
            <a:r>
              <a:rPr lang="en-US" sz="2800" dirty="0" err="1"/>
              <a:t>tkinter</a:t>
            </a:r>
            <a:r>
              <a:rPr lang="en-US" sz="2800" dirty="0"/>
              <a:t> </a:t>
            </a:r>
            <a:r>
              <a:rPr lang="ru-RU" sz="2800" dirty="0"/>
              <a:t>і </a:t>
            </a:r>
            <a:r>
              <a:rPr lang="ru-RU" sz="2800" dirty="0" err="1"/>
              <a:t>створіть</a:t>
            </a:r>
            <a:r>
              <a:rPr lang="ru-RU" sz="2800" dirty="0"/>
              <a:t> головне </a:t>
            </a:r>
            <a:r>
              <a:rPr lang="ru-RU" sz="2800" dirty="0" err="1"/>
              <a:t>вікно</a:t>
            </a:r>
            <a:r>
              <a:rPr lang="ru-RU" sz="2800" dirty="0"/>
              <a:t>. Як правило, для </a:t>
            </a:r>
            <a:r>
              <a:rPr lang="ru-RU" sz="2800" dirty="0" err="1"/>
              <a:t>імпортування</a:t>
            </a:r>
            <a:r>
              <a:rPr lang="ru-RU" sz="2800" dirty="0"/>
              <a:t> модуля </a:t>
            </a:r>
            <a:r>
              <a:rPr lang="ru-RU" sz="2800" dirty="0" err="1"/>
              <a:t>використовують</a:t>
            </a:r>
            <a:r>
              <a:rPr lang="ru-RU" sz="2800" dirty="0"/>
              <a:t> </a:t>
            </a:r>
            <a:r>
              <a:rPr lang="ru-RU" sz="2800" dirty="0" err="1"/>
              <a:t>інструкцію</a:t>
            </a:r>
            <a:r>
              <a:rPr lang="ru-RU" sz="2800" dirty="0"/>
              <a:t> </a:t>
            </a:r>
            <a:r>
              <a:rPr lang="en-US" sz="2800" dirty="0"/>
              <a:t>from </a:t>
            </a:r>
            <a:r>
              <a:rPr lang="en-US" sz="2800" dirty="0" err="1"/>
              <a:t>tkinter</a:t>
            </a:r>
            <a:r>
              <a:rPr lang="en-US" sz="2800" dirty="0"/>
              <a:t> import *.</a:t>
            </a:r>
          </a:p>
          <a:p>
            <a:r>
              <a:rPr lang="ru-RU" sz="2800" dirty="0" err="1"/>
              <a:t>Далі</a:t>
            </a:r>
            <a:r>
              <a:rPr lang="ru-RU" sz="2800" dirty="0"/>
              <a:t> </a:t>
            </a:r>
            <a:r>
              <a:rPr lang="ru-RU" sz="2800" dirty="0" err="1"/>
              <a:t>створюється</a:t>
            </a:r>
            <a:r>
              <a:rPr lang="ru-RU" sz="2800" dirty="0"/>
              <a:t> головне </a:t>
            </a:r>
            <a:r>
              <a:rPr lang="ru-RU" sz="2800" dirty="0" err="1"/>
              <a:t>вікно</a:t>
            </a:r>
            <a:r>
              <a:rPr lang="ru-RU" sz="2800" dirty="0"/>
              <a:t>. </a:t>
            </a:r>
            <a:r>
              <a:rPr lang="ru-RU" sz="2800" dirty="0" err="1"/>
              <a:t>Пригадаємо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воно</a:t>
            </a:r>
            <a:r>
              <a:rPr lang="ru-RU" sz="2800" dirty="0"/>
              <a:t> </a:t>
            </a:r>
            <a:r>
              <a:rPr lang="ru-RU" sz="2800" dirty="0" err="1"/>
              <a:t>міститься</a:t>
            </a:r>
            <a:r>
              <a:rPr lang="ru-RU" sz="2800" dirty="0"/>
              <a:t> в </a:t>
            </a:r>
            <a:r>
              <a:rPr lang="ru-RU" sz="2800" dirty="0" err="1"/>
              <a:t>класі</a:t>
            </a:r>
            <a:r>
              <a:rPr lang="ru-RU" sz="2800" dirty="0"/>
              <a:t> </a:t>
            </a:r>
            <a:r>
              <a:rPr lang="en-US" sz="2800" dirty="0"/>
              <a:t>Tk. </a:t>
            </a:r>
            <a:r>
              <a:rPr lang="ru-RU" sz="2800" dirty="0" err="1"/>
              <a:t>Змінна</a:t>
            </a:r>
            <a:r>
              <a:rPr lang="ru-RU" sz="2800" dirty="0"/>
              <a:t>, яку </a:t>
            </a:r>
            <a:r>
              <a:rPr lang="ru-RU" sz="2800" dirty="0" err="1"/>
              <a:t>пов’язують</a:t>
            </a:r>
            <a:r>
              <a:rPr lang="ru-RU" sz="2800" dirty="0"/>
              <a:t> з </a:t>
            </a:r>
            <a:r>
              <a:rPr lang="ru-RU" sz="2800" dirty="0" err="1"/>
              <a:t>об’єктом</a:t>
            </a:r>
            <a:r>
              <a:rPr lang="ru-RU" sz="2800" dirty="0"/>
              <a:t> </a:t>
            </a:r>
            <a:r>
              <a:rPr lang="ru-RU" sz="2800" dirty="0" err="1"/>
              <a:t>цього</a:t>
            </a:r>
            <a:r>
              <a:rPr lang="ru-RU" sz="2800" dirty="0"/>
              <a:t> </a:t>
            </a:r>
            <a:r>
              <a:rPr lang="ru-RU" sz="2800" dirty="0" err="1"/>
              <a:t>вікна</a:t>
            </a:r>
            <a:r>
              <a:rPr lang="ru-RU" sz="2800" dirty="0"/>
              <a:t>, </a:t>
            </a:r>
            <a:r>
              <a:rPr lang="ru-RU" sz="2800" dirty="0" err="1"/>
              <a:t>зазвичай</a:t>
            </a:r>
            <a:r>
              <a:rPr lang="ru-RU" sz="2800" dirty="0"/>
              <a:t> </a:t>
            </a:r>
            <a:r>
              <a:rPr lang="ru-RU" sz="2800" dirty="0" err="1"/>
              <a:t>має</a:t>
            </a:r>
            <a:r>
              <a:rPr lang="ru-RU" sz="2800" dirty="0"/>
              <a:t> </a:t>
            </a:r>
            <a:r>
              <a:rPr lang="ru-RU" sz="2800" dirty="0" err="1"/>
              <a:t>ім’я</a:t>
            </a:r>
            <a:r>
              <a:rPr lang="ru-RU" sz="2800" dirty="0"/>
              <a:t> </a:t>
            </a:r>
            <a:r>
              <a:rPr lang="en-US" sz="2800" dirty="0"/>
              <a:t>root. </a:t>
            </a:r>
            <a:r>
              <a:rPr lang="ru-RU" sz="2800" dirty="0" err="1"/>
              <a:t>Найпростіша</a:t>
            </a:r>
            <a:r>
              <a:rPr lang="ru-RU" sz="2800" dirty="0"/>
              <a:t> </a:t>
            </a:r>
            <a:r>
              <a:rPr lang="ru-RU" sz="2800" dirty="0" err="1"/>
              <a:t>інструкція</a:t>
            </a:r>
            <a:r>
              <a:rPr lang="ru-RU" sz="2800" dirty="0"/>
              <a:t> для </a:t>
            </a:r>
            <a:r>
              <a:rPr lang="ru-RU" sz="2800" dirty="0" err="1"/>
              <a:t>створення</a:t>
            </a:r>
            <a:r>
              <a:rPr lang="ru-RU" sz="2800" dirty="0"/>
              <a:t> головного </a:t>
            </a:r>
            <a:r>
              <a:rPr lang="ru-RU" sz="2800" dirty="0" err="1"/>
              <a:t>вікна</a:t>
            </a:r>
            <a:r>
              <a:rPr lang="ru-RU" sz="2800" dirty="0"/>
              <a:t> </a:t>
            </a:r>
            <a:r>
              <a:rPr lang="ru-RU" sz="2800" dirty="0" err="1"/>
              <a:t>має</a:t>
            </a:r>
            <a:r>
              <a:rPr lang="ru-RU" sz="2800" dirty="0"/>
              <a:t> </a:t>
            </a:r>
            <a:r>
              <a:rPr lang="ru-RU" sz="2800" dirty="0" err="1"/>
              <a:t>таку</a:t>
            </a:r>
            <a:r>
              <a:rPr lang="ru-RU" sz="2800" dirty="0"/>
              <a:t> структуру: </a:t>
            </a:r>
            <a:r>
              <a:rPr lang="en-US" sz="2800" dirty="0"/>
              <a:t>root = Tk()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4C66C-0339-49CB-9A4D-CC81EDE4ABCB}"/>
              </a:ext>
            </a:extLst>
          </p:cNvPr>
          <p:cNvSpPr txBox="1"/>
          <p:nvPr/>
        </p:nvSpPr>
        <p:spPr>
          <a:xfrm>
            <a:off x="2438400" y="5023779"/>
            <a:ext cx="6096000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root = Tk () </a:t>
            </a:r>
          </a:p>
        </p:txBody>
      </p:sp>
    </p:spTree>
    <p:extLst>
      <p:ext uri="{BB962C8B-B14F-4D97-AF65-F5344CB8AC3E}">
        <p14:creationId xmlns:p14="http://schemas.microsoft.com/office/powerpoint/2010/main" val="14947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sz="4800" dirty="0"/>
              <a:t>алгоритм створення графічного інтерфейсу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35" y="2084832"/>
            <a:ext cx="9720073" cy="2916659"/>
          </a:xfrm>
        </p:spPr>
        <p:txBody>
          <a:bodyPr>
            <a:normAutofit lnSpcReduction="10000"/>
          </a:bodyPr>
          <a:lstStyle/>
          <a:p>
            <a:r>
              <a:rPr lang="ru-RU" sz="2800" dirty="0" err="1"/>
              <a:t>Створіть</a:t>
            </a:r>
            <a:r>
              <a:rPr lang="ru-RU" sz="2800" dirty="0"/>
              <a:t> у </a:t>
            </a:r>
            <a:r>
              <a:rPr lang="ru-RU" sz="2800" dirty="0" err="1"/>
              <a:t>програмі</a:t>
            </a:r>
            <a:r>
              <a:rPr lang="ru-RU" sz="2800" dirty="0"/>
              <a:t> </a:t>
            </a:r>
            <a:r>
              <a:rPr lang="ru-RU" sz="2800" dirty="0" err="1"/>
              <a:t>віджети</a:t>
            </a:r>
            <a:r>
              <a:rPr lang="ru-RU" sz="2800" dirty="0"/>
              <a:t> й </a:t>
            </a:r>
            <a:r>
              <a:rPr lang="ru-RU" sz="2800" dirty="0" err="1"/>
              <a:t>визначте</a:t>
            </a:r>
            <a:r>
              <a:rPr lang="ru-RU" sz="2800" dirty="0"/>
              <a:t>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/>
              <a:t>властивості</a:t>
            </a:r>
            <a:r>
              <a:rPr lang="ru-RU" sz="2800" dirty="0"/>
              <a:t>.</a:t>
            </a:r>
          </a:p>
          <a:p>
            <a:r>
              <a:rPr lang="ru-RU" sz="2800" dirty="0"/>
              <a:t>Будь-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віджет</a:t>
            </a:r>
            <a:r>
              <a:rPr lang="ru-RU" sz="2800" dirty="0"/>
              <a:t> повинен бути </a:t>
            </a:r>
            <a:r>
              <a:rPr lang="ru-RU" sz="2800" dirty="0" err="1"/>
              <a:t>пов’язаний</a:t>
            </a:r>
            <a:r>
              <a:rPr lang="ru-RU" sz="2800" dirty="0"/>
              <a:t> </a:t>
            </a:r>
            <a:r>
              <a:rPr lang="ru-RU" sz="2800" dirty="0" err="1"/>
              <a:t>із</a:t>
            </a:r>
            <a:r>
              <a:rPr lang="ru-RU" sz="2800" dirty="0"/>
              <a:t> </a:t>
            </a:r>
            <a:r>
              <a:rPr lang="ru-RU" sz="2800" dirty="0" err="1"/>
              <a:t>відповідним</a:t>
            </a:r>
            <a:r>
              <a:rPr lang="ru-RU" sz="2800" dirty="0"/>
              <a:t> </a:t>
            </a:r>
            <a:r>
              <a:rPr lang="ru-RU" sz="2800" dirty="0" err="1"/>
              <a:t>іменем</a:t>
            </a:r>
            <a:r>
              <a:rPr lang="ru-RU" sz="2800" dirty="0"/>
              <a:t> </a:t>
            </a:r>
            <a:r>
              <a:rPr lang="ru-RU" sz="2800" dirty="0" err="1"/>
              <a:t>змінної</a:t>
            </a:r>
            <a:r>
              <a:rPr lang="ru-RU" sz="2800" dirty="0"/>
              <a:t>. </a:t>
            </a:r>
            <a:r>
              <a:rPr lang="ru-RU" sz="2800" dirty="0" err="1"/>
              <a:t>Наприклад</a:t>
            </a:r>
            <a:r>
              <a:rPr lang="ru-RU" sz="2800" dirty="0"/>
              <a:t>, кнопку </a:t>
            </a:r>
            <a:r>
              <a:rPr lang="en-US" sz="2800" dirty="0"/>
              <a:t>Button </a:t>
            </a:r>
            <a:r>
              <a:rPr lang="ru-RU" sz="2800" dirty="0" err="1"/>
              <a:t>будемо</a:t>
            </a:r>
            <a:r>
              <a:rPr lang="ru-RU" sz="2800" dirty="0"/>
              <a:t> </a:t>
            </a:r>
            <a:r>
              <a:rPr lang="ru-RU" sz="2800" dirty="0" err="1"/>
              <a:t>пов’язувати</a:t>
            </a:r>
            <a:r>
              <a:rPr lang="ru-RU" sz="2800" dirty="0"/>
              <a:t> </a:t>
            </a:r>
            <a:r>
              <a:rPr lang="ru-RU" sz="2800" dirty="0" err="1"/>
              <a:t>зі</a:t>
            </a:r>
            <a:r>
              <a:rPr lang="ru-RU" sz="2800" dirty="0"/>
              <a:t> </a:t>
            </a:r>
            <a:r>
              <a:rPr lang="ru-RU" sz="2800" dirty="0" err="1"/>
              <a:t>змінною</a:t>
            </a:r>
            <a:r>
              <a:rPr lang="ru-RU" sz="2800" dirty="0"/>
              <a:t> </a:t>
            </a:r>
            <a:r>
              <a:rPr lang="en-US" sz="2800" dirty="0"/>
              <a:t>but</a:t>
            </a:r>
            <a:r>
              <a:rPr lang="uk-UA" sz="2800" dirty="0"/>
              <a:t> </a:t>
            </a:r>
            <a:r>
              <a:rPr lang="ru-RU" sz="2800" dirty="0"/>
              <a:t>за </a:t>
            </a:r>
            <a:r>
              <a:rPr lang="ru-RU" sz="2800" dirty="0" err="1"/>
              <a:t>допомогою</a:t>
            </a:r>
            <a:r>
              <a:rPr lang="ru-RU" sz="2800" dirty="0"/>
              <a:t> </a:t>
            </a:r>
            <a:r>
              <a:rPr lang="ru-RU" sz="2800" dirty="0" err="1"/>
              <a:t>інструкції</a:t>
            </a:r>
            <a:r>
              <a:rPr lang="ru-RU" sz="2800" dirty="0"/>
              <a:t>: </a:t>
            </a:r>
            <a:r>
              <a:rPr lang="en-US" sz="2800" dirty="0"/>
              <a:t>b</a:t>
            </a:r>
            <a:r>
              <a:rPr lang="uk-UA" sz="2800" dirty="0"/>
              <a:t>1</a:t>
            </a:r>
            <a:r>
              <a:rPr lang="en-US" sz="2800" dirty="0"/>
              <a:t>=Button(root). </a:t>
            </a:r>
            <a:r>
              <a:rPr lang="ru-RU" sz="2800" dirty="0"/>
              <a:t>Тут аргумент </a:t>
            </a:r>
            <a:r>
              <a:rPr lang="en-US" sz="2800" dirty="0"/>
              <a:t>root </a:t>
            </a:r>
            <a:r>
              <a:rPr lang="ru-RU" sz="2800" dirty="0" err="1"/>
              <a:t>означає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кнопка буде </a:t>
            </a:r>
            <a:r>
              <a:rPr lang="ru-RU" sz="2800" dirty="0" err="1"/>
              <a:t>розміщена</a:t>
            </a:r>
            <a:r>
              <a:rPr lang="ru-RU" sz="2800" dirty="0"/>
              <a:t> в головному </a:t>
            </a:r>
            <a:r>
              <a:rPr lang="ru-RU" sz="2800" dirty="0" err="1"/>
              <a:t>вікні</a:t>
            </a:r>
            <a:r>
              <a:rPr lang="ru-RU" sz="2800" dirty="0"/>
              <a:t>. За </a:t>
            </a:r>
            <a:r>
              <a:rPr lang="ru-RU" sz="2800" dirty="0" err="1"/>
              <a:t>замовчуванням</a:t>
            </a:r>
            <a:r>
              <a:rPr lang="ru-RU" sz="2800" dirty="0"/>
              <a:t> кнопку </a:t>
            </a:r>
            <a:r>
              <a:rPr lang="ru-RU" sz="2800" dirty="0" err="1"/>
              <a:t>також</a:t>
            </a:r>
            <a:r>
              <a:rPr lang="ru-RU" sz="2800" dirty="0"/>
              <a:t> буде </a:t>
            </a:r>
            <a:r>
              <a:rPr lang="ru-RU" sz="2800" dirty="0" err="1"/>
              <a:t>розміщено</a:t>
            </a:r>
            <a:r>
              <a:rPr lang="ru-RU" sz="2800" dirty="0"/>
              <a:t> в головному </a:t>
            </a:r>
            <a:r>
              <a:rPr lang="ru-RU" sz="2800" dirty="0" err="1"/>
              <a:t>вікні</a:t>
            </a:r>
            <a:r>
              <a:rPr lang="ru-RU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4C66C-0339-49CB-9A4D-CC81EDE4ABCB}"/>
              </a:ext>
            </a:extLst>
          </p:cNvPr>
          <p:cNvSpPr txBox="1"/>
          <p:nvPr/>
        </p:nvSpPr>
        <p:spPr>
          <a:xfrm>
            <a:off x="899435" y="5001491"/>
            <a:ext cx="9531927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Button (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Змінити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 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b1.config (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change)</a:t>
            </a:r>
          </a:p>
        </p:txBody>
      </p:sp>
    </p:spTree>
    <p:extLst>
      <p:ext uri="{BB962C8B-B14F-4D97-AF65-F5344CB8AC3E}">
        <p14:creationId xmlns:p14="http://schemas.microsoft.com/office/powerpoint/2010/main" val="4974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sz="4800" dirty="0"/>
              <a:t>алгоритм створення графічного інтерфейсу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35" y="2084832"/>
            <a:ext cx="9720073" cy="2916659"/>
          </a:xfrm>
        </p:spPr>
        <p:txBody>
          <a:bodyPr>
            <a:normAutofit/>
          </a:bodyPr>
          <a:lstStyle/>
          <a:p>
            <a:r>
              <a:rPr lang="ru-RU" sz="2800" dirty="0" err="1"/>
              <a:t>Визначте</a:t>
            </a:r>
            <a:r>
              <a:rPr lang="ru-RU" sz="2800" dirty="0"/>
              <a:t> </a:t>
            </a:r>
            <a:r>
              <a:rPr lang="ru-RU" sz="2800" dirty="0" err="1"/>
              <a:t>події</a:t>
            </a:r>
            <a:r>
              <a:rPr lang="ru-RU" sz="2800" dirty="0"/>
              <a:t> та порядок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/>
              <a:t>опрацювання</a:t>
            </a:r>
            <a:r>
              <a:rPr lang="ru-RU" sz="2800" dirty="0"/>
              <a:t>.</a:t>
            </a:r>
          </a:p>
          <a:p>
            <a:r>
              <a:rPr lang="ru-RU" sz="2800" dirty="0"/>
              <a:t>Для кожного компонента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передбачити</a:t>
            </a:r>
            <a:r>
              <a:rPr lang="ru-RU" sz="2800" dirty="0"/>
              <a:t> </a:t>
            </a:r>
            <a:r>
              <a:rPr lang="ru-RU" sz="2800" dirty="0" err="1"/>
              <a:t>деякі</a:t>
            </a:r>
            <a:r>
              <a:rPr lang="ru-RU" sz="2800" dirty="0"/>
              <a:t> </a:t>
            </a:r>
            <a:r>
              <a:rPr lang="ru-RU" sz="2800" dirty="0" err="1"/>
              <a:t>події</a:t>
            </a:r>
            <a:r>
              <a:rPr lang="ru-RU" sz="2800" dirty="0"/>
              <a:t>. </a:t>
            </a:r>
            <a:r>
              <a:rPr lang="ru-RU" sz="2800" dirty="0" err="1"/>
              <a:t>Наприклад</a:t>
            </a:r>
            <a:r>
              <a:rPr lang="ru-RU" sz="2800" dirty="0"/>
              <a:t>, кнопка </a:t>
            </a:r>
            <a:r>
              <a:rPr lang="ru-RU" sz="2800" dirty="0" err="1"/>
              <a:t>може</a:t>
            </a:r>
            <a:r>
              <a:rPr lang="ru-RU" sz="2800" dirty="0"/>
              <a:t> бути </a:t>
            </a:r>
            <a:r>
              <a:rPr lang="ru-RU" sz="2800" dirty="0" err="1"/>
              <a:t>натиснута</a:t>
            </a:r>
            <a:r>
              <a:rPr lang="ru-RU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4C66C-0339-49CB-9A4D-CC81EDE4ABCB}"/>
              </a:ext>
            </a:extLst>
          </p:cNvPr>
          <p:cNvSpPr txBox="1"/>
          <p:nvPr/>
        </p:nvSpPr>
        <p:spPr>
          <a:xfrm>
            <a:off x="993507" y="3612157"/>
            <a:ext cx="9531927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lbl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lang="uk-UA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Ви </a:t>
            </a:r>
            <a:r>
              <a:rPr lang="uk-UA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натисли</a:t>
            </a:r>
            <a:r>
              <a:rPr lang="uk-UA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кнопку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b1.bind(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'&lt;Button-1&gt;'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uk-UA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4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sz="4800" dirty="0"/>
              <a:t>алгоритм створення графічного інтерфейсу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35" y="2084833"/>
            <a:ext cx="9720073" cy="2688336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err="1"/>
              <a:t>Визначте</a:t>
            </a:r>
            <a:r>
              <a:rPr lang="ru-RU" sz="2800" dirty="0"/>
              <a:t> </a:t>
            </a:r>
            <a:r>
              <a:rPr lang="ru-RU" sz="2800" dirty="0" err="1"/>
              <a:t>події</a:t>
            </a:r>
            <a:r>
              <a:rPr lang="ru-RU" sz="2800" dirty="0"/>
              <a:t> та порядок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/>
              <a:t>опрацювання</a:t>
            </a:r>
            <a:r>
              <a:rPr lang="ru-RU" sz="2800" dirty="0"/>
              <a:t>.</a:t>
            </a:r>
          </a:p>
          <a:p>
            <a:r>
              <a:rPr lang="ru-RU" sz="2800" dirty="0"/>
              <a:t>Для кожного компонента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передбачити</a:t>
            </a:r>
            <a:r>
              <a:rPr lang="ru-RU" sz="2800" dirty="0"/>
              <a:t> </a:t>
            </a:r>
            <a:r>
              <a:rPr lang="ru-RU" sz="2800" dirty="0" err="1"/>
              <a:t>деякі</a:t>
            </a:r>
            <a:r>
              <a:rPr lang="ru-RU" sz="2800" dirty="0"/>
              <a:t> </a:t>
            </a:r>
            <a:r>
              <a:rPr lang="ru-RU" sz="2800" dirty="0" err="1"/>
              <a:t>події</a:t>
            </a:r>
            <a:r>
              <a:rPr lang="ru-RU" sz="2800" dirty="0"/>
              <a:t>. </a:t>
            </a:r>
            <a:r>
              <a:rPr lang="ru-RU" sz="2800" dirty="0" err="1"/>
              <a:t>Наприклад</a:t>
            </a:r>
            <a:r>
              <a:rPr lang="ru-RU" sz="2800" dirty="0"/>
              <a:t>, кнопка </a:t>
            </a:r>
            <a:r>
              <a:rPr lang="ru-RU" sz="2800" dirty="0" err="1"/>
              <a:t>може</a:t>
            </a:r>
            <a:r>
              <a:rPr lang="ru-RU" sz="2800" dirty="0"/>
              <a:t> бути </a:t>
            </a:r>
            <a:r>
              <a:rPr lang="ru-RU" sz="2800" dirty="0" err="1"/>
              <a:t>натиснута</a:t>
            </a:r>
            <a:r>
              <a:rPr lang="ru-RU" sz="2800" dirty="0"/>
              <a:t>. </a:t>
            </a:r>
          </a:p>
          <a:p>
            <a:r>
              <a:rPr lang="ru-RU" sz="2800" dirty="0" err="1"/>
              <a:t>Функція</a:t>
            </a:r>
            <a:r>
              <a:rPr lang="ru-RU" sz="2800" dirty="0"/>
              <a:t> </a:t>
            </a:r>
            <a:r>
              <a:rPr lang="ru-RU" sz="2800" dirty="0" err="1"/>
              <a:t>зазвичай</a:t>
            </a:r>
            <a:r>
              <a:rPr lang="ru-RU" sz="2800" dirty="0"/>
              <a:t> </a:t>
            </a:r>
            <a:r>
              <a:rPr lang="ru-RU" sz="2800" dirty="0" err="1"/>
              <a:t>створюється</a:t>
            </a:r>
            <a:r>
              <a:rPr lang="ru-RU" sz="2800" dirty="0"/>
              <a:t> на початку </a:t>
            </a:r>
            <a:r>
              <a:rPr lang="ru-RU" sz="2800" dirty="0" err="1"/>
              <a:t>програмного</a:t>
            </a:r>
            <a:r>
              <a:rPr lang="ru-RU" sz="2800" dirty="0"/>
              <a:t> коду. </a:t>
            </a:r>
            <a:r>
              <a:rPr lang="ru-RU" sz="2800" dirty="0" err="1"/>
              <a:t>Щоб</a:t>
            </a:r>
            <a:r>
              <a:rPr lang="ru-RU" sz="2800" dirty="0"/>
              <a:t>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було</a:t>
            </a:r>
            <a:r>
              <a:rPr lang="ru-RU" sz="2800" dirty="0"/>
              <a:t> </a:t>
            </a:r>
            <a:r>
              <a:rPr lang="ru-RU" sz="2800" dirty="0" err="1"/>
              <a:t>ви</a:t>
            </a:r>
            <a:r>
              <a:rPr lang="ru-RU" sz="2800" dirty="0"/>
              <a:t>- </a:t>
            </a:r>
            <a:r>
              <a:rPr lang="ru-RU" sz="2800" dirty="0" err="1"/>
              <a:t>кликати</a:t>
            </a:r>
            <a:r>
              <a:rPr lang="ru-RU" sz="2800" dirty="0"/>
              <a:t> </a:t>
            </a:r>
            <a:r>
              <a:rPr lang="ru-RU" sz="2800" dirty="0" err="1"/>
              <a:t>функцію</a:t>
            </a:r>
            <a:r>
              <a:rPr lang="ru-RU" sz="2800" dirty="0"/>
              <a:t> </a:t>
            </a:r>
            <a:r>
              <a:rPr lang="ru-RU" sz="2800" dirty="0" err="1"/>
              <a:t>опрацювання</a:t>
            </a:r>
            <a:r>
              <a:rPr lang="ru-RU" sz="2800" dirty="0"/>
              <a:t> </a:t>
            </a:r>
            <a:r>
              <a:rPr lang="ru-RU" sz="2800" dirty="0" err="1"/>
              <a:t>події</a:t>
            </a:r>
            <a:r>
              <a:rPr lang="ru-RU" sz="2800" dirty="0"/>
              <a:t>, </a:t>
            </a:r>
            <a:r>
              <a:rPr lang="ru-RU" sz="2800" dirty="0" err="1"/>
              <a:t>необхідно</a:t>
            </a:r>
            <a:r>
              <a:rPr lang="ru-RU" sz="2800" dirty="0"/>
              <a:t> </a:t>
            </a:r>
            <a:r>
              <a:rPr lang="ru-RU" sz="2800" dirty="0" err="1"/>
              <a:t>зв’язати</a:t>
            </a:r>
            <a:r>
              <a:rPr lang="ru-RU" sz="2800" dirty="0"/>
              <a:t> </a:t>
            </a:r>
            <a:r>
              <a:rPr lang="ru-RU" sz="2800" dirty="0" err="1"/>
              <a:t>цю</a:t>
            </a:r>
            <a:r>
              <a:rPr lang="ru-RU" sz="2800" dirty="0"/>
              <a:t> </a:t>
            </a:r>
            <a:r>
              <a:rPr lang="ru-RU" sz="2800" dirty="0" err="1"/>
              <a:t>функцію</a:t>
            </a:r>
            <a:r>
              <a:rPr lang="ru-RU" sz="2800" dirty="0"/>
              <a:t> </a:t>
            </a:r>
            <a:r>
              <a:rPr lang="ru-RU" sz="2800" dirty="0" err="1"/>
              <a:t>із</a:t>
            </a:r>
            <a:r>
              <a:rPr lang="ru-RU" sz="2800" dirty="0"/>
              <a:t> самою </a:t>
            </a:r>
            <a:r>
              <a:rPr lang="ru-RU" sz="2800" dirty="0" err="1"/>
              <a:t>подією</a:t>
            </a:r>
            <a:r>
              <a:rPr lang="ru-RU" sz="2800" dirty="0"/>
              <a:t>. </a:t>
            </a:r>
            <a:r>
              <a:rPr lang="ru-RU" sz="2800" dirty="0" err="1"/>
              <a:t>Зв’язування</a:t>
            </a:r>
            <a:r>
              <a:rPr lang="ru-RU" sz="2800" dirty="0"/>
              <a:t> </a:t>
            </a:r>
            <a:r>
              <a:rPr lang="ru-RU" sz="2800" dirty="0" err="1"/>
              <a:t>реалізується</a:t>
            </a:r>
            <a:r>
              <a:rPr lang="ru-RU" sz="2800" dirty="0"/>
              <a:t> за </a:t>
            </a:r>
            <a:r>
              <a:rPr lang="ru-RU" sz="2800" dirty="0" err="1"/>
              <a:t>допомогою</a:t>
            </a:r>
            <a:r>
              <a:rPr lang="ru-RU" sz="2800" dirty="0"/>
              <a:t> методу </a:t>
            </a:r>
            <a:r>
              <a:rPr lang="en-US" sz="2800" dirty="0"/>
              <a:t>bind.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4C66C-0339-49CB-9A4D-CC81EDE4ABCB}"/>
              </a:ext>
            </a:extLst>
          </p:cNvPr>
          <p:cNvSpPr txBox="1"/>
          <p:nvPr/>
        </p:nvSpPr>
        <p:spPr>
          <a:xfrm>
            <a:off x="899435" y="4956325"/>
            <a:ext cx="9531927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lbl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lang="uk-U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Ви </a:t>
            </a:r>
            <a:r>
              <a:rPr lang="uk-U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натисли</a:t>
            </a:r>
            <a:r>
              <a:rPr lang="uk-U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кнопку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b1.bind(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'&lt;Button-1&gt;'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29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sz="4800" dirty="0"/>
              <a:t>алгоритм створення графічного інтерфейсу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35" y="2084833"/>
            <a:ext cx="9720073" cy="2688336"/>
          </a:xfrm>
        </p:spPr>
        <p:txBody>
          <a:bodyPr>
            <a:normAutofit/>
          </a:bodyPr>
          <a:lstStyle/>
          <a:p>
            <a:r>
              <a:rPr lang="ru-RU" sz="2800" dirty="0"/>
              <a:t>У головному </a:t>
            </a:r>
            <a:r>
              <a:rPr lang="ru-RU" sz="2800" dirty="0" err="1"/>
              <a:t>вікні</a:t>
            </a:r>
            <a:r>
              <a:rPr lang="ru-RU" sz="2800" dirty="0"/>
              <a:t> </a:t>
            </a:r>
            <a:r>
              <a:rPr lang="ru-RU" sz="2800" dirty="0" err="1"/>
              <a:t>розміщуються</a:t>
            </a:r>
            <a:r>
              <a:rPr lang="ru-RU" sz="2800" dirty="0"/>
              <a:t> </a:t>
            </a:r>
            <a:r>
              <a:rPr lang="ru-RU" sz="2800" dirty="0" err="1"/>
              <a:t>віджети</a:t>
            </a:r>
            <a:r>
              <a:rPr lang="ru-RU" sz="2800" dirty="0"/>
              <a:t>, вони </a:t>
            </a:r>
            <a:r>
              <a:rPr lang="ru-RU" sz="2800" dirty="0" err="1"/>
              <a:t>можуть</a:t>
            </a:r>
            <a:r>
              <a:rPr lang="ru-RU" sz="2800" dirty="0"/>
              <a:t> бути </a:t>
            </a:r>
            <a:r>
              <a:rPr lang="ru-RU" sz="2800" dirty="0" err="1"/>
              <a:t>навіть</a:t>
            </a:r>
            <a:r>
              <a:rPr lang="ru-RU" sz="2800" dirty="0"/>
              <a:t> у строго </a:t>
            </a:r>
            <a:r>
              <a:rPr lang="ru-RU" sz="2800" dirty="0" err="1"/>
              <a:t>визначених</a:t>
            </a:r>
            <a:r>
              <a:rPr lang="ru-RU" sz="2800" dirty="0"/>
              <a:t> координатах </a:t>
            </a:r>
            <a:r>
              <a:rPr lang="ru-RU" sz="2800" dirty="0" err="1"/>
              <a:t>вікна</a:t>
            </a:r>
            <a:r>
              <a:rPr lang="ru-RU" sz="2800" dirty="0"/>
              <a:t>. </a:t>
            </a:r>
            <a:r>
              <a:rPr lang="ru-RU" sz="2800" dirty="0" err="1"/>
              <a:t>Щоб</a:t>
            </a:r>
            <a:r>
              <a:rPr lang="ru-RU" sz="2800" dirty="0"/>
              <a:t> </a:t>
            </a:r>
            <a:r>
              <a:rPr lang="ru-RU" sz="2800" dirty="0" err="1"/>
              <a:t>розмістити</a:t>
            </a:r>
            <a:r>
              <a:rPr lang="ru-RU" sz="2800" dirty="0"/>
              <a:t> </a:t>
            </a:r>
            <a:r>
              <a:rPr lang="ru-RU" sz="2800" dirty="0" err="1"/>
              <a:t>віджети</a:t>
            </a:r>
            <a:r>
              <a:rPr lang="ru-RU" sz="2800" dirty="0"/>
              <a:t> без </a:t>
            </a:r>
            <a:r>
              <a:rPr lang="ru-RU" sz="2800" dirty="0" err="1"/>
              <a:t>визначення</a:t>
            </a:r>
            <a:r>
              <a:rPr lang="ru-RU" sz="2800" dirty="0"/>
              <a:t> координат, </a:t>
            </a:r>
            <a:r>
              <a:rPr lang="ru-RU" sz="2800" dirty="0" err="1"/>
              <a:t>використайте</a:t>
            </a:r>
            <a:r>
              <a:rPr lang="ru-RU" sz="2800" dirty="0"/>
              <a:t> метод </a:t>
            </a:r>
            <a:r>
              <a:rPr lang="en-US" sz="2800" dirty="0"/>
              <a:t>pack(). </a:t>
            </a:r>
            <a:r>
              <a:rPr lang="ru-RU" sz="2800" dirty="0" err="1"/>
              <a:t>Наприклад</a:t>
            </a:r>
            <a:r>
              <a:rPr lang="ru-RU" sz="2800" dirty="0"/>
              <a:t>, </a:t>
            </a:r>
            <a:r>
              <a:rPr lang="ru-RU" sz="2800" dirty="0" err="1"/>
              <a:t>розмістити</a:t>
            </a:r>
            <a:r>
              <a:rPr lang="ru-RU" sz="2800" dirty="0"/>
              <a:t> кнопку у </a:t>
            </a:r>
            <a:r>
              <a:rPr lang="ru-RU" sz="2800" dirty="0" err="1"/>
              <a:t>вікні</a:t>
            </a:r>
            <a:r>
              <a:rPr lang="ru-RU" sz="2800" dirty="0"/>
              <a:t> </a:t>
            </a:r>
            <a:r>
              <a:rPr lang="ru-RU" sz="2800" dirty="0" err="1"/>
              <a:t>можна</a:t>
            </a:r>
            <a:r>
              <a:rPr lang="ru-RU" sz="2800" dirty="0"/>
              <a:t> за </a:t>
            </a:r>
            <a:r>
              <a:rPr lang="ru-RU" sz="2800" dirty="0" err="1"/>
              <a:t>допомогою</a:t>
            </a:r>
            <a:r>
              <a:rPr lang="ru-RU" sz="2800" dirty="0"/>
              <a:t> </a:t>
            </a:r>
            <a:r>
              <a:rPr lang="ru-RU" sz="2800" dirty="0" err="1"/>
              <a:t>інструкції</a:t>
            </a:r>
            <a:r>
              <a:rPr lang="ru-RU" sz="28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4C66C-0339-49CB-9A4D-CC81EDE4ABCB}"/>
              </a:ext>
            </a:extLst>
          </p:cNvPr>
          <p:cNvSpPr txBox="1"/>
          <p:nvPr/>
        </p:nvSpPr>
        <p:spPr>
          <a:xfrm>
            <a:off x="3819279" y="4773169"/>
            <a:ext cx="38803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btn1.pack()</a:t>
            </a:r>
          </a:p>
        </p:txBody>
      </p:sp>
    </p:spTree>
    <p:extLst>
      <p:ext uri="{BB962C8B-B14F-4D97-AF65-F5344CB8AC3E}">
        <p14:creationId xmlns:p14="http://schemas.microsoft.com/office/powerpoint/2010/main" val="325801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sz="4800" dirty="0"/>
              <a:t>Базові </a:t>
            </a:r>
            <a:r>
              <a:rPr lang="uk-UA" sz="4800" dirty="0" err="1"/>
              <a:t>віджети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781" y="2084832"/>
            <a:ext cx="6152529" cy="4187951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3227388" algn="l"/>
              </a:tabLst>
            </a:pPr>
            <a:r>
              <a:rPr lang="ru-RU" sz="2800" dirty="0"/>
              <a:t>Кнопки</a:t>
            </a:r>
            <a:r>
              <a:rPr lang="en-US" sz="2800" dirty="0"/>
              <a:t>	Button</a:t>
            </a:r>
            <a:endParaRPr lang="ru-RU" sz="2800" dirty="0"/>
          </a:p>
          <a:p>
            <a:pPr>
              <a:tabLst>
                <a:tab pos="3227388" algn="l"/>
              </a:tabLst>
            </a:pPr>
            <a:r>
              <a:rPr lang="ru-RU" sz="2800" dirty="0"/>
              <a:t>Надписи</a:t>
            </a:r>
            <a:r>
              <a:rPr lang="en-US" sz="2800" dirty="0"/>
              <a:t>	Label</a:t>
            </a:r>
            <a:endParaRPr lang="ru-RU" sz="2800" dirty="0"/>
          </a:p>
          <a:p>
            <a:pPr>
              <a:tabLst>
                <a:tab pos="3227388" algn="l"/>
              </a:tabLst>
            </a:pPr>
            <a:r>
              <a:rPr lang="ru-RU" sz="2800" dirty="0"/>
              <a:t>Поля вводу</a:t>
            </a:r>
            <a:r>
              <a:rPr lang="en-US" sz="2800" dirty="0"/>
              <a:t>	Entry, Text</a:t>
            </a:r>
            <a:endParaRPr lang="ru-RU" sz="2800" dirty="0"/>
          </a:p>
          <a:p>
            <a:pPr>
              <a:tabLst>
                <a:tab pos="3227388" algn="l"/>
              </a:tabLst>
            </a:pPr>
            <a:r>
              <a:rPr lang="ru-RU" sz="2800" dirty="0" err="1"/>
              <a:t>Перемикачі</a:t>
            </a:r>
            <a:r>
              <a:rPr lang="ru-RU" sz="2800" dirty="0"/>
              <a:t> та </a:t>
            </a:r>
            <a:r>
              <a:rPr lang="ru-RU" sz="2800" dirty="0" err="1"/>
              <a:t>прапорці</a:t>
            </a:r>
            <a:r>
              <a:rPr lang="ru-RU" sz="2800" dirty="0"/>
              <a:t>	</a:t>
            </a:r>
            <a:r>
              <a:rPr lang="en-US" sz="2800" dirty="0" err="1"/>
              <a:t>Radiobutton</a:t>
            </a:r>
            <a:r>
              <a:rPr lang="uk-UA" sz="2800" dirty="0"/>
              <a:t>,</a:t>
            </a:r>
            <a:r>
              <a:rPr lang="en-US" sz="2000" b="1" i="0" dirty="0">
                <a:solidFill>
                  <a:srgbClr val="0C0C0C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 </a:t>
            </a:r>
            <a:r>
              <a:rPr lang="en-US" sz="2800" dirty="0" err="1"/>
              <a:t>Checkbutton</a:t>
            </a:r>
            <a:endParaRPr lang="ru-RU" sz="2800" dirty="0"/>
          </a:p>
          <a:p>
            <a:pPr>
              <a:tabLst>
                <a:tab pos="3227388" algn="l"/>
              </a:tabLst>
            </a:pPr>
            <a:r>
              <a:rPr lang="ru-RU" sz="2800" dirty="0"/>
              <a:t>Списки	</a:t>
            </a:r>
            <a:r>
              <a:rPr lang="en-US" sz="2000" b="1" i="0" dirty="0">
                <a:solidFill>
                  <a:srgbClr val="0C0C0C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 </a:t>
            </a:r>
            <a:r>
              <a:rPr lang="en-US" sz="2800" dirty="0" err="1"/>
              <a:t>Listbox</a:t>
            </a:r>
            <a:r>
              <a:rPr lang="en-US" sz="2000" b="0" i="0" dirty="0">
                <a:solidFill>
                  <a:srgbClr val="0C0C0C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 </a:t>
            </a:r>
            <a:endParaRPr lang="uk-UA" sz="2000" b="0" i="0" dirty="0">
              <a:solidFill>
                <a:srgbClr val="0C0C0C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>
              <a:tabLst>
                <a:tab pos="3227388" algn="l"/>
              </a:tabLst>
            </a:pPr>
            <a:r>
              <a:rPr lang="ru-RU" sz="2800" dirty="0"/>
              <a:t>Рамки	</a:t>
            </a:r>
            <a:r>
              <a:rPr lang="en-US" sz="2800" dirty="0"/>
              <a:t>Frame</a:t>
            </a:r>
            <a:endParaRPr lang="uk-UA" sz="2800" dirty="0"/>
          </a:p>
          <a:p>
            <a:pPr>
              <a:tabLst>
                <a:tab pos="3227388" algn="l"/>
              </a:tabLst>
            </a:pPr>
            <a:r>
              <a:rPr lang="uk-UA" sz="2800" dirty="0"/>
              <a:t>Дочірні вікна</a:t>
            </a:r>
            <a:r>
              <a:rPr lang="en-US" sz="2800" dirty="0"/>
              <a:t>	</a:t>
            </a:r>
            <a:r>
              <a:rPr lang="en-US" sz="2800" dirty="0" err="1"/>
              <a:t>Toplevel</a:t>
            </a:r>
            <a:endParaRPr lang="uk-UA" sz="2800" dirty="0"/>
          </a:p>
          <a:p>
            <a:pPr>
              <a:tabLst>
                <a:tab pos="3227388" algn="l"/>
              </a:tabLst>
            </a:pPr>
            <a:r>
              <a:rPr lang="uk-UA" sz="2800" dirty="0"/>
              <a:t>Шкали	</a:t>
            </a:r>
            <a:r>
              <a:rPr lang="en-US" sz="2800" dirty="0"/>
              <a:t>Scale</a:t>
            </a:r>
            <a:endParaRPr lang="uk-UA" sz="2800" dirty="0"/>
          </a:p>
          <a:p>
            <a:pPr>
              <a:tabLst>
                <a:tab pos="3227388" algn="l"/>
              </a:tabLst>
            </a:pPr>
            <a:r>
              <a:rPr lang="ru-RU" sz="2800" dirty="0" err="1"/>
              <a:t>Смуги</a:t>
            </a:r>
            <a:r>
              <a:rPr lang="ru-RU" sz="2800" dirty="0"/>
              <a:t> прокрутки	</a:t>
            </a:r>
            <a:r>
              <a:rPr lang="en-US" sz="2800" dirty="0"/>
              <a:t>Scrollbar </a:t>
            </a:r>
            <a:r>
              <a:rPr lang="uk-UA" sz="2800" dirty="0"/>
              <a:t>	</a:t>
            </a:r>
            <a:endParaRPr lang="en-US" sz="2800" dirty="0"/>
          </a:p>
          <a:p>
            <a:pPr>
              <a:tabLst>
                <a:tab pos="3227388" algn="l"/>
              </a:tabLst>
            </a:pPr>
            <a:r>
              <a:rPr lang="uk-UA" sz="2800" dirty="0"/>
              <a:t>Меню	</a:t>
            </a:r>
            <a:r>
              <a:rPr lang="en-US" sz="2800" dirty="0"/>
              <a:t>Menu</a:t>
            </a:r>
            <a:endParaRPr lang="uk-UA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0862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sz="4800" dirty="0"/>
              <a:t>Розміщення </a:t>
            </a:r>
            <a:r>
              <a:rPr lang="uk-UA" sz="4800" dirty="0" err="1"/>
              <a:t>віджетів</a:t>
            </a:r>
            <a:r>
              <a:rPr lang="uk-UA" sz="4800" dirty="0"/>
              <a:t> на вікні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35" y="2313709"/>
            <a:ext cx="9720073" cy="3560618"/>
          </a:xfrm>
        </p:spPr>
        <p:txBody>
          <a:bodyPr>
            <a:normAutofit/>
          </a:bodyPr>
          <a:lstStyle/>
          <a:p>
            <a:r>
              <a:rPr lang="uk-UA" sz="2800" dirty="0"/>
              <a:t>Для розміщення </a:t>
            </a:r>
            <a:r>
              <a:rPr lang="uk-UA" sz="2800" dirty="0" err="1"/>
              <a:t>віджетів</a:t>
            </a:r>
            <a:r>
              <a:rPr lang="uk-UA" sz="2800" dirty="0"/>
              <a:t> можна використати один з трьох способів: пакування, розміщення по координатам, розміщення по сітці</a:t>
            </a:r>
          </a:p>
          <a:p>
            <a:r>
              <a:rPr lang="ru-RU" sz="2800" dirty="0" err="1"/>
              <a:t>Пакування</a:t>
            </a:r>
            <a:r>
              <a:rPr lang="ru-RU" sz="2800" dirty="0"/>
              <a:t>:</a:t>
            </a:r>
          </a:p>
          <a:p>
            <a:endParaRPr lang="ru-RU" sz="2800" dirty="0"/>
          </a:p>
          <a:p>
            <a:r>
              <a:rPr lang="ru-RU" sz="2800" dirty="0" err="1"/>
              <a:t>Розміщення</a:t>
            </a:r>
            <a:r>
              <a:rPr lang="ru-RU" sz="2800" dirty="0"/>
              <a:t> по координатам: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F6223-7F26-4ADA-9D93-DA2302867FB7}"/>
              </a:ext>
            </a:extLst>
          </p:cNvPr>
          <p:cNvSpPr txBox="1"/>
          <p:nvPr/>
        </p:nvSpPr>
        <p:spPr>
          <a:xfrm>
            <a:off x="2161309" y="5504995"/>
            <a:ext cx="609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btn1.place(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889E2-195F-4B44-A1FD-C04C16D269FD}"/>
              </a:ext>
            </a:extLst>
          </p:cNvPr>
          <p:cNvSpPr txBox="1"/>
          <p:nvPr/>
        </p:nvSpPr>
        <p:spPr>
          <a:xfrm>
            <a:off x="2161309" y="4324989"/>
            <a:ext cx="609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btn1.pack()</a:t>
            </a:r>
          </a:p>
        </p:txBody>
      </p:sp>
    </p:spTree>
    <p:extLst>
      <p:ext uri="{BB962C8B-B14F-4D97-AF65-F5344CB8AC3E}">
        <p14:creationId xmlns:p14="http://schemas.microsoft.com/office/powerpoint/2010/main" val="2635683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2448</TotalTime>
  <Words>591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Rubik</vt:lpstr>
      <vt:lpstr>Tw Cen MT</vt:lpstr>
      <vt:lpstr>Tw Cen MT Condensed</vt:lpstr>
      <vt:lpstr>Wingdings 3</vt:lpstr>
      <vt:lpstr>Интеграл</vt:lpstr>
      <vt:lpstr>Основи графічного інтерфейсу </vt:lpstr>
      <vt:lpstr>Загальний порядок створення графічного інтерфейсу</vt:lpstr>
      <vt:lpstr>алгоритм створення графічного інтерфейсу</vt:lpstr>
      <vt:lpstr>алгоритм створення графічного інтерфейсу</vt:lpstr>
      <vt:lpstr>алгоритм створення графічного інтерфейсу</vt:lpstr>
      <vt:lpstr>алгоритм створення графічного інтерфейсу</vt:lpstr>
      <vt:lpstr>алгоритм створення графічного інтерфейсу</vt:lpstr>
      <vt:lpstr>Базові віджети</vt:lpstr>
      <vt:lpstr>Розміщення віджетів на вікні</vt:lpstr>
      <vt:lpstr>Список джерел</vt:lpstr>
      <vt:lpstr>Домашнє завдання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95</cp:revision>
  <dcterms:created xsi:type="dcterms:W3CDTF">2020-09-12T08:46:13Z</dcterms:created>
  <dcterms:modified xsi:type="dcterms:W3CDTF">2020-12-06T19:39:05Z</dcterms:modified>
</cp:coreProperties>
</file>