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12/17/2019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D53A0DE-36C8-44D5-BDFA-D41E4CD1C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7524" y="2064730"/>
            <a:ext cx="3599168" cy="2728536"/>
          </a:xfrm>
        </p:spPr>
        <p:txBody>
          <a:bodyPr anchor="ctr">
            <a:normAutofit/>
          </a:bodyPr>
          <a:lstStyle/>
          <a:p>
            <a:r>
              <a:rPr lang="tr-TR" sz="2800" dirty="0" smtClean="0">
                <a:solidFill>
                  <a:schemeClr val="tx2"/>
                </a:solidFill>
              </a:rPr>
              <a:t>Zeliha ARSLAN</a:t>
            </a:r>
            <a:endParaRPr lang="tr-TR" sz="2800" dirty="0">
              <a:solidFill>
                <a:schemeClr val="tx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Unvan 1">
            <a:extLst>
              <a:ext uri="{FF2B5EF4-FFF2-40B4-BE49-F238E27FC236}">
                <a16:creationId xmlns:a16="http://schemas.microsoft.com/office/drawing/2014/main" id="{F971760D-9B8E-4FDA-806D-320DE701F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507" y="1316890"/>
            <a:ext cx="4606394" cy="4224216"/>
          </a:xfrm>
        </p:spPr>
        <p:txBody>
          <a:bodyPr>
            <a:normAutofit/>
          </a:bodyPr>
          <a:lstStyle/>
          <a:p>
            <a:pPr algn="ctr"/>
            <a:r>
              <a:rPr lang="tr-TR" sz="6000">
                <a:solidFill>
                  <a:srgbClr val="FFFFFF"/>
                </a:solidFill>
              </a:rPr>
              <a:t>Meme Kanseri Veri Seti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073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"/>
                    </a14:imgEffect>
                    <a14:imgEffect>
                      <a14:colorTemperature colorTemp="6300"/>
                    </a14:imgEffect>
                    <a14:imgEffect>
                      <a14:saturation sat="102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A40666-91B2-4842-8C42-5C684E124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31" y="963385"/>
            <a:ext cx="10292225" cy="4082143"/>
          </a:xfrm>
        </p:spPr>
        <p:txBody>
          <a:bodyPr/>
          <a:lstStyle/>
          <a:p>
            <a:r>
              <a:rPr lang="tr-TR" sz="2400" dirty="0"/>
              <a:t>Bu veri seti meme kanseri teşhisi konulan hastalar için, kanserin        iyi huylu olup olmadığını belirler.</a:t>
            </a:r>
          </a:p>
          <a:p>
            <a:r>
              <a:rPr lang="tr-TR" sz="2400" dirty="0"/>
              <a:t>İyi huylu  	      0</a:t>
            </a:r>
          </a:p>
          <a:p>
            <a:r>
              <a:rPr lang="tr-TR" sz="2400" dirty="0"/>
              <a:t>Kötü huylu        1</a:t>
            </a:r>
          </a:p>
          <a:p>
            <a:endParaRPr lang="tr-TR" dirty="0"/>
          </a:p>
        </p:txBody>
      </p:sp>
      <p:sp>
        <p:nvSpPr>
          <p:cNvPr id="6" name="Ok: Sağ 5">
            <a:extLst>
              <a:ext uri="{FF2B5EF4-FFF2-40B4-BE49-F238E27FC236}">
                <a16:creationId xmlns:a16="http://schemas.microsoft.com/office/drawing/2014/main" id="{F16C271D-1803-4647-A442-8F3CDAABC8AB}"/>
              </a:ext>
            </a:extLst>
          </p:cNvPr>
          <p:cNvSpPr/>
          <p:nvPr/>
        </p:nvSpPr>
        <p:spPr>
          <a:xfrm>
            <a:off x="2481942" y="1885950"/>
            <a:ext cx="535577" cy="209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k: Sağ 6">
            <a:extLst>
              <a:ext uri="{FF2B5EF4-FFF2-40B4-BE49-F238E27FC236}">
                <a16:creationId xmlns:a16="http://schemas.microsoft.com/office/drawing/2014/main" id="{3BA62904-ECBD-47D2-8F67-2EEA689E1440}"/>
              </a:ext>
            </a:extLst>
          </p:cNvPr>
          <p:cNvSpPr/>
          <p:nvPr/>
        </p:nvSpPr>
        <p:spPr>
          <a:xfrm flipV="1">
            <a:off x="2749730" y="2343177"/>
            <a:ext cx="535577" cy="209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122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İçerik Yer Tutucusu 6">
            <a:extLst>
              <a:ext uri="{FF2B5EF4-FFF2-40B4-BE49-F238E27FC236}">
                <a16:creationId xmlns:a16="http://schemas.microsoft.com/office/drawing/2014/main" id="{FB7E3564-4798-4275-B7EB-11BC6DD8F1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53" r="13378" b="-1"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  <p:sp>
        <p:nvSpPr>
          <p:cNvPr id="39" name="Rectangle 32">
            <a:extLst>
              <a:ext uri="{FF2B5EF4-FFF2-40B4-BE49-F238E27FC236}">
                <a16:creationId xmlns:a16="http://schemas.microsoft.com/office/drawing/2014/main" id="{63013C51-71B3-435C-B784-A49C1A88C4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266" y="0"/>
            <a:ext cx="4639734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A9D46C79-5FF4-4322-B983-14D8BCA58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995395"/>
          </a:xfrm>
          <a:ln>
            <a:noFill/>
          </a:ln>
        </p:spPr>
        <p:txBody>
          <a:bodyPr>
            <a:normAutofit/>
          </a:bodyPr>
          <a:lstStyle/>
          <a:p>
            <a:r>
              <a:rPr lang="tr-TR" sz="3200" dirty="0"/>
              <a:t>Özellikler: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C2F094B-B245-40D0-8C2F-5310D5384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3612" y="1384663"/>
            <a:ext cx="3816774" cy="481582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 numarası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 </a:t>
            </a:r>
            <a:r>
              <a:rPr lang="en-US" sz="1600" dirty="0" err="1"/>
              <a:t>Küme</a:t>
            </a:r>
            <a:r>
              <a:rPr lang="en-US" sz="1600" dirty="0"/>
              <a:t> </a:t>
            </a:r>
            <a:r>
              <a:rPr lang="en-US" sz="1600" dirty="0" err="1"/>
              <a:t>Kalınlığı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tr-TR" sz="1600" dirty="0"/>
              <a:t> </a:t>
            </a:r>
            <a:r>
              <a:rPr lang="en-US" sz="1600" dirty="0" err="1"/>
              <a:t>Hücre</a:t>
            </a:r>
            <a:r>
              <a:rPr lang="en-US" sz="1600" dirty="0"/>
              <a:t> </a:t>
            </a:r>
            <a:r>
              <a:rPr lang="en-US" sz="1600" dirty="0" err="1"/>
              <a:t>Büyüklüğü</a:t>
            </a:r>
            <a:r>
              <a:rPr lang="en-US" sz="1600" dirty="0"/>
              <a:t> </a:t>
            </a:r>
            <a:r>
              <a:rPr lang="en-US" sz="1600" dirty="0" err="1"/>
              <a:t>Tekdüzelik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 </a:t>
            </a:r>
            <a:r>
              <a:rPr lang="en-US" sz="1600" dirty="0" err="1"/>
              <a:t>Hücre</a:t>
            </a:r>
            <a:r>
              <a:rPr lang="en-US" sz="1600" dirty="0"/>
              <a:t> </a:t>
            </a:r>
            <a:r>
              <a:rPr lang="en-US" sz="1600" dirty="0" err="1"/>
              <a:t>Şekli</a:t>
            </a:r>
            <a:r>
              <a:rPr lang="en-US" sz="1600" dirty="0"/>
              <a:t> </a:t>
            </a:r>
            <a:r>
              <a:rPr lang="en-US" sz="1600" dirty="0" err="1"/>
              <a:t>Düzgünlüğü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 </a:t>
            </a:r>
            <a:r>
              <a:rPr lang="en-US" sz="1600" dirty="0" err="1"/>
              <a:t>Marjinal</a:t>
            </a:r>
            <a:r>
              <a:rPr lang="en-US" sz="1600" dirty="0"/>
              <a:t> </a:t>
            </a:r>
            <a:r>
              <a:rPr lang="en-US" sz="1600" dirty="0" err="1"/>
              <a:t>Adezyon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 Tek </a:t>
            </a:r>
            <a:r>
              <a:rPr lang="en-US" sz="1600" dirty="0" err="1"/>
              <a:t>Epitel</a:t>
            </a:r>
            <a:r>
              <a:rPr lang="en-US" sz="1600" dirty="0"/>
              <a:t> </a:t>
            </a:r>
            <a:r>
              <a:rPr lang="en-US" sz="1600" dirty="0" err="1"/>
              <a:t>Hücresi</a:t>
            </a:r>
            <a:r>
              <a:rPr lang="en-US" sz="1600" dirty="0"/>
              <a:t> </a:t>
            </a:r>
            <a:r>
              <a:rPr lang="en-US" sz="1600" dirty="0" err="1"/>
              <a:t>Boyutu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 </a:t>
            </a:r>
            <a:r>
              <a:rPr lang="en-US" sz="1600" dirty="0" err="1"/>
              <a:t>Çıplak</a:t>
            </a:r>
            <a:r>
              <a:rPr lang="en-US" sz="1600" dirty="0"/>
              <a:t> </a:t>
            </a:r>
            <a:r>
              <a:rPr lang="en-US" sz="1600" dirty="0" err="1"/>
              <a:t>Çekirdekler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 Bland </a:t>
            </a:r>
            <a:r>
              <a:rPr lang="en-US" sz="1600" dirty="0" err="1"/>
              <a:t>Kromatin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 Normal Nucleoli</a:t>
            </a:r>
            <a:endParaRPr lang="tr-TR" sz="1600" dirty="0"/>
          </a:p>
          <a:p>
            <a:pPr marL="342900" indent="-342900">
              <a:buFont typeface="+mj-lt"/>
              <a:buAutoNum type="arabicPeriod"/>
            </a:pPr>
            <a:r>
              <a:rPr lang="tr-TR" sz="1600" dirty="0"/>
              <a:t> </a:t>
            </a:r>
            <a:r>
              <a:rPr lang="en-US" sz="1600" dirty="0"/>
              <a:t>Mito</a:t>
            </a:r>
            <a:r>
              <a:rPr lang="tr-TR" sz="1600" dirty="0"/>
              <a:t>z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 </a:t>
            </a:r>
            <a:r>
              <a:rPr lang="tr-TR" sz="1600" dirty="0"/>
              <a:t>Sınıf</a:t>
            </a:r>
          </a:p>
          <a:p>
            <a:pPr marL="0" indent="0">
              <a:buNone/>
            </a:pPr>
            <a:r>
              <a:rPr lang="tr-TR" sz="1600" b="1" dirty="0"/>
              <a:t>     !!! 683 örnek 11 özellik </a:t>
            </a:r>
            <a:endParaRPr lang="tr-TR" sz="1400" b="1" dirty="0"/>
          </a:p>
          <a:p>
            <a:pPr marL="342900" indent="-342900">
              <a:buFont typeface="+mj-lt"/>
              <a:buAutoNum type="arabicPeriod"/>
            </a:pPr>
            <a:endParaRPr lang="tr-TR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  <p:grpSp>
        <p:nvGrpSpPr>
          <p:cNvPr id="40" name="Group 34">
            <a:extLst>
              <a:ext uri="{FF2B5EF4-FFF2-40B4-BE49-F238E27FC236}">
                <a16:creationId xmlns:a16="http://schemas.microsoft.com/office/drawing/2014/main" id="{75189C0B-7EF9-428C-9434-BD9D5D775D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E538E51-693B-4B91-B863-B9295B8645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ED1A356-FA76-4772-BA1E-B09C2555D3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074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3686C49-9232-43D3-BC88-46C6F3933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79011"/>
          </a:xfrm>
        </p:spPr>
        <p:txBody>
          <a:bodyPr>
            <a:normAutofit/>
          </a:bodyPr>
          <a:lstStyle/>
          <a:p>
            <a:r>
              <a:rPr lang="tr-TR" dirty="0"/>
              <a:t>	Yöntemlerin Karşılaştırılması</a:t>
            </a:r>
          </a:p>
        </p:txBody>
      </p:sp>
      <p:pic>
        <p:nvPicPr>
          <p:cNvPr id="19" name="İçerik Yer Tutucusu 4">
            <a:extLst>
              <a:ext uri="{FF2B5EF4-FFF2-40B4-BE49-F238E27FC236}">
                <a16:creationId xmlns:a16="http://schemas.microsoft.com/office/drawing/2014/main" id="{46A7C721-0070-4B8D-8902-C74E8330D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783924"/>
            <a:ext cx="5372904" cy="3138141"/>
          </a:xfrm>
          <a:prstGeom prst="rect">
            <a:avLst/>
          </a:prstGeom>
        </p:spPr>
      </p:pic>
      <p:pic>
        <p:nvPicPr>
          <p:cNvPr id="7" name="İçerik Yer Tutucusu 6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CC795F3A-1ABD-4F7F-912B-138492D9F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4762" y="3145042"/>
            <a:ext cx="5532437" cy="2953472"/>
          </a:xfrm>
        </p:spPr>
      </p:pic>
      <p:cxnSp>
        <p:nvCxnSpPr>
          <p:cNvPr id="11" name="Bağlayıcı: Dirsek 10">
            <a:extLst>
              <a:ext uri="{FF2B5EF4-FFF2-40B4-BE49-F238E27FC236}">
                <a16:creationId xmlns:a16="http://schemas.microsoft.com/office/drawing/2014/main" id="{F92C67BE-CACA-4F47-9D0A-F894852A656E}"/>
              </a:ext>
            </a:extLst>
          </p:cNvPr>
          <p:cNvCxnSpPr>
            <a:cxnSpLocks/>
          </p:cNvCxnSpPr>
          <p:nvPr/>
        </p:nvCxnSpPr>
        <p:spPr>
          <a:xfrm>
            <a:off x="5837239" y="1948312"/>
            <a:ext cx="1313069" cy="5006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28CC5821-4044-4D5D-8939-6DA15966EDB4}"/>
              </a:ext>
            </a:extLst>
          </p:cNvPr>
          <p:cNvSpPr txBox="1"/>
          <p:nvPr/>
        </p:nvSpPr>
        <p:spPr>
          <a:xfrm>
            <a:off x="7345180" y="1948312"/>
            <a:ext cx="287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En yüksek başarı</a:t>
            </a:r>
            <a:r>
              <a:rPr lang="tr-TR" dirty="0"/>
              <a:t> </a:t>
            </a:r>
            <a:r>
              <a:rPr lang="tr-TR" dirty="0" err="1"/>
              <a:t>RandomForest</a:t>
            </a:r>
            <a:endParaRPr lang="tr-TR" dirty="0"/>
          </a:p>
        </p:txBody>
      </p:sp>
      <p:cxnSp>
        <p:nvCxnSpPr>
          <p:cNvPr id="18" name="Bağlayıcı: Dirsek 17">
            <a:extLst>
              <a:ext uri="{FF2B5EF4-FFF2-40B4-BE49-F238E27FC236}">
                <a16:creationId xmlns:a16="http://schemas.microsoft.com/office/drawing/2014/main" id="{BB0CE7F2-F898-4B54-A59D-73634E45CD03}"/>
              </a:ext>
            </a:extLst>
          </p:cNvPr>
          <p:cNvCxnSpPr/>
          <p:nvPr/>
        </p:nvCxnSpPr>
        <p:spPr>
          <a:xfrm rot="10800000" flipV="1">
            <a:off x="4856813" y="5452182"/>
            <a:ext cx="1497950" cy="5006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0021EB95-6A5E-4616-8FCF-731C1AB52835}"/>
              </a:ext>
            </a:extLst>
          </p:cNvPr>
          <p:cNvSpPr txBox="1"/>
          <p:nvPr/>
        </p:nvSpPr>
        <p:spPr>
          <a:xfrm>
            <a:off x="2729273" y="5702516"/>
            <a:ext cx="212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En yüksek </a:t>
            </a:r>
            <a:r>
              <a:rPr lang="tr-TR" dirty="0" err="1">
                <a:solidFill>
                  <a:schemeClr val="tx2">
                    <a:lumMod val="75000"/>
                  </a:schemeClr>
                </a:solidFill>
              </a:rPr>
              <a:t>fskor</a:t>
            </a:r>
            <a:endParaRPr lang="tr-TR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tr-TR" dirty="0" err="1"/>
              <a:t>RandomForest</a:t>
            </a: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77FF1493-0E2C-436E-B016-9B204DA08129}"/>
              </a:ext>
            </a:extLst>
          </p:cNvPr>
          <p:cNvSpPr txBox="1"/>
          <p:nvPr/>
        </p:nvSpPr>
        <p:spPr>
          <a:xfrm>
            <a:off x="3461657" y="2594643"/>
            <a:ext cx="139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4"/>
                </a:solidFill>
              </a:rPr>
              <a:t>KNN (k=4)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0CE2BA5A-6DA5-4FB5-8E39-5034E12E4210}"/>
              </a:ext>
            </a:extLst>
          </p:cNvPr>
          <p:cNvSpPr/>
          <p:nvPr/>
        </p:nvSpPr>
        <p:spPr>
          <a:xfrm>
            <a:off x="2733755" y="2887132"/>
            <a:ext cx="34069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chemeClr val="accent4"/>
                </a:solidFill>
              </a:rPr>
              <a:t>LogicReg</a:t>
            </a:r>
            <a:r>
              <a:rPr lang="tr-TR" dirty="0">
                <a:solidFill>
                  <a:schemeClr val="accent4"/>
                </a:solidFill>
              </a:rPr>
              <a:t>.(</a:t>
            </a:r>
            <a:r>
              <a:rPr lang="tr-TR" dirty="0" err="1">
                <a:solidFill>
                  <a:schemeClr val="accent4"/>
                </a:solidFill>
              </a:rPr>
              <a:t>random_state</a:t>
            </a:r>
            <a:r>
              <a:rPr lang="tr-TR" dirty="0">
                <a:solidFill>
                  <a:schemeClr val="accent4"/>
                </a:solidFill>
              </a:rPr>
              <a:t>=0)</a:t>
            </a:r>
            <a:r>
              <a:rPr lang="tr-TR" dirty="0"/>
              <a:t> 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82B8EF37-0A99-418A-BE35-85DA53DF1FF6}"/>
              </a:ext>
            </a:extLst>
          </p:cNvPr>
          <p:cNvSpPr/>
          <p:nvPr/>
        </p:nvSpPr>
        <p:spPr>
          <a:xfrm>
            <a:off x="3757058" y="3244334"/>
            <a:ext cx="1099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6912E634-BA1C-443C-9D14-3B6E01972228}"/>
              </a:ext>
            </a:extLst>
          </p:cNvPr>
          <p:cNvSpPr txBox="1"/>
          <p:nvPr/>
        </p:nvSpPr>
        <p:spPr>
          <a:xfrm>
            <a:off x="3441004" y="3235960"/>
            <a:ext cx="168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accent4"/>
                </a:solidFill>
              </a:rPr>
              <a:t>GaussianNB</a:t>
            </a:r>
            <a:endParaRPr lang="tr-TR" dirty="0">
              <a:solidFill>
                <a:schemeClr val="accent4"/>
              </a:solidFill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548E5E7B-0980-41B2-92F6-06B07211AB41}"/>
              </a:ext>
            </a:extLst>
          </p:cNvPr>
          <p:cNvSpPr txBox="1"/>
          <p:nvPr/>
        </p:nvSpPr>
        <p:spPr>
          <a:xfrm>
            <a:off x="3441004" y="3580041"/>
            <a:ext cx="168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accent4"/>
                </a:solidFill>
              </a:rPr>
              <a:t>DecisionTree</a:t>
            </a:r>
            <a:endParaRPr lang="tr-TR" dirty="0">
              <a:solidFill>
                <a:schemeClr val="accent4"/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A3B0176F-338A-4D0A-8836-0D2259BB90B6}"/>
              </a:ext>
            </a:extLst>
          </p:cNvPr>
          <p:cNvSpPr txBox="1"/>
          <p:nvPr/>
        </p:nvSpPr>
        <p:spPr>
          <a:xfrm>
            <a:off x="3461657" y="3955903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4"/>
                </a:solidFill>
              </a:rPr>
              <a:t>SVC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0FAF2269-2F03-4D70-8AE2-30950DB1EF51}"/>
              </a:ext>
            </a:extLst>
          </p:cNvPr>
          <p:cNvSpPr txBox="1"/>
          <p:nvPr/>
        </p:nvSpPr>
        <p:spPr>
          <a:xfrm>
            <a:off x="2729273" y="4287218"/>
            <a:ext cx="391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accent4"/>
                </a:solidFill>
              </a:rPr>
              <a:t>RandomForest</a:t>
            </a:r>
            <a:r>
              <a:rPr lang="tr-TR" dirty="0">
                <a:solidFill>
                  <a:schemeClr val="accent4"/>
                </a:solidFill>
              </a:rPr>
              <a:t> (</a:t>
            </a:r>
            <a:r>
              <a:rPr lang="tr-TR" dirty="0" err="1">
                <a:solidFill>
                  <a:schemeClr val="accent4"/>
                </a:solidFill>
              </a:rPr>
              <a:t>n_estimat</a:t>
            </a:r>
            <a:r>
              <a:rPr lang="tr-TR" dirty="0">
                <a:solidFill>
                  <a:schemeClr val="accent4"/>
                </a:solidFill>
              </a:rPr>
              <a:t>=40)</a:t>
            </a:r>
          </a:p>
        </p:txBody>
      </p:sp>
    </p:spTree>
    <p:extLst>
      <p:ext uri="{BB962C8B-B14F-4D97-AF65-F5344CB8AC3E}">
        <p14:creationId xmlns:p14="http://schemas.microsoft.com/office/powerpoint/2010/main" val="76852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A9D46C79-5FF4-4322-B983-14D8BCA58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tr-TR" dirty="0" err="1">
                <a:solidFill>
                  <a:srgbClr val="FFFFFF"/>
                </a:solidFill>
              </a:rPr>
              <a:t>Confusion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tr-TR" dirty="0" err="1">
                <a:solidFill>
                  <a:srgbClr val="FFFFFF"/>
                </a:solidFill>
              </a:rPr>
              <a:t>Matrix</a:t>
            </a:r>
            <a:endParaRPr lang="tr-TR" dirty="0">
              <a:solidFill>
                <a:srgbClr val="FFFFFF"/>
              </a:solidFill>
            </a:endParaRPr>
          </a:p>
        </p:txBody>
      </p:sp>
      <p:pic>
        <p:nvPicPr>
          <p:cNvPr id="4" name="İçerik Yer Tutucusu 3" descr="nesne içeren bir resim&#10;&#10;Açıklama otomatik olarak oluşturuldu">
            <a:extLst>
              <a:ext uri="{FF2B5EF4-FFF2-40B4-BE49-F238E27FC236}">
                <a16:creationId xmlns:a16="http://schemas.microsoft.com/office/drawing/2014/main" id="{DDFD8214-EDA4-404A-92C7-3BDE2AB78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614766" y="306190"/>
            <a:ext cx="1530617" cy="6245619"/>
          </a:xfr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k: Sağ 4">
            <a:extLst>
              <a:ext uri="{FF2B5EF4-FFF2-40B4-BE49-F238E27FC236}">
                <a16:creationId xmlns:a16="http://schemas.microsoft.com/office/drawing/2014/main" id="{F5854F12-D7AD-48A0-8327-3027204FED64}"/>
              </a:ext>
            </a:extLst>
          </p:cNvPr>
          <p:cNvSpPr/>
          <p:nvPr/>
        </p:nvSpPr>
        <p:spPr>
          <a:xfrm>
            <a:off x="7261310" y="796834"/>
            <a:ext cx="824599" cy="130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k: Sağ 15">
            <a:extLst>
              <a:ext uri="{FF2B5EF4-FFF2-40B4-BE49-F238E27FC236}">
                <a16:creationId xmlns:a16="http://schemas.microsoft.com/office/drawing/2014/main" id="{C760B00A-5155-4CC3-875D-77E80521AB83}"/>
              </a:ext>
            </a:extLst>
          </p:cNvPr>
          <p:cNvSpPr/>
          <p:nvPr/>
        </p:nvSpPr>
        <p:spPr>
          <a:xfrm>
            <a:off x="7261309" y="1811382"/>
            <a:ext cx="824599" cy="130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k: Sağ 16">
            <a:extLst>
              <a:ext uri="{FF2B5EF4-FFF2-40B4-BE49-F238E27FC236}">
                <a16:creationId xmlns:a16="http://schemas.microsoft.com/office/drawing/2014/main" id="{3C54185F-9609-430A-93A6-6357806FB8CB}"/>
              </a:ext>
            </a:extLst>
          </p:cNvPr>
          <p:cNvSpPr/>
          <p:nvPr/>
        </p:nvSpPr>
        <p:spPr>
          <a:xfrm>
            <a:off x="7261309" y="2825930"/>
            <a:ext cx="824599" cy="130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k: Sağ 17">
            <a:extLst>
              <a:ext uri="{FF2B5EF4-FFF2-40B4-BE49-F238E27FC236}">
                <a16:creationId xmlns:a16="http://schemas.microsoft.com/office/drawing/2014/main" id="{6DC6DF44-9EFB-4D24-A0C0-71ABCEAF1449}"/>
              </a:ext>
            </a:extLst>
          </p:cNvPr>
          <p:cNvSpPr/>
          <p:nvPr/>
        </p:nvSpPr>
        <p:spPr>
          <a:xfrm>
            <a:off x="7261309" y="3901442"/>
            <a:ext cx="824599" cy="130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k: Sağ 19">
            <a:extLst>
              <a:ext uri="{FF2B5EF4-FFF2-40B4-BE49-F238E27FC236}">
                <a16:creationId xmlns:a16="http://schemas.microsoft.com/office/drawing/2014/main" id="{DC8F04C1-4CAA-40B8-A5C2-9C1D14CC893C}"/>
              </a:ext>
            </a:extLst>
          </p:cNvPr>
          <p:cNvSpPr/>
          <p:nvPr/>
        </p:nvSpPr>
        <p:spPr>
          <a:xfrm>
            <a:off x="7261308" y="4976954"/>
            <a:ext cx="824599" cy="130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k: Sağ 21">
            <a:extLst>
              <a:ext uri="{FF2B5EF4-FFF2-40B4-BE49-F238E27FC236}">
                <a16:creationId xmlns:a16="http://schemas.microsoft.com/office/drawing/2014/main" id="{142C365A-07CF-4565-9658-955A7D7C6D93}"/>
              </a:ext>
            </a:extLst>
          </p:cNvPr>
          <p:cNvSpPr/>
          <p:nvPr/>
        </p:nvSpPr>
        <p:spPr>
          <a:xfrm>
            <a:off x="7261307" y="5987151"/>
            <a:ext cx="824599" cy="130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582FEBE9-F431-44EA-9EC8-85A06449362A}"/>
              </a:ext>
            </a:extLst>
          </p:cNvPr>
          <p:cNvSpPr/>
          <p:nvPr/>
        </p:nvSpPr>
        <p:spPr>
          <a:xfrm>
            <a:off x="8569232" y="1582782"/>
            <a:ext cx="28324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LOGICREGRESSION</a:t>
            </a:r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0E73AE15-FBCF-4CF9-B599-AB02285A3827}"/>
              </a:ext>
            </a:extLst>
          </p:cNvPr>
          <p:cNvSpPr/>
          <p:nvPr/>
        </p:nvSpPr>
        <p:spPr>
          <a:xfrm>
            <a:off x="8569232" y="633548"/>
            <a:ext cx="28324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KNN</a:t>
            </a:r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C966182F-3A2E-4256-90C8-BBF4EDBE9DB6}"/>
              </a:ext>
            </a:extLst>
          </p:cNvPr>
          <p:cNvSpPr/>
          <p:nvPr/>
        </p:nvSpPr>
        <p:spPr>
          <a:xfrm>
            <a:off x="8652139" y="2657641"/>
            <a:ext cx="28324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GAUSSIANnb</a:t>
            </a:r>
            <a:endParaRPr lang="tr-TR" dirty="0"/>
          </a:p>
        </p:txBody>
      </p:sp>
      <p:sp>
        <p:nvSpPr>
          <p:cNvPr id="32" name="Dikdörtgen 31">
            <a:extLst>
              <a:ext uri="{FF2B5EF4-FFF2-40B4-BE49-F238E27FC236}">
                <a16:creationId xmlns:a16="http://schemas.microsoft.com/office/drawing/2014/main" id="{8BED1FFD-0DE1-4351-8F71-063E985B07D3}"/>
              </a:ext>
            </a:extLst>
          </p:cNvPr>
          <p:cNvSpPr/>
          <p:nvPr/>
        </p:nvSpPr>
        <p:spPr>
          <a:xfrm>
            <a:off x="8569232" y="3732711"/>
            <a:ext cx="28324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DECISIONtree</a:t>
            </a:r>
            <a:endParaRPr lang="tr-TR" dirty="0"/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7B0FC3AC-93F9-471A-8743-862C107FB635}"/>
              </a:ext>
            </a:extLst>
          </p:cNvPr>
          <p:cNvSpPr/>
          <p:nvPr/>
        </p:nvSpPr>
        <p:spPr>
          <a:xfrm>
            <a:off x="8569232" y="4807570"/>
            <a:ext cx="28324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SVC</a:t>
            </a:r>
          </a:p>
        </p:txBody>
      </p:sp>
      <p:sp>
        <p:nvSpPr>
          <p:cNvPr id="36" name="Dikdörtgen 35">
            <a:extLst>
              <a:ext uri="{FF2B5EF4-FFF2-40B4-BE49-F238E27FC236}">
                <a16:creationId xmlns:a16="http://schemas.microsoft.com/office/drawing/2014/main" id="{70FA387F-F51B-46D6-9867-26D5105A296D}"/>
              </a:ext>
            </a:extLst>
          </p:cNvPr>
          <p:cNvSpPr/>
          <p:nvPr/>
        </p:nvSpPr>
        <p:spPr>
          <a:xfrm>
            <a:off x="8569232" y="5775310"/>
            <a:ext cx="28324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RANDOMFORREST</a:t>
            </a:r>
          </a:p>
        </p:txBody>
      </p:sp>
    </p:spTree>
    <p:extLst>
      <p:ext uri="{BB962C8B-B14F-4D97-AF65-F5344CB8AC3E}">
        <p14:creationId xmlns:p14="http://schemas.microsoft.com/office/powerpoint/2010/main" val="62433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1470229-A2F3-4EC4-9BA5-2658D8C4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	Parametre Optimizasyonu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0D2DFE-8864-4C87-A94D-4A39B8056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r-TR" dirty="0" err="1"/>
              <a:t>Cv</a:t>
            </a:r>
            <a:r>
              <a:rPr lang="tr-TR" dirty="0"/>
              <a:t> = </a:t>
            </a:r>
            <a:r>
              <a:rPr lang="tr-TR" dirty="0" err="1"/>
              <a:t>int</a:t>
            </a:r>
            <a:r>
              <a:rPr lang="tr-TR" dirty="0"/>
              <a:t>(</a:t>
            </a:r>
            <a:r>
              <a:rPr lang="tr-TR" dirty="0" err="1"/>
              <a:t>len</a:t>
            </a:r>
            <a:r>
              <a:rPr lang="tr-TR" dirty="0"/>
              <a:t>(</a:t>
            </a:r>
            <a:r>
              <a:rPr lang="tr-TR" dirty="0" err="1"/>
              <a:t>eğitim_giriş</a:t>
            </a:r>
            <a:r>
              <a:rPr lang="tr-TR" dirty="0"/>
              <a:t>)/3)</a:t>
            </a:r>
          </a:p>
          <a:p>
            <a:pPr lvl="1"/>
            <a:endParaRPr lang="tr-TR" dirty="0"/>
          </a:p>
          <a:p>
            <a:pPr marL="274320" lvl="1" indent="0">
              <a:buNone/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4E69E41-B734-46AF-89BF-DB793B7F9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672661"/>
            <a:ext cx="5735752" cy="96665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8D953B5-9F03-40DC-ACEC-248969CCD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4819335"/>
            <a:ext cx="6636351" cy="966652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2928877D-F753-4498-8D0D-35731584F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66745"/>
            <a:ext cx="4862423" cy="9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2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C0E9855-329C-4CD2-B30F-6D5EFC91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42327"/>
          </a:xfrm>
        </p:spPr>
        <p:txBody>
          <a:bodyPr/>
          <a:lstStyle/>
          <a:p>
            <a:r>
              <a:rPr lang="tr-TR" dirty="0" err="1"/>
              <a:t>Chi-Square</a:t>
            </a:r>
            <a:r>
              <a:rPr lang="tr-TR" dirty="0"/>
              <a:t>         &amp;           F-</a:t>
            </a:r>
            <a:r>
              <a:rPr lang="tr-TR" dirty="0" err="1"/>
              <a:t>Anova</a:t>
            </a:r>
            <a:endParaRPr lang="tr-TR" dirty="0"/>
          </a:p>
        </p:txBody>
      </p:sp>
      <p:pic>
        <p:nvPicPr>
          <p:cNvPr id="12" name="İçerik Yer Tutucusu 11" descr="iç mekan içeren bir resim&#10;&#10;Açıklama otomatik olarak oluşturuldu">
            <a:extLst>
              <a:ext uri="{FF2B5EF4-FFF2-40B4-BE49-F238E27FC236}">
                <a16:creationId xmlns:a16="http://schemas.microsoft.com/office/drawing/2014/main" id="{68941813-A9FD-48FF-B3BF-C12B27A9F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341" y="2495051"/>
            <a:ext cx="2945999" cy="1715042"/>
          </a:xfrm>
        </p:spPr>
      </p:pic>
      <p:sp>
        <p:nvSpPr>
          <p:cNvPr id="8" name="Ok: Aşağı 7">
            <a:extLst>
              <a:ext uri="{FF2B5EF4-FFF2-40B4-BE49-F238E27FC236}">
                <a16:creationId xmlns:a16="http://schemas.microsoft.com/office/drawing/2014/main" id="{A294BFD8-7C56-442E-AF2F-F22C608343A9}"/>
              </a:ext>
            </a:extLst>
          </p:cNvPr>
          <p:cNvSpPr/>
          <p:nvPr/>
        </p:nvSpPr>
        <p:spPr>
          <a:xfrm>
            <a:off x="2767785" y="1549215"/>
            <a:ext cx="467110" cy="880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0" name="Ok: Aşağı 9">
            <a:extLst>
              <a:ext uri="{FF2B5EF4-FFF2-40B4-BE49-F238E27FC236}">
                <a16:creationId xmlns:a16="http://schemas.microsoft.com/office/drawing/2014/main" id="{01EF9099-B390-415E-B2E3-D6AA391F7B0C}"/>
              </a:ext>
            </a:extLst>
          </p:cNvPr>
          <p:cNvSpPr/>
          <p:nvPr/>
        </p:nvSpPr>
        <p:spPr>
          <a:xfrm>
            <a:off x="9626890" y="1546437"/>
            <a:ext cx="503747" cy="867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4" name="Resim 13" descr="iç mekan içeren bir resim&#10;&#10;Açıklama otomatik olarak oluşturuldu">
            <a:extLst>
              <a:ext uri="{FF2B5EF4-FFF2-40B4-BE49-F238E27FC236}">
                <a16:creationId xmlns:a16="http://schemas.microsoft.com/office/drawing/2014/main" id="{19DF0DE0-F961-40F0-843E-9D2BB3BE8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505" y="2462848"/>
            <a:ext cx="2838519" cy="1735397"/>
          </a:xfrm>
          <a:prstGeom prst="rect">
            <a:avLst/>
          </a:prstGeom>
        </p:spPr>
      </p:pic>
      <p:pic>
        <p:nvPicPr>
          <p:cNvPr id="16" name="Resim 15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754E919-7792-4A6C-A2AF-04D5D14D0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178" y="3948137"/>
            <a:ext cx="4029637" cy="2753109"/>
          </a:xfrm>
          <a:prstGeom prst="rect">
            <a:avLst/>
          </a:prstGeom>
        </p:spPr>
      </p:pic>
      <p:cxnSp>
        <p:nvCxnSpPr>
          <p:cNvPr id="20" name="Bağlayıcı: Dirsek 19">
            <a:extLst>
              <a:ext uri="{FF2B5EF4-FFF2-40B4-BE49-F238E27FC236}">
                <a16:creationId xmlns:a16="http://schemas.microsoft.com/office/drawing/2014/main" id="{36C42026-3605-4278-8840-358A5191C6BF}"/>
              </a:ext>
            </a:extLst>
          </p:cNvPr>
          <p:cNvCxnSpPr>
            <a:stCxn id="12" idx="2"/>
          </p:cNvCxnSpPr>
          <p:nvPr/>
        </p:nvCxnSpPr>
        <p:spPr>
          <a:xfrm rot="16200000" flipH="1">
            <a:off x="3370586" y="3840848"/>
            <a:ext cx="479473" cy="12179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Bağlayıcı: Dirsek 21">
            <a:extLst>
              <a:ext uri="{FF2B5EF4-FFF2-40B4-BE49-F238E27FC236}">
                <a16:creationId xmlns:a16="http://schemas.microsoft.com/office/drawing/2014/main" id="{3FA97DBB-3AE9-41CD-8D23-CF971137442E}"/>
              </a:ext>
            </a:extLst>
          </p:cNvPr>
          <p:cNvCxnSpPr>
            <a:stCxn id="14" idx="2"/>
          </p:cNvCxnSpPr>
          <p:nvPr/>
        </p:nvCxnSpPr>
        <p:spPr>
          <a:xfrm rot="5400000">
            <a:off x="8201099" y="4122243"/>
            <a:ext cx="1601664" cy="1753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871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hta Yazı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109</Words>
  <Application>Microsoft Office PowerPoint</Application>
  <PresentationFormat>Geniş ekran</PresentationFormat>
  <Paragraphs>38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3" baseType="lpstr">
      <vt:lpstr>Bookman Old Style</vt:lpstr>
      <vt:lpstr>Calibri</vt:lpstr>
      <vt:lpstr>Century Gothic</vt:lpstr>
      <vt:lpstr>Rockwell Extra Bold</vt:lpstr>
      <vt:lpstr>Wingdings</vt:lpstr>
      <vt:lpstr>Tahta Yazı</vt:lpstr>
      <vt:lpstr>Meme Kanseri Veri Seti</vt:lpstr>
      <vt:lpstr>PowerPoint Sunusu</vt:lpstr>
      <vt:lpstr>Özellikler:</vt:lpstr>
      <vt:lpstr> Yöntemlerin Karşılaştırılması</vt:lpstr>
      <vt:lpstr>Confusion Matrix</vt:lpstr>
      <vt:lpstr> Parametre Optimizasyonu</vt:lpstr>
      <vt:lpstr>Chi-Square         &amp;           F-Anova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Meme Kanseri Veri Seti</dc:title>
  <dc:creator>HaticeSahin</dc:creator>
  <cp:lastModifiedBy>GÖZDE NUR ARSLAN</cp:lastModifiedBy>
  <cp:revision>4</cp:revision>
  <dcterms:created xsi:type="dcterms:W3CDTF">2019-05-05T18:01:27Z</dcterms:created>
  <dcterms:modified xsi:type="dcterms:W3CDTF">2019-12-17T15:18:44Z</dcterms:modified>
</cp:coreProperties>
</file>