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BF158-3154-4E6F-B122-315FF05F1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A9E40A-658B-476D-AD1E-EC74175B4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372459-8459-4622-86A6-3835E1AA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6E223-E6C1-4615-8D38-F223A715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90384-00B7-4A62-9C2E-D00CE6A5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3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CF3E4-F3DF-41CA-8593-0E5B2496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65B4ED-7E14-4FD5-B8CC-0206C9391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B39B16-3BD5-4A23-92E0-D6019322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56B872-EDED-439F-978F-71363B3E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453B2E-E950-49AD-BA93-46FC37BE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75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0EDF5F-ECC1-490E-8160-19EFC6B9C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871327-A7FB-4236-A80E-1048C7EFC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71A027-9F6C-40D0-8C7F-9CA802AB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36BBF-3861-4881-8068-A7345A84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C6354-E3C9-4FA9-AA98-7C8E3F59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6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926E-B7AC-4973-B220-81C64A7B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B9CF0-2BEC-47F9-9569-934EE469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AA911-7DBC-49E1-A6BA-0AB3886C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9ED60-43CA-4BB9-B054-5D8184D0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0BD64-2036-40FF-8C95-25F2D239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7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C08E88-1733-431C-9255-DF50B3F6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70D1F6-93D5-4404-8507-83BC2CF92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82394-C1A4-4410-A700-2C4EFC4C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273AAC-D4B4-48FD-A33C-FF2F4800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68929C-5339-4B04-9E00-E35ABD81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21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2A606-7F73-487B-A098-2A9D348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E8DD32-1926-4B47-90D9-6096351BB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94F3B0-D026-487B-858F-3976AF706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3C099B-DA0B-4B13-9B66-3A432AD9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A51287-77A4-4DEF-8FF4-E68C074A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CA6FB-2E9E-485E-AF1D-D08727B6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0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05FAF-8548-40E7-A6E1-723E7E8B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DD023C-9DEB-448D-ADC2-8AFD5CF5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B8927F-2776-4274-8664-0AB181063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79126C-FFA2-4A43-A449-7DDABE28F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4AFF17-20FD-470E-94BC-D193AB4F5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C790A1-844A-4BA1-8AB7-A22174BF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DEB5B34-9D69-4A04-A1E2-CA604B5A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53ED0E-D6CA-478B-A8DB-7CDEC1E3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7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917B9-33EC-4BB6-9C13-827E06C4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7F39DA-3173-4D93-BEB5-D9584D70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AE926E-95AB-4020-AEFB-911FF05F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69B3D1-5B7D-47F4-A050-0382C8CD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71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787EEF-2FC9-4F6C-A53B-ECCA66C9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BD0C68-9B66-44A9-8892-B49D5553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FA08CF-B950-4308-9E1A-4DF5E6E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105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E6F74-F106-47DD-BDC6-0E25F46F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618F1-B173-465E-9B3B-64BC1AA02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DF6A5-5E91-4379-A2CE-97F50BC4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D82A50-0909-4541-82BF-4A8FDCC3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2DDD71-E2AC-4C67-82D7-3DA0C01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CCF79-0362-45E9-8F21-A617B743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6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DB3EF-016E-4514-B394-8ECE83D6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A20507-6C3D-43CD-A229-556827425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71BC11-513D-40FB-8006-3FCDF2016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9EB389-3FFB-4677-8BDF-8969F9CA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E3158F-0EFF-47F2-8C79-F6E81C12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772EC1-80EC-4AF7-91BD-AAB1540B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31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02711-0961-4FAE-BDCB-C5BCA74C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E15B2-EBF3-4717-B82E-8DAC3A17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E4864-64EB-4E68-A0B7-CCD60A8A0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9E47-1E9F-442C-BC5D-86B51F3248E4}" type="datetimeFigureOut">
              <a:rPr lang="ru-RU" smtClean="0"/>
              <a:t>29.11.2021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15360-E988-4294-8BDF-C0406AC9A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759A86-4243-49ED-82D7-ACCCD5A9C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F7B46-5DC0-4F88-BA49-3FE0280E81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3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3F99E-B793-4EBC-B230-3327CE5A6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Влияние уровня бедности на потребительские расходы в среднем на душу населения по регионам РФ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9594F4-0C55-4AEE-B064-080FA3448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Подготовила: </a:t>
            </a:r>
          </a:p>
          <a:p>
            <a:r>
              <a:rPr lang="ru-RU" dirty="0"/>
              <a:t>Мартынова Е.И.</a:t>
            </a:r>
          </a:p>
        </p:txBody>
      </p:sp>
    </p:spTree>
    <p:extLst>
      <p:ext uri="{BB962C8B-B14F-4D97-AF65-F5344CB8AC3E}">
        <p14:creationId xmlns:p14="http://schemas.microsoft.com/office/powerpoint/2010/main" val="3820349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8D0F8-97E3-4360-93DD-6F02B33D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C2CD7-1C63-4499-9D72-6F936F825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5164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Основываясь на полученных диаграммах, можно сделать следующие выводы:</a:t>
            </a:r>
          </a:p>
          <a:p>
            <a:pPr marL="514350" indent="-514350">
              <a:buAutoNum type="arabicParenR"/>
            </a:pPr>
            <a:r>
              <a:rPr lang="ru-RU" dirty="0"/>
              <a:t>Со снижением уровня бедности по регионам потребительские расходы растут</a:t>
            </a:r>
          </a:p>
          <a:p>
            <a:pPr marL="514350" indent="-514350">
              <a:buAutoNum type="arabicParenR"/>
            </a:pPr>
            <a:r>
              <a:rPr lang="ru-RU" dirty="0"/>
              <a:t>Большинство регионов с уровнем бедности от 10% до 20% имеют потребительские расходы в пределах 40 тыс. руб. в месяц (данные 2019 года) </a:t>
            </a:r>
          </a:p>
          <a:p>
            <a:pPr marL="514350" indent="-514350">
              <a:buAutoNum type="arabicParenR"/>
            </a:pPr>
            <a:r>
              <a:rPr lang="ru-RU" dirty="0"/>
              <a:t>При сравнении графиков линейной зависимости по округам отмечаются лидирующие округа по потребительским расходам – УФО, ЦФО и ПФО. При этом уровень бедности в этих округах не выходит за пределы 20% (</a:t>
            </a:r>
            <a:r>
              <a:rPr lang="ru-RU" dirty="0" err="1"/>
              <a:t>искл</a:t>
            </a:r>
            <a:r>
              <a:rPr lang="ru-RU" dirty="0"/>
              <a:t>. Республика Марий Эл - 20.1%)</a:t>
            </a:r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  <a:p>
            <a:pPr marL="514350" indent="-51435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60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4B4AD1-9F7E-4D58-8CF7-6B9415D1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4) При сравнении графиков линейной зависимости по уровню развития округов можно сделать вывод о том, что высокоразвитые регионы имеют самые высокие потребительские расходы и при этом уровень бедности в этих округах не превышает 18% </a:t>
            </a:r>
          </a:p>
          <a:p>
            <a:pPr marL="0" indent="0">
              <a:buNone/>
            </a:pPr>
            <a:r>
              <a:rPr lang="ru-RU" dirty="0"/>
              <a:t>5) Менее развитые округа имеют самую большую протяженность по уровню бедности, при этом их потребительские расходы не превышают 40 тыс. </a:t>
            </a:r>
            <a:r>
              <a:rPr lang="ru-RU" dirty="0" err="1"/>
              <a:t>руб</a:t>
            </a:r>
            <a:r>
              <a:rPr lang="ru-RU" dirty="0"/>
              <a:t> в месяц</a:t>
            </a:r>
          </a:p>
        </p:txBody>
      </p:sp>
    </p:spTree>
    <p:extLst>
      <p:ext uri="{BB962C8B-B14F-4D97-AF65-F5344CB8AC3E}">
        <p14:creationId xmlns:p14="http://schemas.microsoft.com/office/powerpoint/2010/main" val="158415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D8FA6-EC82-4C31-A8AF-D1AA11DD8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ru-RU" dirty="0"/>
              <a:t>Цель и задачи исследования: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6F2D3E-7F5A-4668-B496-11D2FC4E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Цель:</a:t>
            </a:r>
            <a:r>
              <a:rPr lang="ru-RU" dirty="0"/>
              <a:t> Выявить влияние дифференции доходов населения на потребительские расходы в среднем на душу населения по регионам РФ.</a:t>
            </a:r>
          </a:p>
          <a:p>
            <a:pPr marL="0" indent="0">
              <a:buNone/>
            </a:pPr>
            <a:r>
              <a:rPr lang="ru-RU" b="1" dirty="0"/>
              <a:t>Задачи: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1) Сформировать систему факторных показателей, определить наиболее значимые факторные показатели-предикторы, с помощью корреляционного анализа и деревьев регрессии;</a:t>
            </a:r>
          </a:p>
          <a:p>
            <a:pPr marL="0" indent="0">
              <a:buNone/>
            </a:pPr>
            <a:r>
              <a:rPr lang="ru-RU" dirty="0"/>
              <a:t>2) Оценить однородность совокупности регионов РФ по результативному и факторным показателям;</a:t>
            </a:r>
          </a:p>
          <a:p>
            <a:pPr marL="0" indent="0">
              <a:buNone/>
            </a:pPr>
            <a:r>
              <a:rPr lang="ru-RU" dirty="0"/>
              <a:t>3) Сформировать группу (кластеры) однородных регионов;</a:t>
            </a:r>
          </a:p>
          <a:p>
            <a:pPr marL="0" indent="0">
              <a:buNone/>
            </a:pPr>
            <a:r>
              <a:rPr lang="ru-RU" dirty="0"/>
              <a:t>4) По выделенным кластерам построить многофакторные регрессионные модели влияния факторных показателей на результативные;</a:t>
            </a:r>
          </a:p>
          <a:p>
            <a:pPr marL="0" indent="0">
              <a:buNone/>
            </a:pPr>
            <a:r>
              <a:rPr lang="ru-RU" dirty="0"/>
              <a:t>5) Выполнить пост регрессионный индексный анализ для выявления специфики зависимости результативного показателя от факторных по кластерным;</a:t>
            </a:r>
          </a:p>
          <a:p>
            <a:pPr marL="0" indent="0">
              <a:buNone/>
            </a:pPr>
            <a:r>
              <a:rPr lang="ru-RU" dirty="0"/>
              <a:t>6) На основе предложить индикаторы </a:t>
            </a:r>
            <a:r>
              <a:rPr lang="ru-RU" dirty="0" err="1"/>
              <a:t>гос.регулирования</a:t>
            </a:r>
            <a:r>
              <a:rPr lang="ru-RU" dirty="0"/>
              <a:t> целевого показателя по выделенным региональным кластерам.  </a:t>
            </a:r>
          </a:p>
          <a:p>
            <a:pPr marL="0" indent="0">
              <a:buNone/>
            </a:pPr>
            <a:r>
              <a:rPr lang="ru-RU" b="1" dirty="0"/>
              <a:t>показатели</a:t>
            </a:r>
            <a:r>
              <a:rPr lang="ru-RU" dirty="0"/>
              <a:t> уровня бедности, коэффициент Джинни, показатель фондов, соотношение </a:t>
            </a:r>
            <a:r>
              <a:rPr lang="ru-RU" dirty="0" err="1"/>
              <a:t>зп</a:t>
            </a:r>
            <a:r>
              <a:rPr lang="ru-RU" dirty="0"/>
              <a:t> одного работника организации и среднемесячного трудового дохода, индекс потребительских цен.</a:t>
            </a:r>
          </a:p>
          <a:p>
            <a:r>
              <a:rPr lang="ru-RU" dirty="0"/>
              <a:t>С помощью методов </a:t>
            </a:r>
            <a:r>
              <a:rPr lang="en-US" sz="2800" b="1" dirty="0" err="1">
                <a:solidFill>
                  <a:schemeClr val="accent1"/>
                </a:solidFill>
              </a:rPr>
              <a:t>lm</a:t>
            </a:r>
            <a:r>
              <a:rPr lang="ru-RU" b="1" dirty="0">
                <a:solidFill>
                  <a:schemeClr val="accent1"/>
                </a:solidFill>
              </a:rPr>
              <a:t>, </a:t>
            </a:r>
            <a:r>
              <a:rPr lang="en-US" sz="2800" b="1" dirty="0">
                <a:solidFill>
                  <a:schemeClr val="accent1"/>
                </a:solidFill>
              </a:rPr>
              <a:t>loess</a:t>
            </a:r>
            <a:r>
              <a:rPr lang="ru-RU" sz="2800" b="1" dirty="0">
                <a:solidFill>
                  <a:schemeClr val="accent1"/>
                </a:solidFill>
              </a:rPr>
              <a:t>, </a:t>
            </a:r>
            <a:r>
              <a:rPr lang="en-US" sz="2800" b="1" dirty="0">
                <a:solidFill>
                  <a:schemeClr val="accent1"/>
                </a:solidFill>
              </a:rPr>
              <a:t>gam</a:t>
            </a:r>
            <a:r>
              <a:rPr lang="ru-RU" sz="2800" b="1" dirty="0">
                <a:solidFill>
                  <a:schemeClr val="accent1"/>
                </a:solidFill>
              </a:rPr>
              <a:t> </a:t>
            </a:r>
            <a:r>
              <a:rPr lang="ru-RU" dirty="0"/>
              <a:t>построить диаграммы рассеяния в </a:t>
            </a:r>
            <a:r>
              <a:rPr lang="en-US" dirty="0"/>
              <a:t>R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Сделать выводы, опираясь на полученные результаты.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Результативный показатель: Потребительские расходы в среднем на душу населения</a:t>
            </a:r>
          </a:p>
          <a:p>
            <a:pPr marL="0" indent="0">
              <a:buNone/>
            </a:pPr>
            <a:r>
              <a:rPr lang="ru-RU" dirty="0"/>
              <a:t>Факторный показатель: Уровень бедности населения</a:t>
            </a:r>
          </a:p>
        </p:txBody>
      </p:sp>
    </p:spTree>
    <p:extLst>
      <p:ext uri="{BB962C8B-B14F-4D97-AF65-F5344CB8AC3E}">
        <p14:creationId xmlns:p14="http://schemas.microsoft.com/office/powerpoint/2010/main" val="91041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4D14C-0F25-4CA5-B264-04A6E173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Создание системы координат с использованием показателей уровня бедности(</a:t>
            </a:r>
            <a:r>
              <a:rPr lang="en-US" sz="2800" dirty="0"/>
              <a:t>x)</a:t>
            </a:r>
            <a:r>
              <a:rPr lang="ru-RU" sz="2800" dirty="0"/>
              <a:t> и потребительских расходов в среднем на душу населения</a:t>
            </a:r>
            <a:r>
              <a:rPr lang="en-US" sz="2800" dirty="0"/>
              <a:t>(y):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078D62F-9C3F-439B-B0EF-317B413D4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565" y="1825625"/>
            <a:ext cx="7422870" cy="4351338"/>
          </a:xfrm>
        </p:spPr>
      </p:pic>
    </p:spTree>
    <p:extLst>
      <p:ext uri="{BB962C8B-B14F-4D97-AF65-F5344CB8AC3E}">
        <p14:creationId xmlns:p14="http://schemas.microsoft.com/office/powerpoint/2010/main" val="323092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5DB0A-8A96-4DF9-8EA9-F5BC1B03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ru-RU" dirty="0"/>
              <a:t>Построение диаграммы рассеяния: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C748E4-EDC7-4F13-B694-6BA26AFC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4560"/>
            <a:ext cx="10515600" cy="54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9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A6B69-11CD-4B52-A279-A061B765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Сглаживание метод </a:t>
            </a:r>
            <a:r>
              <a:rPr lang="en-US" sz="2400" b="1" dirty="0"/>
              <a:t>“</a:t>
            </a:r>
            <a:r>
              <a:rPr lang="en-US" sz="2400" b="1" dirty="0" err="1"/>
              <a:t>lm</a:t>
            </a:r>
            <a:r>
              <a:rPr lang="en-US" sz="2400" b="1" dirty="0"/>
              <a:t>”. </a:t>
            </a:r>
            <a:r>
              <a:rPr lang="ru-RU" sz="2400" b="1" dirty="0"/>
              <a:t> </a:t>
            </a:r>
            <a:br>
              <a:rPr lang="ru-RU" sz="2400" b="1" dirty="0"/>
            </a:br>
            <a:r>
              <a:rPr lang="ru-RU" sz="2400" b="1" dirty="0"/>
              <a:t>Зависимость потребительских расходов в среднем на душу населения от уровня бедности по регионам РФ</a:t>
            </a:r>
            <a:endParaRPr lang="ru-RU" sz="2400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18C56AB-8F32-4B4B-8791-08DB19F9F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319" y="1695767"/>
            <a:ext cx="8993001" cy="4650063"/>
          </a:xfrm>
        </p:spPr>
      </p:pic>
    </p:spTree>
    <p:extLst>
      <p:ext uri="{BB962C8B-B14F-4D97-AF65-F5344CB8AC3E}">
        <p14:creationId xmlns:p14="http://schemas.microsoft.com/office/powerpoint/2010/main" val="99867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B726D-6683-4B50-AC3A-227954DD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Сглаживание метод </a:t>
            </a:r>
            <a:r>
              <a:rPr lang="en-US" sz="2800" b="1" dirty="0"/>
              <a:t>“gam”. </a:t>
            </a:r>
            <a:r>
              <a:rPr lang="ru-RU" sz="2800" b="1" dirty="0"/>
              <a:t> </a:t>
            </a:r>
            <a:br>
              <a:rPr lang="ru-RU" sz="2800" b="1" dirty="0"/>
            </a:br>
            <a:r>
              <a:rPr lang="ru-RU" sz="2800" b="1" dirty="0"/>
              <a:t>Зависимость потребительских расходов в среднем на душу населения от уровня бедности по регионам РФ</a:t>
            </a:r>
            <a:endParaRPr lang="ru-RU" sz="28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7F56EBC-D5DD-4344-8419-0234375AD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458" y="1690688"/>
            <a:ext cx="9059382" cy="47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F84E4-3F50-4711-A9CF-E346CB05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Сглаживание метод </a:t>
            </a:r>
            <a:r>
              <a:rPr lang="en-US" sz="2800" b="1" dirty="0"/>
              <a:t>“loess”. </a:t>
            </a:r>
            <a:r>
              <a:rPr lang="ru-RU" sz="2800" b="1" dirty="0"/>
              <a:t> </a:t>
            </a:r>
            <a:br>
              <a:rPr lang="ru-RU" sz="2800" b="1" dirty="0"/>
            </a:br>
            <a:r>
              <a:rPr lang="ru-RU" sz="2800" b="1" dirty="0"/>
              <a:t>Зависимость потребительских расходов в среднем на душу населения от уровня бедности по регионам РФ</a:t>
            </a:r>
            <a:endParaRPr lang="ru-RU" sz="28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BFEBDB-2A4F-4594-947E-9A72B9AA3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5305"/>
            <a:ext cx="8448028" cy="4351338"/>
          </a:xfrm>
        </p:spPr>
      </p:pic>
    </p:spTree>
    <p:extLst>
      <p:ext uri="{BB962C8B-B14F-4D97-AF65-F5344CB8AC3E}">
        <p14:creationId xmlns:p14="http://schemas.microsoft.com/office/powerpoint/2010/main" val="178079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96E0D-9793-4B77-A9C1-8B94B074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графиков линейной зависимости по округам: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96FE00C-291D-43AC-A9C1-C0FD1EFD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90" y="1825625"/>
            <a:ext cx="8352619" cy="4351338"/>
          </a:xfrm>
        </p:spPr>
      </p:pic>
    </p:spTree>
    <p:extLst>
      <p:ext uri="{BB962C8B-B14F-4D97-AF65-F5344CB8AC3E}">
        <p14:creationId xmlns:p14="http://schemas.microsoft.com/office/powerpoint/2010/main" val="194555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3B189-C675-497C-9F14-9661300A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графиков линейной зависимости по уровню развития округов: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1DA6B8-E118-43BA-8C21-E2EC73BF8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80" y="1825625"/>
            <a:ext cx="7636040" cy="4351338"/>
          </a:xfrm>
        </p:spPr>
      </p:pic>
    </p:spTree>
    <p:extLst>
      <p:ext uri="{BB962C8B-B14F-4D97-AF65-F5344CB8AC3E}">
        <p14:creationId xmlns:p14="http://schemas.microsoft.com/office/powerpoint/2010/main" val="717343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7075</TotalTime>
  <Words>458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Влияние уровня бедности на потребительские расходы в среднем на душу населения по регионам РФ</vt:lpstr>
      <vt:lpstr>Цель и задачи исследования:</vt:lpstr>
      <vt:lpstr>Создание системы координат с использованием показателей уровня бедности(x) и потребительских расходов в среднем на душу населения(y):</vt:lpstr>
      <vt:lpstr>Построение диаграммы рассеяния:</vt:lpstr>
      <vt:lpstr>Сглаживание метод “lm”.   Зависимость потребительских расходов в среднем на душу населения от уровня бедности по регионам РФ</vt:lpstr>
      <vt:lpstr>Сглаживание метод “gam”.   Зависимость потребительских расходов в среднем на душу населения от уровня бедности по регионам РФ</vt:lpstr>
      <vt:lpstr>Сглаживание метод “loess”.   Зависимость потребительских расходов в среднем на душу населения от уровня бедности по регионам РФ</vt:lpstr>
      <vt:lpstr>Сравнение графиков линейной зависимости по округам:</vt:lpstr>
      <vt:lpstr>Сравнение графиков линейной зависимости по уровню развития округов:</vt:lpstr>
      <vt:lpstr>Выводы: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Влияние уровня бедности на потребительские расходы в среднем на душу населения по регионам РФ</dc:title>
  <dc:creator>user</dc:creator>
  <cp:lastModifiedBy>user</cp:lastModifiedBy>
  <cp:revision>3</cp:revision>
  <dcterms:created xsi:type="dcterms:W3CDTF">2021-11-28T12:56:51Z</dcterms:created>
  <dcterms:modified xsi:type="dcterms:W3CDTF">2021-12-03T11:31:02Z</dcterms:modified>
</cp:coreProperties>
</file>