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vRgYec8/I2qQC+gTdG1n2jrNR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d6e5ed870c9b0bf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7d6e5ed870c9b0bf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d6e5ed870c9b0bf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7d6e5ed870c9b0bf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d6e5ed870c9b0bf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7d6e5ed870c9b0bf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d6e5ed870c9b0bf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7d6e5ed870c9b0bf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f7f048d345921b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1f7f048d345921b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f7f048d345921b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1f7f048d345921b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d6e5ed870c9b0b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7d6e5ed870c9b0bf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f7f048d345921b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1f7f048d345921b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d6e5ed870c9b0bf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7d6e5ed870c9b0bf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f7f048d345921b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1f7f048d345921b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0" y="1122375"/>
            <a:ext cx="11751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Исследование переменных здоровья и макроэкономических факторов, связанных с ними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d6e5ed870c9b0bf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Тренды и тенденции в данных</a:t>
            </a:r>
            <a:endParaRPr/>
          </a:p>
        </p:txBody>
      </p:sp>
      <p:sp>
        <p:nvSpPr>
          <p:cNvPr id="145" name="Google Shape;145;g7d6e5ed870c9b0bf_12"/>
          <p:cNvSpPr txBox="1"/>
          <p:nvPr/>
        </p:nvSpPr>
        <p:spPr>
          <a:xfrm>
            <a:off x="5885410" y="1504605"/>
            <a:ext cx="6060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Смертность среди работоспособного населения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Значений выше 900 нет в наборе данных, мода приходится на диапазон 500-600.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7d6e5ed870c9b0bf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66850"/>
            <a:ext cx="5338750" cy="53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Связь между переменными здоровья</a:t>
            </a:r>
            <a:endParaRPr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44200"/>
            <a:ext cx="5413800" cy="54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/>
        </p:nvSpPr>
        <p:spPr>
          <a:xfrm>
            <a:off x="6124103" y="1690705"/>
            <a:ext cx="48507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Мы видим, что доля жителей, ведущих ЗОЖ, ожидаемая продолжительность жизни и переменные смертности тесно связаны между собой. Примем за гипотезу, что эти переменные описывают одну и ту же скрытую переменную -- здоровье жителей, и кластеризуем регионы на основе этих четырех переменных.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d6e5ed870c9b0bf_20"/>
          <p:cNvSpPr txBox="1"/>
          <p:nvPr>
            <p:ph type="title"/>
          </p:nvPr>
        </p:nvSpPr>
        <p:spPr>
          <a:xfrm>
            <a:off x="838200" y="365125"/>
            <a:ext cx="4495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Дендрограмма кластеризации</a:t>
            </a:r>
            <a:endParaRPr/>
          </a:p>
        </p:txBody>
      </p:sp>
      <p:sp>
        <p:nvSpPr>
          <p:cNvPr id="159" name="Google Shape;159;g7d6e5ed870c9b0bf_20"/>
          <p:cNvSpPr txBox="1"/>
          <p:nvPr>
            <p:ph idx="1" type="body"/>
          </p:nvPr>
        </p:nvSpPr>
        <p:spPr>
          <a:xfrm>
            <a:off x="838200" y="1825625"/>
            <a:ext cx="4257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Республика Ингушетия оказывается в самостоятельном кластере, Москва, Санкт-Петербург и ещё несколько регионов -- в своём.</a:t>
            </a:r>
            <a:endParaRPr/>
          </a:p>
        </p:txBody>
      </p:sp>
      <p:pic>
        <p:nvPicPr>
          <p:cNvPr id="160" name="Google Shape;160;g7d6e5ed870c9b0bf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d6e5ed870c9b0bf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Кластеризация на карте России</a:t>
            </a:r>
            <a:endParaRPr/>
          </a:p>
        </p:txBody>
      </p:sp>
      <p:sp>
        <p:nvSpPr>
          <p:cNvPr id="166" name="Google Shape;166;g7d6e5ed870c9b0bf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7" name="Google Shape;167;g7d6e5ed870c9b0bf_26"/>
          <p:cNvPicPr preferRelativeResize="0"/>
          <p:nvPr/>
        </p:nvPicPr>
        <p:blipFill rotWithShape="1">
          <a:blip r:embed="rId3">
            <a:alphaModFix/>
          </a:blip>
          <a:srcRect b="-2490" l="-520" r="520" t="2490"/>
          <a:stretch/>
        </p:blipFill>
        <p:spPr>
          <a:xfrm>
            <a:off x="899325" y="2328875"/>
            <a:ext cx="9525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d6e5ed870c9b0bf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Экономические показатели для оценки показателей здоровья</a:t>
            </a:r>
            <a:endParaRPr/>
          </a:p>
        </p:txBody>
      </p:sp>
      <p:sp>
        <p:nvSpPr>
          <p:cNvPr id="173" name="Google Shape;173;g7d6e5ed870c9b0bf_32"/>
          <p:cNvSpPr txBox="1"/>
          <p:nvPr>
            <p:ph idx="1" type="body"/>
          </p:nvPr>
        </p:nvSpPr>
        <p:spPr>
          <a:xfrm>
            <a:off x="838200" y="1825625"/>
            <a:ext cx="5687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Построена модель случайного леса, которая предсказывает результаты кластеризации на основе макроэкономических переменных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Самыми важными оказываются площадь территории, ВРП и темп его роста и число работающих женщин</a:t>
            </a:r>
            <a:endParaRPr/>
          </a:p>
        </p:txBody>
      </p:sp>
      <p:pic>
        <p:nvPicPr>
          <p:cNvPr id="174" name="Google Shape;174;g7d6e5ed870c9b0bf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7220" y="1690825"/>
            <a:ext cx="5167176" cy="516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f7f048d345921b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Выводы</a:t>
            </a:r>
            <a:endParaRPr/>
          </a:p>
        </p:txBody>
      </p:sp>
      <p:sp>
        <p:nvSpPr>
          <p:cNvPr id="180" name="Google Shape;180;g21f7f048d345921b_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По результатам статистического анализа выделены 4 переменные, описывающие здоровье жителей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Построен кластерный анализ по этим 4 переменным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/>
              <a:t>Построена модель случайного леса, показывающая самые важные макроэкономические факторы, связанные с результатами кластерного анализа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Цели и задачи исследования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Изучить экономические факторы, влияющие на здоровье населения и здоровый образ жизни, для этого: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Изучить доступные данные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Изучить распределение доли жителей, ведущих здоровый образ жизни, по регионам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Выделить факторы, которые связаны с этой долей жителей, с помощью регрессионного анализа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Построить кластеризацию на основе связанных факторов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Выделить факторы, которые предсказывают результаты кластеризации, на основе случайного леса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Обзор доступных данных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7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630"/>
              <a:buNone/>
            </a:pPr>
            <a:r>
              <a:rPr lang="ru-RU"/>
              <a:t>Набор данных по всем регионам России (83 региона), в котором здоровье жителей региона описывается следующими 4 показателями: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lifeexp_55_19: Ожидаемая продолжительность жизни граждан в возрасте 55 лет, число лет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prop_helth_20: Доля граждан , ведущих здоровый образ жизни, процентов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mort_old_19: Смертность населения старше трудоспособного возраста, на 100000 человек населения соответствующего возраста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5630"/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ru-RU"/>
              <a:t>mort_wok_19: Смертность населения трудоспособного возраста, на 100000 человек населения соответствующего возраста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Тренды и тенденции в данных</a:t>
            </a:r>
            <a:endParaRPr/>
          </a:p>
        </p:txBody>
      </p:sp>
      <p:pic>
        <p:nvPicPr>
          <p:cNvPr descr="Chart, histogram&#10;&#10;Description automatically generated"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07510"/>
            <a:ext cx="5450657" cy="545065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/>
        </p:nvSpPr>
        <p:spPr>
          <a:xfrm>
            <a:off x="5885410" y="1504605"/>
            <a:ext cx="60600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Доля жителей, ведущих здоровый образ жизни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переменной бимодальное, с двумя группами значений ниже 25% и выше 30%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Значений выше 40% нет в наборе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f7f048d345921b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Доля ЗОЖ на карте России</a:t>
            </a:r>
            <a:endParaRPr/>
          </a:p>
        </p:txBody>
      </p:sp>
      <p:sp>
        <p:nvSpPr>
          <p:cNvPr id="110" name="Google Shape;110;g21f7f048d345921b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1" name="Google Shape;111;g21f7f048d345921b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825" y="1693638"/>
            <a:ext cx="9230350" cy="46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d6e5ed870c9b0bf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Тренды и тенденции в данных</a:t>
            </a:r>
            <a:endParaRPr/>
          </a:p>
        </p:txBody>
      </p:sp>
      <p:sp>
        <p:nvSpPr>
          <p:cNvPr id="117" name="Google Shape;117;g7d6e5ed870c9b0bf_0"/>
          <p:cNvSpPr txBox="1"/>
          <p:nvPr/>
        </p:nvSpPr>
        <p:spPr>
          <a:xfrm>
            <a:off x="5885410" y="1504605"/>
            <a:ext cx="60600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Ожидаемая продолжительность жизни в возрасте 55 лет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переменной бимодальное, с двумя группами значений ниже 28 лет и выше 31 года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Значений выше 32 лет нет в наборе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7d6e5ed870c9b0bf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843225"/>
            <a:ext cx="4862374" cy="486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f7f048d345921b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Ожидаемая продолжительность жизни на карте России</a:t>
            </a:r>
            <a:endParaRPr/>
          </a:p>
        </p:txBody>
      </p:sp>
      <p:sp>
        <p:nvSpPr>
          <p:cNvPr id="124" name="Google Shape;124;g21f7f048d345921b_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5" name="Google Shape;125;g21f7f048d345921b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894" y="1690819"/>
            <a:ext cx="9525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d6e5ed870c9b0bf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Тренды и тенденции в данных</a:t>
            </a:r>
            <a:endParaRPr/>
          </a:p>
        </p:txBody>
      </p:sp>
      <p:sp>
        <p:nvSpPr>
          <p:cNvPr id="131" name="Google Shape;131;g7d6e5ed870c9b0bf_6"/>
          <p:cNvSpPr txBox="1"/>
          <p:nvPr/>
        </p:nvSpPr>
        <p:spPr>
          <a:xfrm>
            <a:off x="5885410" y="1504605"/>
            <a:ext cx="60600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Смертность среди пожилого населения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переменной бимодальное, с двумя группами значений ниже 2000 и выше 2500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Значений выше 4500 нет в наборе данных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7d6e5ed870c9b0bf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04600"/>
            <a:ext cx="5201001" cy="520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f7f048d345921b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Смертность на карте России</a:t>
            </a:r>
            <a:endParaRPr/>
          </a:p>
        </p:txBody>
      </p:sp>
      <p:sp>
        <p:nvSpPr>
          <p:cNvPr id="138" name="Google Shape;138;g21f7f048d345921b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9" name="Google Shape;139;g21f7f048d345921b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1619975"/>
            <a:ext cx="9525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2021-12-18T17:22:49Z</dcterms:created>
  <dc:creator>Vavilov, Sergei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0x0101008B3B1221ECB89247AA4D406C7926F5F4</vt:lpwstr>
  </property>
</Properties>
</file>