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46055b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46055b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313c1a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313c1a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313c1a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313c1a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313c1a0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313c1a0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313c1a0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313c1a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313c1a0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313c1a0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6313c1a0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6313c1a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313c1a0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6313c1a0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313c1a0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6313c1a0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c199d90c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c199d90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313c1a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313c1a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313c1a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313c1a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313c1a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313c1a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313c1a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313c1a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313c1a0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313c1a0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313c1a0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313c1a0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313c1a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313c1a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САМОСТОЯТЕЛЬНАЯ РАБОТА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дисциплине «Аналитическая визуализация статистических данных»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Зависимость уровня инвестиций в основной капитал от валового регионального продукта, доходов населения и уровня экономического развития региона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54225" y="4352275"/>
            <a:ext cx="7688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45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Подготовили: Гудиев З.К., Нацулханов Т.А.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62700" y="540000"/>
            <a:ext cx="7926900" cy="5352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Диаграммы рассеяния по отдельным группам регионов. </a:t>
            </a:r>
            <a:br>
              <a:rPr lang="ru" sz="1600">
                <a:latin typeface="Roboto"/>
                <a:ea typeface="Roboto"/>
                <a:cs typeface="Roboto"/>
                <a:sym typeface="Roboto"/>
              </a:rPr>
            </a:b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Метод сглаживания "gam".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00" y="1329600"/>
            <a:ext cx="79269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40">
                <a:latin typeface="Roboto"/>
                <a:ea typeface="Roboto"/>
                <a:cs typeface="Roboto"/>
                <a:sym typeface="Roboto"/>
              </a:rPr>
              <a:t>Диаграмма рассеяния по всем группам регионов. </a:t>
            </a:r>
            <a:br>
              <a:rPr lang="ru" sz="1640">
                <a:latin typeface="Roboto"/>
                <a:ea typeface="Roboto"/>
                <a:cs typeface="Roboto"/>
                <a:sym typeface="Roboto"/>
              </a:rPr>
            </a:br>
            <a:r>
              <a:rPr lang="ru" sz="1640">
                <a:latin typeface="Roboto"/>
                <a:ea typeface="Roboto"/>
                <a:cs typeface="Roboto"/>
                <a:sym typeface="Roboto"/>
              </a:rPr>
              <a:t>Метод сглаживания "lm".</a:t>
            </a:r>
            <a:endParaRPr sz="16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13296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40">
                <a:latin typeface="Roboto"/>
                <a:ea typeface="Roboto"/>
                <a:cs typeface="Roboto"/>
                <a:sym typeface="Roboto"/>
              </a:rPr>
              <a:t>Диаграммы рассеяния по отдельным группам регионов. </a:t>
            </a:r>
            <a:br>
              <a:rPr lang="ru" sz="1640">
                <a:latin typeface="Roboto"/>
                <a:ea typeface="Roboto"/>
                <a:cs typeface="Roboto"/>
                <a:sym typeface="Roboto"/>
              </a:rPr>
            </a:br>
            <a:r>
              <a:rPr lang="ru" sz="1640">
                <a:latin typeface="Roboto"/>
                <a:ea typeface="Roboto"/>
                <a:cs typeface="Roboto"/>
                <a:sym typeface="Roboto"/>
              </a:rPr>
              <a:t>Метод сглаживания "lm".</a:t>
            </a:r>
            <a:endParaRPr sz="16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25" y="13296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40">
                <a:latin typeface="Roboto"/>
                <a:ea typeface="Roboto"/>
                <a:cs typeface="Roboto"/>
                <a:sym typeface="Roboto"/>
              </a:rPr>
              <a:t>Диаграмма рассеяния по всем группам регионов. </a:t>
            </a:r>
            <a:br>
              <a:rPr lang="ru" sz="1640">
                <a:latin typeface="Roboto"/>
                <a:ea typeface="Roboto"/>
                <a:cs typeface="Roboto"/>
                <a:sym typeface="Roboto"/>
              </a:rPr>
            </a:br>
            <a:r>
              <a:rPr lang="ru" sz="1640">
                <a:latin typeface="Roboto"/>
                <a:ea typeface="Roboto"/>
                <a:cs typeface="Roboto"/>
                <a:sym typeface="Roboto"/>
              </a:rPr>
              <a:t>Метод сглаживания "loess".</a:t>
            </a:r>
            <a:endParaRPr sz="16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13296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40">
                <a:latin typeface="Roboto"/>
                <a:ea typeface="Roboto"/>
                <a:cs typeface="Roboto"/>
                <a:sym typeface="Roboto"/>
              </a:rPr>
              <a:t>Диаграммы рассеяния по отдельным группам </a:t>
            </a:r>
            <a:r>
              <a:rPr lang="ru" sz="1640">
                <a:latin typeface="Roboto"/>
                <a:ea typeface="Roboto"/>
                <a:cs typeface="Roboto"/>
                <a:sym typeface="Roboto"/>
              </a:rPr>
              <a:t>регионов</a:t>
            </a:r>
            <a:r>
              <a:rPr lang="ru" sz="1640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ru" sz="1640">
                <a:latin typeface="Roboto"/>
                <a:ea typeface="Roboto"/>
                <a:cs typeface="Roboto"/>
                <a:sym typeface="Roboto"/>
              </a:rPr>
            </a:br>
            <a:r>
              <a:rPr lang="ru" sz="1640">
                <a:latin typeface="Roboto"/>
                <a:ea typeface="Roboto"/>
                <a:cs typeface="Roboto"/>
                <a:sym typeface="Roboto"/>
              </a:rPr>
              <a:t>Метод сглаживания "loess".</a:t>
            </a:r>
            <a:endParaRPr sz="16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13296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40">
                <a:latin typeface="Roboto"/>
                <a:ea typeface="Roboto"/>
                <a:cs typeface="Roboto"/>
                <a:sym typeface="Roboto"/>
              </a:rPr>
              <a:t>Диаграмма рассеяния по всем группам регионов. </a:t>
            </a:r>
            <a:br>
              <a:rPr lang="ru" sz="1640">
                <a:latin typeface="Roboto"/>
                <a:ea typeface="Roboto"/>
                <a:cs typeface="Roboto"/>
                <a:sym typeface="Roboto"/>
              </a:rPr>
            </a:br>
            <a:r>
              <a:rPr lang="ru" sz="1640">
                <a:latin typeface="Roboto"/>
                <a:ea typeface="Roboto"/>
                <a:cs typeface="Roboto"/>
                <a:sym typeface="Roboto"/>
              </a:rPr>
              <a:t>Метод сглаживания "gam".</a:t>
            </a:r>
            <a:endParaRPr sz="16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13296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40">
                <a:latin typeface="Roboto"/>
                <a:ea typeface="Roboto"/>
                <a:cs typeface="Roboto"/>
                <a:sym typeface="Roboto"/>
              </a:rPr>
              <a:t>Диаграммы рассеяния по отдельным группам регионов. </a:t>
            </a:r>
            <a:br>
              <a:rPr lang="ru" sz="1640">
                <a:latin typeface="Roboto"/>
                <a:ea typeface="Roboto"/>
                <a:cs typeface="Roboto"/>
                <a:sym typeface="Roboto"/>
              </a:rPr>
            </a:br>
            <a:r>
              <a:rPr lang="ru" sz="1640">
                <a:latin typeface="Roboto"/>
                <a:ea typeface="Roboto"/>
                <a:cs typeface="Roboto"/>
                <a:sym typeface="Roboto"/>
              </a:rPr>
              <a:t>Метод сглаживания "gam".</a:t>
            </a:r>
            <a:endParaRPr sz="16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13296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91838" y="1270125"/>
            <a:ext cx="85368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Инвестиции линейно </a:t>
            </a: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связаны с ВРП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вне зависимости от уровня экономического развития  региона.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Доля инвестиций в основной капитал от ВРП составляет: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291751" y="1866026"/>
            <a:ext cx="39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26 %</a:t>
            </a:r>
            <a:r>
              <a:rPr b="1" lang="ru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высокоразвитых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29 %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 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281041" y="1866026"/>
            <a:ext cx="454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26 %</a:t>
            </a:r>
            <a:r>
              <a:rPr b="1" lang="ru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среднеразвитых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29 %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 менее 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91825" y="2344872"/>
            <a:ext cx="8536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30 %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 среднем по всем регионам.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91813" y="2632078"/>
            <a:ext cx="85368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Инвестиции линейно </a:t>
            </a: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связаны со среднедушевым доходом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вне зависимости от уровня экономического развития  региона.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Доля инвестиций в основной капитал от среднедушевых доходов составляет: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p29"/>
          <p:cNvSpPr txBox="1"/>
          <p:nvPr/>
        </p:nvSpPr>
        <p:spPr>
          <a:xfrm>
            <a:off x="303510" y="3418354"/>
            <a:ext cx="39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16 %</a:t>
            </a:r>
            <a:r>
              <a:rPr b="1" lang="ru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высокоразвитых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16 %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 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292804" y="3418354"/>
            <a:ext cx="454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19 %</a:t>
            </a:r>
            <a:r>
              <a:rPr b="1" lang="ru" sz="13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среднеразвитых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14 %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 менее развитых регионах;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291750" y="3932875"/>
            <a:ext cx="8536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16 %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в среднем по всем регионам.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03600" y="4210150"/>
            <a:ext cx="8536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Среднедушевой доход и ВРП сильно коррелируют между собой.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Содержание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64800" y="1482000"/>
            <a:ext cx="79248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и задачи (слайд 3).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Система показателей 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(слайд 4)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Диаграммы рассеяния, показывающие связь между инвестициями в основной капитал, ВРП и уровнем экономического развития региона (слайды 5–10).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Диаграммы рассеяния, показывающие связь между инвестициями в основной капитал, доходами населения и уровнем экономического развития региона (слайды 10–16).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Заключение 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(слайд 17)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Цели и задачи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779600" y="1482000"/>
            <a:ext cx="3810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Построить диаграмму рассеяния, показывающую связь между инвестициями в основной капитал, ВРП и уровнем экономического развития региона.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Построить диаграмму рассеяния, показывающую связь между инвестициями в основной капитал, доходами населения и уровнем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экономического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развития региона.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Рассчитать долю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инвестиций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основной капитал от ВРП и среднедушевых доходов.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64800" y="1482000"/>
            <a:ext cx="3810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Цель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Исследовать влияние ВРП, среднедушевых доходов и уровня экономического развития региона на уровень инвестиций в основной капитал.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Система показателей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779600" y="1482000"/>
            <a:ext cx="3810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Факторные показатели: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lang="ru" sz="12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Валовой</a:t>
            </a:r>
            <a:r>
              <a:rPr lang="ru" sz="11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региональный</a:t>
            </a:r>
            <a:r>
              <a:rPr lang="ru" sz="11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продукт на душу населения в 2018 году, руб.</a:t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Среднедушевые денежные доходы </a:t>
            </a:r>
            <a:b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(в месяц), руб.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❖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Уровень экономического развития региона.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64800" y="1482000"/>
            <a:ext cx="3810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Результативный показатель: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Инвестиции в основной капитал на душу населения в 2019 году, руб.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64800" y="540000"/>
            <a:ext cx="792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Диаграмма рассеяния по всем группам регионов. </a:t>
            </a:r>
            <a:br>
              <a:rPr lang="ru" sz="1600">
                <a:latin typeface="Roboto"/>
                <a:ea typeface="Roboto"/>
                <a:cs typeface="Roboto"/>
                <a:sym typeface="Roboto"/>
              </a:rPr>
            </a:b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Метод сглаживания "lm".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-19061" t="0"/>
          <a:stretch/>
        </p:blipFill>
        <p:spPr>
          <a:xfrm>
            <a:off x="664800" y="13296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64800" y="540000"/>
            <a:ext cx="77367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>
                <a:latin typeface="Roboto"/>
                <a:ea typeface="Roboto"/>
                <a:cs typeface="Roboto"/>
                <a:sym typeface="Roboto"/>
              </a:rPr>
              <a:t>Диаграммы рассеяния по отдельным группам регионов. </a:t>
            </a:r>
            <a:br>
              <a:rPr lang="ru" sz="1822">
                <a:latin typeface="Roboto"/>
                <a:ea typeface="Roboto"/>
                <a:cs typeface="Roboto"/>
                <a:sym typeface="Roboto"/>
              </a:rPr>
            </a:br>
            <a:r>
              <a:rPr lang="ru" sz="1822">
                <a:latin typeface="Roboto"/>
                <a:ea typeface="Roboto"/>
                <a:cs typeface="Roboto"/>
                <a:sym typeface="Roboto"/>
              </a:rPr>
              <a:t>Метод сглаживания "lm".</a:t>
            </a:r>
            <a:endParaRPr sz="182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0" y="1329600"/>
            <a:ext cx="80771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62700" y="540000"/>
            <a:ext cx="7926900" cy="5352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Диаграмма рассеяния по всем группам регионов. </a:t>
            </a:r>
            <a:br>
              <a:rPr lang="ru" sz="1600">
                <a:latin typeface="Roboto"/>
                <a:ea typeface="Roboto"/>
                <a:cs typeface="Roboto"/>
                <a:sym typeface="Roboto"/>
              </a:rPr>
            </a:b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Метод сглаживания "loess".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00" y="1244275"/>
            <a:ext cx="7926901" cy="37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62700" y="540000"/>
            <a:ext cx="7926900" cy="5352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Диаграммы рассеяния по отдельным группам регионов. </a:t>
            </a:r>
            <a:br>
              <a:rPr lang="ru" sz="1600">
                <a:latin typeface="Roboto"/>
                <a:ea typeface="Roboto"/>
                <a:cs typeface="Roboto"/>
                <a:sym typeface="Roboto"/>
              </a:rPr>
            </a:b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Метод сглаживания "loess".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25" y="1292425"/>
            <a:ext cx="8061374" cy="36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62700" y="540000"/>
            <a:ext cx="7926900" cy="5352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Диаграмма рассеяния по всем группам регионов. </a:t>
            </a:r>
            <a:br>
              <a:rPr lang="ru" sz="1600">
                <a:latin typeface="Roboto"/>
                <a:ea typeface="Roboto"/>
                <a:cs typeface="Roboto"/>
                <a:sym typeface="Roboto"/>
              </a:rPr>
            </a:b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Метод сглаживания "gam".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00" y="1329600"/>
            <a:ext cx="79269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