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8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6C18-9565-4D9D-BAE4-A7D5B767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00D07-BB18-4A4E-885A-BAAF6600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2A750-018D-4FD1-AE2A-6554218B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62197-8A93-47C8-B322-9B9E451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1C954-76D4-4FB8-AB0B-03011F2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6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55A32-03B4-4D25-B515-33133057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AF0CAD-716E-42EE-A189-4FEAF68A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8643-CA08-4736-967A-F54BEF63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1D11D-7CD9-4653-934F-5BD9EA9C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A4D394-4609-4DE7-8625-D47FD85D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22F65F-C01F-4988-B64F-8068B5299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245D7-0F17-4A33-8190-536156F69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77622-F7F0-4AC5-A2DE-A02D481A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E8041-21CD-4BEF-822A-052F4550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55D54-6CCD-4C40-8217-0345F60A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14EFA-57D5-4F55-9AD4-7709BFC8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C1F4F-9D7E-4AFB-9636-52F0C995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4D784F-2B79-4C97-A991-92B96B32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B6879-5B12-43F8-8113-569F963E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DC13C-AB53-408E-ADDE-C4BA4548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4AE2E-312F-4518-8F7A-D5F23CFE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8B3615-AA5D-4ED7-A220-7F0B1D0B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0DD3E-D224-4D20-917B-750F75E9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9D3D5-A375-41E6-9F1B-5B95A7F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31A54-692E-4CDA-AF98-786A8826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0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01FAD-5BBF-4FE8-A3E9-610BF5D5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CBB05-BA17-4FFD-9A63-4D33F39A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4B4B59-2805-415C-8C76-4375B4F8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C50AA4-ADA4-4BFF-9F45-6A1BFEE3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81F16-40FB-4F0E-80B3-8406251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330A58-9DE9-4027-98E6-D78F100D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F3D17-F06E-4BFD-9F44-DF71A83F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52D33-3613-457F-B936-782BFF84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E379FA-3B7C-49B1-B186-CECDCA4CD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FBA9B-3477-4263-BF0C-8A72678A0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AA6B11-0BB3-4864-A88B-7B3C6DF5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9C6F81-94DA-430E-852B-235B6CF0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F37DCC-1934-491A-B41A-47322C62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30FCF5-2D90-4B13-B948-616CFBB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7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F73DC-97A1-4600-8552-B0E14CCE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9F5B98-6416-4EE7-A616-DA4BEC9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F8476B-A627-4C81-A694-36490C31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A441B-B7F0-4E03-9F6D-A0ED7665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3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34080C-52F4-44DF-AC71-77B44F2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16F0E3-D6C1-44C9-8424-3A688F6E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01288-017D-4D1B-A2EB-A1FCBDAF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F025D-5608-493A-88FF-54C3DF6C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FCEF-1543-4DC6-89CD-E66EC429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2D339D-83A2-4DFF-A8BC-73B36CB5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3041E-C711-4CC2-A898-A858786E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3F37B8-AF8F-4AFC-9D63-097D37D8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A886C9-7902-47D4-8D6F-0939AC8C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D39D3-80D4-47E5-B8E8-4673318A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09F982-5639-4F8D-BA88-A2BFCF2D3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667DE2-FEF7-46A9-91EB-7A40E19D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841960-FCBB-4434-B9A0-D4C58F94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7324D-D3CD-4839-A0EA-01C928A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EF30A3-E929-4726-AF01-B586FC85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AB538-7EB5-4901-B5D2-4D4F6E4A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064F8-6FD9-42CF-8532-11CE2EE8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30862-EEF1-4F7A-BD80-26CD84C0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8F82-7677-41F3-B7A8-68804EFB6E0B}" type="datetimeFigureOut">
              <a:rPr lang="ru-RU" smtClean="0"/>
              <a:t>10.12.2021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05A51-2E3F-4CDB-A8CF-17475E59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89417F-3930-4033-BEDB-A05E6C170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F3AD-58B5-4E73-A65A-186E1C338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6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BC0D5-91BD-48FD-8A24-DE80E144F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пропущенными данными</a:t>
            </a:r>
            <a:br>
              <a:rPr lang="ru-R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4A85C-DED6-4F17-8435-C7FC9F8C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Зарова Е.В., д.э.н., проф.</a:t>
            </a:r>
          </a:p>
          <a:p>
            <a:r>
              <a:rPr lang="ru-RU" dirty="0"/>
              <a:t>25.11.21.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2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06660-23E4-4D3D-B210-B8B407E3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365126"/>
            <a:ext cx="10954407" cy="591316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(</a:t>
            </a:r>
            <a:r>
              <a:rPr lang="en-US" b="1" dirty="0">
                <a:solidFill>
                  <a:srgbClr val="FF0000"/>
                </a:solidFill>
              </a:rPr>
              <a:t>reg_1_c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7C2171-DBB7-4FCD-9032-C416DBCE7867}"/>
              </a:ext>
            </a:extLst>
          </p:cNvPr>
          <p:cNvSpPr/>
          <p:nvPr/>
        </p:nvSpPr>
        <p:spPr>
          <a:xfrm>
            <a:off x="378372" y="1397876"/>
            <a:ext cx="11225049" cy="3815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B050"/>
                </a:solidFill>
              </a:rPr>
              <a:t>## Вменяем значение медианы пропускам (по обоим столбцам)</a:t>
            </a:r>
          </a:p>
          <a:p>
            <a:endParaRPr lang="ru-RU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proc&lt;-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preProcess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(reg_1[,c('cost_hous_19','prop_helth_20')],method='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medianImpute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’)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reg_1_c &lt;-reg_1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reg_1_c[,c('cost_hous_19','prop_helth_20')]&lt;- predict(proc,reg_1_c[,c('cost_hous_19','prop_helth_20')])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## </a:t>
            </a:r>
            <a:r>
              <a:rPr lang="ru-RU" b="1" dirty="0">
                <a:solidFill>
                  <a:srgbClr val="00B050"/>
                </a:solidFill>
              </a:rPr>
              <a:t>Установить число пропусков по переменным </a:t>
            </a:r>
            <a:r>
              <a:rPr lang="en-US" b="1" dirty="0">
                <a:solidFill>
                  <a:srgbClr val="00B050"/>
                </a:solidFill>
              </a:rPr>
              <a:t>cost_hous_19 </a:t>
            </a:r>
            <a:r>
              <a:rPr lang="ru-RU" b="1" dirty="0">
                <a:solidFill>
                  <a:srgbClr val="00B050"/>
                </a:solidFill>
              </a:rPr>
              <a:t>и </a:t>
            </a:r>
            <a:r>
              <a:rPr lang="en-US" b="1" dirty="0">
                <a:solidFill>
                  <a:srgbClr val="00B050"/>
                </a:solidFill>
              </a:rPr>
              <a:t>prop_helth_20 </a:t>
            </a:r>
            <a:r>
              <a:rPr lang="ru-RU" b="1" dirty="0">
                <a:solidFill>
                  <a:srgbClr val="00B050"/>
                </a:solidFill>
              </a:rPr>
              <a:t>после вменения медианы</a:t>
            </a:r>
          </a:p>
          <a:p>
            <a:endParaRPr lang="ru-RU" dirty="0"/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sum(is.na(reg_1_c$cost_hous_19))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sum(is.na(reg_1_c$prop_helth_20))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0DCEF5-99D7-4EAF-825D-E786B8BF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1" y="5096860"/>
            <a:ext cx="4151587" cy="13960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7652C75-D622-4784-AAB6-E99D1DACEE62}"/>
              </a:ext>
            </a:extLst>
          </p:cNvPr>
          <p:cNvSpPr/>
          <p:nvPr/>
        </p:nvSpPr>
        <p:spPr>
          <a:xfrm>
            <a:off x="5307723" y="5213131"/>
            <a:ext cx="3983421" cy="924910"/>
          </a:xfrm>
          <a:prstGeom prst="wedgeRectCallout">
            <a:avLst>
              <a:gd name="adj1" fmla="val -82077"/>
              <a:gd name="adj2" fmla="val 5681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Не осталось пропущенных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25387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ED7E-D0AA-470B-A557-A4C46C38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365125"/>
            <a:ext cx="10891345" cy="1505715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замена пропусков путем вменения значений, установленных методом кластерного анализа </a:t>
            </a: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RANN, </a:t>
            </a:r>
            <a:r>
              <a:rPr lang="ru-RU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библиотека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</a:t>
            </a: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1CD4E7-0EC7-463F-BD9C-26B36DD048BB}"/>
              </a:ext>
            </a:extLst>
          </p:cNvPr>
          <p:cNvSpPr/>
          <p:nvPr/>
        </p:nvSpPr>
        <p:spPr>
          <a:xfrm>
            <a:off x="462455" y="1965434"/>
            <a:ext cx="11277600" cy="4635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00B050"/>
                </a:solidFill>
              </a:rPr>
              <a:t>### Способ 3 - Замена пропущенных значений методом кластерного анализа (</a:t>
            </a:r>
            <a:r>
              <a:rPr lang="en-US" sz="2000" dirty="0">
                <a:solidFill>
                  <a:srgbClr val="00B050"/>
                </a:solidFill>
              </a:rPr>
              <a:t>k </a:t>
            </a:r>
            <a:r>
              <a:rPr lang="ru-RU" sz="2000" dirty="0">
                <a:solidFill>
                  <a:srgbClr val="00B050"/>
                </a:solidFill>
              </a:rPr>
              <a:t>ближайших соседей)</a:t>
            </a:r>
          </a:p>
          <a:p>
            <a:endParaRPr lang="ru-RU" sz="2000" dirty="0">
              <a:solidFill>
                <a:srgbClr val="00B050"/>
              </a:solidFill>
            </a:endParaRPr>
          </a:p>
          <a:p>
            <a:r>
              <a:rPr lang="ru-RU" sz="2000" dirty="0">
                <a:solidFill>
                  <a:srgbClr val="00B050"/>
                </a:solidFill>
              </a:rPr>
              <a:t>## загрузить пакет </a:t>
            </a:r>
            <a:r>
              <a:rPr lang="en-US" sz="2000" dirty="0">
                <a:solidFill>
                  <a:srgbClr val="00B050"/>
                </a:solidFill>
              </a:rPr>
              <a:t>RANN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library(caret)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&gt; </a:t>
            </a:r>
            <a:r>
              <a:rPr lang="en-US" sz="2000" dirty="0" err="1">
                <a:solidFill>
                  <a:srgbClr val="002060"/>
                </a:solidFill>
              </a:rPr>
              <a:t>preProcess</a:t>
            </a:r>
            <a:r>
              <a:rPr lang="en-US" sz="2000" dirty="0">
                <a:solidFill>
                  <a:srgbClr val="002060"/>
                </a:solidFill>
              </a:rPr>
              <a:t>(reg_1[,c('cost_hous_19','prop_helth_20')],method='</a:t>
            </a:r>
            <a:r>
              <a:rPr lang="en-US" sz="2000" dirty="0" err="1">
                <a:solidFill>
                  <a:srgbClr val="002060"/>
                </a:solidFill>
              </a:rPr>
              <a:t>knnImpute</a:t>
            </a:r>
            <a:r>
              <a:rPr lang="en-US" sz="2000" dirty="0">
                <a:solidFill>
                  <a:srgbClr val="002060"/>
                </a:solidFill>
              </a:rPr>
              <a:t>’)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&gt; reg_1_d&lt;-reg_1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&gt; reg_1_d[,c('cost_hous_19','prop_helth_20')]&lt;- predict(proc,reg_1_d[,c('cost_hous_19','prop_helth_20')])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5063F-E322-4149-9FB3-1E5F2BB6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5">
                    <a:lumMod val="50000"/>
                  </a:schemeClr>
                </a:solidFill>
              </a:rPr>
              <a:t>Основы теории: кластерный анализ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5413D3D-D05D-449A-AE1F-4F765E0EC625}"/>
              </a:ext>
            </a:extLst>
          </p:cNvPr>
          <p:cNvSpPr/>
          <p:nvPr/>
        </p:nvSpPr>
        <p:spPr>
          <a:xfrm>
            <a:off x="387927" y="1385455"/>
            <a:ext cx="11369963" cy="1246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Кластерный анализ предназначен для разбиения совокупности объектов на </a:t>
            </a:r>
            <a:r>
              <a:rPr lang="ru-RU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однородные группы </a:t>
            </a:r>
            <a:r>
              <a:rPr lang="ru-RU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(кластеры или классы). Это задача многомерной классификации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1E0BBC-3C2B-44D2-B144-FBBB6979D1A8}"/>
              </a:ext>
            </a:extLst>
          </p:cNvPr>
          <p:cNvSpPr/>
          <p:nvPr/>
        </p:nvSpPr>
        <p:spPr>
          <a:xfrm>
            <a:off x="303844" y="3161358"/>
            <a:ext cx="3993931" cy="1246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Иерархический кластерный анализ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42EFE2-66E8-440F-A439-B4A7D4EE2543}"/>
              </a:ext>
            </a:extLst>
          </p:cNvPr>
          <p:cNvSpPr/>
          <p:nvPr/>
        </p:nvSpPr>
        <p:spPr>
          <a:xfrm>
            <a:off x="4761186" y="2785241"/>
            <a:ext cx="4750676" cy="977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353F4A"/>
                </a:solidFill>
                <a:latin typeface="Roboto" panose="02000000000000000000" pitchFamily="2" charset="0"/>
              </a:rPr>
              <a:t>Объединение м</a:t>
            </a:r>
            <a:r>
              <a:rPr lang="ru-RU" b="0" i="0" dirty="0">
                <a:solidFill>
                  <a:srgbClr val="353F4A"/>
                </a:solidFill>
                <a:effectLst/>
                <a:latin typeface="Roboto" panose="02000000000000000000" pitchFamily="2" charset="0"/>
              </a:rPr>
              <a:t>еньших кластеров в большие (</a:t>
            </a:r>
            <a:r>
              <a:rPr lang="ru-R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агломеративные </a:t>
            </a:r>
            <a:r>
              <a:rPr lang="ru-RU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м</a:t>
            </a:r>
            <a:r>
              <a:rPr lang="ru-RU" b="0" i="0" dirty="0">
                <a:solidFill>
                  <a:srgbClr val="353F4A"/>
                </a:solidFill>
                <a:effectLst/>
                <a:latin typeface="Roboto" panose="02000000000000000000" pitchFamily="2" charset="0"/>
              </a:rPr>
              <a:t>етоды)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67550E-00B5-41FF-A7A0-4F65A5CC41BE}"/>
              </a:ext>
            </a:extLst>
          </p:cNvPr>
          <p:cNvSpPr/>
          <p:nvPr/>
        </p:nvSpPr>
        <p:spPr>
          <a:xfrm>
            <a:off x="4761186" y="3856925"/>
            <a:ext cx="4750676" cy="977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0" i="0" dirty="0">
                <a:solidFill>
                  <a:srgbClr val="353F4A"/>
                </a:solidFill>
                <a:effectLst/>
                <a:latin typeface="Roboto" panose="02000000000000000000" pitchFamily="2" charset="0"/>
              </a:rPr>
              <a:t>Разделении больших кластеров на меньшие (</a:t>
            </a:r>
            <a:r>
              <a:rPr lang="ru-RU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дивизимные </a:t>
            </a:r>
            <a:r>
              <a:rPr lang="ru-RU" b="0" i="0" dirty="0">
                <a:solidFill>
                  <a:srgbClr val="353F4A"/>
                </a:solidFill>
                <a:effectLst/>
                <a:latin typeface="Roboto" panose="02000000000000000000" pitchFamily="2" charset="0"/>
              </a:rPr>
              <a:t>методы)</a:t>
            </a:r>
            <a:endParaRPr lang="ru-RU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9D322A7C-F7DF-44DD-A729-FBED0E267530}"/>
              </a:ext>
            </a:extLst>
          </p:cNvPr>
          <p:cNvSpPr/>
          <p:nvPr/>
        </p:nvSpPr>
        <p:spPr>
          <a:xfrm>
            <a:off x="4297774" y="3271346"/>
            <a:ext cx="463411" cy="22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FB4624A-2E0B-4B20-8A33-94207F2000A5}"/>
              </a:ext>
            </a:extLst>
          </p:cNvPr>
          <p:cNvSpPr/>
          <p:nvPr/>
        </p:nvSpPr>
        <p:spPr>
          <a:xfrm>
            <a:off x="4297774" y="3972910"/>
            <a:ext cx="463411" cy="22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20017D-D762-4006-A2FE-90F1E6BFABFB}"/>
              </a:ext>
            </a:extLst>
          </p:cNvPr>
          <p:cNvSpPr/>
          <p:nvPr/>
        </p:nvSpPr>
        <p:spPr>
          <a:xfrm>
            <a:off x="387927" y="4976672"/>
            <a:ext cx="3909847" cy="15556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Метод </a:t>
            </a:r>
            <a:r>
              <a:rPr lang="en-US" b="1" dirty="0">
                <a:solidFill>
                  <a:schemeClr val="tx1"/>
                </a:solidFill>
              </a:rPr>
              <a:t> k – </a:t>
            </a:r>
            <a:r>
              <a:rPr lang="ru-RU" b="1" dirty="0">
                <a:solidFill>
                  <a:schemeClr val="tx1"/>
                </a:solidFill>
              </a:rPr>
              <a:t>средних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A7C25F1-FBF0-4374-AF0B-C5247A33CF1A}"/>
              </a:ext>
            </a:extLst>
          </p:cNvPr>
          <p:cNvSpPr/>
          <p:nvPr/>
        </p:nvSpPr>
        <p:spPr>
          <a:xfrm>
            <a:off x="4761185" y="4937260"/>
            <a:ext cx="7199587" cy="1555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 каждой итерации вычисляется </a:t>
            </a:r>
            <a:r>
              <a:rPr lang="ru-RU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центр в многомерном пространстве</a:t>
            </a:r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для каждого кластера, полученного на предыдущем шаге. </a:t>
            </a:r>
          </a:p>
          <a:p>
            <a:pPr algn="l"/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Алгоритм завершается, когда на какой-то итерации не происходит изменения </a:t>
            </a:r>
            <a:r>
              <a:rPr lang="ru-RU" sz="16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внутрикластерного</a:t>
            </a:r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расстояния. </a:t>
            </a:r>
          </a:p>
          <a:p>
            <a:pPr algn="ctr"/>
            <a:endParaRPr lang="ru-RU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6A5D9F30-FF50-466A-A36E-862C19A45A05}"/>
              </a:ext>
            </a:extLst>
          </p:cNvPr>
          <p:cNvSpPr/>
          <p:nvPr/>
        </p:nvSpPr>
        <p:spPr>
          <a:xfrm>
            <a:off x="4297774" y="5591503"/>
            <a:ext cx="463411" cy="22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2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409497-8396-45C6-BB00-202800A6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2" y="646058"/>
            <a:ext cx="2124075" cy="2076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F8749-D284-448E-8B3B-A37C4707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83" y="836558"/>
            <a:ext cx="2028825" cy="1885950"/>
          </a:xfrm>
          <a:prstGeom prst="rect">
            <a:avLst/>
          </a:prstGeom>
        </p:spPr>
      </p:pic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8FB6B044-DD8C-47C8-8AF9-1CCDB828700A}"/>
              </a:ext>
            </a:extLst>
          </p:cNvPr>
          <p:cNvSpPr/>
          <p:nvPr/>
        </p:nvSpPr>
        <p:spPr>
          <a:xfrm>
            <a:off x="367861" y="3331779"/>
            <a:ext cx="1786759" cy="1334814"/>
          </a:xfrm>
          <a:prstGeom prst="wedgeRectCallout">
            <a:avLst>
              <a:gd name="adj1" fmla="val 32757"/>
              <a:gd name="adj2" fmla="val -974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Исходные точки и случайно выбранные начальные точки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8183D3F-C1CF-431A-AA85-BD36AB241D27}"/>
              </a:ext>
            </a:extLst>
          </p:cNvPr>
          <p:cNvSpPr/>
          <p:nvPr/>
        </p:nvSpPr>
        <p:spPr>
          <a:xfrm>
            <a:off x="3321268" y="3429000"/>
            <a:ext cx="1786759" cy="1237593"/>
          </a:xfrm>
          <a:prstGeom prst="wedgeRectCallout">
            <a:avLst>
              <a:gd name="adj1" fmla="val -6715"/>
              <a:gd name="adj2" fmla="val -1090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</a:rPr>
              <a:t>Оценка на близость к начальному центру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088A30-E1CE-48E6-974E-D74376D14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993" y="836558"/>
            <a:ext cx="2028824" cy="1885950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E182DB3-066B-46CA-9830-3406F325F96B}"/>
              </a:ext>
            </a:extLst>
          </p:cNvPr>
          <p:cNvSpPr/>
          <p:nvPr/>
        </p:nvSpPr>
        <p:spPr>
          <a:xfrm>
            <a:off x="6096000" y="3450350"/>
            <a:ext cx="1965435" cy="1237593"/>
          </a:xfrm>
          <a:prstGeom prst="wedgeRectCallout">
            <a:avLst>
              <a:gd name="adj1" fmla="val -12277"/>
              <a:gd name="adj2" fmla="val -109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Поиск новых центров масс (многомерных центров)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B3D7ED2-F6BA-4308-BF5E-B5C577FBC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930" y="920641"/>
            <a:ext cx="1809750" cy="1885950"/>
          </a:xfrm>
          <a:prstGeom prst="rect">
            <a:avLst/>
          </a:prstGeom>
        </p:spPr>
      </p:pic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F45F25D8-1707-4A02-89C0-73D4089357DF}"/>
              </a:ext>
            </a:extLst>
          </p:cNvPr>
          <p:cNvSpPr/>
          <p:nvPr/>
        </p:nvSpPr>
        <p:spPr>
          <a:xfrm>
            <a:off x="9159930" y="3429000"/>
            <a:ext cx="1809750" cy="1237593"/>
          </a:xfrm>
          <a:prstGeom prst="wedgeRectCallout">
            <a:avLst>
              <a:gd name="adj1" fmla="val -9799"/>
              <a:gd name="adj2" fmla="val -1022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Повторение алгоритма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0A651D2-3288-4F76-AA1F-D2C89E8B0D7D}"/>
              </a:ext>
            </a:extLst>
          </p:cNvPr>
          <p:cNvSpPr/>
          <p:nvPr/>
        </p:nvSpPr>
        <p:spPr>
          <a:xfrm>
            <a:off x="2154620" y="5402317"/>
            <a:ext cx="790378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Кластеризация методом </a:t>
            </a:r>
            <a:r>
              <a:rPr lang="en-US" sz="2400" b="1" dirty="0">
                <a:solidFill>
                  <a:srgbClr val="C00000"/>
                </a:solidFill>
              </a:rPr>
              <a:t>k - </a:t>
            </a:r>
            <a:r>
              <a:rPr lang="ru-RU" sz="2400" b="1" dirty="0">
                <a:solidFill>
                  <a:srgbClr val="C00000"/>
                </a:solidFill>
              </a:rPr>
              <a:t>средних</a:t>
            </a:r>
          </a:p>
        </p:txBody>
      </p:sp>
    </p:spTree>
    <p:extLst>
      <p:ext uri="{BB962C8B-B14F-4D97-AF65-F5344CB8AC3E}">
        <p14:creationId xmlns:p14="http://schemas.microsoft.com/office/powerpoint/2010/main" val="357531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4169B-CF42-49F4-BAA2-06AC59A6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1" y="1339741"/>
            <a:ext cx="5875283" cy="35791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8B73B9-1B18-4164-8668-5447A27A624E}"/>
              </a:ext>
            </a:extLst>
          </p:cNvPr>
          <p:cNvSpPr/>
          <p:nvPr/>
        </p:nvSpPr>
        <p:spPr>
          <a:xfrm>
            <a:off x="7987862" y="1339741"/>
            <a:ext cx="3426372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Метрика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987E30-65BB-4C67-A990-B53E92892140}"/>
              </a:ext>
            </a:extLst>
          </p:cNvPr>
          <p:cNvSpPr/>
          <p:nvPr/>
        </p:nvSpPr>
        <p:spPr>
          <a:xfrm>
            <a:off x="7987862" y="2228193"/>
            <a:ext cx="3426372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Оценка </a:t>
            </a:r>
            <a:r>
              <a:rPr lang="ru-RU" dirty="0" err="1"/>
              <a:t>межкластерного</a:t>
            </a:r>
            <a:r>
              <a:rPr lang="ru-RU" dirty="0"/>
              <a:t> расстояния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D16EB1-B336-46D0-B0C7-BC436D8D1A4B}"/>
              </a:ext>
            </a:extLst>
          </p:cNvPr>
          <p:cNvSpPr/>
          <p:nvPr/>
        </p:nvSpPr>
        <p:spPr>
          <a:xfrm>
            <a:off x="1755228" y="5328745"/>
            <a:ext cx="8177048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C00000"/>
                </a:solidFill>
              </a:rPr>
              <a:t>Иерархические методы кластерного анализа </a:t>
            </a:r>
          </a:p>
        </p:txBody>
      </p:sp>
    </p:spTree>
    <p:extLst>
      <p:ext uri="{BB962C8B-B14F-4D97-AF65-F5344CB8AC3E}">
        <p14:creationId xmlns:p14="http://schemas.microsoft.com/office/powerpoint/2010/main" val="413870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EA17B-390F-47E9-AC46-4D5CE9AF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6" y="365125"/>
            <a:ext cx="10870324" cy="780503"/>
          </a:xfrm>
        </p:spPr>
        <p:txBody>
          <a:bodyPr/>
          <a:lstStyle/>
          <a:p>
            <a:r>
              <a:rPr lang="ru-RU" dirty="0"/>
              <a:t>Результат </a:t>
            </a:r>
            <a:r>
              <a:rPr lang="en-US" b="1" dirty="0">
                <a:solidFill>
                  <a:srgbClr val="FF0000"/>
                </a:solidFill>
              </a:rPr>
              <a:t>reg_1_d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738A9A-B92F-46DD-9C58-51F42EEF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5" y="2911365"/>
            <a:ext cx="5967905" cy="636697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4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95677-77BF-4C6D-B043-56CBC38F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3" y="178677"/>
            <a:ext cx="11214538" cy="90027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ru-RU" sz="3100" b="1" dirty="0">
                <a:solidFill>
                  <a:schemeClr val="accent5">
                    <a:lumMod val="50000"/>
                  </a:schemeClr>
                </a:solidFill>
              </a:rPr>
              <a:t>Сравнить данные описательной статистики по переменным с вмененными значениями</a:t>
            </a:r>
            <a:br>
              <a:rPr lang="ru-RU" sz="3100" dirty="0"/>
            </a:br>
            <a:endParaRPr lang="ru-RU" sz="31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3A6CB0-145E-4B66-89E3-0422DECF2B47}"/>
              </a:ext>
            </a:extLst>
          </p:cNvPr>
          <p:cNvSpPr/>
          <p:nvPr/>
        </p:nvSpPr>
        <p:spPr>
          <a:xfrm>
            <a:off x="399393" y="1261241"/>
            <a:ext cx="7031421" cy="1671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rgbClr val="00B050"/>
                </a:solidFill>
              </a:rPr>
              <a:t>## Сравнить описательную статистику по переменным с вмененными значениями</a:t>
            </a:r>
          </a:p>
          <a:p>
            <a:endParaRPr lang="ru-RU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summary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(reg_1_c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[,c('cost_hous_19','prop_helth_20')]) 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summary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(reg_1_d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[,c('cost_hous_19','prop_helth_20')])</a:t>
            </a:r>
          </a:p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78036E-1E07-4ED5-8C6E-03F1B02D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5" y="3234230"/>
            <a:ext cx="5676900" cy="3143250"/>
          </a:xfrm>
          <a:prstGeom prst="rect">
            <a:avLst/>
          </a:prstGeom>
        </p:spPr>
      </p:pic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D7DDFB34-2FCA-4B88-B581-12DAF158E308}"/>
              </a:ext>
            </a:extLst>
          </p:cNvPr>
          <p:cNvSpPr/>
          <p:nvPr/>
        </p:nvSpPr>
        <p:spPr>
          <a:xfrm>
            <a:off x="1103586" y="4971393"/>
            <a:ext cx="2060028" cy="1072055"/>
          </a:xfrm>
          <a:prstGeom prst="wedgeRectCallout">
            <a:avLst>
              <a:gd name="adj1" fmla="val 135800"/>
              <a:gd name="adj2" fmla="val 105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Стандартизированные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354280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6F56-5FCE-4483-A8C3-8899D288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стандартизированных значений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EA269E-2C7B-4909-B908-934E79CC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24" y="2428826"/>
            <a:ext cx="8282152" cy="38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71AD7-3C85-4236-A502-2FA756F1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7" y="365125"/>
            <a:ext cx="11204027" cy="80152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Выполняем обратное стандартизации действие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B98658C-7895-46C9-8572-BDF66F063C5D}"/>
              </a:ext>
            </a:extLst>
          </p:cNvPr>
          <p:cNvSpPr/>
          <p:nvPr/>
        </p:nvSpPr>
        <p:spPr>
          <a:xfrm>
            <a:off x="189186" y="1166649"/>
            <a:ext cx="7262648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Рассчитать среднюю и стандартное отклонение по исходным данным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85C0A2-7D3D-417A-AE16-387053FA5D49}"/>
              </a:ext>
            </a:extLst>
          </p:cNvPr>
          <p:cNvSpPr/>
          <p:nvPr/>
        </p:nvSpPr>
        <p:spPr>
          <a:xfrm>
            <a:off x="262759" y="2333407"/>
            <a:ext cx="7157544" cy="3026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&gt;mean(reg_1$cost_hous_19,na.rm=TRUE)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(reg_1$cost_hous_19,na.rm=TRUE)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&gt;reg_1_d_c_h_19 &lt;- reg_1_d$cost_hous_19*20.28058+52.11807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&gt;summary(reg_1_d_c_h_19)</a:t>
            </a:r>
          </a:p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AC9943-9322-4E86-86D2-3AB6CA92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5498334"/>
            <a:ext cx="4046482" cy="10287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763AAAC-17F3-497E-B653-5E9FFAA180BA}"/>
              </a:ext>
            </a:extLst>
          </p:cNvPr>
          <p:cNvSpPr/>
          <p:nvPr/>
        </p:nvSpPr>
        <p:spPr>
          <a:xfrm rot="13586089" flipH="1">
            <a:off x="4471540" y="4326465"/>
            <a:ext cx="277484" cy="12094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227577-A3BB-4AF6-9D0A-C72CDF6D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056" y="5132279"/>
            <a:ext cx="5395584" cy="111814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099D449-4D44-478D-9776-9D35F8377EF3}"/>
              </a:ext>
            </a:extLst>
          </p:cNvPr>
          <p:cNvCxnSpPr/>
          <p:nvPr/>
        </p:nvCxnSpPr>
        <p:spPr>
          <a:xfrm>
            <a:off x="3331779" y="4803228"/>
            <a:ext cx="2039007" cy="557048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B52FF2-27B5-40B7-B20A-A851467B7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77" y="2049517"/>
            <a:ext cx="5139558" cy="26131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24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10E9D-3550-472A-A8E8-DE2C7AC3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365126"/>
            <a:ext cx="11214538" cy="833054"/>
          </a:xfrm>
        </p:spPr>
        <p:txBody>
          <a:bodyPr/>
          <a:lstStyle/>
          <a:p>
            <a:r>
              <a:rPr lang="ru-RU" dirty="0"/>
              <a:t>Гистограмма </a:t>
            </a:r>
            <a:r>
              <a:rPr lang="en-US" b="1" dirty="0">
                <a:solidFill>
                  <a:srgbClr val="FF0000"/>
                </a:solidFill>
              </a:rPr>
              <a:t>reg_1</a:t>
            </a:r>
            <a:r>
              <a:rPr lang="en-US" b="1">
                <a:solidFill>
                  <a:srgbClr val="FF0000"/>
                </a:solidFill>
              </a:rPr>
              <a:t>_c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157D5D-7D23-4F1E-9702-2DB0F067BB02}"/>
              </a:ext>
            </a:extLst>
          </p:cNvPr>
          <p:cNvSpPr/>
          <p:nvPr/>
        </p:nvSpPr>
        <p:spPr>
          <a:xfrm>
            <a:off x="367862" y="1566041"/>
            <a:ext cx="6169572" cy="34368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B050"/>
                </a:solidFill>
              </a:rPr>
              <a:t>## Установить пакет </a:t>
            </a:r>
            <a:r>
              <a:rPr lang="en-US" b="1" dirty="0">
                <a:solidFill>
                  <a:srgbClr val="00B050"/>
                </a:solidFill>
              </a:rPr>
              <a:t>ggplot2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library(ggplot2)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p &lt;-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ggplot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(data = reg_1_c, mapping =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aes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(x = cost_hous_19))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p +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geom_histogram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9A2A50-533D-41AA-9778-833586DB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434" y="3055990"/>
            <a:ext cx="5483008" cy="34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F0EA-76F3-4D97-AE29-C1C813BD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365126"/>
            <a:ext cx="11519338" cy="87509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В каких столбцах (по каким переменным) имеются пропущенные значения?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C53961-D249-4AFD-A8B3-563153A02C8D}"/>
              </a:ext>
            </a:extLst>
          </p:cNvPr>
          <p:cNvSpPr/>
          <p:nvPr/>
        </p:nvSpPr>
        <p:spPr>
          <a:xfrm>
            <a:off x="609599" y="2070538"/>
            <a:ext cx="5938346" cy="21546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B050"/>
                </a:solidFill>
              </a:rPr>
              <a:t>&gt; </a:t>
            </a:r>
            <a:r>
              <a:rPr lang="ru-RU" sz="2000" b="1" dirty="0">
                <a:solidFill>
                  <a:srgbClr val="00B050"/>
                </a:solidFill>
              </a:rPr>
              <a:t>### Узнать, в каких столбцах (переменных)имеются пропущенные значения</a:t>
            </a:r>
          </a:p>
          <a:p>
            <a:endParaRPr lang="ru-RU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names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which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sapply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(reg_1,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anyNA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)))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21630A-D6DB-4867-BE8B-88036050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750677"/>
            <a:ext cx="4677103" cy="12402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29805-20BA-4940-AE88-042B38B6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49" y="4119399"/>
            <a:ext cx="1496082" cy="2171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C7416-23E4-4C3C-B61A-2E8E041BE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788" y="4095586"/>
            <a:ext cx="1381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283-A5D6-47DA-9D3F-22BBC1D1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365126"/>
            <a:ext cx="10661073" cy="41996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Пакет </a:t>
            </a:r>
            <a:r>
              <a:rPr lang="en-US" b="1" dirty="0">
                <a:solidFill>
                  <a:srgbClr val="002060"/>
                </a:solidFill>
              </a:rPr>
              <a:t> VIM, </a:t>
            </a:r>
            <a:r>
              <a:rPr lang="ru-RU" b="1" dirty="0">
                <a:solidFill>
                  <a:srgbClr val="002060"/>
                </a:solidFill>
              </a:rPr>
              <a:t>функция </a:t>
            </a:r>
            <a:r>
              <a:rPr lang="en-US" b="1" dirty="0" err="1">
                <a:solidFill>
                  <a:srgbClr val="002060"/>
                </a:solidFill>
              </a:rPr>
              <a:t>aggr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6EFF43-ABFA-48C6-B99B-1F83094403D6}"/>
              </a:ext>
            </a:extLst>
          </p:cNvPr>
          <p:cNvSpPr/>
          <p:nvPr/>
        </p:nvSpPr>
        <p:spPr>
          <a:xfrm>
            <a:off x="281998" y="1182256"/>
            <a:ext cx="7762875" cy="32846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B050"/>
                </a:solidFill>
              </a:rPr>
              <a:t># РАБОТА С ПРОПУСКАМИ ДАННЫХ</a:t>
            </a:r>
          </a:p>
          <a:p>
            <a:endParaRPr lang="ru-RU" b="1" dirty="0">
              <a:solidFill>
                <a:srgbClr val="00B050"/>
              </a:solidFill>
            </a:endParaRPr>
          </a:p>
          <a:p>
            <a:r>
              <a:rPr lang="ru-RU" b="1" dirty="0">
                <a:solidFill>
                  <a:srgbClr val="00B050"/>
                </a:solidFill>
              </a:rPr>
              <a:t>## Установить пакет </a:t>
            </a:r>
            <a:r>
              <a:rPr lang="en-US" b="1" dirty="0">
                <a:solidFill>
                  <a:srgbClr val="00B050"/>
                </a:solidFill>
              </a:rPr>
              <a:t>VIM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&gt; library(VIM)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## </a:t>
            </a:r>
            <a:r>
              <a:rPr lang="ru-RU" b="1" dirty="0">
                <a:solidFill>
                  <a:srgbClr val="00B050"/>
                </a:solidFill>
              </a:rPr>
              <a:t>График распределения пропущенных значений</a:t>
            </a:r>
          </a:p>
          <a:p>
            <a:endParaRPr lang="ru-RU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b="1" dirty="0" err="1">
                <a:solidFill>
                  <a:srgbClr val="0070C0"/>
                </a:solidFill>
              </a:rPr>
              <a:t>miss_plot</a:t>
            </a:r>
            <a:r>
              <a:rPr lang="en-US" b="1" dirty="0">
                <a:solidFill>
                  <a:srgbClr val="0070C0"/>
                </a:solidFill>
              </a:rPr>
              <a:t>&lt;-</a:t>
            </a:r>
            <a:r>
              <a:rPr lang="en-US" b="1" dirty="0" err="1">
                <a:solidFill>
                  <a:srgbClr val="0070C0"/>
                </a:solidFill>
              </a:rPr>
              <a:t>aggr</a:t>
            </a:r>
            <a:r>
              <a:rPr lang="en-US" b="1" dirty="0">
                <a:solidFill>
                  <a:srgbClr val="0070C0"/>
                </a:solidFill>
              </a:rPr>
              <a:t>(reg_1[,c('cost_hous_19','prop_helth_20')])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lang="en-US" b="1" dirty="0" err="1">
                <a:solidFill>
                  <a:srgbClr val="0070C0"/>
                </a:solidFill>
              </a:rPr>
              <a:t>miss_plot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2D256E-BA5E-480F-B912-DA78088E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98" y="4466898"/>
            <a:ext cx="1230666" cy="516456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AF6CC0-E8E3-4F2E-88D2-213E9204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14" y="3843154"/>
            <a:ext cx="8746388" cy="28098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6C95F06-1A0E-4E8F-9D44-4AF20FA9F34F}"/>
              </a:ext>
            </a:extLst>
          </p:cNvPr>
          <p:cNvSpPr/>
          <p:nvPr/>
        </p:nvSpPr>
        <p:spPr>
          <a:xfrm>
            <a:off x="1723697" y="4845269"/>
            <a:ext cx="1230666" cy="4309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9443-73D9-4D92-972F-AE1355F4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0CEB71-31BD-43A8-9592-8FAD3CB0ECE2}"/>
              </a:ext>
            </a:extLst>
          </p:cNvPr>
          <p:cNvSpPr/>
          <p:nvPr/>
        </p:nvSpPr>
        <p:spPr>
          <a:xfrm>
            <a:off x="105103" y="1292772"/>
            <a:ext cx="6285187" cy="13453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miss_plot</a:t>
            </a:r>
            <a:r>
              <a:rPr lang="en-US" b="1" dirty="0">
                <a:solidFill>
                  <a:srgbClr val="002060"/>
                </a:solidFill>
              </a:rPr>
              <a:t>&lt;-</a:t>
            </a:r>
            <a:r>
              <a:rPr lang="en-US" b="1" dirty="0" err="1">
                <a:solidFill>
                  <a:srgbClr val="002060"/>
                </a:solidFill>
              </a:rPr>
              <a:t>aggr</a:t>
            </a:r>
            <a:r>
              <a:rPr lang="en-US" b="1" dirty="0">
                <a:solidFill>
                  <a:srgbClr val="002060"/>
                </a:solidFill>
              </a:rPr>
              <a:t>(reg_1[,c('cost_hous_19','prop_helth_20’)])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miss_plot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3D7CF8-B86A-4133-8D0A-833D3B59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530" y="1997037"/>
            <a:ext cx="7115175" cy="46740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3DD62A-9098-4C5D-A05B-EE0BD1C5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" y="3108270"/>
            <a:ext cx="3262149" cy="134532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386139C0-1499-4E82-B651-796D5BE675B8}"/>
              </a:ext>
            </a:extLst>
          </p:cNvPr>
          <p:cNvSpPr/>
          <p:nvPr/>
        </p:nvSpPr>
        <p:spPr>
          <a:xfrm>
            <a:off x="838200" y="2396359"/>
            <a:ext cx="286407" cy="725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319C9C-F26A-4B78-982D-F23E138556E3}"/>
              </a:ext>
            </a:extLst>
          </p:cNvPr>
          <p:cNvSpPr/>
          <p:nvPr/>
        </p:nvSpPr>
        <p:spPr>
          <a:xfrm>
            <a:off x="4824248" y="6201103"/>
            <a:ext cx="6894457" cy="57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C00000"/>
                </a:solidFill>
              </a:rPr>
              <a:t>Что нас не устраивает в этом графике?</a:t>
            </a:r>
          </a:p>
        </p:txBody>
      </p:sp>
    </p:spTree>
    <p:extLst>
      <p:ext uri="{BB962C8B-B14F-4D97-AF65-F5344CB8AC3E}">
        <p14:creationId xmlns:p14="http://schemas.microsoft.com/office/powerpoint/2010/main" val="19448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F5DF1-09FA-470A-9E0F-54475C7B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Добавить названия переменных на графике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54E05D5-93B6-4807-979E-623FFB08FB54}"/>
              </a:ext>
            </a:extLst>
          </p:cNvPr>
          <p:cNvSpPr/>
          <p:nvPr/>
        </p:nvSpPr>
        <p:spPr>
          <a:xfrm>
            <a:off x="273269" y="1208690"/>
            <a:ext cx="7126014" cy="29113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## Для того, чтобы уместились названия переменных на графике, создадим объект reg_1_a,</a:t>
            </a: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## содержащий эти переменные, придав им короткие названия</a:t>
            </a:r>
          </a:p>
          <a:p>
            <a:endParaRPr lang="ru-RU" sz="2000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&gt; </a:t>
            </a:r>
            <a:r>
              <a:rPr lang="ru-RU" sz="2000" b="1" dirty="0">
                <a:solidFill>
                  <a:srgbClr val="002060"/>
                </a:solidFill>
              </a:rPr>
              <a:t>reg_1_a &lt;- reg_1[,c('cost_hous_19','prop_helth_20’)]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&gt; </a:t>
            </a:r>
            <a:r>
              <a:rPr lang="ru-RU" sz="2000" b="1" dirty="0" err="1">
                <a:solidFill>
                  <a:srgbClr val="002060"/>
                </a:solidFill>
              </a:rPr>
              <a:t>names</a:t>
            </a:r>
            <a:r>
              <a:rPr lang="ru-RU" sz="2000" b="1" dirty="0">
                <a:solidFill>
                  <a:srgbClr val="002060"/>
                </a:solidFill>
              </a:rPr>
              <a:t>(reg_1_a) &lt;- c('c_h_19', 'p_h_20’)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&gt; </a:t>
            </a:r>
            <a:r>
              <a:rPr lang="ru-RU" sz="2000" b="1" dirty="0" err="1">
                <a:solidFill>
                  <a:srgbClr val="002060"/>
                </a:solidFill>
              </a:rPr>
              <a:t>aggr</a:t>
            </a:r>
            <a:r>
              <a:rPr lang="ru-RU" sz="2000" b="1" dirty="0">
                <a:solidFill>
                  <a:srgbClr val="002060"/>
                </a:solidFill>
              </a:rPr>
              <a:t>(reg_1_a)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C2B2C-8F46-41C2-9EE4-E1F5DF94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21" y="2823889"/>
            <a:ext cx="5216743" cy="36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ABB15-40A8-4345-A349-BEBA7D2D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7" y="178676"/>
            <a:ext cx="11143593" cy="57807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Совместное распределение пропущенных значений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4DA3C-1AB1-41CE-B35C-1ECA770B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1261241"/>
            <a:ext cx="7967332" cy="51564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EA1EF9-8573-43DE-9E25-5549CD43EFE6}"/>
              </a:ext>
            </a:extLst>
          </p:cNvPr>
          <p:cNvSpPr/>
          <p:nvPr/>
        </p:nvSpPr>
        <p:spPr>
          <a:xfrm>
            <a:off x="283779" y="1051033"/>
            <a:ext cx="5812221" cy="11666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marginplot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(reg_1[,c('cost_hous_19','prop_helth_20')])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79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5882E-3371-4152-A838-B679495F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365126"/>
            <a:ext cx="11256580" cy="1652860"/>
          </a:xfrm>
        </p:spPr>
        <p:txBody>
          <a:bodyPr>
            <a:normAutofit fontScale="90000"/>
          </a:bodyPr>
          <a:lstStyle/>
          <a:p>
            <a:r>
              <a:rPr lang="ru-RU" sz="3200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с пропусками </a:t>
            </a:r>
            <a:b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 1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</a:t>
            </a: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строк , в которых число пропущенных значений больше установленного процента (</a:t>
            </a:r>
            <a:r>
              <a:rPr lang="ru-RU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en-US" sz="3200" b="1" i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DMwR2</a:t>
            </a:r>
            <a:r>
              <a:rPr lang="en-US" sz="3200" i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i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2BC9EA-55A9-4AB2-BDEB-CBD7BC35D1DF}"/>
              </a:ext>
            </a:extLst>
          </p:cNvPr>
          <p:cNvSpPr/>
          <p:nvPr/>
        </p:nvSpPr>
        <p:spPr>
          <a:xfrm>
            <a:off x="515007" y="2102070"/>
            <a:ext cx="10930759" cy="32897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## Установить пакет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DMwR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## подключить библиотеку DMwR2</a:t>
            </a:r>
          </a:p>
          <a:p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library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(DMwR2)</a:t>
            </a:r>
          </a:p>
          <a:p>
            <a:endParaRPr lang="ru-RU" sz="20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## Установить номера строк с числом пропущенных значений больше 1 %</a:t>
            </a:r>
          </a:p>
          <a:p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sz="2000" b="1" dirty="0" err="1">
                <a:solidFill>
                  <a:schemeClr val="accent5">
                    <a:lumMod val="50000"/>
                  </a:schemeClr>
                </a:solidFill>
              </a:rPr>
              <a:t>manyNAs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(reg_1,0.01)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1A3AA-6838-4BBE-827D-94B53E21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28" y="4918267"/>
            <a:ext cx="3085443" cy="947082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5D6187D-67A5-4326-BEC7-436C5255CD8A}"/>
              </a:ext>
            </a:extLst>
          </p:cNvPr>
          <p:cNvSpPr/>
          <p:nvPr/>
        </p:nvSpPr>
        <p:spPr>
          <a:xfrm>
            <a:off x="7809186" y="4635062"/>
            <a:ext cx="3636580" cy="1555531"/>
          </a:xfrm>
          <a:prstGeom prst="wedgeRectCallout">
            <a:avLst>
              <a:gd name="adj1" fmla="val -97611"/>
              <a:gd name="adj2" fmla="val 333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Пропущенные значения в строках </a:t>
            </a:r>
            <a:r>
              <a:rPr lang="ru-RU" b="1" dirty="0">
                <a:solidFill>
                  <a:srgbClr val="FF0000"/>
                </a:solidFill>
              </a:rPr>
              <a:t>21, 26, 85</a:t>
            </a:r>
          </a:p>
        </p:txBody>
      </p:sp>
    </p:spTree>
    <p:extLst>
      <p:ext uri="{BB962C8B-B14F-4D97-AF65-F5344CB8AC3E}">
        <p14:creationId xmlns:p14="http://schemas.microsoft.com/office/powerpoint/2010/main" val="413156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510DB-1A9C-4D4F-8202-EA39DC1E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83" y="365126"/>
            <a:ext cx="10964917" cy="654378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 (</a:t>
            </a:r>
            <a:r>
              <a:rPr lang="ru-RU" b="1" dirty="0">
                <a:solidFill>
                  <a:srgbClr val="FF0000"/>
                </a:solidFill>
              </a:rPr>
              <a:t>reg_1_b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 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814630-7B15-46A0-B754-8B7C4414BA30}"/>
              </a:ext>
            </a:extLst>
          </p:cNvPr>
          <p:cNvSpPr/>
          <p:nvPr/>
        </p:nvSpPr>
        <p:spPr>
          <a:xfrm>
            <a:off x="283779" y="1198179"/>
            <a:ext cx="5948855" cy="149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00B050"/>
                </a:solidFill>
              </a:rPr>
              <a:t>### Удалить строки, в которых число пропущенных значений больше 1 %</a:t>
            </a:r>
          </a:p>
          <a:p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reg_1_b &lt;- reg_1[-</a:t>
            </a:r>
            <a:r>
              <a:rPr lang="ru-RU" b="1" dirty="0" err="1">
                <a:solidFill>
                  <a:schemeClr val="accent5">
                    <a:lumMod val="50000"/>
                  </a:schemeClr>
                </a:solidFill>
              </a:rPr>
              <a:t>manyNAs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(reg_1,0.01),]</a:t>
            </a: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6E61B-57CB-4654-8612-00CE8C2D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76" y="1772963"/>
            <a:ext cx="4772025" cy="342900"/>
          </a:xfrm>
          <a:prstGeom prst="rect">
            <a:avLst/>
          </a:prstGeom>
          <a:ln w="28575"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54B96E2C-F9D2-4004-8139-8ACC6C3C981F}"/>
              </a:ext>
            </a:extLst>
          </p:cNvPr>
          <p:cNvSpPr/>
          <p:nvPr/>
        </p:nvSpPr>
        <p:spPr>
          <a:xfrm>
            <a:off x="5654566" y="1772963"/>
            <a:ext cx="882868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DBE6A-9F62-474D-A6C3-1A634862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386145"/>
            <a:ext cx="10912366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замена пропущенных значений путем вменения медианы (средней) </a:t>
            </a:r>
            <a:r>
              <a:rPr lang="ru-RU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</a:t>
            </a:r>
            <a:r>
              <a:rPr lang="en-US" sz="3200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83D74B-F87D-4331-BC9B-37F67C3983E5}"/>
              </a:ext>
            </a:extLst>
          </p:cNvPr>
          <p:cNvSpPr/>
          <p:nvPr/>
        </p:nvSpPr>
        <p:spPr>
          <a:xfrm>
            <a:off x="441434" y="1711709"/>
            <a:ext cx="11298621" cy="1998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## Установить число пропусков по переменным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cost_hous_19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prop_helth_20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sum(is.na(reg_1$cost_hous_19))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&gt; sum(is.na(reg_1$prop_helth_20))</a:t>
            </a: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4F0934-7481-4D2D-81CF-3F1B544E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4665278"/>
            <a:ext cx="4340773" cy="1577867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258F098-6794-4A29-9A7D-5347EB806F07}"/>
              </a:ext>
            </a:extLst>
          </p:cNvPr>
          <p:cNvSpPr/>
          <p:nvPr/>
        </p:nvSpPr>
        <p:spPr>
          <a:xfrm>
            <a:off x="2249214" y="3710152"/>
            <a:ext cx="525517" cy="955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284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1047</Words>
  <Application>Microsoft Office PowerPoint</Application>
  <PresentationFormat>Широкоэкранный</PresentationFormat>
  <Paragraphs>119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Verdana</vt:lpstr>
      <vt:lpstr>Wingdings</vt:lpstr>
      <vt:lpstr>Тема Office</vt:lpstr>
      <vt:lpstr>Работа с пропущенными данными   </vt:lpstr>
      <vt:lpstr>В каких столбцах (по каким переменным) имеются пропущенные значения?</vt:lpstr>
      <vt:lpstr>Пакет  VIM, функция aggr()</vt:lpstr>
      <vt:lpstr>Результат </vt:lpstr>
      <vt:lpstr>Добавить названия переменных на графике</vt:lpstr>
      <vt:lpstr>Совместное распределение пропущенных значений</vt:lpstr>
      <vt:lpstr>Работа с пропусками  Вариант 1 – удаление строк , в которых число пропущенных значений больше установленного процента (пакет DMwR2)</vt:lpstr>
      <vt:lpstr>Результат (reg_1_b )</vt:lpstr>
      <vt:lpstr>Вариант 2 – замена пропущенных значений путем вменения медианы (средней) (пакет caret)</vt:lpstr>
      <vt:lpstr>Результат (reg_1_c )</vt:lpstr>
      <vt:lpstr>Вариант 3 – замена пропусков путем вменения значений, установленных методом кластерного анализа (пакет RANN, библиотека caret)</vt:lpstr>
      <vt:lpstr>Основы теории: кластерный анализ</vt:lpstr>
      <vt:lpstr>Презентация PowerPoint</vt:lpstr>
      <vt:lpstr>Презентация PowerPoint</vt:lpstr>
      <vt:lpstr>Результат reg_1_d</vt:lpstr>
      <vt:lpstr> Сравнить данные описательной статистики по переменным с вмененными значениями </vt:lpstr>
      <vt:lpstr>Расчет стандартизированных значений</vt:lpstr>
      <vt:lpstr>Выполняем обратное стандартизации действие</vt:lpstr>
      <vt:lpstr>Гистограмма reg_1_c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пропущенными данными</dc:title>
  <dc:creator>елена зарова</dc:creator>
  <cp:lastModifiedBy>елена зарова</cp:lastModifiedBy>
  <cp:revision>25</cp:revision>
  <dcterms:created xsi:type="dcterms:W3CDTF">2021-11-24T15:36:40Z</dcterms:created>
  <dcterms:modified xsi:type="dcterms:W3CDTF">2021-12-10T11:34:32Z</dcterms:modified>
</cp:coreProperties>
</file>