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3" r:id="rId12"/>
    <p:sldId id="291" r:id="rId13"/>
    <p:sldId id="293" r:id="rId14"/>
    <p:sldId id="294" r:id="rId15"/>
    <p:sldId id="264" r:id="rId16"/>
    <p:sldId id="265" r:id="rId17"/>
    <p:sldId id="273" r:id="rId18"/>
    <p:sldId id="269" r:id="rId19"/>
    <p:sldId id="270" r:id="rId20"/>
    <p:sldId id="295" r:id="rId21"/>
    <p:sldId id="271" r:id="rId22"/>
    <p:sldId id="272" r:id="rId23"/>
    <p:sldId id="275" r:id="rId24"/>
    <p:sldId id="274" r:id="rId25"/>
    <p:sldId id="276" r:id="rId26"/>
    <p:sldId id="296" r:id="rId27"/>
    <p:sldId id="277" r:id="rId28"/>
    <p:sldId id="278" r:id="rId29"/>
    <p:sldId id="281" r:id="rId30"/>
    <p:sldId id="280" r:id="rId31"/>
    <p:sldId id="283" r:id="rId32"/>
    <p:sldId id="284" r:id="rId33"/>
    <p:sldId id="285" r:id="rId34"/>
    <p:sldId id="282" r:id="rId35"/>
    <p:sldId id="279" r:id="rId36"/>
    <p:sldId id="286" r:id="rId37"/>
    <p:sldId id="287" r:id="rId38"/>
    <p:sldId id="288" r:id="rId39"/>
    <p:sldId id="290" r:id="rId40"/>
    <p:sldId id="289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B707A-9B5E-4007-89F0-3D09053CBA4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CF3-525D-48E3-BE1D-B778B53A2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AD25-5247-4197-97CD-24EBCDED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5417FD-CAA5-4FD1-966F-FE2EFAF7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CAB36-E294-4E7B-9AC7-678A3134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C392A-017A-4E51-88E1-D26DED98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08251-F12D-46E2-BE60-B4B37CFC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2B3E0-075D-48B4-A74F-66FB191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234EA-8CF2-44F0-BCEE-8433520A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1E4F-C038-46F7-961B-B135B32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28C1E-F9DD-40C1-8D3F-A92051D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9CA2CA-0684-46AE-BD6A-005D72B5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0F6508-49CB-48EA-B7C0-11745F1CE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B41115-269F-4215-B8DB-11B7AFE1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C34DA-4550-4548-8622-61143416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DA915-341A-4B54-A382-3C38F32D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B7FC5-DF28-4702-89C3-C80A463B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469B1-EB87-423E-A08E-BFF56115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1957-F253-429C-80DE-81387F0F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D6188-2404-4E6B-B773-DD295C1B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20636-EAE1-45DD-8417-FB864917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96A38-9DA8-466E-8783-188B5F33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7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755A9-F8EB-4302-87B1-F7DA0F00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ACC1CA-29E3-4F42-AC44-6D65CC50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2280A-2A9C-42E6-8687-E0A27575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A9FCE-5940-45EA-B2BA-E19A36A7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1521E-D8DA-4195-8BAD-4AE0F69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5270F-FC63-42A8-B637-41128079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E1B22-2A59-4F26-831A-26161AF5B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811B45-24A3-4DA8-A5AC-7F0CA46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12E55D-B3FA-45C9-A2A9-DE553277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E0438D-EA8B-4B46-8F50-99A7B01E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ED5FA-607F-422A-A664-46E6B83A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C52B-1273-457B-930B-7B2FCF4E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AF372-ADD0-4CE4-A322-99B62346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804386-ACE2-4FBC-939F-A5E6926C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BCD9B4-BF47-4FD2-AA75-45649014C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23A3D-2B23-4A53-82BF-6FBDA7E3B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D77AEA-504C-4C08-B761-1F577D2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EBE1A6-6382-4B80-8884-C6CA654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8EE162-28E0-4681-9A51-777DB3A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0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430F7-7BDD-4209-B9E7-46F8000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76F710-8F71-4A4B-99E1-7AFF02DB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D2960-945E-48A2-8EF1-67576FC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55848-8FBA-46D4-A12B-6E13E5CD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212A33-D1E6-4D47-AE83-E447413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FBF578-9009-49F6-9393-D66BE8FF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214D40-573C-41EA-BE76-EB1C3EC6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B3EEA-01B0-433B-91A0-0C3C9511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3154B-E67A-4A0D-9C46-86662E60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FEDBB-D27C-4BE0-B8D1-4B56D3C9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D0693D-5383-4814-A24B-F7A42D0D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1D1F7E-BF30-4462-8C04-CB00A911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29FD0-FEE9-4542-A9DF-E8C8326A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4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767A4-7E09-4F7F-8891-19F45CCA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BDCDE9-6C2D-40F1-BB97-3A65EC28A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67A11C-DCCE-4328-AB67-7C667AD5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2113F4-C181-4C2D-9860-CB84FA1B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A6A5D-8743-44D9-A65C-72AE9405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295F2F-2C64-4E3B-B4FF-7B022CD6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EC587-D83D-41B4-A7FA-97CDB61C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EB37EE-4ACF-4FFE-B1F8-07CDEA3F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CC2AD-1402-454C-89D6-EDAAA7DB7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744E-6055-4C8A-A02C-15864160BF40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A66CB-54A5-436E-A6A3-3A5D57F5B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9E524-1C7D-44DF-ADD9-F71608B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B5CC-AA5A-4ED8-B9BC-764000AE1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9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action/doSearch?ContribAuthorRaw=Enderlein%2C+G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2%D0%B0%D1%80%D1%82%D0%B8%D0%BB%D1%8C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%D0%92%D1%8B%D0%B1%D1%80%D0%BE%D1%81_(%D1%81%D1%82%D0%B0%D1%82%D0%B8%D1%81%D1%82%D0%B8%D0%BA%D0%B0)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ru.wikipedia.org/wiki/%D0%9B%D0%B0%D0%BF%D0%BB%D0%B0%D1%81,_%D0%9F%D1%8C%D0%B5%D1%80-%D0%A1%D0%B8%D0%BC%D0%BE%D0%BD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ru.wikipedia.org/wiki/%D0%93%D0%B0%D1%83%D1%81%D1%81,_%D0%9A%D0%B0%D1%80%D0%BB_%D0%A4%D1%80%D0%B8%D0%B4%D1%80%D0%B8%D1%8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u.wikipedia.org/wiki/%D0%93%D0%B0%D1%83%D1%81%D1%81%D0%BE%D0%B2%D0%B0_%D1%84%D1%83%D0%BD%D0%BA%D1%86%D0%B8%D1%8F" TargetMode="External"/><Relationship Id="rId5" Type="http://schemas.openxmlformats.org/officeDocument/2006/relationships/hyperlink" Target="https://ru.wikipedia.org/wiki/%D0%9F%D0%BB%D0%BE%D1%82%D0%BD%D0%BE%D1%81%D1%82%D1%8C_%D0%B2%D0%B5%D1%80%D0%BE%D1%8F%D1%82%D0%BD%D0%BE%D1%81%D1%82%D0%B8" TargetMode="External"/><Relationship Id="rId4" Type="http://schemas.openxmlformats.org/officeDocument/2006/relationships/hyperlink" Target="https://ru.wikipedia.org/wiki/%D0%A0%D0%B0%D1%81%D0%BF%D1%80%D0%B5%D0%B4%D0%B5%D0%BB%D0%B5%D0%BD%D0%B8%D0%B5_%D0%B2%D0%B5%D1%80%D0%BE%D1%8F%D1%82%D0%BD%D0%BE%D1%81%D1%82%D0%B5%D0%B9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8%D1%80%D1%81%D0%BE%D0%BD,_%D0%9A%D0%B0%D1%80%D0%B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E1B67-7B4E-45E7-8A00-342DFFC0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Тема 2. Средства визуализации в описательной (дескриптивной) статистике</a:t>
            </a:r>
            <a:br>
              <a:rPr lang="ru-RU" sz="3200" dirty="0">
                <a:solidFill>
                  <a:schemeClr val="tx2"/>
                </a:solidFill>
              </a:rPr>
            </a:br>
            <a:br>
              <a:rPr lang="ru-RU" sz="3200" dirty="0">
                <a:solidFill>
                  <a:schemeClr val="tx2"/>
                </a:solidFill>
              </a:rPr>
            </a:b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9D2ED3-B13B-4C56-A66C-6ED2D2BE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56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err="1"/>
              <a:t>Зарова</a:t>
            </a:r>
            <a:r>
              <a:rPr lang="ru-RU" sz="3200" dirty="0"/>
              <a:t> Е.В.,д.э.н..</a:t>
            </a:r>
            <a:r>
              <a:rPr lang="ru-RU" sz="3200" dirty="0" err="1"/>
              <a:t>проф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87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1EC82-F2AC-498A-A9A5-83EB0CD5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365125"/>
            <a:ext cx="11456276" cy="60182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Задаем необходимое число интервалов (напр.,10)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B9B5B3-5F01-407A-807C-4532C2523DFE}"/>
              </a:ext>
            </a:extLst>
          </p:cNvPr>
          <p:cNvSpPr/>
          <p:nvPr/>
        </p:nvSpPr>
        <p:spPr>
          <a:xfrm>
            <a:off x="315310" y="1345324"/>
            <a:ext cx="11550869" cy="1334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&gt; x &lt;-data_1$mon_inc_19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&gt; hist(x, breaks = seq(min(data_1$mon_inc_19), max(data_1$mon_inc_19), </a:t>
            </a:r>
            <a:r>
              <a:rPr lang="en-US" sz="2000" b="1" dirty="0" err="1">
                <a:solidFill>
                  <a:schemeClr val="tx2"/>
                </a:solidFill>
              </a:rPr>
              <a:t>length.out</a:t>
            </a:r>
            <a:r>
              <a:rPr lang="en-US" sz="2000" b="1" dirty="0">
                <a:solidFill>
                  <a:schemeClr val="tx2"/>
                </a:solidFill>
              </a:rPr>
              <a:t> = 11))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E4B6F8A6-F43C-4E2A-9F5E-199642EB108E}"/>
              </a:ext>
            </a:extLst>
          </p:cNvPr>
          <p:cNvSpPr/>
          <p:nvPr/>
        </p:nvSpPr>
        <p:spPr>
          <a:xfrm>
            <a:off x="7714593" y="3268717"/>
            <a:ext cx="2427890" cy="1287519"/>
          </a:xfrm>
          <a:prstGeom prst="wedgeRectCallout">
            <a:avLst>
              <a:gd name="adj1" fmla="val 962"/>
              <a:gd name="adj2" fmla="val -1172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Число границ, определяющих 10 интервалов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8B0F67-F652-4DDE-B537-26729E11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4" y="2585545"/>
            <a:ext cx="5948855" cy="38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3D1A1-6543-4000-8E21-D86AEBA1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11666483" cy="64386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</a:t>
            </a:r>
            <a:r>
              <a:rPr lang="en-US" dirty="0"/>
              <a:t>boxplot (</a:t>
            </a:r>
            <a:r>
              <a:rPr lang="ru-RU" dirty="0"/>
              <a:t>ящик-усы) - назначение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C280AD-849F-4A99-8EB7-7B8C55F1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0" y="1423987"/>
            <a:ext cx="9616965" cy="4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EFEEA-02F1-4AE6-A20E-193949EE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/>
          </a:bodyPr>
          <a:lstStyle/>
          <a:p>
            <a:r>
              <a:rPr lang="ru-RU" sz="2400" dirty="0"/>
              <a:t>Построение диаграммы ЯЩИК - УСЫ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85647E-3A90-4986-9FF2-1AF9DFC2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7" y="4141076"/>
            <a:ext cx="11314386" cy="22492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1A7857-F559-401A-A593-56B40CF4C16A}"/>
              </a:ext>
            </a:extLst>
          </p:cNvPr>
          <p:cNvSpPr/>
          <p:nvPr/>
        </p:nvSpPr>
        <p:spPr>
          <a:xfrm>
            <a:off x="438807" y="1135117"/>
            <a:ext cx="11314387" cy="3005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Границами ящика служат </a:t>
            </a:r>
            <a:r>
              <a:rPr lang="ru-RU" sz="2000" b="1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первый и третий </a:t>
            </a:r>
            <a:r>
              <a:rPr lang="ru-RU" sz="2000" b="1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квартили</a:t>
            </a:r>
            <a:r>
              <a:rPr lang="ru-RU" sz="2000" u="sng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линия в середине ящика — </a:t>
            </a:r>
            <a:r>
              <a:rPr lang="ru-RU" sz="2000" b="1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медиана.</a:t>
            </a:r>
            <a:r>
              <a:rPr lang="ru-RU" sz="20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Концы усов — </a:t>
            </a:r>
            <a:r>
              <a:rPr lang="ru-RU" sz="2000" b="1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края статистически значимой выборки</a:t>
            </a:r>
            <a:r>
              <a:rPr lang="ru-RU" sz="20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и они могут определяться несколькими способами. Наиболее распространённые значения, определяющие длину «усов»: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Минимальное и максимальное наблюдаемые значения данных по выборке (в этом случае выбросы отсутствуют);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Для определения выбросов - разность первого квартиля и полутора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межквартильных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расстояний; сумма третьего квартиля и полутора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межквартильных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расстояний. В общем виде эта формула имеет вид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82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D2CF-98B7-4A72-9606-5797BF92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365125"/>
            <a:ext cx="11175124" cy="642735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Соотношения характеристик  диаграммы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boxplot 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и функции вероятности нормального распределения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234DB-FB17-42DD-9886-41CEB59B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97" y="1007860"/>
            <a:ext cx="5339405" cy="56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1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57FC8-8A08-4E77-89D2-32C76AA6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47762"/>
            <a:ext cx="5715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47B09-736E-4FEC-A1D6-7A562B1D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3" y="365125"/>
            <a:ext cx="11267089" cy="1292772"/>
          </a:xfrm>
        </p:spPr>
        <p:txBody>
          <a:bodyPr>
            <a:noAutofit/>
          </a:bodyPr>
          <a:lstStyle/>
          <a:p>
            <a:r>
              <a:rPr lang="ru-RU" sz="2800" dirty="0"/>
              <a:t>Сравнение значений медианы (</a:t>
            </a:r>
            <a:r>
              <a:rPr lang="ru-RU" sz="2800" i="1" dirty="0"/>
              <a:t>черная жирная линия</a:t>
            </a:r>
            <a:r>
              <a:rPr lang="ru-RU" sz="2800" dirty="0"/>
              <a:t>) и форм распределения показателя среднедушевых расходов населения по федеральным округам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909BC8-7DEA-4AAC-AF42-630B41B5457F}"/>
              </a:ext>
            </a:extLst>
          </p:cNvPr>
          <p:cNvSpPr/>
          <p:nvPr/>
        </p:nvSpPr>
        <p:spPr>
          <a:xfrm>
            <a:off x="346841" y="1765738"/>
            <a:ext cx="4782207" cy="12927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&gt; </a:t>
            </a:r>
            <a:r>
              <a:rPr lang="en-US" sz="2400" b="1" dirty="0">
                <a:solidFill>
                  <a:schemeClr val="tx2"/>
                </a:solidFill>
              </a:rPr>
              <a:t>boxplot(expen_19~FO,data_1)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24D889-837E-48C4-AC36-C07EE860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1671145"/>
            <a:ext cx="6653048" cy="50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B9DCD-FD8E-49B2-A1D6-A046457A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365125"/>
            <a:ext cx="10943897" cy="612337"/>
          </a:xfrm>
        </p:spPr>
        <p:txBody>
          <a:bodyPr>
            <a:noAutofit/>
          </a:bodyPr>
          <a:lstStyle/>
          <a:p>
            <a:r>
              <a:rPr lang="ru-RU" sz="2000" dirty="0"/>
              <a:t>Сопоставление распределений по показателям: среднедушевые денежные доходы и среднедушевые расходы населения (по федеральным округам)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11BA2B-B8AE-4AD6-BE0B-4525D31A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3" y="977462"/>
            <a:ext cx="5948857" cy="46876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537F6-2752-43DB-A55C-D284B2FF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30" y="1639614"/>
            <a:ext cx="5717627" cy="5001119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FCD12C-3406-4A60-A2B2-8FF613E87D2A}"/>
              </a:ext>
            </a:extLst>
          </p:cNvPr>
          <p:cNvCxnSpPr>
            <a:cxnSpLocks/>
          </p:cNvCxnSpPr>
          <p:nvPr/>
        </p:nvCxnSpPr>
        <p:spPr>
          <a:xfrm>
            <a:off x="725214" y="3857297"/>
            <a:ext cx="1111994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E3283-96DC-4DB0-9B97-609643BA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5" y="365125"/>
            <a:ext cx="11361683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Функции пакета ggplot2</a:t>
            </a:r>
            <a:br>
              <a:rPr lang="ru-RU" sz="3200" dirty="0"/>
            </a:br>
            <a:r>
              <a:rPr lang="ru-RU" sz="3200" dirty="0"/>
              <a:t>## Построение гистограммы по качественной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8530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EC7C-C93A-4A7B-B332-A260E8AF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65126"/>
            <a:ext cx="11603421" cy="1190298"/>
          </a:xfrm>
        </p:spPr>
        <p:txBody>
          <a:bodyPr>
            <a:normAutofit/>
          </a:bodyPr>
          <a:lstStyle/>
          <a:p>
            <a:r>
              <a:rPr lang="ru-RU" sz="3200" dirty="0"/>
              <a:t>Столбиковая диаграмма по категориальной переменной </a:t>
            </a:r>
            <a:br>
              <a:rPr lang="en-US" sz="3200" dirty="0"/>
            </a:br>
            <a:r>
              <a:rPr lang="ru-RU" sz="3200" dirty="0"/>
              <a:t>(по оси ординат – число единиц (частоты)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233B4E-8DCF-4399-B64C-5991EB980305}"/>
              </a:ext>
            </a:extLst>
          </p:cNvPr>
          <p:cNvSpPr/>
          <p:nvPr/>
        </p:nvSpPr>
        <p:spPr>
          <a:xfrm>
            <a:off x="304800" y="1555425"/>
            <a:ext cx="3983421" cy="1190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1" dirty="0">
                <a:solidFill>
                  <a:schemeClr val="tx2"/>
                </a:solidFill>
              </a:rPr>
              <a:t>&gt; p &lt;- ggplot(data = data_1,</a:t>
            </a:r>
          </a:p>
          <a:p>
            <a:r>
              <a:rPr lang="nn-NO" b="1" dirty="0">
                <a:solidFill>
                  <a:schemeClr val="tx2"/>
                </a:solidFill>
              </a:rPr>
              <a:t>            mapping = aes(x = tip_1))</a:t>
            </a:r>
          </a:p>
          <a:p>
            <a:r>
              <a:rPr lang="nn-NO" b="1" dirty="0">
                <a:solidFill>
                  <a:schemeClr val="tx2"/>
                </a:solidFill>
              </a:rPr>
              <a:t>&gt; p + geom_bar()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2B018-5120-4B27-AC31-B8FDDF0D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30" y="1671089"/>
            <a:ext cx="6865188" cy="48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BCF3B-AD6E-4CB4-844A-E6567315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365125"/>
            <a:ext cx="11414235" cy="73846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Столбиковая диаграмма по категориальной переменной </a:t>
            </a:r>
            <a:br>
              <a:rPr lang="en-US" sz="3600" dirty="0"/>
            </a:br>
            <a:r>
              <a:rPr lang="ru-RU" sz="3600" dirty="0"/>
              <a:t>(по оси ординат – доля в общем числе единиц(частости)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18A58B-1559-46A3-B254-81C021703751}"/>
              </a:ext>
            </a:extLst>
          </p:cNvPr>
          <p:cNvSpPr/>
          <p:nvPr/>
        </p:nvSpPr>
        <p:spPr>
          <a:xfrm>
            <a:off x="409903" y="1555531"/>
            <a:ext cx="7714594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&gt; p &lt;- ggplot(data = data_1,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      mapping = </a:t>
            </a:r>
            <a:r>
              <a:rPr lang="en-US" b="1" dirty="0" err="1">
                <a:solidFill>
                  <a:schemeClr val="tx2"/>
                </a:solidFill>
              </a:rPr>
              <a:t>aes</a:t>
            </a:r>
            <a:r>
              <a:rPr lang="en-US" b="1" dirty="0">
                <a:solidFill>
                  <a:schemeClr val="tx2"/>
                </a:solidFill>
              </a:rPr>
              <a:t>(x = tip_1, </a:t>
            </a:r>
            <a:r>
              <a:rPr lang="en-US" b="1" dirty="0">
                <a:solidFill>
                  <a:srgbClr val="FF0000"/>
                </a:solidFill>
              </a:rPr>
              <a:t>fill = ..prop</a:t>
            </a:r>
            <a:r>
              <a:rPr lang="en-US" b="1" dirty="0">
                <a:solidFill>
                  <a:schemeClr val="tx2"/>
                </a:solidFill>
              </a:rPr>
              <a:t>..))</a:t>
            </a:r>
          </a:p>
          <a:p>
            <a:r>
              <a:rPr lang="en-US" b="1" dirty="0">
                <a:solidFill>
                  <a:schemeClr val="tx2"/>
                </a:solidFill>
              </a:rPr>
              <a:t>&gt; p + </a:t>
            </a:r>
            <a:r>
              <a:rPr lang="en-US" b="1" dirty="0" err="1">
                <a:solidFill>
                  <a:schemeClr val="tx2"/>
                </a:solidFill>
              </a:rPr>
              <a:t>geom_bar</a:t>
            </a:r>
            <a:r>
              <a:rPr lang="en-US" b="1" dirty="0">
                <a:solidFill>
                  <a:schemeClr val="tx2"/>
                </a:solidFill>
              </a:rPr>
              <a:t>(mapping = </a:t>
            </a:r>
            <a:r>
              <a:rPr lang="en-US" b="1" dirty="0" err="1">
                <a:solidFill>
                  <a:schemeClr val="tx2"/>
                </a:solidFill>
              </a:rPr>
              <a:t>aes</a:t>
            </a:r>
            <a:r>
              <a:rPr lang="en-US" b="1" dirty="0">
                <a:solidFill>
                  <a:schemeClr val="tx2"/>
                </a:solidFill>
              </a:rPr>
              <a:t>(y = ..prop..,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group = 1</a:t>
            </a:r>
            <a:r>
              <a:rPr lang="en-US" b="1" dirty="0">
                <a:solidFill>
                  <a:schemeClr val="tx2"/>
                </a:solidFill>
              </a:rPr>
              <a:t>)) + </a:t>
            </a:r>
            <a:r>
              <a:rPr lang="en-US" b="1" dirty="0">
                <a:solidFill>
                  <a:srgbClr val="FF0000"/>
                </a:solidFill>
              </a:rPr>
              <a:t>scale_fill_gradient</a:t>
            </a:r>
            <a:r>
              <a:rPr lang="en-US" b="1" dirty="0">
                <a:solidFill>
                  <a:schemeClr val="tx2"/>
                </a:solidFill>
              </a:rPr>
              <a:t>() 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C8768-3FBA-4F8B-B951-FEDBCD9B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65" y="2778836"/>
            <a:ext cx="6181889" cy="3834962"/>
          </a:xfrm>
          <a:prstGeom prst="rect">
            <a:avLst/>
          </a:prstGeo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0DEB25E-B85B-4CF9-A989-0A6A128E5503}"/>
              </a:ext>
            </a:extLst>
          </p:cNvPr>
          <p:cNvSpPr/>
          <p:nvPr/>
        </p:nvSpPr>
        <p:spPr>
          <a:xfrm>
            <a:off x="1040524" y="3983421"/>
            <a:ext cx="1965435" cy="1319048"/>
          </a:xfrm>
          <a:prstGeom prst="wedgeRectCallout">
            <a:avLst>
              <a:gd name="adj1" fmla="val 142269"/>
              <a:gd name="adj2" fmla="val -155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 100 % вся совокупность</a:t>
            </a:r>
          </a:p>
        </p:txBody>
      </p:sp>
    </p:spTree>
    <p:extLst>
      <p:ext uri="{BB962C8B-B14F-4D97-AF65-F5344CB8AC3E}">
        <p14:creationId xmlns:p14="http://schemas.microsoft.com/office/powerpoint/2010/main" val="23651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C844C-89A6-437A-9393-017FF33F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9783"/>
          </a:xfrm>
        </p:spPr>
        <p:txBody>
          <a:bodyPr>
            <a:normAutofit/>
          </a:bodyPr>
          <a:lstStyle/>
          <a:p>
            <a:r>
              <a:rPr lang="ru-RU" sz="3600" dirty="0"/>
              <a:t>Описательная (дескриптивная) статистика – начальный этап статистического исследования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06391-4B2F-4C18-9187-6171BD55FA51}"/>
              </a:ext>
            </a:extLst>
          </p:cNvPr>
          <p:cNvSpPr/>
          <p:nvPr/>
        </p:nvSpPr>
        <p:spPr>
          <a:xfrm>
            <a:off x="914400" y="1884218"/>
            <a:ext cx="5855855" cy="1389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Устанавливаются значения </a:t>
            </a:r>
            <a:r>
              <a:rPr lang="ru-RU" sz="2400" b="1" i="1" dirty="0">
                <a:solidFill>
                  <a:schemeClr val="tx1"/>
                </a:solidFill>
              </a:rPr>
              <a:t>минимума и максимума</a:t>
            </a:r>
            <a:r>
              <a:rPr lang="ru-RU" sz="2400" dirty="0">
                <a:solidFill>
                  <a:schemeClr val="tx1"/>
                </a:solidFill>
              </a:rPr>
              <a:t> в ряду распределения значений переменной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CCB85C-A7ED-471F-9BAF-31BF5DA042BE}"/>
              </a:ext>
            </a:extLst>
          </p:cNvPr>
          <p:cNvSpPr/>
          <p:nvPr/>
        </p:nvSpPr>
        <p:spPr>
          <a:xfrm>
            <a:off x="914400" y="3429000"/>
            <a:ext cx="5855855" cy="117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Определяются показатели </a:t>
            </a:r>
            <a:r>
              <a:rPr lang="ru-RU" b="1" i="1" dirty="0">
                <a:solidFill>
                  <a:schemeClr val="tx1"/>
                </a:solidFill>
              </a:rPr>
              <a:t>«центральной тенденции», </a:t>
            </a:r>
            <a:r>
              <a:rPr lang="ru-RU" dirty="0">
                <a:solidFill>
                  <a:schemeClr val="tx1"/>
                </a:solidFill>
              </a:rPr>
              <a:t>дающие характеристику типичного значения переменной (средняя величина, медиана, в зависимости от характера распределения переменной)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38A6A8-723C-48C6-922C-94EC94010AF1}"/>
              </a:ext>
            </a:extLst>
          </p:cNvPr>
          <p:cNvSpPr/>
          <p:nvPr/>
        </p:nvSpPr>
        <p:spPr>
          <a:xfrm>
            <a:off x="914400" y="4763944"/>
            <a:ext cx="5855855" cy="1618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Определяются характеристики </a:t>
            </a:r>
            <a:r>
              <a:rPr lang="ru-RU" sz="2000" b="1" i="1" dirty="0">
                <a:solidFill>
                  <a:schemeClr val="tx1"/>
                </a:solidFill>
              </a:rPr>
              <a:t>формы распределения.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Оцениваются статистические </a:t>
            </a:r>
            <a:r>
              <a:rPr lang="ru-RU" sz="2000" b="1" i="1" dirty="0">
                <a:solidFill>
                  <a:schemeClr val="tx1"/>
                </a:solidFill>
              </a:rPr>
              <a:t>выбросы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E8C13F9-07D2-4B34-8373-380289EADF32}"/>
              </a:ext>
            </a:extLst>
          </p:cNvPr>
          <p:cNvSpPr/>
          <p:nvPr/>
        </p:nvSpPr>
        <p:spPr>
          <a:xfrm>
            <a:off x="7241628" y="2585545"/>
            <a:ext cx="4193627" cy="25175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accent1"/>
                </a:solidFill>
              </a:rPr>
              <a:t>Функция (базовая)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&gt; summary ()  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C157D7B-AA52-4FEC-A309-1CD89984BD90}"/>
              </a:ext>
            </a:extLst>
          </p:cNvPr>
          <p:cNvCxnSpPr/>
          <p:nvPr/>
        </p:nvCxnSpPr>
        <p:spPr>
          <a:xfrm>
            <a:off x="6968359" y="1884218"/>
            <a:ext cx="0" cy="44114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6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C88E3-2735-4A8B-97EB-086B384D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5"/>
            <a:ext cx="10933386" cy="559785"/>
          </a:xfrm>
        </p:spPr>
        <p:txBody>
          <a:bodyPr>
            <a:normAutofit fontScale="90000"/>
          </a:bodyPr>
          <a:lstStyle/>
          <a:p>
            <a:r>
              <a:rPr lang="ru-RU" dirty="0"/>
              <a:t>… по федеральным округам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AB4751-371A-4AA1-8244-0C5030790DEB}"/>
              </a:ext>
            </a:extLst>
          </p:cNvPr>
          <p:cNvSpPr/>
          <p:nvPr/>
        </p:nvSpPr>
        <p:spPr>
          <a:xfrm>
            <a:off x="189186" y="1250731"/>
            <a:ext cx="6505904" cy="3079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## Пример 2 (группировочная переменная </a:t>
            </a:r>
            <a:r>
              <a:rPr lang="en-US" dirty="0">
                <a:solidFill>
                  <a:schemeClr val="tx1"/>
                </a:solidFill>
              </a:rPr>
              <a:t>tip_1)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 p &lt;-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(data = data_1,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 = FO))</a:t>
            </a:r>
          </a:p>
          <a:p>
            <a:r>
              <a:rPr lang="en-US" dirty="0">
                <a:solidFill>
                  <a:schemeClr val="tx1"/>
                </a:solidFill>
              </a:rPr>
              <a:t>&gt; p + </a:t>
            </a:r>
            <a:r>
              <a:rPr lang="en-US" dirty="0" err="1">
                <a:solidFill>
                  <a:schemeClr val="tx1"/>
                </a:solidFill>
              </a:rPr>
              <a:t>geom_bar</a:t>
            </a:r>
            <a:r>
              <a:rPr lang="en-US" dirty="0">
                <a:solidFill>
                  <a:schemeClr val="tx1"/>
                </a:solidFill>
              </a:rPr>
              <a:t>(mapping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(y = ..prop.., group = 1,fill = ..prop..)) + </a:t>
            </a:r>
            <a:r>
              <a:rPr lang="en-US" dirty="0" err="1">
                <a:solidFill>
                  <a:schemeClr val="tx1"/>
                </a:solidFill>
              </a:rPr>
              <a:t>scale_fill_gradient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D03BE6-F5D3-47DA-BB5C-4CA45A87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255" y="3212902"/>
            <a:ext cx="5633545" cy="35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DD141-BDC4-44A6-B96E-38985623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0" y="302064"/>
            <a:ext cx="11288109" cy="70693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Столбиковая диаграмма по категориальной переменной (</a:t>
            </a:r>
            <a:r>
              <a:rPr lang="en-US" sz="2800" dirty="0"/>
              <a:t>tip_1) </a:t>
            </a:r>
            <a:r>
              <a:rPr lang="ru-RU" sz="2800" dirty="0"/>
              <a:t>по группам регионов, различающихся по уровню развития,  </a:t>
            </a:r>
            <a:r>
              <a:rPr lang="ru-RU" sz="2800" b="1" dirty="0">
                <a:solidFill>
                  <a:srgbClr val="C00000"/>
                </a:solidFill>
              </a:rPr>
              <a:t>с цветовой заливкой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AE23AF-9F7F-4452-BCCD-B5532D8A22D8}"/>
              </a:ext>
            </a:extLst>
          </p:cNvPr>
          <p:cNvSpPr/>
          <p:nvPr/>
        </p:nvSpPr>
        <p:spPr>
          <a:xfrm>
            <a:off x="178676" y="1008994"/>
            <a:ext cx="11288110" cy="1166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&gt; p &lt;-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(data = data_1,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 = tip_1, fill = ..prop..))</a:t>
            </a:r>
          </a:p>
          <a:p>
            <a:r>
              <a:rPr lang="en-US" dirty="0">
                <a:solidFill>
                  <a:schemeClr val="tx1"/>
                </a:solidFill>
              </a:rPr>
              <a:t>&gt; p + </a:t>
            </a:r>
            <a:r>
              <a:rPr lang="en-US" dirty="0" err="1">
                <a:solidFill>
                  <a:schemeClr val="tx1"/>
                </a:solidFill>
              </a:rPr>
              <a:t>geom_bar</a:t>
            </a:r>
            <a:r>
              <a:rPr lang="en-US" dirty="0">
                <a:solidFill>
                  <a:schemeClr val="tx1"/>
                </a:solidFill>
              </a:rPr>
              <a:t>(mapping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(y = ..prop.., group = 1)) + </a:t>
            </a:r>
            <a:r>
              <a:rPr lang="en-US" dirty="0" err="1">
                <a:solidFill>
                  <a:schemeClr val="tx1"/>
                </a:solidFill>
              </a:rPr>
              <a:t>scale_fill_gradient</a:t>
            </a:r>
            <a:r>
              <a:rPr lang="en-US" dirty="0">
                <a:solidFill>
                  <a:schemeClr val="tx1"/>
                </a:solidFill>
              </a:rPr>
              <a:t>(low='coral', high='green')</a:t>
            </a:r>
          </a:p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FDD6ED-F7C7-4950-966C-52E3E9E2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2301766"/>
            <a:ext cx="7493876" cy="43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6F017-5006-47B6-9C68-51236ED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3" y="365125"/>
            <a:ext cx="11298621" cy="1327041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Функции пакета ggplot2</a:t>
            </a:r>
            <a:br>
              <a:rPr lang="ru-RU" sz="3200" dirty="0"/>
            </a:br>
            <a:r>
              <a:rPr lang="ru-RU" sz="3200" dirty="0"/>
              <a:t>## Построение гистограммы по количественной(непрерывной) переменной</a:t>
            </a:r>
            <a:r>
              <a:rPr lang="en-US" sz="3200" dirty="0"/>
              <a:t> – </a:t>
            </a:r>
            <a:r>
              <a:rPr lang="ru-RU" sz="3200" i="1" dirty="0"/>
              <a:t>ВРП на душу населения, </a:t>
            </a:r>
            <a:r>
              <a:rPr lang="ru-RU" sz="3200" i="1" dirty="0" err="1"/>
              <a:t>тыс.руб</a:t>
            </a:r>
            <a:r>
              <a:rPr lang="ru-RU" sz="3200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11CA01-1C2F-42B3-9AD9-A26DF82C975C}"/>
              </a:ext>
            </a:extLst>
          </p:cNvPr>
          <p:cNvSpPr/>
          <p:nvPr/>
        </p:nvSpPr>
        <p:spPr>
          <a:xfrm>
            <a:off x="515006" y="1765739"/>
            <a:ext cx="10520856" cy="7777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p &lt;- ggplot(data = data_1,  mapping 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(x = gdp_c_18))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p + geom_histogram()</a:t>
            </a:r>
          </a:p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7B489E-1D20-4DEB-AD55-6D42507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17" y="2790350"/>
            <a:ext cx="6653049" cy="3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1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F9505-10F7-4DE8-AC4C-41B7ACD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65125"/>
            <a:ext cx="10996448" cy="1325563"/>
          </a:xfrm>
        </p:spPr>
        <p:txBody>
          <a:bodyPr>
            <a:noAutofit/>
          </a:bodyPr>
          <a:lstStyle/>
          <a:p>
            <a:r>
              <a:rPr lang="ru-RU" sz="2800" dirty="0"/>
              <a:t>## Построение гистограммы по количественной(непрерывной) переменной</a:t>
            </a:r>
            <a:r>
              <a:rPr lang="en-US" sz="2800" dirty="0"/>
              <a:t> – </a:t>
            </a:r>
            <a:r>
              <a:rPr lang="ru-RU" sz="2800" i="1" dirty="0"/>
              <a:t>темп роста ВРП, %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C970A0-2C94-4B7E-85ED-60EA156F2BF5}"/>
              </a:ext>
            </a:extLst>
          </p:cNvPr>
          <p:cNvSpPr/>
          <p:nvPr/>
        </p:nvSpPr>
        <p:spPr>
          <a:xfrm>
            <a:off x="535709" y="1958109"/>
            <a:ext cx="4701309" cy="1838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&gt; p &lt;- </a:t>
            </a:r>
            <a:r>
              <a:rPr lang="en-US" b="1" dirty="0" err="1">
                <a:solidFill>
                  <a:schemeClr val="tx1"/>
                </a:solidFill>
              </a:rPr>
              <a:t>ggplot</a:t>
            </a:r>
            <a:r>
              <a:rPr lang="en-US" b="1" dirty="0">
                <a:solidFill>
                  <a:schemeClr val="tx1"/>
                </a:solidFill>
              </a:rPr>
              <a:t>(data = data_1,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mapping = </a:t>
            </a:r>
            <a:r>
              <a:rPr lang="en-US" b="1" dirty="0" err="1">
                <a:solidFill>
                  <a:schemeClr val="tx1"/>
                </a:solidFill>
              </a:rPr>
              <a:t>aes</a:t>
            </a:r>
            <a:r>
              <a:rPr lang="en-US" b="1" dirty="0">
                <a:solidFill>
                  <a:schemeClr val="tx1"/>
                </a:solidFill>
              </a:rPr>
              <a:t>(x = gdp_g_18))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&gt; p + </a:t>
            </a:r>
            <a:r>
              <a:rPr lang="en-US" b="1" dirty="0" err="1">
                <a:solidFill>
                  <a:schemeClr val="tx1"/>
                </a:solidFill>
              </a:rPr>
              <a:t>geom_histogram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E42CA7-C50B-4EEC-80F5-B71B24FF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28" y="1958109"/>
            <a:ext cx="6041063" cy="39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8E951-8486-44BA-998D-959574AA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65125"/>
            <a:ext cx="10996448" cy="1325563"/>
          </a:xfrm>
        </p:spPr>
        <p:txBody>
          <a:bodyPr>
            <a:normAutofit/>
          </a:bodyPr>
          <a:lstStyle/>
          <a:p>
            <a:r>
              <a:rPr lang="ru-RU" sz="2800" dirty="0"/>
              <a:t>## Построение гистограммы по количественной(непрерывной) переменной</a:t>
            </a:r>
            <a:r>
              <a:rPr lang="en-US" sz="2800" dirty="0"/>
              <a:t> – </a:t>
            </a:r>
            <a:r>
              <a:rPr lang="ru-RU" sz="2800" i="1" dirty="0"/>
              <a:t>среднедушевые денежные доходы населения за месяц, руб.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20D882-5296-43F2-84F6-C85608AD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82" y="2060027"/>
            <a:ext cx="6063918" cy="418935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5B5452-A8A1-42ED-B401-6747F92BB8D6}"/>
              </a:ext>
            </a:extLst>
          </p:cNvPr>
          <p:cNvSpPr/>
          <p:nvPr/>
        </p:nvSpPr>
        <p:spPr>
          <a:xfrm>
            <a:off x="357352" y="2270235"/>
            <a:ext cx="4414345" cy="193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&gt; p &lt;- </a:t>
            </a:r>
            <a:r>
              <a:rPr lang="en-US" b="1" dirty="0" err="1">
                <a:solidFill>
                  <a:schemeClr val="tx1"/>
                </a:solidFill>
              </a:rPr>
              <a:t>ggplot</a:t>
            </a:r>
            <a:r>
              <a:rPr lang="en-US" b="1" dirty="0">
                <a:solidFill>
                  <a:schemeClr val="tx1"/>
                </a:solidFill>
              </a:rPr>
              <a:t>(data = data_1,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mapping = </a:t>
            </a:r>
            <a:r>
              <a:rPr lang="en-US" b="1" dirty="0" err="1">
                <a:solidFill>
                  <a:schemeClr val="tx1"/>
                </a:solidFill>
              </a:rPr>
              <a:t>aes</a:t>
            </a:r>
            <a:r>
              <a:rPr lang="en-US" b="1" dirty="0">
                <a:solidFill>
                  <a:schemeClr val="tx1"/>
                </a:solidFill>
              </a:rPr>
              <a:t>(x = mon_inc_19))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&gt; p + </a:t>
            </a:r>
            <a:r>
              <a:rPr lang="en-US" b="1" dirty="0" err="1">
                <a:solidFill>
                  <a:schemeClr val="tx1"/>
                </a:solidFill>
              </a:rPr>
              <a:t>geom_histogram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5CA197-ED58-4E66-A461-929E83C0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B5CC-AA5A-4ED8-B9BC-764000AE103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3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131F0-5D0E-4A47-B37C-5808CCD6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027979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Изменить ширину интервалов при сохранении принципа минимальности внутригрупповой дисперсии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A1D36-A0A5-4DC6-BF89-4BD84AAB7020}"/>
              </a:ext>
            </a:extLst>
          </p:cNvPr>
          <p:cNvSpPr/>
          <p:nvPr/>
        </p:nvSpPr>
        <p:spPr>
          <a:xfrm>
            <a:off x="315311" y="1923393"/>
            <a:ext cx="4267200" cy="1505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&gt; p &lt;-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(data = data_1,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 = gdp_c_18))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 p + </a:t>
            </a:r>
            <a:r>
              <a:rPr lang="en-US" dirty="0" err="1">
                <a:solidFill>
                  <a:schemeClr val="tx1"/>
                </a:solidFill>
              </a:rPr>
              <a:t>geom_histogram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bins=10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58F827-C7A8-4166-9025-C325AEE5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01" y="1690688"/>
            <a:ext cx="68124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72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7672-47E5-43C7-A4BB-100E6AB6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Определение числа групп и ширины интервалов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2E56AF-2187-4D34-806B-F3400828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43" y="1809755"/>
            <a:ext cx="5590481" cy="4138083"/>
          </a:xfrm>
          <a:prstGeom prst="rect">
            <a:avLst/>
          </a:prstGeom>
        </p:spPr>
      </p:pic>
      <p:sp useBgFill="1">
        <p:nvSpPr>
          <p:cNvPr id="5" name="Овал 4">
            <a:extLst>
              <a:ext uri="{FF2B5EF4-FFF2-40B4-BE49-F238E27FC236}">
                <a16:creationId xmlns:a16="http://schemas.microsoft.com/office/drawing/2014/main" id="{3AA99F9E-2D48-40DF-9319-A24258B167BF}"/>
              </a:ext>
            </a:extLst>
          </p:cNvPr>
          <p:cNvSpPr/>
          <p:nvPr/>
        </p:nvSpPr>
        <p:spPr>
          <a:xfrm>
            <a:off x="2689934" y="1720978"/>
            <a:ext cx="594804" cy="533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129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E6B24-B910-4E54-BD00-9F0043FF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365126"/>
            <a:ext cx="10912366" cy="885606"/>
          </a:xfrm>
        </p:spPr>
        <p:txBody>
          <a:bodyPr/>
          <a:lstStyle/>
          <a:p>
            <a:r>
              <a:rPr lang="ru-RU" dirty="0"/>
              <a:t>Справка по аргументу </a:t>
            </a:r>
            <a:r>
              <a:rPr lang="en-US" dirty="0"/>
              <a:t>bins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1C883D-4947-457F-8807-9E1E55C4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2" y="1604141"/>
            <a:ext cx="3206640" cy="11705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B26A43-0FB4-4FE8-999B-4540E2B0D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52" y="1250732"/>
            <a:ext cx="6791661" cy="471290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852E5D-CC61-40D7-A84E-0B74224EE49F}"/>
              </a:ext>
            </a:extLst>
          </p:cNvPr>
          <p:cNvSpPr/>
          <p:nvPr/>
        </p:nvSpPr>
        <p:spPr>
          <a:xfrm>
            <a:off x="567559" y="3951890"/>
            <a:ext cx="4193627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  - </a:t>
            </a:r>
            <a:r>
              <a:rPr lang="ru-RU" dirty="0"/>
              <a:t>количество  </a:t>
            </a:r>
            <a:r>
              <a:rPr lang="ru-RU"/>
              <a:t>групп </a:t>
            </a:r>
          </a:p>
          <a:p>
            <a:pPr algn="ctr"/>
            <a:r>
              <a:rPr lang="ru-RU"/>
              <a:t>По умолчанию 30</a:t>
            </a:r>
          </a:p>
        </p:txBody>
      </p:sp>
    </p:spTree>
    <p:extLst>
      <p:ext uri="{BB962C8B-B14F-4D97-AF65-F5344CB8AC3E}">
        <p14:creationId xmlns:p14="http://schemas.microsoft.com/office/powerpoint/2010/main" val="96365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A3F9B-48F9-49D8-B500-9271F7A7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125"/>
            <a:ext cx="11360727" cy="1278948"/>
          </a:xfrm>
        </p:spPr>
        <p:txBody>
          <a:bodyPr>
            <a:normAutofit fontScale="90000"/>
          </a:bodyPr>
          <a:lstStyle/>
          <a:p>
            <a:r>
              <a:rPr lang="ru-RU" dirty="0"/>
              <a:t># </a:t>
            </a:r>
            <a:r>
              <a:rPr lang="ru-RU" sz="3600" dirty="0"/>
              <a:t>Наложение гистограмм, составленных  по двум категориальным группам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AF8111-827F-4414-B183-AD09B700A332}"/>
              </a:ext>
            </a:extLst>
          </p:cNvPr>
          <p:cNvSpPr/>
          <p:nvPr/>
        </p:nvSpPr>
        <p:spPr>
          <a:xfrm>
            <a:off x="341745" y="1513491"/>
            <a:ext cx="4766282" cy="30059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&gt; gr_1 &lt;- c("</a:t>
            </a:r>
            <a:r>
              <a:rPr lang="ru-RU" b="1" dirty="0">
                <a:solidFill>
                  <a:schemeClr val="tx1"/>
                </a:solidFill>
              </a:rPr>
              <a:t>Среднеразвитые", "Развитые")</a:t>
            </a:r>
          </a:p>
          <a:p>
            <a:endParaRPr lang="ru-RU" b="1" dirty="0"/>
          </a:p>
          <a:p>
            <a:r>
              <a:rPr lang="en-US" dirty="0">
                <a:solidFill>
                  <a:schemeClr val="tx1"/>
                </a:solidFill>
              </a:rPr>
              <a:t>&gt; p &lt;-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(data = subset(data_1, subset = tip_1 %in% gr_1),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mapping =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 = mon_inc_19, fill = tip_1))</a:t>
            </a:r>
          </a:p>
          <a:p>
            <a:r>
              <a:rPr lang="en-US" dirty="0">
                <a:solidFill>
                  <a:schemeClr val="tx1"/>
                </a:solidFill>
              </a:rPr>
              <a:t>&gt; p + </a:t>
            </a:r>
            <a:r>
              <a:rPr lang="en-US" dirty="0" err="1">
                <a:solidFill>
                  <a:schemeClr val="tx1"/>
                </a:solidFill>
              </a:rPr>
              <a:t>geom_histogram</a:t>
            </a:r>
            <a:r>
              <a:rPr lang="en-US" dirty="0">
                <a:solidFill>
                  <a:schemeClr val="tx1"/>
                </a:solidFill>
              </a:rPr>
              <a:t>(alpha = 0.4, bins = 40)+labs(x="</a:t>
            </a:r>
            <a:r>
              <a:rPr lang="ru-RU" dirty="0">
                <a:solidFill>
                  <a:schemeClr val="tx1"/>
                </a:solidFill>
              </a:rPr>
              <a:t>ВРП в расчете на душу населения, </a:t>
            </a:r>
            <a:r>
              <a:rPr lang="ru-RU" dirty="0" err="1">
                <a:solidFill>
                  <a:schemeClr val="tx1"/>
                </a:solidFill>
              </a:rPr>
              <a:t>тыс.руб</a:t>
            </a:r>
            <a:r>
              <a:rPr lang="ru-RU" dirty="0">
                <a:solidFill>
                  <a:schemeClr val="tx1"/>
                </a:solidFill>
              </a:rPr>
              <a:t>.", </a:t>
            </a:r>
            <a:r>
              <a:rPr lang="en-US" dirty="0">
                <a:solidFill>
                  <a:schemeClr val="tx1"/>
                </a:solidFill>
              </a:rPr>
              <a:t>y="</a:t>
            </a:r>
            <a:r>
              <a:rPr lang="ru-RU" dirty="0">
                <a:solidFill>
                  <a:schemeClr val="tx1"/>
                </a:solidFill>
              </a:rPr>
              <a:t>Число регионов")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1E67D3-D599-49E4-B612-3555A453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27" y="1004599"/>
            <a:ext cx="6824044" cy="5322754"/>
          </a:xfrm>
          <a:prstGeom prst="rect">
            <a:avLst/>
          </a:prstGeom>
        </p:spPr>
      </p:pic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F02F13F-6517-406A-9C52-BC2FD48BEEA3}"/>
              </a:ext>
            </a:extLst>
          </p:cNvPr>
          <p:cNvSpPr/>
          <p:nvPr/>
        </p:nvSpPr>
        <p:spPr>
          <a:xfrm>
            <a:off x="1071418" y="4719782"/>
            <a:ext cx="2733964" cy="1320800"/>
          </a:xfrm>
          <a:prstGeom prst="wedgeRectCallout">
            <a:avLst>
              <a:gd name="adj1" fmla="val -15833"/>
              <a:gd name="adj2" fmla="val -668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См. следующий слайд</a:t>
            </a:r>
          </a:p>
        </p:txBody>
      </p:sp>
    </p:spTree>
    <p:extLst>
      <p:ext uri="{BB962C8B-B14F-4D97-AF65-F5344CB8AC3E}">
        <p14:creationId xmlns:p14="http://schemas.microsoft.com/office/powerpoint/2010/main" val="337281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FDC09-C4C5-49E0-87E4-ADCFD90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8" y="365125"/>
            <a:ext cx="11112062" cy="1325563"/>
          </a:xfrm>
        </p:spPr>
        <p:txBody>
          <a:bodyPr/>
          <a:lstStyle/>
          <a:p>
            <a:r>
              <a:rPr lang="ru-RU" dirty="0"/>
              <a:t>Выделение двух подмножеств единиц совокупности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795330-2F60-4D72-8F28-589C283DE391}"/>
              </a:ext>
            </a:extLst>
          </p:cNvPr>
          <p:cNvSpPr/>
          <p:nvPr/>
        </p:nvSpPr>
        <p:spPr>
          <a:xfrm>
            <a:off x="662152" y="2039007"/>
            <a:ext cx="5507420" cy="3279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&gt; gr_1 &lt;- c("</a:t>
            </a:r>
            <a:r>
              <a:rPr lang="ru-RU" b="1" dirty="0">
                <a:solidFill>
                  <a:schemeClr val="tx1"/>
                </a:solidFill>
              </a:rPr>
              <a:t>Среднеразвитые", "Развитые")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&gt; p &lt;- </a:t>
            </a:r>
            <a:r>
              <a:rPr lang="en-US" b="1" dirty="0" err="1">
                <a:solidFill>
                  <a:schemeClr val="tx1"/>
                </a:solidFill>
              </a:rPr>
              <a:t>ggplot</a:t>
            </a:r>
            <a:r>
              <a:rPr lang="en-US" b="1" dirty="0">
                <a:solidFill>
                  <a:schemeClr val="tx1"/>
                </a:solidFill>
              </a:rPr>
              <a:t>(data = subset(data_1, subset = tip_1 %in% gr_1),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mapping = </a:t>
            </a:r>
            <a:r>
              <a:rPr lang="en-US" b="1" dirty="0" err="1">
                <a:solidFill>
                  <a:schemeClr val="tx1"/>
                </a:solidFill>
              </a:rPr>
              <a:t>aes</a:t>
            </a:r>
            <a:r>
              <a:rPr lang="en-US" b="1" dirty="0">
                <a:solidFill>
                  <a:schemeClr val="tx1"/>
                </a:solidFill>
              </a:rPr>
              <a:t>(x = mon_inc_19, fill = tip_1))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 + </a:t>
            </a:r>
            <a:r>
              <a:rPr lang="en-US" b="1" dirty="0" err="1">
                <a:solidFill>
                  <a:schemeClr val="tx1"/>
                </a:solidFill>
              </a:rPr>
              <a:t>geom_histogram</a:t>
            </a:r>
            <a:r>
              <a:rPr lang="en-US" b="1" dirty="0">
                <a:solidFill>
                  <a:schemeClr val="tx1"/>
                </a:solidFill>
              </a:rPr>
              <a:t>(alpha = 0.4, bins = 40)+labs(x="</a:t>
            </a:r>
            <a:r>
              <a:rPr lang="ru-RU" b="1" dirty="0">
                <a:solidFill>
                  <a:schemeClr val="tx1"/>
                </a:solidFill>
              </a:rPr>
              <a:t>ВРП в расчете на душу населения, </a:t>
            </a:r>
            <a:r>
              <a:rPr lang="ru-RU" b="1" dirty="0" err="1">
                <a:solidFill>
                  <a:schemeClr val="tx1"/>
                </a:solidFill>
              </a:rPr>
              <a:t>тыс.руб</a:t>
            </a:r>
            <a:r>
              <a:rPr lang="ru-RU" b="1" dirty="0">
                <a:solidFill>
                  <a:schemeClr val="tx1"/>
                </a:solidFill>
              </a:rPr>
              <a:t>.", </a:t>
            </a:r>
            <a:r>
              <a:rPr lang="en-US" b="1" dirty="0">
                <a:solidFill>
                  <a:schemeClr val="tx1"/>
                </a:solidFill>
              </a:rPr>
              <a:t>y="</a:t>
            </a:r>
            <a:r>
              <a:rPr lang="ru-RU" b="1" dirty="0">
                <a:solidFill>
                  <a:schemeClr val="tx1"/>
                </a:solidFill>
              </a:rPr>
              <a:t>Число регионов")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&gt; subset(data_1, subset = tip_1 %in% gr_1)</a:t>
            </a:r>
          </a:p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C37272-A551-4E04-AD9D-4C6BFFD696BC}"/>
              </a:ext>
            </a:extLst>
          </p:cNvPr>
          <p:cNvSpPr/>
          <p:nvPr/>
        </p:nvSpPr>
        <p:spPr>
          <a:xfrm>
            <a:off x="6421821" y="2039007"/>
            <a:ext cx="5108027" cy="3279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0070C0"/>
                </a:solidFill>
              </a:rPr>
              <a:t>Из массива </a:t>
            </a:r>
            <a:r>
              <a:rPr lang="en-US" sz="2400" b="1" dirty="0">
                <a:solidFill>
                  <a:srgbClr val="0070C0"/>
                </a:solidFill>
              </a:rPr>
              <a:t>data_1 </a:t>
            </a:r>
            <a:r>
              <a:rPr lang="ru-RU" sz="2400" b="1" dirty="0">
                <a:solidFill>
                  <a:srgbClr val="0070C0"/>
                </a:solidFill>
              </a:rPr>
              <a:t>создать подмножества данных, у которых значения </a:t>
            </a:r>
            <a:r>
              <a:rPr lang="en-US" sz="2400" b="1" dirty="0">
                <a:solidFill>
                  <a:srgbClr val="0070C0"/>
                </a:solidFill>
              </a:rPr>
              <a:t>tip_1 </a:t>
            </a:r>
            <a:r>
              <a:rPr lang="ru-RU" sz="2400" b="1" dirty="0">
                <a:solidFill>
                  <a:srgbClr val="0070C0"/>
                </a:solidFill>
              </a:rPr>
              <a:t>«среднеразвитые» и «развитые».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Показать эти подмножества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253953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1B756-8078-476B-ABDA-06898B1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Задаем формат категориальных переменных 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6C40E6-7F31-4777-9F5B-C955EC33E8D9}"/>
              </a:ext>
            </a:extLst>
          </p:cNvPr>
          <p:cNvSpPr/>
          <p:nvPr/>
        </p:nvSpPr>
        <p:spPr>
          <a:xfrm>
            <a:off x="704193" y="2091559"/>
            <a:ext cx="10930759" cy="4120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tx2"/>
                </a:solidFill>
              </a:rPr>
              <a:t># Создать файл исходных данных </a:t>
            </a:r>
            <a:r>
              <a:rPr lang="en-US" sz="2800" b="1" dirty="0">
                <a:solidFill>
                  <a:schemeClr val="tx2"/>
                </a:solidFill>
              </a:rPr>
              <a:t>data_1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 &lt;- read.csv2("InItial_Data_2.csv")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data_1$FO &lt;- </a:t>
            </a:r>
            <a:r>
              <a:rPr lang="en-US" sz="2800" b="1" dirty="0" err="1">
                <a:solidFill>
                  <a:schemeClr val="tx2"/>
                </a:solidFill>
              </a:rPr>
              <a:t>as.factor</a:t>
            </a:r>
            <a:r>
              <a:rPr lang="en-US" sz="2800" b="1" dirty="0">
                <a:solidFill>
                  <a:schemeClr val="tx2"/>
                </a:solidFill>
              </a:rPr>
              <a:t>(data_1$FO)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data_1$tip_1 &lt;- </a:t>
            </a:r>
            <a:r>
              <a:rPr lang="en-US" sz="2800" b="1" dirty="0" err="1">
                <a:solidFill>
                  <a:schemeClr val="tx2"/>
                </a:solidFill>
              </a:rPr>
              <a:t>as.factor</a:t>
            </a:r>
            <a:r>
              <a:rPr lang="en-US" sz="2800" b="1" dirty="0">
                <a:solidFill>
                  <a:schemeClr val="tx2"/>
                </a:solidFill>
              </a:rPr>
              <a:t>(data_1$tip_1)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data_1$tip_2 &lt;- </a:t>
            </a:r>
            <a:r>
              <a:rPr lang="en-US" sz="2800" b="1" dirty="0" err="1">
                <a:solidFill>
                  <a:schemeClr val="tx2"/>
                </a:solidFill>
              </a:rPr>
              <a:t>as.factor</a:t>
            </a:r>
            <a:r>
              <a:rPr lang="en-US" sz="2800" b="1" dirty="0">
                <a:solidFill>
                  <a:schemeClr val="tx2"/>
                </a:solidFill>
              </a:rPr>
              <a:t>(data_1$tip_2)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data_1$tip_sv &lt;- </a:t>
            </a:r>
            <a:r>
              <a:rPr lang="en-US" sz="2800" b="1" dirty="0" err="1">
                <a:solidFill>
                  <a:schemeClr val="tx2"/>
                </a:solidFill>
              </a:rPr>
              <a:t>as.factor</a:t>
            </a:r>
            <a:r>
              <a:rPr lang="en-US" sz="2800" b="1" dirty="0">
                <a:solidFill>
                  <a:schemeClr val="tx2"/>
                </a:solidFill>
              </a:rPr>
              <a:t>(data_1$tip_sv)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&gt; View(data_1)</a:t>
            </a:r>
            <a:endParaRPr 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9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129CD-EAEE-436D-865C-069D4D06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86450"/>
            <a:ext cx="11296072" cy="52825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(подмножество)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0C0576-3C48-429F-A945-FEEB93FC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890929"/>
            <a:ext cx="4508938" cy="36705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8240ED-C8F7-4368-A63A-2098E2BC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1947150"/>
            <a:ext cx="49819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6AA9-F55D-49A4-B498-D5DC1AA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6"/>
            <a:ext cx="11091041" cy="517744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в анализе выбросов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121625-6C3A-4997-B237-CCDF3486EF13}"/>
              </a:ext>
            </a:extLst>
          </p:cNvPr>
          <p:cNvSpPr/>
          <p:nvPr/>
        </p:nvSpPr>
        <p:spPr>
          <a:xfrm>
            <a:off x="872359" y="1282262"/>
            <a:ext cx="10478813" cy="50659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Выброс - это значение признака, которое значительно отличается от  других значений этого признака в анализируемом ряду.</a:t>
            </a:r>
          </a:p>
          <a:p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Более широко -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G.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Enderlein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</a:rPr>
              <a:t>(1987) : выбросы как значения, которые настолько отклоняются от других наблюдений, что можно предположить  «смену выборки».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Выброс может быть вызван изменчивостью</a:t>
            </a:r>
            <a:r>
              <a:rPr lang="ru-RU" sz="2000" dirty="0">
                <a:solidFill>
                  <a:schemeClr val="tx1"/>
                </a:solidFill>
              </a:rPr>
              <a:t>, присущей наблюдаемому явлению. Например, часто бывает, что при сборе данных о заработной плате наблюдаются выбросы, поскольку некоторые люди зарабатывают гораздо больше денег, чем остальные.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Выбросы также могут возникать из-за </a:t>
            </a:r>
            <a:r>
              <a:rPr lang="ru-RU" sz="2000" b="1" dirty="0">
                <a:solidFill>
                  <a:schemeClr val="tx1"/>
                </a:solidFill>
              </a:rPr>
              <a:t>экспериментальной ошибки</a:t>
            </a:r>
            <a:r>
              <a:rPr lang="ru-RU" sz="2000" dirty="0">
                <a:solidFill>
                  <a:schemeClr val="tx1"/>
                </a:solidFill>
              </a:rPr>
              <a:t>, ошибки измерения или кодирования. Например, вес человека 786 кг явно является ошибкой при кодировании веса объекта. Ее или его вес, скорее всего, составляет 78,6 кг или 7,86 кг в зависимости от того, измеряли ли вес взрослых или детей.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Следовательно, выделяется  два класса выбросов: (i) </a:t>
            </a:r>
            <a:r>
              <a:rPr lang="ru-RU" sz="2000" b="1" dirty="0">
                <a:solidFill>
                  <a:schemeClr val="tx1"/>
                </a:solidFill>
              </a:rPr>
              <a:t>экстремальные значения </a:t>
            </a:r>
            <a:r>
              <a:rPr lang="ru-RU" sz="2000" dirty="0">
                <a:solidFill>
                  <a:schemeClr val="tx1"/>
                </a:solidFill>
              </a:rPr>
              <a:t>и (</a:t>
            </a:r>
            <a:r>
              <a:rPr lang="ru-RU" sz="2000" dirty="0" err="1">
                <a:solidFill>
                  <a:schemeClr val="tx1"/>
                </a:solidFill>
              </a:rPr>
              <a:t>ii</a:t>
            </a:r>
            <a:r>
              <a:rPr lang="ru-RU" sz="2000" dirty="0">
                <a:solidFill>
                  <a:schemeClr val="tx1"/>
                </a:solidFill>
              </a:rPr>
              <a:t>) </a:t>
            </a:r>
            <a:r>
              <a:rPr lang="ru-RU" sz="2000" b="1" dirty="0">
                <a:solidFill>
                  <a:schemeClr val="tx1"/>
                </a:solidFill>
              </a:rPr>
              <a:t>ошибки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04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EB02F-0E2C-4D26-8E91-4ECE7455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365126"/>
            <a:ext cx="11246069" cy="82254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# Визуализация статистических выбросов </a:t>
            </a:r>
            <a:br>
              <a:rPr lang="ru-RU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## 1-й вариант – Базовая функция 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lot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5981A0-8203-4B4C-AB0C-F38CEB03C98F}"/>
              </a:ext>
            </a:extLst>
          </p:cNvPr>
          <p:cNvSpPr/>
          <p:nvPr/>
        </p:nvSpPr>
        <p:spPr>
          <a:xfrm>
            <a:off x="336331" y="1450428"/>
            <a:ext cx="6148552" cy="1366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bp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&lt;-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boxplot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(data_1$wage_19,ylab = "Среднемесячная заработная плата работников организаций, руб.")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9A15B-9104-4ACE-9265-0C092E15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38" y="2163231"/>
            <a:ext cx="6594584" cy="4453688"/>
          </a:xfrm>
          <a:prstGeom prst="rect">
            <a:avLst/>
          </a:prstGeo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1545069-636B-47DF-865B-3D6DBDFE56D2}"/>
              </a:ext>
            </a:extLst>
          </p:cNvPr>
          <p:cNvSpPr/>
          <p:nvPr/>
        </p:nvSpPr>
        <p:spPr>
          <a:xfrm>
            <a:off x="336331" y="3079531"/>
            <a:ext cx="4151586" cy="3537388"/>
          </a:xfrm>
          <a:prstGeom prst="wedgeRectCallout">
            <a:avLst>
              <a:gd name="adj1" fmla="val 57820"/>
              <a:gd name="adj2" fmla="val 76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BOXPLOT –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диаграм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ма «ящик-усы»,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удобной форме показывающая медиану (или, если нужно, среднее), нижний и верхний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Квартиль"/>
              </a:rPr>
              <a:t>квартили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минимальное и максимальное значение выборки и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Выброс (статистика)"/>
              </a:rPr>
              <a:t>выбросы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Расстояния между различными частями ящика позволяют определить степень разброса (дисперсии) и асимметрии данных и выявить выбросы.</a:t>
            </a:r>
            <a:endParaRPr lang="ru-RU" sz="1600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F5A520D-9664-4AA6-9F3D-7DEFEC88EF30}"/>
              </a:ext>
            </a:extLst>
          </p:cNvPr>
          <p:cNvSpPr/>
          <p:nvPr/>
        </p:nvSpPr>
        <p:spPr>
          <a:xfrm>
            <a:off x="8303172" y="241081"/>
            <a:ext cx="2837794" cy="1138822"/>
          </a:xfrm>
          <a:prstGeom prst="wedgeRectCallout">
            <a:avLst>
              <a:gd name="adj1" fmla="val -47386"/>
              <a:gd name="adj2" fmla="val 21105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Необходимо протестировать на «аномальное значение»</a:t>
            </a:r>
          </a:p>
        </p:txBody>
      </p:sp>
    </p:spTree>
    <p:extLst>
      <p:ext uri="{BB962C8B-B14F-4D97-AF65-F5344CB8AC3E}">
        <p14:creationId xmlns:p14="http://schemas.microsoft.com/office/powerpoint/2010/main" val="1598324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03C95-D142-40E2-8D6C-92E9CE7B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2" y="365126"/>
            <a:ext cx="11445766" cy="65437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-й вариант – функция 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boxlot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7DA46D-1632-49D4-BF8B-DB37323104EF}"/>
              </a:ext>
            </a:extLst>
          </p:cNvPr>
          <p:cNvSpPr/>
          <p:nvPr/>
        </p:nvSpPr>
        <p:spPr>
          <a:xfrm>
            <a:off x="388883" y="1324303"/>
            <a:ext cx="5633545" cy="2007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ggplot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(data_1) +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(y = wage_19) +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&gt;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geom_boxplot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(fill = "green") +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theme_minimal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1FD168-7780-447F-BFAA-234CBF45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82" y="2196416"/>
            <a:ext cx="6723356" cy="39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4D228-91D2-4D4F-9210-D7D2EA3D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C14965-7FA8-4D6D-96BE-1617E400E0FC}"/>
              </a:ext>
            </a:extLst>
          </p:cNvPr>
          <p:cNvSpPr/>
          <p:nvPr/>
        </p:nvSpPr>
        <p:spPr>
          <a:xfrm>
            <a:off x="462455" y="2112579"/>
            <a:ext cx="6484883" cy="239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https://statsandr.com/blog/outliers-detection-in-r/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650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7FFA7-77C5-40C0-816A-0A7D7103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5" y="365125"/>
            <a:ext cx="11204027" cy="727951"/>
          </a:xfrm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ru-RU"/>
              <a:t>плотности распределений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36DCFC-C6D3-40B5-B0D6-2DF055C13474}"/>
              </a:ext>
            </a:extLst>
          </p:cNvPr>
          <p:cNvSpPr/>
          <p:nvPr/>
        </p:nvSpPr>
        <p:spPr>
          <a:xfrm>
            <a:off x="788276" y="1407112"/>
            <a:ext cx="10489324" cy="49475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Нормальное распределение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(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распределением </a:t>
            </a:r>
            <a:r>
              <a:rPr lang="ru-RU" b="1" u="sng" dirty="0">
                <a:solidFill>
                  <a:schemeClr val="accent5">
                    <a:lumMod val="50000"/>
                  </a:schemeClr>
                </a:solidFill>
                <a:hlinkClick r:id="rId2" tooltip="Гаусс, Карл Фридрих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Гаусса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 или 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Гаусса — 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  <a:hlinkClick r:id="rId3" tooltip="Лаплас, Пьер-Симо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Лапласа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 — 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hlinkClick r:id="rId4" tooltip="Распределение вероятносте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распределение вероятностей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которое в одномерном случае задаётся функцией 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hlinkClick r:id="rId5" tooltip="Плотность вероят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плотности вероятности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совпадающей с 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hlinkClick r:id="rId6" tooltip="Гауссова функ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функцией Гаусса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Параметры НР: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utoShape 3" descr="{\displaystyle f(x)={\frac {1}{\sigma {\sqrt {2\pi }}}}e^{-{\frac {1}{2}}\left({\frac {x-\mu }{\sigma }}\right)^{2}}}">
            <a:extLst>
              <a:ext uri="{FF2B5EF4-FFF2-40B4-BE49-F238E27FC236}">
                <a16:creationId xmlns:a16="http://schemas.microsoft.com/office/drawing/2014/main" id="{1DB1A96E-405B-453F-A70E-F7DF41BDF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C79AA3-1CB2-4F4D-AFA0-AE3E21581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664198"/>
            <a:ext cx="3731172" cy="13256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D1A971B-6C59-4727-B649-5C42262A3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76" y="4955588"/>
            <a:ext cx="5738648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3B60-084E-4081-A895-2C282DB3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417676"/>
            <a:ext cx="10515600" cy="580807"/>
          </a:xfrm>
        </p:spPr>
        <p:txBody>
          <a:bodyPr>
            <a:normAutofit/>
          </a:bodyPr>
          <a:lstStyle/>
          <a:p>
            <a:r>
              <a:rPr lang="ru-RU" sz="2400" dirty="0"/>
              <a:t>Наложение кривой нормального распределения на гистограмму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28038C-68AD-4D08-A45D-E821731BB3A6}"/>
              </a:ext>
            </a:extLst>
          </p:cNvPr>
          <p:cNvSpPr/>
          <p:nvPr/>
        </p:nvSpPr>
        <p:spPr>
          <a:xfrm>
            <a:off x="314036" y="1082567"/>
            <a:ext cx="11457550" cy="5521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&gt;p &lt;-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ggplot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(data = data_1,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          mapping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(x = mon_inc_19))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 p +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geom_histogram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(color='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blue',fill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lightblue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") 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 x &lt;- data_1$mon_inc_19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 p &lt;-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ggplot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(data = data_1,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          mapping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(x = mon_inc_19))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 p +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geom_histogram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(y=..density..), color='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blue',fill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lightblue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") +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stat_function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(fun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dnorm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=list(mean=mean(x),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(x)), color='red', size=2)</a:t>
            </a:r>
            <a:endParaRPr lang="ru-RU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15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77EC9-9F9D-4123-994E-55DA2D9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6"/>
            <a:ext cx="10933386" cy="591316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по переменной </a:t>
            </a:r>
            <a:r>
              <a:rPr lang="en-US" dirty="0"/>
              <a:t>mon_inc_19</a:t>
            </a:r>
            <a:r>
              <a:rPr lang="ru-RU" dirty="0"/>
              <a:t> (</a:t>
            </a:r>
            <a:r>
              <a:rPr lang="en-US" dirty="0"/>
              <a:t>ggplot2)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5F7B0-0B75-4179-810D-07D649E9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4" y="956442"/>
            <a:ext cx="8868992" cy="59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8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D4CCD-5909-4E8C-A033-0B5D5EEE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5"/>
            <a:ext cx="11540359" cy="771251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Наложение кривой нормального распределения на гистограмму</a:t>
            </a:r>
            <a:r>
              <a:rPr lang="en-US" sz="2800" dirty="0"/>
              <a:t> (</a:t>
            </a:r>
            <a:r>
              <a:rPr lang="ru-RU" sz="2800" dirty="0"/>
              <a:t>базовые функции)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FF52B7-7406-4728-B42F-A68F2C1AA78D}"/>
              </a:ext>
            </a:extLst>
          </p:cNvPr>
          <p:cNvSpPr/>
          <p:nvPr/>
        </p:nvSpPr>
        <p:spPr>
          <a:xfrm>
            <a:off x="488731" y="1387365"/>
            <a:ext cx="11214538" cy="5105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Простоить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гистограмму и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занестия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её значения в переменную h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h&lt;-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hist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breaks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=10,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col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lightblue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",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xlab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="Среднемесячные денежные доходы населения, руб.",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main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="Распределение регионов РФ по величине среднедушевых денежных доходов населения, 2019 г.")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В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заносим значения ряда (переменной X,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см.выше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) от минимального до максимального с разбивкой на 50 групп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для построения гладкой функции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стандартизируем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(разность середины 1-го и 2-го  столбиков гистограммы умножается на длину исходного ряда 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приводим в единую размерность с гистограммой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&lt;-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seq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min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(x),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(x),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length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=50)</a:t>
            </a:r>
          </a:p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yfit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&lt;-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dnorm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xfit,mean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mean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(x),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sd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sd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(x))</a:t>
            </a:r>
          </a:p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yfit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&lt;-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yfit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diff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h$mids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[1:2])*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length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(x)</a:t>
            </a:r>
          </a:p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lines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xfit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yfit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col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red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",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lwd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=2)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### посмотри результат</a:t>
            </a:r>
          </a:p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h$mids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154E1825-5F9B-4A7F-825C-36C3239C6CA7}"/>
              </a:ext>
            </a:extLst>
          </p:cNvPr>
          <p:cNvSpPr/>
          <p:nvPr/>
        </p:nvSpPr>
        <p:spPr>
          <a:xfrm>
            <a:off x="6842234" y="4319752"/>
            <a:ext cx="2596056" cy="1030014"/>
          </a:xfrm>
          <a:prstGeom prst="wedgeRectCallout">
            <a:avLst>
              <a:gd name="adj1" fmla="val -174679"/>
              <a:gd name="adj2" fmla="val 65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lwd</a:t>
            </a:r>
            <a:r>
              <a:rPr lang="en-US" dirty="0"/>
              <a:t>  - </a:t>
            </a:r>
            <a:r>
              <a:rPr lang="ru-RU" dirty="0"/>
              <a:t>толщина линии</a:t>
            </a:r>
          </a:p>
        </p:txBody>
      </p:sp>
    </p:spTree>
    <p:extLst>
      <p:ext uri="{BB962C8B-B14F-4D97-AF65-F5344CB8AC3E}">
        <p14:creationId xmlns:p14="http://schemas.microsoft.com/office/powerpoint/2010/main" val="3546565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98B1D-0C02-4A68-B533-23ADD4AB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3143250"/>
            <a:ext cx="8269999" cy="829660"/>
          </a:xfrm>
          <a:prstGeom prst="rect">
            <a:avLst/>
          </a:prstGeom>
          <a:ln w="22225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ECBD9D-8343-440B-88F2-458EB9A5D4C3}"/>
              </a:ext>
            </a:extLst>
          </p:cNvPr>
          <p:cNvSpPr/>
          <p:nvPr/>
        </p:nvSpPr>
        <p:spPr>
          <a:xfrm>
            <a:off x="472966" y="420414"/>
            <a:ext cx="6999889" cy="120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расчета </a:t>
            </a:r>
          </a:p>
        </p:txBody>
      </p:sp>
    </p:spTree>
    <p:extLst>
      <p:ext uri="{BB962C8B-B14F-4D97-AF65-F5344CB8AC3E}">
        <p14:creationId xmlns:p14="http://schemas.microsoft.com/office/powerpoint/2010/main" val="1533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306B4-AE54-481D-B0AF-AFA3AB40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6"/>
            <a:ext cx="11080531" cy="5702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Показатели описательной статистики по всем переменным массива </a:t>
            </a:r>
            <a:r>
              <a:rPr lang="en-US" dirty="0"/>
              <a:t>data_1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18D612-CD14-48CE-8604-40CBF02D586E}"/>
              </a:ext>
            </a:extLst>
          </p:cNvPr>
          <p:cNvSpPr/>
          <p:nvPr/>
        </p:nvSpPr>
        <p:spPr>
          <a:xfrm>
            <a:off x="273269" y="1692166"/>
            <a:ext cx="3268717" cy="1240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&gt; summary (data_1)</a:t>
            </a: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2DBA54-C802-469F-A2B2-CDEB320A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51" y="1418896"/>
            <a:ext cx="7405464" cy="46642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433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BDD0D-68C3-4C87-A976-6B13915A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6"/>
            <a:ext cx="10922876" cy="528254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по переменной </a:t>
            </a:r>
            <a:r>
              <a:rPr lang="en-US" sz="2000" dirty="0"/>
              <a:t>mon_inc_19</a:t>
            </a:r>
            <a:r>
              <a:rPr lang="ru-RU" sz="2000" dirty="0"/>
              <a:t> (базовые функции</a:t>
            </a:r>
            <a:r>
              <a:rPr lang="en-US" sz="2000" dirty="0"/>
              <a:t>)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039F1-4B50-4F25-83F6-68AEE33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59" y="1103587"/>
            <a:ext cx="6998969" cy="5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08DEC-A0DA-4081-A03C-87F4F1E3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5" y="365125"/>
            <a:ext cx="10870325" cy="75948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Показатели описательной статистики - две переменные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83FE32-3CD5-44D7-9563-CEEE8C9AA8C1}"/>
              </a:ext>
            </a:extLst>
          </p:cNvPr>
          <p:cNvSpPr/>
          <p:nvPr/>
        </p:nvSpPr>
        <p:spPr>
          <a:xfrm>
            <a:off x="483475" y="1797269"/>
            <a:ext cx="4845269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US" b="1" dirty="0">
                <a:solidFill>
                  <a:schemeClr val="tx2"/>
                </a:solidFill>
              </a:rPr>
              <a:t>summary(data_1[,c('mon_inc_19', 'expen_19')])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C0583C4-0C54-45E7-B24E-E4196B7E60A0}"/>
              </a:ext>
            </a:extLst>
          </p:cNvPr>
          <p:cNvSpPr/>
          <p:nvPr/>
        </p:nvSpPr>
        <p:spPr>
          <a:xfrm>
            <a:off x="1618594" y="3605048"/>
            <a:ext cx="3226676" cy="1797269"/>
          </a:xfrm>
          <a:prstGeom prst="wedgeRectCallout">
            <a:avLst>
              <a:gd name="adj1" fmla="val -21617"/>
              <a:gd name="adj2" fmla="val -12024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 квадратных скобках – выбрать диапазон: все строки, два столбца </a:t>
            </a:r>
            <a:r>
              <a:rPr lang="en-US" b="1" dirty="0">
                <a:solidFill>
                  <a:schemeClr val="tx2"/>
                </a:solidFill>
              </a:rPr>
              <a:t>mon_inc_19 </a:t>
            </a:r>
            <a:r>
              <a:rPr lang="ru-RU" b="1" dirty="0">
                <a:solidFill>
                  <a:schemeClr val="tx2"/>
                </a:solidFill>
              </a:rPr>
              <a:t>и </a:t>
            </a:r>
            <a:r>
              <a:rPr lang="en-US" b="1" dirty="0" err="1">
                <a:solidFill>
                  <a:schemeClr val="tx2"/>
                </a:solidFill>
              </a:rPr>
              <a:t>expen</a:t>
            </a:r>
            <a:r>
              <a:rPr lang="ru-RU" b="1" dirty="0">
                <a:solidFill>
                  <a:schemeClr val="tx2"/>
                </a:solidFill>
              </a:rPr>
              <a:t>_19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DDED8E-2174-4298-B556-39206C21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98" y="1236608"/>
            <a:ext cx="4484797" cy="2753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EFFF1-4A64-4CC0-8105-C0DADC77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51" y="4244537"/>
            <a:ext cx="3724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989B-7328-4532-919C-0D10F6D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3" y="365126"/>
            <a:ext cx="11351173" cy="580806"/>
          </a:xfrm>
        </p:spPr>
        <p:txBody>
          <a:bodyPr>
            <a:noAutofit/>
          </a:bodyPr>
          <a:lstStyle/>
          <a:p>
            <a:r>
              <a:rPr lang="ru-RU" sz="3200" dirty="0"/>
              <a:t>Построение гистограммы</a:t>
            </a:r>
            <a:r>
              <a:rPr lang="en-US" sz="3200" dirty="0"/>
              <a:t> </a:t>
            </a:r>
            <a:r>
              <a:rPr lang="ru-RU" sz="3200" dirty="0"/>
              <a:t>по переменной «Среднедушевые денежные доходы, руб.»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E80040-72B2-4FCB-A9B9-23AC343CFC5E}"/>
              </a:ext>
            </a:extLst>
          </p:cNvPr>
          <p:cNvSpPr/>
          <p:nvPr/>
        </p:nvSpPr>
        <p:spPr>
          <a:xfrm>
            <a:off x="189186" y="1460939"/>
            <a:ext cx="3920359" cy="1576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&gt; </a:t>
            </a:r>
            <a:r>
              <a:rPr lang="nn-NO" sz="2400" b="1" dirty="0">
                <a:solidFill>
                  <a:schemeClr val="tx2"/>
                </a:solidFill>
              </a:rPr>
              <a:t>hist(data_1$mon_inc_19)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216BD-A88A-4535-A6E9-1A5854D1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44" y="1152305"/>
            <a:ext cx="7283669" cy="53721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52F4BB-1AC2-4E95-9AE0-44990F2D527F}"/>
              </a:ext>
            </a:extLst>
          </p:cNvPr>
          <p:cNvSpPr/>
          <p:nvPr/>
        </p:nvSpPr>
        <p:spPr>
          <a:xfrm>
            <a:off x="189186" y="3429000"/>
            <a:ext cx="4225159" cy="3063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 описательной статистике гистограмма распределения — показывает частоту появления измеренных значений параметров объекта. Данное понятие и название для него введены </a:t>
            </a:r>
            <a:r>
              <a:rPr lang="ru-RU" b="1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Пирсон, Карл"/>
              </a:rPr>
              <a:t>Карлом Пирсоном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 1895 году.</a:t>
            </a:r>
            <a:endParaRPr lang="ru-RU" b="1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7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E1724-3605-4448-B583-DC9A4E09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5125"/>
            <a:ext cx="10880834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Построение гистограммы</a:t>
            </a:r>
            <a:r>
              <a:rPr lang="en-US" sz="3600" dirty="0"/>
              <a:t> </a:t>
            </a:r>
            <a:r>
              <a:rPr lang="ru-RU" sz="3600" dirty="0"/>
              <a:t>по переменной «Среднедушевые</a:t>
            </a:r>
            <a:r>
              <a:rPr lang="en-US" sz="3600" dirty="0"/>
              <a:t> </a:t>
            </a:r>
            <a:r>
              <a:rPr lang="ru-RU" sz="3600" dirty="0"/>
              <a:t>расходы населения, руб.»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82F13B-CDF6-4580-A75C-91B5091A7376}"/>
              </a:ext>
            </a:extLst>
          </p:cNvPr>
          <p:cNvSpPr/>
          <p:nvPr/>
        </p:nvSpPr>
        <p:spPr>
          <a:xfrm>
            <a:off x="472966" y="1690688"/>
            <a:ext cx="5044965" cy="977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&gt; </a:t>
            </a:r>
            <a:r>
              <a:rPr lang="en-US" sz="2800" b="1" dirty="0">
                <a:solidFill>
                  <a:schemeClr val="tx2"/>
                </a:solidFill>
              </a:rPr>
              <a:t>hist(data_1$expen_19)</a:t>
            </a: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8CAD7-6459-44A7-822F-7CDA3203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597" y="1690688"/>
            <a:ext cx="6642537" cy="49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9DBB-93E8-40C4-865A-2991F793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5" y="365126"/>
            <a:ext cx="10901855" cy="759481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распределение признака условно равномерно, то для определения количества групп используется формула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Стерджесса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6DD509-109C-40B2-8FF4-49A664416FCE}"/>
              </a:ext>
            </a:extLst>
          </p:cNvPr>
          <p:cNvSpPr/>
          <p:nvPr/>
        </p:nvSpPr>
        <p:spPr>
          <a:xfrm>
            <a:off x="451944" y="1282263"/>
            <a:ext cx="5570483" cy="323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207FFB-2FB3-45B3-9BD1-506AFFA7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9" y="1623848"/>
            <a:ext cx="4929352" cy="24541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DF6599-F21A-4D93-8621-D0D723381A9B}"/>
              </a:ext>
            </a:extLst>
          </p:cNvPr>
          <p:cNvSpPr/>
          <p:nvPr/>
        </p:nvSpPr>
        <p:spPr>
          <a:xfrm>
            <a:off x="6379779" y="2060028"/>
            <a:ext cx="4719145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n = 1+3,322* ln(N) </a:t>
            </a:r>
            <a:endParaRPr lang="ru-RU" sz="3600" b="1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95CD28-82BC-4EB5-A370-82D5FED89237}"/>
              </a:ext>
            </a:extLst>
          </p:cNvPr>
          <p:cNvSpPr/>
          <p:nvPr/>
        </p:nvSpPr>
        <p:spPr>
          <a:xfrm>
            <a:off x="6379779" y="4293477"/>
            <a:ext cx="4719145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n = 1+3,322* ln(85) = 15</a:t>
            </a:r>
            <a:endParaRPr lang="ru-RU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AC584-2DC8-4FD1-B199-04DD8F13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365125"/>
            <a:ext cx="11246069" cy="664889"/>
          </a:xfrm>
        </p:spPr>
        <p:txBody>
          <a:bodyPr>
            <a:normAutofit fontScale="90000"/>
          </a:bodyPr>
          <a:lstStyle/>
          <a:p>
            <a:r>
              <a:rPr lang="ru-RU" dirty="0"/>
              <a:t>В функции </a:t>
            </a:r>
            <a:r>
              <a:rPr lang="en-US" dirty="0"/>
              <a:t>hist() </a:t>
            </a:r>
            <a:r>
              <a:rPr lang="ru-RU" dirty="0"/>
              <a:t>устанавливаем число групп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172ACC-E458-4471-95E3-D891E54BF240}"/>
              </a:ext>
            </a:extLst>
          </p:cNvPr>
          <p:cNvSpPr/>
          <p:nvPr/>
        </p:nvSpPr>
        <p:spPr>
          <a:xfrm>
            <a:off x="357352" y="1313793"/>
            <a:ext cx="5812220" cy="798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&gt; hist(data_1$mon_inc_19, breaks=15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7505A4-62C2-4F5B-8712-8740C370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2" y="2257290"/>
            <a:ext cx="6368119" cy="452174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C2149C-A578-4682-9ACF-BC893FD64C76}"/>
              </a:ext>
            </a:extLst>
          </p:cNvPr>
          <p:cNvSpPr/>
          <p:nvPr/>
        </p:nvSpPr>
        <p:spPr>
          <a:xfrm>
            <a:off x="6632028" y="1030014"/>
            <a:ext cx="4845269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Аргумент </a:t>
            </a:r>
            <a:r>
              <a:rPr lang="en-US" dirty="0"/>
              <a:t>breaks </a:t>
            </a:r>
            <a:r>
              <a:rPr lang="ru-RU" dirty="0"/>
              <a:t>устанавливает  число групп, приблизительно равное заданному, т.к. определяется четкое разбиение на группы</a:t>
            </a:r>
          </a:p>
        </p:txBody>
      </p:sp>
    </p:spTree>
    <p:extLst>
      <p:ext uri="{BB962C8B-B14F-4D97-AF65-F5344CB8AC3E}">
        <p14:creationId xmlns:p14="http://schemas.microsoft.com/office/powerpoint/2010/main" val="1977853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2073</Words>
  <Application>Microsoft Office PowerPoint</Application>
  <PresentationFormat>Широкоэкранный</PresentationFormat>
  <Paragraphs>174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Symbol</vt:lpstr>
      <vt:lpstr>Тема Office</vt:lpstr>
      <vt:lpstr>Тема 2. Средства визуализации в описательной (дескриптивной) статистике  </vt:lpstr>
      <vt:lpstr>Описательная (дескриптивная) статистика – начальный этап статистического исследования</vt:lpstr>
      <vt:lpstr>Задаем формат категориальных переменных (as.factor()</vt:lpstr>
      <vt:lpstr>Показатели описательной статистики по всем переменным массива data_1</vt:lpstr>
      <vt:lpstr>Показатели описательной статистики - две переменные</vt:lpstr>
      <vt:lpstr>Построение гистограммы по переменной «Среднедушевые денежные доходы, руб.» </vt:lpstr>
      <vt:lpstr>Построение гистограммы по переменной «Среднедушевые расходы населения, руб.» </vt:lpstr>
      <vt:lpstr>Если распределение признака условно равномерно, то для определения количества групп используется формула Стерджесса</vt:lpstr>
      <vt:lpstr>В функции hist() устанавливаем число групп</vt:lpstr>
      <vt:lpstr>Задаем необходимое число интервалов (напр.,10)</vt:lpstr>
      <vt:lpstr>Диаграмма boxplot (ящик-усы) - назначение</vt:lpstr>
      <vt:lpstr>Построение диаграммы ЯЩИК - УСЫ</vt:lpstr>
      <vt:lpstr>Соотношения характеристик  диаграммы boxplot и функции вероятности нормального распределения </vt:lpstr>
      <vt:lpstr>Презентация PowerPoint</vt:lpstr>
      <vt:lpstr>Сравнение значений медианы (черная жирная линия) и форм распределения показателя среднедушевых расходов населения по федеральным округам</vt:lpstr>
      <vt:lpstr>Сопоставление распределений по показателям: среднедушевые денежные доходы и среднедушевые расходы населения (по федеральным округам)</vt:lpstr>
      <vt:lpstr>Функции пакета ggplot2 ## Построение гистограммы по качественной переменной</vt:lpstr>
      <vt:lpstr>Столбиковая диаграмма по категориальной переменной  (по оси ординат – число единиц (частоты)</vt:lpstr>
      <vt:lpstr>Столбиковая диаграмма по категориальной переменной  (по оси ординат – доля в общем числе единиц(частости)</vt:lpstr>
      <vt:lpstr>… по федеральным округам</vt:lpstr>
      <vt:lpstr>Столбиковая диаграмма по категориальной переменной (tip_1) по группам регионов, различающихся по уровню развития,  с цветовой заливкой</vt:lpstr>
      <vt:lpstr>Функции пакета ggplot2 ## Построение гистограммы по количественной(непрерывной) переменной – ВРП на душу населения, тыс.руб.</vt:lpstr>
      <vt:lpstr>## Построение гистограммы по количественной(непрерывной) переменной – темп роста ВРП, %</vt:lpstr>
      <vt:lpstr>## Построение гистограммы по количественной(непрерывной) переменной – среднедушевые денежные доходы населения за месяц, руб.</vt:lpstr>
      <vt:lpstr>Изменить ширину интервалов при сохранении принципа минимальности внутригрупповой дисперсии</vt:lpstr>
      <vt:lpstr>Определение числа групп и ширины интервалов</vt:lpstr>
      <vt:lpstr>Справка по аргументу bins</vt:lpstr>
      <vt:lpstr># Наложение гистограмм, составленных  по двум категориальным группам </vt:lpstr>
      <vt:lpstr>Выделение двух подмножеств единиц совокупности</vt:lpstr>
      <vt:lpstr>Результат (подмножество)</vt:lpstr>
      <vt:lpstr>Визуализация в анализе выбросов</vt:lpstr>
      <vt:lpstr># Визуализация статистических выбросов  ## 1-й вариант – Базовая функция  boxplot()</vt:lpstr>
      <vt:lpstr>## 2-й вариант – функция  boxlot()</vt:lpstr>
      <vt:lpstr>Презентация PowerPoint</vt:lpstr>
      <vt:lpstr>Визуализация плотности распределений</vt:lpstr>
      <vt:lpstr>Наложение кривой нормального распределения на гистограмму</vt:lpstr>
      <vt:lpstr>Результат по переменной mon_inc_19 (ggplot2)</vt:lpstr>
      <vt:lpstr>Наложение кривой нормального распределения на гистограмму (базовые функции)</vt:lpstr>
      <vt:lpstr>Презентация PowerPoint</vt:lpstr>
      <vt:lpstr>Результат по переменной mon_inc_19 (базовые функции)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визуализации в дескриптивной статистике</dc:title>
  <dc:creator>user</dc:creator>
  <cp:lastModifiedBy>елена зарова</cp:lastModifiedBy>
  <cp:revision>45</cp:revision>
  <dcterms:created xsi:type="dcterms:W3CDTF">2021-10-18T11:32:19Z</dcterms:created>
  <dcterms:modified xsi:type="dcterms:W3CDTF">2021-12-10T11:28:32Z</dcterms:modified>
</cp:coreProperties>
</file>