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6" r:id="rId2"/>
    <p:sldId id="355" r:id="rId3"/>
    <p:sldId id="362" r:id="rId4"/>
    <p:sldId id="357" r:id="rId5"/>
    <p:sldId id="363" r:id="rId6"/>
    <p:sldId id="364" r:id="rId7"/>
    <p:sldId id="365" r:id="rId8"/>
    <p:sldId id="378" r:id="rId9"/>
    <p:sldId id="369" r:id="rId10"/>
    <p:sldId id="379" r:id="rId11"/>
    <p:sldId id="358" r:id="rId12"/>
    <p:sldId id="368" r:id="rId13"/>
    <p:sldId id="377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28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 Light" panose="02010600030101010101" pitchFamily="2" charset="-122"/>
        <a:ea typeface="等线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 Light" panose="02010600030101010101" pitchFamily="2" charset="-122"/>
        <a:ea typeface="等线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 Light" panose="02010600030101010101" pitchFamily="2" charset="-122"/>
        <a:ea typeface="等线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 Light" panose="02010600030101010101" pitchFamily="2" charset="-122"/>
        <a:ea typeface="等线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 Light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 Light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 Light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 Light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 Light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ED2174D1-DF73-484C-89F3-8AD3C034BA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A14478F-4444-4D37-9174-E6B90EAB61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202C1FBA-CF23-45CA-A289-03E32D160964}" type="datetimeFigureOut">
              <a:rPr lang="zh-CN" altLang="en-US"/>
              <a:pPr/>
              <a:t>2018/1/23</a:t>
            </a:fld>
            <a:endParaRPr lang="zh-CN" altLang="en-US">
              <a:latin typeface="等线 Light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45F7C3-6261-4032-97DA-DCCB76501E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B9569B2-EA73-4031-B1D8-904365AADF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78C6A8C9-DD26-45E2-8640-16E6C7C6D225}" type="slidenum">
              <a:rPr lang="zh-CN" altLang="en-US"/>
              <a:pPr/>
              <a:t>‹#›</a:t>
            </a:fld>
            <a:endParaRPr lang="zh-CN" altLang="en-US">
              <a:latin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063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52EAF5EB-67F1-4A0E-BB7B-588B33C8E7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2BD5EC2-35AF-4E12-BB04-9308825514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6D966BD8-0FC1-456F-BDC6-7D0CA8E36566}" type="datetimeFigureOut">
              <a:rPr lang="zh-CN" altLang="en-US"/>
              <a:pPr/>
              <a:t>2018/1/23</a:t>
            </a:fld>
            <a:endParaRPr lang="zh-CN" altLang="en-US">
              <a:latin typeface="等线 Light" panose="02010600030101010101" pitchFamily="2" charset="-122"/>
            </a:endParaRPr>
          </a:p>
        </p:txBody>
      </p:sp>
      <p:sp>
        <p:nvSpPr>
          <p:cNvPr id="17412" name="幻灯片图像占位符 3">
            <a:extLst>
              <a:ext uri="{FF2B5EF4-FFF2-40B4-BE49-F238E27FC236}">
                <a16:creationId xmlns="" xmlns:a16="http://schemas.microsoft.com/office/drawing/2014/main" id="{D0AB0A1A-E58E-4D08-9439-C60258C3EEE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>
            <a:extLst>
              <a:ext uri="{FF2B5EF4-FFF2-40B4-BE49-F238E27FC236}">
                <a16:creationId xmlns="" xmlns:a16="http://schemas.microsoft.com/office/drawing/2014/main" id="{E41C2738-E0C1-4A08-ABF0-FBAE26363F5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2B5F2F2-7826-451E-A6A6-7BF3FEC61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CBDC52B-B9ED-4037-8248-A37CA4D2F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C38EDC31-208B-4090-9A67-5D2C77141626}" type="slidenum">
              <a:rPr lang="zh-CN" altLang="en-US"/>
              <a:pPr/>
              <a:t>‹#›</a:t>
            </a:fld>
            <a:endParaRPr lang="zh-CN" altLang="en-US">
              <a:latin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908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="" xmlns:a16="http://schemas.microsoft.com/office/drawing/2014/main" id="{CB344FF6-E592-4995-97F9-21F80068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5815013"/>
            <a:ext cx="2459038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>
            <a:extLst>
              <a:ext uri="{FF2B5EF4-FFF2-40B4-BE49-F238E27FC236}">
                <a16:creationId xmlns="" xmlns:a16="http://schemas.microsoft.com/office/drawing/2014/main" id="{B755F0BA-7BEE-43A4-BAB8-BC69FCBC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 bwMode="auto">
          <a:xfrm>
            <a:off x="0" y="0"/>
            <a:ext cx="914400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8E8CE159-C5C1-4AE7-A351-772E472CFFA7}"/>
              </a:ext>
            </a:extLst>
          </p:cNvPr>
          <p:cNvCxnSpPr/>
          <p:nvPr/>
        </p:nvCxnSpPr>
        <p:spPr>
          <a:xfrm>
            <a:off x="0" y="39004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/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435805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>
            <a:extLst>
              <a:ext uri="{FF2B5EF4-FFF2-40B4-BE49-F238E27FC236}">
                <a16:creationId xmlns="" xmlns:a16="http://schemas.microsoft.com/office/drawing/2014/main" id="{B20BAD82-9404-4114-9DFA-EF3AAD931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21A2C4E-CB50-4D0C-AF79-9872B6FFCC69}"/>
              </a:ext>
            </a:extLst>
          </p:cNvPr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4" name="图片 15">
            <a:extLst>
              <a:ext uri="{FF2B5EF4-FFF2-40B4-BE49-F238E27FC236}">
                <a16:creationId xmlns="" xmlns:a16="http://schemas.microsoft.com/office/drawing/2014/main" id="{FDF33EDB-A378-4B01-B74B-DA645916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ECE9E65-00D9-4F8D-A74B-9EC836EBA352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0A5105D-F514-4EB9-B9CC-4E87E83AA0B2}"/>
              </a:ext>
            </a:extLst>
          </p:cNvPr>
          <p:cNvSpPr txBox="1"/>
          <p:nvPr/>
        </p:nvSpPr>
        <p:spPr>
          <a:xfrm>
            <a:off x="8250238" y="311150"/>
            <a:ext cx="5778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/>
            <a:r>
              <a:rPr lang="en-US" altLang="zh-CN" sz="1200" spc="-6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7">
            <a:extLst>
              <a:ext uri="{FF2B5EF4-FFF2-40B4-BE49-F238E27FC236}">
                <a16:creationId xmlns="" xmlns:a16="http://schemas.microsoft.com/office/drawing/2014/main" id="{0C9DDB14-2D86-471A-AB62-4D2E08A963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B67894D-4FF0-4CDA-A9AA-DBFDA297B52A}"/>
              </a:ext>
            </a:extLst>
          </p:cNvPr>
          <p:cNvSpPr/>
          <p:nvPr userDrawn="1"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9" name="图片 9">
            <a:extLst>
              <a:ext uri="{FF2B5EF4-FFF2-40B4-BE49-F238E27FC236}">
                <a16:creationId xmlns="" xmlns:a16="http://schemas.microsoft.com/office/drawing/2014/main" id="{89EFE52C-96BB-4D34-936C-F44E9B9CE7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2741ADA-FE4B-41AF-ACA2-B8D33169D22D}"/>
              </a:ext>
            </a:extLst>
          </p:cNvPr>
          <p:cNvSpPr/>
          <p:nvPr userDrawn="1"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灯片编号占位符 5">
            <a:extLst>
              <a:ext uri="{FF2B5EF4-FFF2-40B4-BE49-F238E27FC236}">
                <a16:creationId xmlns="" xmlns:a16="http://schemas.microsoft.com/office/drawing/2014/main" id="{D0916208-94A1-4641-935D-E0B50F815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97913" y="312738"/>
            <a:ext cx="365125" cy="277812"/>
          </a:xfrm>
          <a:prstGeom prst="rect">
            <a:avLst/>
          </a:prstGeom>
        </p:spPr>
        <p:txBody>
          <a:bodyPr wrap="none" rtlCol="0">
            <a:spAutoFit/>
          </a:bodyPr>
          <a:lstStyle>
            <a:lvl1pPr fontAlgn="auto">
              <a:defRPr lang="zh-CN" altLang="en-US" sz="1200" spc="-6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AD5E60-6320-4940-88B4-A5635F4DEC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96703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576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9">
            <a:extLst>
              <a:ext uri="{FF2B5EF4-FFF2-40B4-BE49-F238E27FC236}">
                <a16:creationId xmlns="" xmlns:a16="http://schemas.microsoft.com/office/drawing/2014/main" id="{EBFBEB18-E046-41C2-9679-CDB2505B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900"/>
            <a:ext cx="9144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D2E5E67-5811-4CA1-BA57-584BB7864714}"/>
              </a:ext>
            </a:extLst>
          </p:cNvPr>
          <p:cNvSpPr txBox="1"/>
          <p:nvPr/>
        </p:nvSpPr>
        <p:spPr>
          <a:xfrm>
            <a:off x="8250238" y="312738"/>
            <a:ext cx="57785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/>
            <a:r>
              <a:rPr lang="en-US" altLang="zh-CN" sz="1200" spc="-6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7">
            <a:extLst>
              <a:ext uri="{FF2B5EF4-FFF2-40B4-BE49-F238E27FC236}">
                <a16:creationId xmlns="" xmlns:a16="http://schemas.microsoft.com/office/drawing/2014/main" id="{A0C29996-185E-45F7-9E73-1C629A00A8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900"/>
            <a:ext cx="9144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8">
            <a:extLst>
              <a:ext uri="{FF2B5EF4-FFF2-40B4-BE49-F238E27FC236}">
                <a16:creationId xmlns="" xmlns:a16="http://schemas.microsoft.com/office/drawing/2014/main" id="{97054994-8260-44DD-AACF-C64DBDA7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6325" y="312738"/>
            <a:ext cx="487363" cy="27781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fontAlgn="auto">
              <a:defRPr lang="zh-CN" altLang="en-US" sz="1200" spc="-6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8CF7C0-7409-4319-A2F9-2A8538EBFB0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07162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A71E11F2-08FE-42F6-895A-1CFA400E4B80}"/>
              </a:ext>
            </a:extLst>
          </p:cNvPr>
          <p:cNvCxnSpPr/>
          <p:nvPr/>
        </p:nvCxnSpPr>
        <p:spPr>
          <a:xfrm flipV="1">
            <a:off x="0" y="1550988"/>
            <a:ext cx="91440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8">
            <a:extLst>
              <a:ext uri="{FF2B5EF4-FFF2-40B4-BE49-F238E27FC236}">
                <a16:creationId xmlns="" xmlns:a16="http://schemas.microsoft.com/office/drawing/2014/main" id="{40C87593-DEE7-41C5-BA78-3637477F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F63F25E-CA19-4B2B-B726-0D0883C08FD9}"/>
              </a:ext>
            </a:extLst>
          </p:cNvPr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9" name="图片 20">
            <a:extLst>
              <a:ext uri="{FF2B5EF4-FFF2-40B4-BE49-F238E27FC236}">
                <a16:creationId xmlns="" xmlns:a16="http://schemas.microsoft.com/office/drawing/2014/main" id="{A224F3AC-EDF2-4690-AA6B-B44970AB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12E1DF7D-AF37-42D5-B7F8-1E9C41B60780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A44C3E8-DE9E-48BF-BB98-F926A075D1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0E34618-3E09-4786-9112-497B08C9B9D2}"/>
              </a:ext>
            </a:extLst>
          </p:cNvPr>
          <p:cNvSpPr/>
          <p:nvPr userDrawn="1"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EF715E41-F7C0-4528-92F6-8BF7035988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18D16141-EA36-4E11-8C85-0AE880B35227}"/>
              </a:ext>
            </a:extLst>
          </p:cNvPr>
          <p:cNvSpPr/>
          <p:nvPr userDrawn="1"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noProof="1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24524161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4">
            <a:extLst>
              <a:ext uri="{FF2B5EF4-FFF2-40B4-BE49-F238E27FC236}">
                <a16:creationId xmlns="" xmlns:a16="http://schemas.microsoft.com/office/drawing/2014/main" id="{ED2F805D-E167-4B23-A642-DB2BE2C7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B10E2CA-D9EC-4160-8B76-48A4EA43BABB}"/>
              </a:ext>
            </a:extLst>
          </p:cNvPr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8" name="图片 22">
            <a:extLst>
              <a:ext uri="{FF2B5EF4-FFF2-40B4-BE49-F238E27FC236}">
                <a16:creationId xmlns="" xmlns:a16="http://schemas.microsoft.com/office/drawing/2014/main" id="{5429EE66-727E-4C0B-8CFB-B4E95356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4C571D1-7E00-4F87-82C7-568DE472E7A9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11327FBE-F5F9-4B84-A8B3-4BAA2A7AE2C4}"/>
              </a:ext>
            </a:extLst>
          </p:cNvPr>
          <p:cNvSpPr txBox="1"/>
          <p:nvPr/>
        </p:nvSpPr>
        <p:spPr>
          <a:xfrm>
            <a:off x="8250238" y="312738"/>
            <a:ext cx="57785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/>
            <a:r>
              <a:rPr lang="en-US" altLang="zh-CN" sz="1200" spc="-6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24F496B6-BB6D-4C7A-870A-E6F0623D6077}"/>
              </a:ext>
            </a:extLst>
          </p:cNvPr>
          <p:cNvCxnSpPr/>
          <p:nvPr/>
        </p:nvCxnSpPr>
        <p:spPr>
          <a:xfrm flipV="1">
            <a:off x="0" y="1550988"/>
            <a:ext cx="91440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8442962-0256-4155-B43C-70385FC9D7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6322D17-F275-443E-84FC-E20693EC6D6D}"/>
              </a:ext>
            </a:extLst>
          </p:cNvPr>
          <p:cNvSpPr/>
          <p:nvPr userDrawn="1"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5" name="图片 16">
            <a:extLst>
              <a:ext uri="{FF2B5EF4-FFF2-40B4-BE49-F238E27FC236}">
                <a16:creationId xmlns="" xmlns:a16="http://schemas.microsoft.com/office/drawing/2014/main" id="{3CBEB2CD-90D1-41D2-8E59-59CDAE294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6A023D5-C374-44AB-BF74-53321CC9B703}"/>
              </a:ext>
            </a:extLst>
          </p:cNvPr>
          <p:cNvSpPr/>
          <p:nvPr userDrawn="1"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noProof="1"/>
              <a:t>单击此处编辑标题</a:t>
            </a:r>
          </a:p>
        </p:txBody>
      </p:sp>
      <p:sp>
        <p:nvSpPr>
          <p:cNvPr id="19" name="灯片编号占位符 8">
            <a:extLst>
              <a:ext uri="{FF2B5EF4-FFF2-40B4-BE49-F238E27FC236}">
                <a16:creationId xmlns="" xmlns:a16="http://schemas.microsoft.com/office/drawing/2014/main" id="{BCEF36B9-95B7-4F70-B41E-8574719E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6325" y="312738"/>
            <a:ext cx="487363" cy="27781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fontAlgn="auto">
              <a:defRPr lang="zh-CN" altLang="en-US" sz="1200" spc="-6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9C2A4-0604-426A-9CC4-B3568DDF9D5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236087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51CD5A1-00FE-4380-B47A-D33B8A72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5815013"/>
            <a:ext cx="2459038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9">
            <a:extLst>
              <a:ext uri="{FF2B5EF4-FFF2-40B4-BE49-F238E27FC236}">
                <a16:creationId xmlns="" xmlns:a16="http://schemas.microsoft.com/office/drawing/2014/main" id="{DB4BB357-F634-41C7-AF30-EB1F38DA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 bwMode="auto">
          <a:xfrm>
            <a:off x="0" y="0"/>
            <a:ext cx="914400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6C7A8B77-1935-4535-B9FD-738041B11829}"/>
              </a:ext>
            </a:extLst>
          </p:cNvPr>
          <p:cNvCxnSpPr/>
          <p:nvPr/>
        </p:nvCxnSpPr>
        <p:spPr>
          <a:xfrm>
            <a:off x="0" y="39004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7">
            <a:extLst>
              <a:ext uri="{FF2B5EF4-FFF2-40B4-BE49-F238E27FC236}">
                <a16:creationId xmlns="" xmlns:a16="http://schemas.microsoft.com/office/drawing/2014/main" id="{23EA36CB-2423-466E-BEEF-D8979FF966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 bwMode="auto">
          <a:xfrm>
            <a:off x="0" y="0"/>
            <a:ext cx="914400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39279C75-2CF1-4E14-8335-113EBE1AA96C}"/>
              </a:ext>
            </a:extLst>
          </p:cNvPr>
          <p:cNvCxnSpPr/>
          <p:nvPr userDrawn="1"/>
        </p:nvCxnSpPr>
        <p:spPr>
          <a:xfrm>
            <a:off x="0" y="39004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/>
            <a:r>
              <a:rPr lang="zh-CN" altLang="en-US" noProof="1"/>
              <a:t>单击以编辑母版副标题样式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单击此处添加日期</a:t>
            </a:r>
          </a:p>
        </p:txBody>
      </p:sp>
    </p:spTree>
    <p:extLst>
      <p:ext uri="{BB962C8B-B14F-4D97-AF65-F5344CB8AC3E}">
        <p14:creationId xmlns:p14="http://schemas.microsoft.com/office/powerpoint/2010/main" val="3680624829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="" xmlns:a16="http://schemas.microsoft.com/office/drawing/2014/main" id="{4DC73229-F776-4674-BF29-2B0CCFA1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0"/>
            <a:ext cx="91440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">
            <a:extLst>
              <a:ext uri="{FF2B5EF4-FFF2-40B4-BE49-F238E27FC236}">
                <a16:creationId xmlns="" xmlns:a16="http://schemas.microsoft.com/office/drawing/2014/main" id="{0F6BD873-7153-4960-88D0-9B6ACEDA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08388"/>
            <a:ext cx="30210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">
            <a:extLst>
              <a:ext uri="{FF2B5EF4-FFF2-40B4-BE49-F238E27FC236}">
                <a16:creationId xmlns="" xmlns:a16="http://schemas.microsoft.com/office/drawing/2014/main" id="{4C10F3A9-3A72-43EB-B4C7-4F915564AE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0"/>
            <a:ext cx="91440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04257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2FF5E99B-9C58-4371-8441-D8E68974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fontAlgn="auto">
              <a:defRPr noProof="1">
                <a:latin typeface="+mn-lt"/>
                <a:ea typeface="+mn-ea"/>
              </a:defRPr>
            </a:lvl1pPr>
          </a:lstStyle>
          <a:p>
            <a:fld id="{82F288E0-7875-42C4-84C8-98DBBD3BF4D2}" type="datetimeFigureOut">
              <a:rPr lang="zh-CN" altLang="en-US"/>
              <a:pPr/>
              <a:t>2018/1/23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739DA9F3-DDA8-4FF9-A1F4-96F43E79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fontAlgn="auto">
              <a:defRPr noProof="1"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9D00149-D975-4160-8432-C053043E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fontAlgn="auto">
              <a:defRPr noProof="1">
                <a:latin typeface="+mn-lt"/>
                <a:ea typeface="+mn-ea"/>
              </a:defRPr>
            </a:lvl1pPr>
          </a:lstStyle>
          <a:p>
            <a:fld id="{AC5CFB97-4A50-4AA8-A5AC-90F9F6A825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04050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062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4D9DB507-27B0-4617-A948-499681B6A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913" y="311150"/>
            <a:ext cx="365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0DFC45-6E74-4473-B580-80A1EAC105F3}" type="slidenum"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10C9A219-F544-4B8C-895F-825D444F2AAB}"/>
              </a:ext>
            </a:extLst>
          </p:cNvPr>
          <p:cNvSpPr txBox="1"/>
          <p:nvPr/>
        </p:nvSpPr>
        <p:spPr>
          <a:xfrm>
            <a:off x="8250238" y="311150"/>
            <a:ext cx="5778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/>
            <a:r>
              <a:rPr lang="en-US" altLang="zh-CN" sz="1200" spc="-6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678921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FEFFC38-4F1D-4690-8DBF-7E577ACE0610}"/>
              </a:ext>
            </a:extLst>
          </p:cNvPr>
          <p:cNvSpPr/>
          <p:nvPr/>
        </p:nvSpPr>
        <p:spPr>
          <a:xfrm>
            <a:off x="0" y="0"/>
            <a:ext cx="9144000" cy="66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BDCD776-CB48-4635-9ADA-ADEFB23A9CD0}"/>
              </a:ext>
            </a:extLst>
          </p:cNvPr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7" name="图片 7">
            <a:extLst>
              <a:ext uri="{FF2B5EF4-FFF2-40B4-BE49-F238E27FC236}">
                <a16:creationId xmlns="" xmlns:a16="http://schemas.microsoft.com/office/drawing/2014/main" id="{CEA88822-A4B7-4EE9-AEA1-4EE1792A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04775"/>
            <a:ext cx="46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4D92282-8B6C-491D-8CA3-4DE9EB4B9172}"/>
              </a:ext>
            </a:extLst>
          </p:cNvPr>
          <p:cNvSpPr/>
          <p:nvPr userDrawn="1"/>
        </p:nvSpPr>
        <p:spPr>
          <a:xfrm>
            <a:off x="0" y="0"/>
            <a:ext cx="9144000" cy="66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C80186E-37F6-446A-A2E1-6138A8E43502}"/>
              </a:ext>
            </a:extLst>
          </p:cNvPr>
          <p:cNvSpPr/>
          <p:nvPr userDrawn="1"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0" name="图片 11">
            <a:extLst>
              <a:ext uri="{FF2B5EF4-FFF2-40B4-BE49-F238E27FC236}">
                <a16:creationId xmlns="" xmlns:a16="http://schemas.microsoft.com/office/drawing/2014/main" id="{F5A603B2-5592-4C4B-B1D0-2C2C7EA576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04775"/>
            <a:ext cx="46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382451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6F5C222-8CCE-4094-AD94-7F15F4248993}"/>
              </a:ext>
            </a:extLst>
          </p:cNvPr>
          <p:cNvSpPr/>
          <p:nvPr/>
        </p:nvSpPr>
        <p:spPr>
          <a:xfrm>
            <a:off x="0" y="0"/>
            <a:ext cx="9144000" cy="66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E9C832C-D0EC-4E86-8E5B-C899034B5EA6}"/>
              </a:ext>
            </a:extLst>
          </p:cNvPr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8F50905-8067-4F25-9251-0931375E0056}"/>
              </a:ext>
            </a:extLst>
          </p:cNvPr>
          <p:cNvSpPr txBox="1"/>
          <p:nvPr/>
        </p:nvSpPr>
        <p:spPr>
          <a:xfrm>
            <a:off x="8250238" y="311150"/>
            <a:ext cx="5778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/>
            <a:r>
              <a:rPr lang="en-US" altLang="zh-CN" sz="1200" spc="-6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11">
            <a:extLst>
              <a:ext uri="{FF2B5EF4-FFF2-40B4-BE49-F238E27FC236}">
                <a16:creationId xmlns="" xmlns:a16="http://schemas.microsoft.com/office/drawing/2014/main" id="{884EC3C7-1A45-495C-9043-931BBF2B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04775"/>
            <a:ext cx="46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033B255-B1ED-455C-B49D-9C6B1B2A0C08}"/>
              </a:ext>
            </a:extLst>
          </p:cNvPr>
          <p:cNvSpPr/>
          <p:nvPr userDrawn="1"/>
        </p:nvSpPr>
        <p:spPr>
          <a:xfrm>
            <a:off x="0" y="0"/>
            <a:ext cx="9144000" cy="66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CBAFD852-5D40-4B5D-9DEB-A785D25F5BE7}"/>
              </a:ext>
            </a:extLst>
          </p:cNvPr>
          <p:cNvSpPr/>
          <p:nvPr userDrawn="1"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0CF4A2-F758-456D-B042-7757E653EDD4}"/>
              </a:ext>
            </a:extLst>
          </p:cNvPr>
          <p:cNvSpPr txBox="1"/>
          <p:nvPr userDrawn="1"/>
        </p:nvSpPr>
        <p:spPr>
          <a:xfrm>
            <a:off x="8250238" y="311150"/>
            <a:ext cx="5778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/>
            <a:r>
              <a:rPr lang="en-US" altLang="zh-CN" sz="1200" spc="-6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4">
            <a:extLst>
              <a:ext uri="{FF2B5EF4-FFF2-40B4-BE49-F238E27FC236}">
                <a16:creationId xmlns="" xmlns:a16="http://schemas.microsoft.com/office/drawing/2014/main" id="{D5DE6FC8-1FF7-45D2-8E6F-180D35C131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04775"/>
            <a:ext cx="46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" name="灯片编号占位符 8">
            <a:extLst>
              <a:ext uri="{FF2B5EF4-FFF2-40B4-BE49-F238E27FC236}">
                <a16:creationId xmlns="" xmlns:a16="http://schemas.microsoft.com/office/drawing/2014/main" id="{39170B0A-1A3F-48A4-8B78-FD7CE2375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97913" y="312738"/>
            <a:ext cx="365125" cy="277812"/>
          </a:xfrm>
          <a:prstGeom prst="rect">
            <a:avLst/>
          </a:prstGeom>
        </p:spPr>
        <p:txBody>
          <a:bodyPr wrap="none" rtlCol="0">
            <a:spAutoFit/>
          </a:bodyPr>
          <a:lstStyle>
            <a:lvl1pPr fontAlgn="auto">
              <a:defRPr lang="zh-CN" altLang="en-US" sz="1200" spc="-6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BBF5D76-21EE-4448-BD31-7B0D5788D0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293008"/>
      </p:ext>
    </p:extLst>
  </p:cSld>
  <p:clrMapOvr>
    <a:masterClrMapping/>
  </p:clrMapOvr>
  <p:transition spd="slow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>
            <a:extLst>
              <a:ext uri="{FF2B5EF4-FFF2-40B4-BE49-F238E27FC236}">
                <a16:creationId xmlns="" xmlns:a16="http://schemas.microsoft.com/office/drawing/2014/main" id="{0CCE3904-549B-43AE-A4CF-D16C2F83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F681B1A-64D4-48C1-9D8B-9778EA1F3DC5}"/>
              </a:ext>
            </a:extLst>
          </p:cNvPr>
          <p:cNvSpPr/>
          <p:nvPr/>
        </p:nvSpPr>
        <p:spPr>
          <a:xfrm>
            <a:off x="0" y="5821363"/>
            <a:ext cx="9144000" cy="1036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5" name="图片 7">
            <a:extLst>
              <a:ext uri="{FF2B5EF4-FFF2-40B4-BE49-F238E27FC236}">
                <a16:creationId xmlns="" xmlns:a16="http://schemas.microsoft.com/office/drawing/2014/main" id="{378F8643-ACA4-4299-8D21-85A8120C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6100763"/>
            <a:ext cx="195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E86ED1D-AE56-4EDB-A4E7-D71EE81E5F1C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7" name="图片 2">
            <a:extLst>
              <a:ext uri="{FF2B5EF4-FFF2-40B4-BE49-F238E27FC236}">
                <a16:creationId xmlns="" xmlns:a16="http://schemas.microsoft.com/office/drawing/2014/main" id="{2A95A379-74C9-49C5-92B7-9DACDB19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9144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">
            <a:extLst>
              <a:ext uri="{FF2B5EF4-FFF2-40B4-BE49-F238E27FC236}">
                <a16:creationId xmlns="" xmlns:a16="http://schemas.microsoft.com/office/drawing/2014/main" id="{2096E107-3E33-4835-A640-AE9848D83C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09B22AE-9B21-4EB1-9E4F-266B1F4736DF}"/>
              </a:ext>
            </a:extLst>
          </p:cNvPr>
          <p:cNvSpPr/>
          <p:nvPr userDrawn="1"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0" name="图片 11">
            <a:extLst>
              <a:ext uri="{FF2B5EF4-FFF2-40B4-BE49-F238E27FC236}">
                <a16:creationId xmlns="" xmlns:a16="http://schemas.microsoft.com/office/drawing/2014/main" id="{BB0AB4FA-3BA8-4F36-BFE6-505FC0A79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9144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429665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50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9">
            <a:extLst>
              <a:ext uri="{FF2B5EF4-FFF2-40B4-BE49-F238E27FC236}">
                <a16:creationId xmlns="" xmlns:a16="http://schemas.microsoft.com/office/drawing/2014/main" id="{7D30427B-2993-48FD-BE80-501B9E21E6C8}"/>
              </a:ext>
            </a:extLst>
          </p:cNvPr>
          <p:cNvSpPr txBox="1"/>
          <p:nvPr/>
        </p:nvSpPr>
        <p:spPr>
          <a:xfrm>
            <a:off x="8250238" y="311150"/>
            <a:ext cx="5778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/>
            <a:r>
              <a:rPr lang="en-US" altLang="zh-CN" sz="1200" spc="-6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71093075-D133-4C83-8D36-ACAF8920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311150"/>
            <a:ext cx="447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F15A440D-7508-4829-B2BD-080CDFF1D41B}" type="slidenum"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614150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="" xmlns:a16="http://schemas.microsoft.com/office/drawing/2014/main" id="{984E72CC-C1AF-472E-B159-44B7E338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029EAD5-F82C-47CA-AF6F-C0C9628395B8}"/>
              </a:ext>
            </a:extLst>
          </p:cNvPr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4" name="图片 11">
            <a:extLst>
              <a:ext uri="{FF2B5EF4-FFF2-40B4-BE49-F238E27FC236}">
                <a16:creationId xmlns="" xmlns:a16="http://schemas.microsoft.com/office/drawing/2014/main" id="{4324DD52-C7B3-4B46-92A4-F473A154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ECA6BA4-7A24-4A8F-B3BA-F5CC9D473D16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23BCF50-62A1-4607-8486-C3D87E7F65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98EC1B5-AA6C-4A36-8833-2FCC64F32F24}"/>
              </a:ext>
            </a:extLst>
          </p:cNvPr>
          <p:cNvSpPr/>
          <p:nvPr userDrawn="1"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8" name="图片 8">
            <a:extLst>
              <a:ext uri="{FF2B5EF4-FFF2-40B4-BE49-F238E27FC236}">
                <a16:creationId xmlns="" xmlns:a16="http://schemas.microsoft.com/office/drawing/2014/main" id="{3B1F4C7C-6295-4273-AE9E-1B9F8C0778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3B4FA6C-AA47-4BDC-8A97-B1821E44F246}"/>
              </a:ext>
            </a:extLst>
          </p:cNvPr>
          <p:cNvSpPr/>
          <p:nvPr userDrawn="1"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4515889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="" xmlns:a16="http://schemas.microsoft.com/office/drawing/2014/main" id="{C0C6B8FC-A11F-43C2-9249-96BA0DA0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文本占位符 5">
            <a:extLst>
              <a:ext uri="{FF2B5EF4-FFF2-40B4-BE49-F238E27FC236}">
                <a16:creationId xmlns="" xmlns:a16="http://schemas.microsoft.com/office/drawing/2014/main" id="{A4FCD300-6048-4830-A08C-12D1F49590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2750" y="1673225"/>
            <a:ext cx="83407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73D82EE-7B4C-4EAC-93EC-0A6749E106B1}"/>
              </a:ext>
            </a:extLst>
          </p:cNvPr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029" name="图片 11">
            <a:extLst>
              <a:ext uri="{FF2B5EF4-FFF2-40B4-BE49-F238E27FC236}">
                <a16:creationId xmlns="" xmlns:a16="http://schemas.microsoft.com/office/drawing/2014/main" id="{8A381655-27C3-4FD7-BE11-416FEEC4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BF373B1-2304-4F11-AB98-2DA76F9F50C0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031" name="图片 13">
            <a:extLst>
              <a:ext uri="{FF2B5EF4-FFF2-40B4-BE49-F238E27FC236}">
                <a16:creationId xmlns="" xmlns:a16="http://schemas.microsoft.com/office/drawing/2014/main" id="{E68223B4-FCAD-444D-A44B-01455FA72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900"/>
            <a:ext cx="9144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标题占位符 3">
            <a:extLst>
              <a:ext uri="{FF2B5EF4-FFF2-40B4-BE49-F238E27FC236}">
                <a16:creationId xmlns="" xmlns:a16="http://schemas.microsoft.com/office/drawing/2014/main" id="{3C1EB8BB-25C7-45F8-84A4-4526C2721C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2750" y="863600"/>
            <a:ext cx="84105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3" name="图片 8">
            <a:extLst>
              <a:ext uri="{FF2B5EF4-FFF2-40B4-BE49-F238E27FC236}">
                <a16:creationId xmlns="" xmlns:a16="http://schemas.microsoft.com/office/drawing/2014/main" id="{15C6DD7D-88DD-4D61-B5B1-05E457E9A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3844771-62C5-4450-9218-05D9B04B986A}"/>
              </a:ext>
            </a:extLst>
          </p:cNvPr>
          <p:cNvSpPr/>
          <p:nvPr userDrawn="1"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035" name="图片 14">
            <a:extLst>
              <a:ext uri="{FF2B5EF4-FFF2-40B4-BE49-F238E27FC236}">
                <a16:creationId xmlns="" xmlns:a16="http://schemas.microsoft.com/office/drawing/2014/main" id="{02B29B76-FFF2-45F8-8AB6-DD10E526A9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8275"/>
            <a:ext cx="1517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7178E4A-4804-41C5-B657-118178786AB7}"/>
              </a:ext>
            </a:extLst>
          </p:cNvPr>
          <p:cNvSpPr/>
          <p:nvPr userDrawn="1"/>
        </p:nvSpPr>
        <p:spPr>
          <a:xfrm>
            <a:off x="0" y="0"/>
            <a:ext cx="9144000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037" name="图片 16">
            <a:extLst>
              <a:ext uri="{FF2B5EF4-FFF2-40B4-BE49-F238E27FC236}">
                <a16:creationId xmlns="" xmlns:a16="http://schemas.microsoft.com/office/drawing/2014/main" id="{3AEED837-74AB-478F-8B66-526D7DA2D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900"/>
            <a:ext cx="9144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67" r:id="rId7"/>
    <p:sldLayoutId id="2147483674" r:id="rId8"/>
    <p:sldLayoutId id="2147483675" r:id="rId9"/>
    <p:sldLayoutId id="2147483676" r:id="rId10"/>
    <p:sldLayoutId id="214748366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ransition spd="med">
    <p:push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3"/>
          <p:cNvSpPr>
            <a:spLocks noGrp="1" noChangeArrowheads="1"/>
          </p:cNvSpPr>
          <p:nvPr>
            <p:ph type="title"/>
          </p:nvPr>
        </p:nvSpPr>
        <p:spPr>
          <a:xfrm>
            <a:off x="136479" y="4006850"/>
            <a:ext cx="8857396" cy="1114425"/>
          </a:xfrm>
        </p:spPr>
        <p:txBody>
          <a:bodyPr/>
          <a:lstStyle/>
          <a:p>
            <a:pPr algn="r"/>
            <a:r>
              <a:rPr lang="zh-CN" altLang="en-US" sz="4800" dirty="0"/>
              <a:t>基</a:t>
            </a:r>
            <a:r>
              <a:rPr lang="zh-CN" altLang="en-US" sz="4800" dirty="0" smtClean="0"/>
              <a:t>于时间序列的机票订</a:t>
            </a:r>
            <a:r>
              <a:rPr lang="zh-CN" altLang="en-US" sz="4800" dirty="0" smtClean="0"/>
              <a:t>单</a:t>
            </a:r>
            <a:r>
              <a:rPr lang="zh-CN" altLang="en-US" sz="4800" dirty="0"/>
              <a:t>量</a:t>
            </a:r>
            <a:r>
              <a:rPr lang="zh-CN" altLang="en-US" sz="4800" dirty="0" smtClean="0"/>
              <a:t>预</a:t>
            </a:r>
            <a:r>
              <a:rPr lang="zh-CN" altLang="en-US" sz="4800" dirty="0" smtClean="0"/>
              <a:t>测</a:t>
            </a:r>
            <a:endParaRPr lang="zh-CN" altLang="en-US" sz="4800" dirty="0"/>
          </a:p>
        </p:txBody>
      </p:sp>
      <p:sp>
        <p:nvSpPr>
          <p:cNvPr id="18434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5457825"/>
            <a:ext cx="5819775" cy="468313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x-none" altLang="x-none" b="1" dirty="0">
              <a:latin typeface="等线 Light" charset="-122"/>
            </a:endParaRPr>
          </a:p>
        </p:txBody>
      </p:sp>
      <p:sp>
        <p:nvSpPr>
          <p:cNvPr id="18435" name="文本占位符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469900" y="6140450"/>
            <a:ext cx="4159250" cy="498475"/>
          </a:xfrm>
        </p:spPr>
        <p:txBody>
          <a:bodyPr/>
          <a:lstStyle/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37204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en-US" altLang="zh-CN" dirty="0" smtClean="0"/>
              <a:t>ARIMA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3712" y="4841115"/>
            <a:ext cx="80327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要</a:t>
            </a:r>
            <a:r>
              <a:rPr lang="zh-CN" altLang="en-US" sz="2000" dirty="0">
                <a:latin typeface="+mn-ea"/>
                <a:ea typeface="+mn-ea"/>
              </a:rPr>
              <a:t>求时序数据是稳定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zh-CN" altLang="en-US" sz="2000" dirty="0" smtClean="0">
                <a:latin typeface="+mn-ea"/>
                <a:ea typeface="+mn-ea"/>
              </a:rPr>
              <a:t>或</a:t>
            </a:r>
            <a:r>
              <a:rPr lang="zh-CN" altLang="en-US" sz="2000" dirty="0">
                <a:latin typeface="+mn-ea"/>
                <a:ea typeface="+mn-ea"/>
              </a:rPr>
              <a:t>者是通过差分</a:t>
            </a:r>
            <a:r>
              <a:rPr lang="zh-CN" altLang="en-US" sz="2000" dirty="0" smtClean="0">
                <a:latin typeface="+mn-ea"/>
                <a:ea typeface="+mn-ea"/>
              </a:rPr>
              <a:t>化后</a:t>
            </a:r>
            <a:r>
              <a:rPr lang="zh-CN" altLang="en-US" sz="2000" dirty="0">
                <a:latin typeface="+mn-ea"/>
                <a:ea typeface="+mn-ea"/>
              </a:rPr>
              <a:t>是稳定的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如</a:t>
            </a:r>
            <a:r>
              <a:rPr lang="zh-CN" altLang="en-US" sz="2000" dirty="0" smtClean="0">
                <a:latin typeface="+mn-ea"/>
                <a:ea typeface="+mn-ea"/>
              </a:rPr>
              <a:t>果数据不稳定，那么将不能通过</a:t>
            </a:r>
            <a:r>
              <a:rPr lang="en-US" altLang="zh-CN" sz="2000" dirty="0" smtClean="0">
                <a:latin typeface="+mn-ea"/>
                <a:ea typeface="+mn-ea"/>
              </a:rPr>
              <a:t>ARIMA</a:t>
            </a:r>
            <a:r>
              <a:rPr lang="zh-CN" altLang="en-US" sz="2000" dirty="0" smtClean="0">
                <a:latin typeface="+mn-ea"/>
                <a:ea typeface="+mn-ea"/>
              </a:rPr>
              <a:t>模型得到规律。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32" y="2107898"/>
            <a:ext cx="6416101" cy="6234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3712" y="3365825"/>
            <a:ext cx="80327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对于</a:t>
            </a:r>
            <a:r>
              <a:rPr lang="en-US" altLang="zh-CN" sz="2000" dirty="0" smtClean="0">
                <a:latin typeface="+mn-ea"/>
                <a:ea typeface="+mn-ea"/>
              </a:rPr>
              <a:t>AR(p)</a:t>
            </a:r>
            <a:r>
              <a:rPr lang="zh-CN" altLang="en-US" sz="2000" dirty="0" smtClean="0">
                <a:latin typeface="+mn-ea"/>
                <a:ea typeface="+mn-ea"/>
              </a:rPr>
              <a:t>模型，其偏自相关图，在</a:t>
            </a:r>
            <a:r>
              <a:rPr lang="en-US" altLang="zh-CN" sz="2000" dirty="0" smtClean="0">
                <a:latin typeface="+mn-ea"/>
                <a:ea typeface="+mn-ea"/>
              </a:rPr>
              <a:t>p</a:t>
            </a:r>
            <a:r>
              <a:rPr lang="zh-CN" altLang="en-US" sz="2000" dirty="0" smtClean="0">
                <a:latin typeface="+mn-ea"/>
                <a:ea typeface="+mn-ea"/>
              </a:rPr>
              <a:t>阶之后显著衰减到</a:t>
            </a:r>
            <a:r>
              <a:rPr lang="en-US" altLang="zh-CN" sz="2000" dirty="0" smtClean="0">
                <a:latin typeface="+mn-ea"/>
                <a:ea typeface="+mn-ea"/>
              </a:rPr>
              <a:t>0.</a:t>
            </a:r>
          </a:p>
          <a:p>
            <a:r>
              <a:rPr lang="zh-CN" altLang="en-US" sz="2000" dirty="0">
                <a:latin typeface="+mn-ea"/>
              </a:rPr>
              <a:t>对</a:t>
            </a:r>
            <a:r>
              <a:rPr lang="zh-CN" altLang="en-US" sz="2000" dirty="0" smtClean="0">
                <a:latin typeface="+mn-ea"/>
              </a:rPr>
              <a:t>于</a:t>
            </a:r>
            <a:r>
              <a:rPr lang="en-US" altLang="zh-CN" sz="2000" dirty="0" smtClean="0">
                <a:latin typeface="+mn-ea"/>
              </a:rPr>
              <a:t>MA(q)</a:t>
            </a:r>
            <a:r>
              <a:rPr lang="zh-CN" altLang="en-US" sz="2000" dirty="0">
                <a:latin typeface="+mn-ea"/>
              </a:rPr>
              <a:t>模型，</a:t>
            </a:r>
            <a:r>
              <a:rPr lang="zh-CN" altLang="en-US" sz="2000" dirty="0" smtClean="0">
                <a:latin typeface="+mn-ea"/>
              </a:rPr>
              <a:t>其自</a:t>
            </a:r>
            <a:r>
              <a:rPr lang="zh-CN" altLang="en-US" sz="2000" dirty="0">
                <a:latin typeface="+mn-ea"/>
              </a:rPr>
              <a:t>相关图，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q</a:t>
            </a:r>
            <a:r>
              <a:rPr lang="zh-CN" altLang="en-US" sz="2000" dirty="0" smtClean="0">
                <a:latin typeface="+mn-ea"/>
              </a:rPr>
              <a:t>阶</a:t>
            </a:r>
            <a:r>
              <a:rPr lang="zh-CN" altLang="en-US" sz="2000" dirty="0">
                <a:latin typeface="+mn-ea"/>
              </a:rPr>
              <a:t>之后显著衰减到</a:t>
            </a:r>
            <a:r>
              <a:rPr lang="en-US" altLang="zh-CN" sz="2000" dirty="0">
                <a:latin typeface="+mn-ea"/>
              </a:rPr>
              <a:t>0</a:t>
            </a:r>
            <a:r>
              <a:rPr lang="en-US" altLang="zh-CN" sz="2000" dirty="0" smtClean="0">
                <a:latin typeface="+mn-ea"/>
              </a:rPr>
              <a:t>.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166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1" y="4107976"/>
            <a:ext cx="5752381" cy="28523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7668" y="2161309"/>
            <a:ext cx="2576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</a:t>
            </a:r>
            <a:r>
              <a:rPr lang="zh-CN" altLang="en-US" dirty="0" smtClean="0"/>
              <a:t>地：西雅图</a:t>
            </a:r>
            <a:endParaRPr lang="en-US" altLang="zh-CN" dirty="0" smtClean="0"/>
          </a:p>
          <a:p>
            <a:r>
              <a:rPr lang="zh-CN" altLang="en-US" dirty="0" smtClean="0"/>
              <a:t>训练数据：上海和北京的订单差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左</a:t>
            </a:r>
            <a:r>
              <a:rPr lang="zh-CN" altLang="en-US" dirty="0" smtClean="0"/>
              <a:t>图为差值，以及</a:t>
            </a:r>
            <a:r>
              <a:rPr lang="zh-CN" altLang="en-US" dirty="0" smtClean="0"/>
              <a:t>差</a:t>
            </a:r>
            <a:r>
              <a:rPr lang="zh-CN" altLang="en-US" dirty="0" smtClean="0"/>
              <a:t>值的一阶差分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9" y="1547813"/>
            <a:ext cx="5466667" cy="28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2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67055" y="2275808"/>
            <a:ext cx="2576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左图为自相关图和</a:t>
            </a:r>
            <a:endParaRPr lang="en-US" altLang="zh-CN" dirty="0" smtClean="0"/>
          </a:p>
          <a:p>
            <a:r>
              <a:rPr lang="zh-CN" altLang="en-US" dirty="0" smtClean="0"/>
              <a:t>偏自相关图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观</a:t>
            </a:r>
            <a:r>
              <a:rPr lang="zh-CN" altLang="en-US" dirty="0" smtClean="0"/>
              <a:t>察可</a:t>
            </a:r>
            <a:r>
              <a:rPr lang="zh-CN" altLang="en-US" dirty="0" smtClean="0"/>
              <a:t>知</a:t>
            </a:r>
            <a:endParaRPr lang="en-US" altLang="zh-CN" dirty="0" smtClean="0"/>
          </a:p>
          <a:p>
            <a:r>
              <a:rPr lang="zh-CN" altLang="en-US" dirty="0" smtClean="0"/>
              <a:t>自</a:t>
            </a:r>
            <a:r>
              <a:rPr lang="zh-CN" altLang="en-US" dirty="0" smtClean="0"/>
              <a:t>相</a:t>
            </a:r>
            <a:r>
              <a:rPr lang="zh-CN" altLang="en-US" dirty="0" smtClean="0"/>
              <a:t>关图在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阶之后显著下降，故</a:t>
            </a:r>
            <a:r>
              <a:rPr lang="en-US" altLang="zh-CN" dirty="0" smtClean="0"/>
              <a:t>q</a:t>
            </a:r>
            <a:r>
              <a:rPr lang="zh-CN" altLang="en-US" dirty="0" smtClean="0"/>
              <a:t>取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r>
              <a:rPr lang="zh-CN" altLang="en-US" dirty="0" smtClean="0"/>
              <a:t>偏</a:t>
            </a:r>
            <a:r>
              <a:rPr lang="zh-CN" altLang="en-US" dirty="0" smtClean="0"/>
              <a:t>自相</a:t>
            </a:r>
            <a:r>
              <a:rPr lang="zh-CN" altLang="en-US" dirty="0" smtClean="0"/>
              <a:t>关图在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阶之后显著下降故</a:t>
            </a:r>
            <a:r>
              <a:rPr lang="zh-CN" altLang="en-US" dirty="0" smtClean="0"/>
              <a:t>取</a:t>
            </a:r>
            <a:r>
              <a:rPr lang="en-US" altLang="zh-CN" dirty="0" smtClean="0"/>
              <a:t>p=5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6" y="1786615"/>
            <a:ext cx="6304227" cy="38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1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67055" y="2101932"/>
            <a:ext cx="2576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模型来预测订单差值，进而预测出上海飞往西雅图的订单量。</a:t>
            </a:r>
            <a:endParaRPr lang="en-US" altLang="zh-CN" dirty="0" smtClean="0"/>
          </a:p>
          <a:p>
            <a:r>
              <a:rPr lang="zh-CN" altLang="en-US" dirty="0"/>
              <a:t>作图</a:t>
            </a:r>
            <a:r>
              <a:rPr lang="zh-CN" altLang="en-US" dirty="0" smtClean="0"/>
              <a:t>中蓝色为真实订单量，黄色为预测订单量。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1" y="1874690"/>
            <a:ext cx="6371429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48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3" y="1683437"/>
            <a:ext cx="6238095" cy="37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31808" y="2256312"/>
            <a:ext cx="213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</a:t>
            </a:r>
            <a:r>
              <a:rPr lang="zh-CN" altLang="en-US" dirty="0" smtClean="0"/>
              <a:t>地：芝加哥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026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31808" y="2256312"/>
            <a:ext cx="213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</a:t>
            </a:r>
            <a:r>
              <a:rPr lang="zh-CN" altLang="en-US" dirty="0" smtClean="0"/>
              <a:t>地：夏威夷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299"/>
            <a:ext cx="6847341" cy="39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15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31808" y="2256312"/>
            <a:ext cx="213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</a:t>
            </a:r>
            <a:r>
              <a:rPr lang="zh-CN" altLang="en-US" dirty="0" smtClean="0"/>
              <a:t>地：洛杉矶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3" y="1726236"/>
            <a:ext cx="6276190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82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31808" y="2256312"/>
            <a:ext cx="213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</a:t>
            </a:r>
            <a:r>
              <a:rPr lang="zh-CN" altLang="en-US" dirty="0" smtClean="0"/>
              <a:t>地：纽约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5" y="1685789"/>
            <a:ext cx="6447619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13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31808" y="2256312"/>
            <a:ext cx="213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</a:t>
            </a:r>
            <a:r>
              <a:rPr lang="zh-CN" altLang="en-US" dirty="0" smtClean="0"/>
              <a:t>地：旧金山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51" y="1852103"/>
            <a:ext cx="6342857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6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31808" y="2256312"/>
            <a:ext cx="213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</a:t>
            </a:r>
            <a:r>
              <a:rPr lang="zh-CN" altLang="en-US" dirty="0" smtClean="0"/>
              <a:t>地：波士顿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" y="1719063"/>
            <a:ext cx="6323809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7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reeform 10"/>
          <p:cNvSpPr>
            <a:spLocks noChangeArrowheads="1"/>
          </p:cNvSpPr>
          <p:nvPr/>
        </p:nvSpPr>
        <p:spPr bwMode="auto">
          <a:xfrm>
            <a:off x="1841500" y="1366838"/>
            <a:ext cx="842963" cy="344487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3200" b="1"/>
          </a:p>
        </p:txBody>
      </p:sp>
      <p:sp>
        <p:nvSpPr>
          <p:cNvPr id="19458" name="文本框 4"/>
          <p:cNvSpPr txBox="1">
            <a:spLocks noChangeArrowheads="1"/>
          </p:cNvSpPr>
          <p:nvPr/>
        </p:nvSpPr>
        <p:spPr bwMode="auto">
          <a:xfrm>
            <a:off x="2071688" y="1303338"/>
            <a:ext cx="38258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7" name="直接连接符 6"/>
          <p:cNvCxnSpPr>
            <a:stCxn id="19457" idx="6"/>
          </p:cNvCxnSpPr>
          <p:nvPr/>
        </p:nvCxnSpPr>
        <p:spPr>
          <a:xfrm>
            <a:off x="2533650" y="1711325"/>
            <a:ext cx="4500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文本框 10"/>
          <p:cNvSpPr txBox="1">
            <a:spLocks noChangeArrowheads="1"/>
          </p:cNvSpPr>
          <p:nvPr/>
        </p:nvSpPr>
        <p:spPr bwMode="auto">
          <a:xfrm>
            <a:off x="2914650" y="1274763"/>
            <a:ext cx="438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/>
              <a:t>目的</a:t>
            </a:r>
            <a:endParaRPr lang="zh-CN" altLang="en-US" sz="2400" b="1" dirty="0"/>
          </a:p>
        </p:txBody>
      </p:sp>
      <p:sp>
        <p:nvSpPr>
          <p:cNvPr id="19461" name="Freeform 10"/>
          <p:cNvSpPr>
            <a:spLocks noChangeArrowheads="1"/>
          </p:cNvSpPr>
          <p:nvPr/>
        </p:nvSpPr>
        <p:spPr bwMode="auto">
          <a:xfrm>
            <a:off x="1841500" y="2287588"/>
            <a:ext cx="842963" cy="342900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 b="1"/>
          </a:p>
        </p:txBody>
      </p:sp>
      <p:sp>
        <p:nvSpPr>
          <p:cNvPr id="19462" name="文本框 13"/>
          <p:cNvSpPr txBox="1">
            <a:spLocks noChangeArrowheads="1"/>
          </p:cNvSpPr>
          <p:nvPr/>
        </p:nvSpPr>
        <p:spPr bwMode="auto">
          <a:xfrm>
            <a:off x="2071688" y="2224088"/>
            <a:ext cx="38258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15" name="直接连接符 14"/>
          <p:cNvCxnSpPr>
            <a:stCxn id="19461" idx="6"/>
          </p:cNvCxnSpPr>
          <p:nvPr/>
        </p:nvCxnSpPr>
        <p:spPr>
          <a:xfrm>
            <a:off x="2533650" y="2630488"/>
            <a:ext cx="4500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文本框 15"/>
          <p:cNvSpPr txBox="1">
            <a:spLocks noChangeArrowheads="1"/>
          </p:cNvSpPr>
          <p:nvPr/>
        </p:nvSpPr>
        <p:spPr bwMode="auto">
          <a:xfrm>
            <a:off x="2914650" y="2193925"/>
            <a:ext cx="438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/>
              <a:t>数据分析</a:t>
            </a:r>
            <a:endParaRPr lang="zh-CN" altLang="en-US" sz="2400" b="1" dirty="0"/>
          </a:p>
        </p:txBody>
      </p:sp>
      <p:sp>
        <p:nvSpPr>
          <p:cNvPr id="19465" name="Freeform 10"/>
          <p:cNvSpPr>
            <a:spLocks noChangeArrowheads="1"/>
          </p:cNvSpPr>
          <p:nvPr/>
        </p:nvSpPr>
        <p:spPr bwMode="auto">
          <a:xfrm>
            <a:off x="1841500" y="3206750"/>
            <a:ext cx="842963" cy="34448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 b="1"/>
          </a:p>
        </p:txBody>
      </p:sp>
      <p:sp>
        <p:nvSpPr>
          <p:cNvPr id="19466" name="文本框 18"/>
          <p:cNvSpPr txBox="1">
            <a:spLocks noChangeArrowheads="1"/>
          </p:cNvSpPr>
          <p:nvPr/>
        </p:nvSpPr>
        <p:spPr bwMode="auto">
          <a:xfrm>
            <a:off x="2071688" y="3143250"/>
            <a:ext cx="3825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3</a:t>
            </a:r>
            <a:endParaRPr lang="zh-CN" altLang="en-US" b="1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20" name="直接连接符 19"/>
          <p:cNvCxnSpPr>
            <a:stCxn id="19465" idx="6"/>
          </p:cNvCxnSpPr>
          <p:nvPr/>
        </p:nvCxnSpPr>
        <p:spPr>
          <a:xfrm>
            <a:off x="2533650" y="3551238"/>
            <a:ext cx="4500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文本框 20"/>
          <p:cNvSpPr txBox="1">
            <a:spLocks noChangeArrowheads="1"/>
          </p:cNvSpPr>
          <p:nvPr/>
        </p:nvSpPr>
        <p:spPr bwMode="auto">
          <a:xfrm>
            <a:off x="2914650" y="3114675"/>
            <a:ext cx="438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/>
              <a:t>ARIMA</a:t>
            </a:r>
            <a:r>
              <a:rPr lang="zh-CN" altLang="en-US" sz="2400" b="1" dirty="0" smtClean="0"/>
              <a:t>模型</a:t>
            </a:r>
            <a:endParaRPr lang="zh-CN" altLang="en-US" sz="2400" b="1" dirty="0"/>
          </a:p>
        </p:txBody>
      </p:sp>
      <p:sp>
        <p:nvSpPr>
          <p:cNvPr id="19469" name="Freeform 10"/>
          <p:cNvSpPr>
            <a:spLocks noChangeArrowheads="1"/>
          </p:cNvSpPr>
          <p:nvPr/>
        </p:nvSpPr>
        <p:spPr bwMode="auto">
          <a:xfrm>
            <a:off x="1841500" y="4127500"/>
            <a:ext cx="842963" cy="342900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 b="1"/>
          </a:p>
        </p:txBody>
      </p:sp>
      <p:sp>
        <p:nvSpPr>
          <p:cNvPr id="19470" name="文本框 23"/>
          <p:cNvSpPr txBox="1">
            <a:spLocks noChangeArrowheads="1"/>
          </p:cNvSpPr>
          <p:nvPr/>
        </p:nvSpPr>
        <p:spPr bwMode="auto">
          <a:xfrm>
            <a:off x="2071688" y="4064000"/>
            <a:ext cx="3825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4</a:t>
            </a:r>
            <a:endParaRPr lang="zh-CN" altLang="en-US" b="1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25" name="直接连接符 24"/>
          <p:cNvCxnSpPr>
            <a:stCxn id="19469" idx="6"/>
          </p:cNvCxnSpPr>
          <p:nvPr/>
        </p:nvCxnSpPr>
        <p:spPr>
          <a:xfrm>
            <a:off x="2533650" y="4470400"/>
            <a:ext cx="4500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2" name="文本框 25"/>
          <p:cNvSpPr txBox="1">
            <a:spLocks noChangeArrowheads="1"/>
          </p:cNvSpPr>
          <p:nvPr/>
        </p:nvSpPr>
        <p:spPr bwMode="auto">
          <a:xfrm>
            <a:off x="2914650" y="4035425"/>
            <a:ext cx="438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/>
              <a:t>结果展示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89960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60875"/>
              </p:ext>
            </p:extLst>
          </p:nvPr>
        </p:nvGraphicFramePr>
        <p:xfrm>
          <a:off x="249381" y="2347027"/>
          <a:ext cx="8633362" cy="194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51"/>
                <a:gridCol w="973919"/>
                <a:gridCol w="997527"/>
                <a:gridCol w="985652"/>
                <a:gridCol w="997527"/>
                <a:gridCol w="1151907"/>
                <a:gridCol w="902524"/>
                <a:gridCol w="1080655"/>
              </a:tblGrid>
              <a:tr h="2621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目的地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Boston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Hawaii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L.A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 York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S.F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Seattle</a:t>
                      </a:r>
                      <a:endParaRPr lang="zh-CN" altLang="en-US" dirty="0"/>
                    </a:p>
                  </a:txBody>
                  <a:tcPr/>
                </a:tc>
              </a:tr>
              <a:tr h="2621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1.805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28.964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6.722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15.350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4.553</a:t>
                      </a:r>
                      <a:endParaRPr lang="zh-CN" altLang="en-US" dirty="0"/>
                    </a:p>
                  </a:txBody>
                  <a:tcPr/>
                </a:tc>
              </a:tr>
              <a:tr h="6080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平均误差比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0.411%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1.479%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1.936%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0.526%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0.554%</a:t>
                      </a:r>
                      <a:endParaRPr lang="zh-CN" altLang="en-US" dirty="0"/>
                    </a:p>
                  </a:txBody>
                  <a:tcPr/>
                </a:tc>
              </a:tr>
              <a:tr h="6080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ARIMA</a:t>
                      </a:r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9,1,3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6,1,7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6,1,7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5,1,3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59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2">
            <a:extLst>
              <a:ext uri="{FF2B5EF4-FFF2-40B4-BE49-F238E27FC236}">
                <a16:creationId xmlns="" xmlns:a16="http://schemas.microsoft.com/office/drawing/2014/main" id="{D7359E5F-D805-4811-91DB-11FB49F42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1371600"/>
            <a:ext cx="8410575" cy="927100"/>
          </a:xfrm>
        </p:spPr>
        <p:txBody>
          <a:bodyPr/>
          <a:lstStyle/>
          <a:p>
            <a:r>
              <a:rPr lang="zh-CN" altLang="en-US"/>
              <a:t>谢谢！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5611" y="2099256"/>
            <a:ext cx="7495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通过北京飞往美国的机票订单量，来预测从上海飞往美国的机票订单量。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2003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1">
            <a:extLst>
              <a:ext uri="{FF2B5EF4-FFF2-40B4-BE49-F238E27FC236}">
                <a16:creationId xmlns="" xmlns:a16="http://schemas.microsoft.com/office/drawing/2014/main" id="{F17C2D08-7202-4330-AFFD-335451E8676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514350" y="1685925"/>
            <a:ext cx="8351838" cy="4921250"/>
          </a:xfrm>
        </p:spPr>
        <p:txBody>
          <a:bodyPr>
            <a:normAutofit/>
          </a:bodyPr>
          <a:lstStyle/>
          <a:p>
            <a:endParaRPr lang="en-US" altLang="zh-CN" sz="2800" b="1" dirty="0" smtClean="0"/>
          </a:p>
          <a:p>
            <a:r>
              <a:rPr lang="zh-CN" altLang="en-US" sz="2800" dirty="0">
                <a:latin typeface="+mn-ea"/>
              </a:rPr>
              <a:t>由</a:t>
            </a:r>
            <a:r>
              <a:rPr lang="zh-CN" altLang="en-US" sz="2800" dirty="0" smtClean="0">
                <a:latin typeface="+mn-ea"/>
              </a:rPr>
              <a:t>于日订单波动太大，以周订单为研究对象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上海出发和北京出发进行对比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706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90" y="1604042"/>
            <a:ext cx="4696029" cy="3470659"/>
          </a:xfrm>
        </p:spPr>
      </p:pic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6" y="1592168"/>
            <a:ext cx="4696029" cy="34706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26299" y="5163100"/>
            <a:ext cx="285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Boston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70394" y="5163100"/>
            <a:ext cx="285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Chicago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058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26299" y="5163100"/>
            <a:ext cx="285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Hawaii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70394" y="5163100"/>
            <a:ext cx="285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York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3" y="1651547"/>
            <a:ext cx="4634034" cy="3424841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9" y="1643796"/>
            <a:ext cx="4612382" cy="34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5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26299" y="5163100"/>
            <a:ext cx="285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San-Fran	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70394" y="5163100"/>
            <a:ext cx="285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Seattle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" y="1591628"/>
            <a:ext cx="4868883" cy="347065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21" y="1556003"/>
            <a:ext cx="4880758" cy="35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1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1">
            <a:extLst>
              <a:ext uri="{FF2B5EF4-FFF2-40B4-BE49-F238E27FC236}">
                <a16:creationId xmlns="" xmlns:a16="http://schemas.microsoft.com/office/drawing/2014/main" id="{F17C2D08-7202-4330-AFFD-335451E8676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514350" y="1685925"/>
            <a:ext cx="8351838" cy="4921250"/>
          </a:xfrm>
        </p:spPr>
        <p:txBody>
          <a:bodyPr>
            <a:normAutofit/>
          </a:bodyPr>
          <a:lstStyle/>
          <a:p>
            <a:endParaRPr lang="en-US" altLang="zh-CN" sz="2800" b="1" dirty="0" smtClean="0"/>
          </a:p>
          <a:p>
            <a:r>
              <a:rPr lang="zh-CN" altLang="en-US" sz="2800" dirty="0">
                <a:latin typeface="+mn-ea"/>
              </a:rPr>
              <a:t>订</a:t>
            </a:r>
            <a:r>
              <a:rPr lang="zh-CN" altLang="en-US" sz="2800" dirty="0" smtClean="0">
                <a:latin typeface="+mn-ea"/>
              </a:rPr>
              <a:t>单数据呈明显相关状态，且体现出一定的时间周期性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考</a:t>
            </a:r>
            <a:r>
              <a:rPr lang="zh-CN" altLang="en-US" sz="2800" dirty="0" smtClean="0">
                <a:latin typeface="+mn-ea"/>
              </a:rPr>
              <a:t>虑使用时间序列模型来进行建模预测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en-US" altLang="zh-CN" dirty="0" smtClean="0"/>
              <a:t>ARIMA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709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>
            <a:extLst>
              <a:ext uri="{FF2B5EF4-FFF2-40B4-BE49-F238E27FC236}">
                <a16:creationId xmlns="" xmlns:a16="http://schemas.microsoft.com/office/drawing/2014/main" id="{7335D62A-B444-4C33-A8A0-6F73F90E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en-US" altLang="zh-CN" dirty="0" smtClean="0"/>
              <a:t>ARIMA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3713" y="1839318"/>
            <a:ext cx="8032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ARIMA模</a:t>
            </a:r>
            <a:r>
              <a:rPr lang="zh-CN" altLang="en-US" sz="2000" dirty="0" smtClean="0">
                <a:latin typeface="+mn-ea"/>
                <a:ea typeface="+mn-ea"/>
              </a:rPr>
              <a:t>型全称自</a:t>
            </a:r>
            <a:r>
              <a:rPr lang="zh-CN" altLang="en-US" sz="2000" dirty="0">
                <a:latin typeface="+mn-ea"/>
                <a:ea typeface="+mn-ea"/>
              </a:rPr>
              <a:t>回归移动平均模</a:t>
            </a:r>
            <a:r>
              <a:rPr lang="zh-CN" altLang="en-US" sz="2000" dirty="0" smtClean="0">
                <a:latin typeface="+mn-ea"/>
                <a:ea typeface="+mn-ea"/>
              </a:rPr>
              <a:t>型(</a:t>
            </a:r>
            <a:r>
              <a:rPr lang="zh-CN" altLang="en-US" sz="2000" dirty="0">
                <a:latin typeface="+mn-ea"/>
                <a:ea typeface="+mn-ea"/>
              </a:rPr>
              <a:t>ARIMA, Autoregressive Integrated Moving Average Model</a:t>
            </a:r>
            <a:r>
              <a:rPr lang="zh-CN" altLang="en-US" sz="2000" dirty="0" smtClean="0">
                <a:latin typeface="+mn-ea"/>
                <a:ea typeface="+mn-ea"/>
              </a:rPr>
              <a:t>)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000" dirty="0" smtClean="0">
                <a:latin typeface="+mn-ea"/>
                <a:ea typeface="+mn-ea"/>
              </a:rPr>
              <a:t>统</a:t>
            </a:r>
            <a:r>
              <a:rPr lang="zh-CN" altLang="en-US" sz="2000" dirty="0">
                <a:latin typeface="+mn-ea"/>
                <a:ea typeface="+mn-ea"/>
              </a:rPr>
              <a:t>计模</a:t>
            </a:r>
            <a:r>
              <a:rPr lang="zh-CN" altLang="en-US" sz="2000" dirty="0" smtClean="0">
                <a:latin typeface="+mn-ea"/>
                <a:ea typeface="+mn-ea"/>
              </a:rPr>
              <a:t>型中</a:t>
            </a:r>
            <a:r>
              <a:rPr lang="zh-CN" altLang="en-US" sz="2000" dirty="0">
                <a:latin typeface="+mn-ea"/>
                <a:ea typeface="+mn-ea"/>
              </a:rPr>
              <a:t>最常见的一种用来进行时间序</a:t>
            </a:r>
            <a:r>
              <a:rPr lang="zh-CN" altLang="en-US" sz="2000" dirty="0" smtClean="0">
                <a:latin typeface="+mn-ea"/>
                <a:ea typeface="+mn-ea"/>
              </a:rPr>
              <a:t>列预</a:t>
            </a:r>
            <a:r>
              <a:rPr lang="zh-CN" altLang="en-US" sz="2000" dirty="0">
                <a:latin typeface="+mn-ea"/>
                <a:ea typeface="+mn-ea"/>
              </a:rPr>
              <a:t>测的模型</a:t>
            </a:r>
          </a:p>
        </p:txBody>
      </p:sp>
      <p:sp>
        <p:nvSpPr>
          <p:cNvPr id="10" name="矩形 9"/>
          <p:cNvSpPr/>
          <p:nvPr/>
        </p:nvSpPr>
        <p:spPr>
          <a:xfrm>
            <a:off x="493713" y="3383993"/>
            <a:ext cx="74390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ARIMA</a:t>
            </a:r>
            <a:r>
              <a:rPr lang="zh-CN" altLang="en-US" dirty="0" smtClean="0">
                <a:latin typeface="+mn-ea"/>
                <a:ea typeface="+mn-ea"/>
              </a:rPr>
              <a:t>模型又计作</a:t>
            </a:r>
            <a:r>
              <a:rPr lang="en-US" altLang="zh-CN" dirty="0" smtClean="0">
                <a:latin typeface="+mn-ea"/>
                <a:ea typeface="+mn-ea"/>
              </a:rPr>
              <a:t>ARIMA(</a:t>
            </a:r>
            <a:r>
              <a:rPr lang="en-US" altLang="zh-CN" dirty="0" err="1" smtClean="0">
                <a:latin typeface="+mn-ea"/>
                <a:ea typeface="+mn-ea"/>
              </a:rPr>
              <a:t>p,d,q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  <a:endParaRPr lang="zh-CN" altLang="en-US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p--代表预测模型中采用的时序数据本身的滞后数(lags) ,也叫做AR/Auto-Regressive</a:t>
            </a:r>
            <a:r>
              <a:rPr lang="zh-CN" altLang="en-US" dirty="0" smtClean="0">
                <a:latin typeface="+mn-ea"/>
                <a:ea typeface="+mn-ea"/>
              </a:rPr>
              <a:t>项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zh-CN" altLang="en-US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d--代表时序数据需要进行几阶差分化，才是稳定的，也叫Integrated项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zh-CN" altLang="en-US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q--代表预测模型中采用的预测误差的滞后数(lags)，也叫做MA/Moving Average项。</a:t>
            </a:r>
          </a:p>
        </p:txBody>
      </p:sp>
    </p:spTree>
    <p:extLst>
      <p:ext uri="{BB962C8B-B14F-4D97-AF65-F5344CB8AC3E}">
        <p14:creationId xmlns:p14="http://schemas.microsoft.com/office/powerpoint/2010/main" val="3782728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708</TotalTime>
  <Words>686</Words>
  <Application>Microsoft Office PowerPoint</Application>
  <PresentationFormat>全屏显示(4:3)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2016-VI主题-蓝</vt:lpstr>
      <vt:lpstr>基于时间序列的机票订单量预测</vt:lpstr>
      <vt:lpstr>PowerPoint 演示文稿</vt:lpstr>
      <vt:lpstr>目的</vt:lpstr>
      <vt:lpstr>数据分析</vt:lpstr>
      <vt:lpstr>数据分析</vt:lpstr>
      <vt:lpstr>数据分析</vt:lpstr>
      <vt:lpstr>数据分析</vt:lpstr>
      <vt:lpstr>ARIMA模型</vt:lpstr>
      <vt:lpstr>ARIMA模型</vt:lpstr>
      <vt:lpstr>ARIMA模型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zlliu</cp:lastModifiedBy>
  <cp:revision>106</cp:revision>
  <dcterms:created xsi:type="dcterms:W3CDTF">2016-04-20T02:59:00Z</dcterms:created>
  <dcterms:modified xsi:type="dcterms:W3CDTF">2018-01-23T05:55:01Z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