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724E7-8DA1-4287-A48E-11CB4784770E}" type="datetimeFigureOut">
              <a:rPr lang="en-US" smtClean="0"/>
              <a:pPr/>
              <a:t>5/11/2014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8796A-1618-4F4D-AA6C-4E65E40606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814FD68-88EA-4B41-910C-5749A57CDCF4}" type="datetimeFigureOut">
              <a:rPr lang="en-US" smtClean="0"/>
              <a:pPr/>
              <a:t>5/11/2014</a:t>
            </a:fld>
            <a:endParaRPr lang="en-US"/>
          </a:p>
        </p:txBody>
      </p:sp>
      <p:sp>
        <p:nvSpPr>
          <p:cNvPr id="16" name="Slide Number Placeholder 15"/>
          <p:cNvSpPr>
            <a:spLocks noGrp="1"/>
          </p:cNvSpPr>
          <p:nvPr>
            <p:ph type="sldNum" sz="quarter" idx="11"/>
          </p:nvPr>
        </p:nvSpPr>
        <p:spPr/>
        <p:txBody>
          <a:bodyPr/>
          <a:lstStyle/>
          <a:p>
            <a:fld id="{4452752E-AEE8-410C-BB8D-32F1CA39117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4FD68-88EA-4B41-910C-5749A57CDCF4}"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2752E-AEE8-410C-BB8D-32F1CA3911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14FD68-88EA-4B41-910C-5749A57CDCF4}"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2752E-AEE8-410C-BB8D-32F1CA3911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814FD68-88EA-4B41-910C-5749A57CDCF4}" type="datetimeFigureOut">
              <a:rPr lang="en-US" smtClean="0"/>
              <a:pPr/>
              <a:t>5/11/2014</a:t>
            </a:fld>
            <a:endParaRPr lang="en-US"/>
          </a:p>
        </p:txBody>
      </p:sp>
      <p:sp>
        <p:nvSpPr>
          <p:cNvPr id="15" name="Slide Number Placeholder 14"/>
          <p:cNvSpPr>
            <a:spLocks noGrp="1"/>
          </p:cNvSpPr>
          <p:nvPr>
            <p:ph type="sldNum" sz="quarter" idx="15"/>
          </p:nvPr>
        </p:nvSpPr>
        <p:spPr/>
        <p:txBody>
          <a:bodyPr/>
          <a:lstStyle>
            <a:lvl1pPr algn="ctr">
              <a:defRPr/>
            </a:lvl1pPr>
          </a:lstStyle>
          <a:p>
            <a:fld id="{4452752E-AEE8-410C-BB8D-32F1CA39117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14FD68-88EA-4B41-910C-5749A57CDCF4}"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2752E-AEE8-410C-BB8D-32F1CA39117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14FD68-88EA-4B41-910C-5749A57CDCF4}"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2752E-AEE8-410C-BB8D-32F1CA39117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452752E-AEE8-410C-BB8D-32F1CA39117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814FD68-88EA-4B41-910C-5749A57CDCF4}" type="datetimeFigureOut">
              <a:rPr lang="en-US" smtClean="0"/>
              <a:pPr/>
              <a:t>5/11/2014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14FD68-88EA-4B41-910C-5749A57CDCF4}" type="datetimeFigureOut">
              <a:rPr lang="en-US" smtClean="0"/>
              <a:pPr/>
              <a:t>5/11/2014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52752E-AEE8-410C-BB8D-32F1CA39117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4FD68-88EA-4B41-910C-5749A57CDCF4}" type="datetimeFigureOut">
              <a:rPr lang="en-US" smtClean="0"/>
              <a:pPr/>
              <a:t>5/11/2014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52752E-AEE8-410C-BB8D-32F1CA3911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814FD68-88EA-4B41-910C-5749A57CDCF4}" type="datetimeFigureOut">
              <a:rPr lang="en-US" smtClean="0"/>
              <a:pPr/>
              <a:t>5/11/2014</a:t>
            </a:fld>
            <a:endParaRPr lang="en-US"/>
          </a:p>
        </p:txBody>
      </p:sp>
      <p:sp>
        <p:nvSpPr>
          <p:cNvPr id="9" name="Slide Number Placeholder 8"/>
          <p:cNvSpPr>
            <a:spLocks noGrp="1"/>
          </p:cNvSpPr>
          <p:nvPr>
            <p:ph type="sldNum" sz="quarter" idx="15"/>
          </p:nvPr>
        </p:nvSpPr>
        <p:spPr/>
        <p:txBody>
          <a:bodyPr/>
          <a:lstStyle/>
          <a:p>
            <a:fld id="{4452752E-AEE8-410C-BB8D-32F1CA39117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814FD68-88EA-4B41-910C-5749A57CDCF4}" type="datetimeFigureOut">
              <a:rPr lang="en-US" smtClean="0"/>
              <a:pPr/>
              <a:t>5/11/2014</a:t>
            </a:fld>
            <a:endParaRPr lang="en-US"/>
          </a:p>
        </p:txBody>
      </p:sp>
      <p:sp>
        <p:nvSpPr>
          <p:cNvPr id="9" name="Slide Number Placeholder 8"/>
          <p:cNvSpPr>
            <a:spLocks noGrp="1"/>
          </p:cNvSpPr>
          <p:nvPr>
            <p:ph type="sldNum" sz="quarter" idx="11"/>
          </p:nvPr>
        </p:nvSpPr>
        <p:spPr/>
        <p:txBody>
          <a:bodyPr/>
          <a:lstStyle/>
          <a:p>
            <a:fld id="{4452752E-AEE8-410C-BB8D-32F1CA39117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814FD68-88EA-4B41-910C-5749A57CDCF4}" type="datetimeFigureOut">
              <a:rPr lang="en-US" smtClean="0"/>
              <a:pPr/>
              <a:t>5/11/2014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452752E-AEE8-410C-BB8D-32F1CA39117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sr-Latn-RS" dirty="0" smtClean="0"/>
              <a:t>Stevan Vuković</a:t>
            </a:r>
          </a:p>
          <a:p>
            <a:r>
              <a:rPr lang="sr-Latn-RS" dirty="0" smtClean="0"/>
              <a:t>VIII</a:t>
            </a:r>
            <a:r>
              <a:rPr lang="sr-Latn-RS" sz="1800" dirty="0" smtClean="0"/>
              <a:t>2</a:t>
            </a:r>
            <a:endParaRPr lang="en-US" dirty="0"/>
          </a:p>
        </p:txBody>
      </p:sp>
      <p:sp>
        <p:nvSpPr>
          <p:cNvPr id="2" name="Title 1"/>
          <p:cNvSpPr>
            <a:spLocks noGrp="1"/>
          </p:cNvSpPr>
          <p:nvPr>
            <p:ph type="ctrTitle"/>
          </p:nvPr>
        </p:nvSpPr>
        <p:spPr/>
        <p:txBody>
          <a:bodyPr/>
          <a:lstStyle/>
          <a:p>
            <a:r>
              <a:rPr lang="sr-Latn-RS" dirty="0" smtClean="0"/>
              <a:t>Svet posle Drugog svetskog rata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971256"/>
          </a:xfrm>
        </p:spPr>
        <p:txBody>
          <a:bodyPr/>
          <a:lstStyle/>
          <a:p>
            <a:r>
              <a:rPr lang="sr-Latn-RS" dirty="0" smtClean="0"/>
              <a:t>Pojavom pesme “Rock around the clock” 1955. godine nastao je rokenrol.</a:t>
            </a:r>
          </a:p>
          <a:p>
            <a:r>
              <a:rPr lang="sr-Latn-RS" dirty="0" smtClean="0"/>
              <a:t>Nastao je u SAD-u pod uticajem džeza i gitar bluza.</a:t>
            </a:r>
          </a:p>
          <a:p>
            <a:r>
              <a:rPr lang="sr-Latn-RS" dirty="0" smtClean="0"/>
              <a:t>Takozvani kralj rokenrola je bio Elvis Prisli.</a:t>
            </a:r>
          </a:p>
          <a:p>
            <a:r>
              <a:rPr lang="sr-Latn-RS" dirty="0" smtClean="0"/>
              <a:t>N</a:t>
            </a:r>
            <a:r>
              <a:rPr lang="en-US" dirty="0" smtClean="0"/>
              <a:t>a</a:t>
            </a:r>
            <a:r>
              <a:rPr lang="sr-Latn-RS" dirty="0" smtClean="0"/>
              <a:t>kon njega su se pojavili danas legendarni bendovi Bitlsi, Dorsi, Rolingstonsi i drugi.</a:t>
            </a:r>
            <a:endParaRPr lang="en-US" dirty="0"/>
          </a:p>
        </p:txBody>
      </p:sp>
      <p:sp>
        <p:nvSpPr>
          <p:cNvPr id="3" name="Title 2"/>
          <p:cNvSpPr>
            <a:spLocks noGrp="1"/>
          </p:cNvSpPr>
          <p:nvPr>
            <p:ph type="title"/>
          </p:nvPr>
        </p:nvSpPr>
        <p:spPr>
          <a:xfrm>
            <a:off x="457200" y="152400"/>
            <a:ext cx="8229600" cy="1044352"/>
          </a:xfrm>
        </p:spPr>
        <p:txBody>
          <a:bodyPr/>
          <a:lstStyle/>
          <a:p>
            <a:r>
              <a:rPr lang="sr-Latn-RS" dirty="0" smtClean="0"/>
              <a:t>Rokenrol:</a:t>
            </a:r>
            <a:endParaRPr lang="en-US" dirty="0"/>
          </a:p>
        </p:txBody>
      </p:sp>
      <p:pic>
        <p:nvPicPr>
          <p:cNvPr id="4" name="Picture 3" descr="65875_105-ap-_origh.jpg"/>
          <p:cNvPicPr>
            <a:picLocks noChangeAspect="1"/>
          </p:cNvPicPr>
          <p:nvPr/>
        </p:nvPicPr>
        <p:blipFill>
          <a:blip r:embed="rId2" cstate="print"/>
          <a:stretch>
            <a:fillRect/>
          </a:stretch>
        </p:blipFill>
        <p:spPr>
          <a:xfrm>
            <a:off x="6012160" y="3789040"/>
            <a:ext cx="1977683" cy="2547367"/>
          </a:xfrm>
          <a:prstGeom prst="rect">
            <a:avLst/>
          </a:prstGeom>
        </p:spPr>
      </p:pic>
      <p:pic>
        <p:nvPicPr>
          <p:cNvPr id="5" name="Picture 4" descr="231602599.jpg"/>
          <p:cNvPicPr>
            <a:picLocks noChangeAspect="1"/>
          </p:cNvPicPr>
          <p:nvPr/>
        </p:nvPicPr>
        <p:blipFill>
          <a:blip r:embed="rId3" cstate="print"/>
          <a:stretch>
            <a:fillRect/>
          </a:stretch>
        </p:blipFill>
        <p:spPr>
          <a:xfrm>
            <a:off x="1115616" y="3933056"/>
            <a:ext cx="3851513" cy="247307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6120680"/>
          </a:xfrm>
        </p:spPr>
        <p:txBody>
          <a:bodyPr/>
          <a:lstStyle/>
          <a:p>
            <a:endParaRPr lang="sr-Latn-RS" dirty="0" smtClean="0"/>
          </a:p>
          <a:p>
            <a:endParaRPr lang="sr-Latn-RS" dirty="0" smtClean="0"/>
          </a:p>
          <a:p>
            <a:endParaRPr lang="sr-Latn-RS" dirty="0" smtClean="0"/>
          </a:p>
          <a:p>
            <a:endParaRPr lang="sr-Latn-RS" dirty="0" smtClean="0"/>
          </a:p>
          <a:p>
            <a:endParaRPr lang="sr-Latn-RS" dirty="0" smtClean="0"/>
          </a:p>
          <a:p>
            <a:endParaRPr lang="sr-Latn-RS" dirty="0" smtClean="0"/>
          </a:p>
          <a:p>
            <a:pPr algn="ctr">
              <a:buNone/>
            </a:pPr>
            <a:r>
              <a:rPr lang="sr-Latn-RS" sz="9600" dirty="0" smtClean="0"/>
              <a:t>KRAJ</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5400600"/>
          </a:xfrm>
        </p:spPr>
        <p:txBody>
          <a:bodyPr/>
          <a:lstStyle/>
          <a:p>
            <a:r>
              <a:rPr lang="sr-Latn-RS" sz="2800" dirty="0" smtClean="0"/>
              <a:t>Nakon drugog svetskog rata sile koje su pobedile u ratu stvorile su Organizaciju Ujedinjenih nacija. Ona je stvorena da bi zamenila Drustvo naroda i da bi održala mir u svetu. Savet bezbednosti Ujedinjenih nacija je zadužen za mir u svetu i njegove stalne clanice su: SAD, Velika Britanija, Francuska i SSSR</a:t>
            </a:r>
            <a:r>
              <a:rPr lang="sr-Latn-RS" dirty="0" smtClean="0"/>
              <a:t>.</a:t>
            </a:r>
          </a:p>
          <a:p>
            <a:r>
              <a:rPr lang="sr-Latn-RS" dirty="0" smtClean="0"/>
              <a:t>Hladni rat je započet zbog drugačijih pogleda socijalističkog SSSR-a i kapitalističkih zemalja na svet. Z</a:t>
            </a:r>
            <a:r>
              <a:rPr lang="en-US" dirty="0" smtClean="0"/>
              <a:t>a</a:t>
            </a:r>
            <a:r>
              <a:rPr lang="sr-Latn-RS" dirty="0" smtClean="0"/>
              <a:t>tegnutim odnosom medju svetskim silama došlo je do blokovske podele sveta. </a:t>
            </a:r>
          </a:p>
          <a:p>
            <a:endParaRPr lang="en-US" dirty="0"/>
          </a:p>
        </p:txBody>
      </p:sp>
      <p:sp>
        <p:nvSpPr>
          <p:cNvPr id="2" name="Title 1"/>
          <p:cNvSpPr>
            <a:spLocks noGrp="1"/>
          </p:cNvSpPr>
          <p:nvPr>
            <p:ph type="title"/>
          </p:nvPr>
        </p:nvSpPr>
        <p:spPr>
          <a:xfrm>
            <a:off x="457200" y="0"/>
            <a:ext cx="8229600" cy="1124744"/>
          </a:xfrm>
        </p:spPr>
        <p:txBody>
          <a:bodyPr/>
          <a:lstStyle/>
          <a:p>
            <a:pPr algn="l"/>
            <a:r>
              <a:rPr lang="sr-Latn-RS" dirty="0" smtClean="0"/>
              <a:t>Medjunarodni odnosi: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Stevan\AAAAAAAAAAAA\ujedinjene-nacije-un-2.jpg"/>
          <p:cNvPicPr>
            <a:picLocks noChangeAspect="1" noChangeArrowheads="1"/>
          </p:cNvPicPr>
          <p:nvPr/>
        </p:nvPicPr>
        <p:blipFill>
          <a:blip r:embed="rId2" cstate="print"/>
          <a:srcRect/>
          <a:stretch>
            <a:fillRect/>
          </a:stretch>
        </p:blipFill>
        <p:spPr bwMode="auto">
          <a:xfrm>
            <a:off x="4716016" y="836712"/>
            <a:ext cx="4108003" cy="2088232"/>
          </a:xfrm>
          <a:prstGeom prst="rect">
            <a:avLst/>
          </a:prstGeom>
          <a:noFill/>
        </p:spPr>
      </p:pic>
      <p:sp>
        <p:nvSpPr>
          <p:cNvPr id="11" name="Content Placeholder 10"/>
          <p:cNvSpPr>
            <a:spLocks noGrp="1"/>
          </p:cNvSpPr>
          <p:nvPr>
            <p:ph idx="1"/>
          </p:nvPr>
        </p:nvSpPr>
        <p:spPr/>
        <p:txBody>
          <a:bodyPr/>
          <a:lstStyle/>
          <a:p>
            <a:endParaRPr lang="sr-Latn-RS" dirty="0" smtClean="0"/>
          </a:p>
          <a:p>
            <a:endParaRPr lang="sr-Latn-RS" dirty="0" smtClean="0"/>
          </a:p>
          <a:p>
            <a:endParaRPr lang="sr-Latn-RS" dirty="0" smtClean="0"/>
          </a:p>
          <a:p>
            <a:endParaRPr lang="sr-Latn-RS" dirty="0" smtClean="0"/>
          </a:p>
          <a:p>
            <a:endParaRPr lang="sr-Latn-RS" dirty="0" smtClean="0"/>
          </a:p>
          <a:p>
            <a:endParaRPr lang="sr-Latn-RS" dirty="0" smtClean="0"/>
          </a:p>
          <a:p>
            <a:r>
              <a:rPr lang="sr-Latn-RS" dirty="0" smtClean="0"/>
              <a:t>Organizacija ujedinjenih nacija danas ima 193 clanice.</a:t>
            </a:r>
          </a:p>
          <a:p>
            <a:r>
              <a:rPr lang="sr-Latn-RS" dirty="0" smtClean="0"/>
              <a:t>Osnovana je 1945. godine.</a:t>
            </a:r>
          </a:p>
          <a:p>
            <a:r>
              <a:rPr lang="sr-Latn-RS" dirty="0" smtClean="0"/>
              <a:t>Sediste je u Njujorku.</a:t>
            </a:r>
            <a:endParaRPr lang="en-US" dirty="0"/>
          </a:p>
        </p:txBody>
      </p:sp>
      <p:pic>
        <p:nvPicPr>
          <p:cNvPr id="2052" name="Picture 4" descr="Датотека:Flag of the United Nations.svg"/>
          <p:cNvPicPr>
            <a:picLocks noChangeAspect="1" noChangeArrowheads="1"/>
          </p:cNvPicPr>
          <p:nvPr/>
        </p:nvPicPr>
        <p:blipFill>
          <a:blip r:embed="rId3" cstate="print"/>
          <a:srcRect/>
          <a:stretch>
            <a:fillRect/>
          </a:stretch>
        </p:blipFill>
        <p:spPr bwMode="auto">
          <a:xfrm>
            <a:off x="395536" y="1412776"/>
            <a:ext cx="4104456" cy="2734594"/>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544616"/>
          </a:xfrm>
        </p:spPr>
        <p:txBody>
          <a:bodyPr/>
          <a:lstStyle/>
          <a:p>
            <a:r>
              <a:rPr lang="sr-Latn-RS" dirty="0" smtClean="0"/>
              <a:t>Sagradjen je 1961. godine, a srušen 1989. godine.</a:t>
            </a:r>
          </a:p>
          <a:p>
            <a:r>
              <a:rPr lang="sr-Latn-RS" dirty="0" smtClean="0"/>
              <a:t>Saveznici su podelili nemačku na četiri okupacione zone.Svaka zona pripadala je jednoj od svetskih sila.Zbog loših odnosa sa SSSR-om SAD Velika Britanija i Francuska Su ujedinile zonei stvorile Saveznu Republiku Nemačku, a SSSR je svoju okupaciju proglasio Nemačka Demokratska republika.</a:t>
            </a:r>
          </a:p>
          <a:p>
            <a:r>
              <a:rPr lang="sr-Latn-RS" dirty="0" smtClean="0"/>
              <a:t>Sovjeti su napravili Berlinski</a:t>
            </a:r>
          </a:p>
          <a:p>
            <a:pPr>
              <a:buNone/>
            </a:pPr>
            <a:r>
              <a:rPr lang="sr-Latn-RS" dirty="0" smtClean="0"/>
              <a:t>zid da bi sprecili bekstva. Bio </a:t>
            </a:r>
          </a:p>
          <a:p>
            <a:pPr>
              <a:buNone/>
            </a:pPr>
            <a:r>
              <a:rPr lang="sr-Latn-RS" smtClean="0"/>
              <a:t>je simbol Hladnog rata.</a:t>
            </a:r>
          </a:p>
        </p:txBody>
      </p:sp>
      <p:sp>
        <p:nvSpPr>
          <p:cNvPr id="3" name="Title 2"/>
          <p:cNvSpPr>
            <a:spLocks noGrp="1"/>
          </p:cNvSpPr>
          <p:nvPr>
            <p:ph type="title"/>
          </p:nvPr>
        </p:nvSpPr>
        <p:spPr>
          <a:xfrm>
            <a:off x="457200" y="152400"/>
            <a:ext cx="8229600" cy="900336"/>
          </a:xfrm>
        </p:spPr>
        <p:txBody>
          <a:bodyPr/>
          <a:lstStyle/>
          <a:p>
            <a:r>
              <a:rPr lang="sr-Latn-RS" dirty="0" smtClean="0"/>
              <a:t>Berlinski zid:</a:t>
            </a:r>
            <a:endParaRPr lang="en-US" dirty="0"/>
          </a:p>
        </p:txBody>
      </p:sp>
      <p:pic>
        <p:nvPicPr>
          <p:cNvPr id="4" name="Picture 3" descr="463104049_fa0072e761_o.jpg"/>
          <p:cNvPicPr>
            <a:picLocks noChangeAspect="1"/>
          </p:cNvPicPr>
          <p:nvPr/>
        </p:nvPicPr>
        <p:blipFill>
          <a:blip r:embed="rId2" cstate="print"/>
          <a:stretch>
            <a:fillRect/>
          </a:stretch>
        </p:blipFill>
        <p:spPr>
          <a:xfrm>
            <a:off x="5004048" y="4005064"/>
            <a:ext cx="3124603" cy="24208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043264"/>
          </a:xfrm>
        </p:spPr>
        <p:txBody>
          <a:bodyPr/>
          <a:lstStyle/>
          <a:p>
            <a:r>
              <a:rPr lang="sr-Latn-RS" dirty="0" smtClean="0"/>
              <a:t>Posle II svetskog rata svet je podeljen na dva bloka. Prvi blok su osnovale SAD 1949. godine (nazvan je NATO). SSSR je sa svojim saveznicima osnovao prvo Savet za uzajamnu pomoc, a zatim je taj savez 1955. godine postao V</a:t>
            </a:r>
            <a:r>
              <a:rPr lang="en-US" dirty="0" smtClean="0"/>
              <a:t>a</a:t>
            </a:r>
            <a:r>
              <a:rPr lang="sr-Latn-RS" dirty="0" smtClean="0"/>
              <a:t>ršavski pakt.</a:t>
            </a:r>
          </a:p>
          <a:p>
            <a:r>
              <a:rPr lang="sr-Latn-RS" dirty="0" smtClean="0"/>
              <a:t>I N</a:t>
            </a:r>
            <a:r>
              <a:rPr lang="en-US" dirty="0" smtClean="0"/>
              <a:t>a</a:t>
            </a:r>
            <a:r>
              <a:rPr lang="sr-Latn-RS" dirty="0" smtClean="0"/>
              <a:t>to i Varšavski pakt </a:t>
            </a:r>
          </a:p>
          <a:p>
            <a:pPr>
              <a:buNone/>
            </a:pPr>
            <a:r>
              <a:rPr lang="sr-Latn-RS" dirty="0" smtClean="0"/>
              <a:t>su vojno politički savezi.</a:t>
            </a:r>
          </a:p>
          <a:p>
            <a:pPr>
              <a:buNone/>
            </a:pPr>
            <a:r>
              <a:rPr lang="sr-Latn-RS" dirty="0" smtClean="0"/>
              <a:t>Do novog svetskog rata nije </a:t>
            </a:r>
          </a:p>
          <a:p>
            <a:pPr>
              <a:buNone/>
            </a:pPr>
            <a:r>
              <a:rPr lang="sr-Latn-RS" dirty="0" smtClean="0"/>
              <a:t>došlo zbog mogućnosti </a:t>
            </a:r>
          </a:p>
          <a:p>
            <a:pPr>
              <a:buNone/>
            </a:pPr>
            <a:r>
              <a:rPr lang="sr-Latn-RS" dirty="0" smtClean="0"/>
              <a:t>nestanka civilizacije.                                                              </a:t>
            </a:r>
          </a:p>
        </p:txBody>
      </p:sp>
      <p:sp>
        <p:nvSpPr>
          <p:cNvPr id="3" name="Title 2"/>
          <p:cNvSpPr>
            <a:spLocks noGrp="1"/>
          </p:cNvSpPr>
          <p:nvPr>
            <p:ph type="title"/>
          </p:nvPr>
        </p:nvSpPr>
        <p:spPr>
          <a:xfrm>
            <a:off x="457200" y="188640"/>
            <a:ext cx="8229600" cy="864096"/>
          </a:xfrm>
        </p:spPr>
        <p:txBody>
          <a:bodyPr>
            <a:normAutofit/>
          </a:bodyPr>
          <a:lstStyle/>
          <a:p>
            <a:r>
              <a:rPr lang="sr-Latn-RS" dirty="0" smtClean="0"/>
              <a:t>Hladni rat i blokovska podela:</a:t>
            </a:r>
            <a:endParaRPr lang="en-US" dirty="0"/>
          </a:p>
        </p:txBody>
      </p:sp>
      <p:pic>
        <p:nvPicPr>
          <p:cNvPr id="6" name="Picture 5" descr="Header-Nato-Logo-d2lkdGg9NTczJmhlaWdodD0zMzkmeD0xODYmeT0zNw==-304x180.jpg"/>
          <p:cNvPicPr>
            <a:picLocks noChangeAspect="1"/>
          </p:cNvPicPr>
          <p:nvPr/>
        </p:nvPicPr>
        <p:blipFill>
          <a:blip r:embed="rId2" cstate="print"/>
          <a:stretch>
            <a:fillRect/>
          </a:stretch>
        </p:blipFill>
        <p:spPr>
          <a:xfrm>
            <a:off x="4644008" y="3429000"/>
            <a:ext cx="4005511" cy="23716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6048672"/>
          </a:xfrm>
        </p:spPr>
        <p:txBody>
          <a:bodyPr/>
          <a:lstStyle/>
          <a:p>
            <a:r>
              <a:rPr lang="sr-Latn-RS" dirty="0" smtClean="0"/>
              <a:t>Godine 1962 SSSR je da bi pomogao kubanskom lideru Fidelu Kastru postavio nuklearne rakete na ostrvu Kuba. SAD je to shvatio kao ozbiljnu pretnju i blokirao ostrvo. Dve nedelje S</a:t>
            </a:r>
            <a:r>
              <a:rPr lang="en-US" dirty="0" smtClean="0"/>
              <a:t>a</a:t>
            </a:r>
            <a:r>
              <a:rPr lang="sr-Latn-RS" dirty="0" smtClean="0"/>
              <a:t>d i SSSR su pretili jedno drugom nuklearnim napadima. Na kraju se Nikita Hruščov povukao.</a:t>
            </a:r>
            <a:endParaRPr lang="en-US" dirty="0"/>
          </a:p>
        </p:txBody>
      </p:sp>
      <p:pic>
        <p:nvPicPr>
          <p:cNvPr id="4" name="Picture 3" descr="Kuba_mapa.jpg"/>
          <p:cNvPicPr>
            <a:picLocks noChangeAspect="1"/>
          </p:cNvPicPr>
          <p:nvPr/>
        </p:nvPicPr>
        <p:blipFill>
          <a:blip r:embed="rId2" cstate="print"/>
          <a:stretch>
            <a:fillRect/>
          </a:stretch>
        </p:blipFill>
        <p:spPr>
          <a:xfrm>
            <a:off x="539552" y="3068960"/>
            <a:ext cx="5080000" cy="2597150"/>
          </a:xfrm>
          <a:prstGeom prst="rect">
            <a:avLst/>
          </a:prstGeom>
        </p:spPr>
      </p:pic>
      <p:pic>
        <p:nvPicPr>
          <p:cNvPr id="5" name="Picture 4" descr="Raketa-Topolj.jpg"/>
          <p:cNvPicPr>
            <a:picLocks noChangeAspect="1"/>
          </p:cNvPicPr>
          <p:nvPr/>
        </p:nvPicPr>
        <p:blipFill>
          <a:blip r:embed="rId3" cstate="print"/>
          <a:stretch>
            <a:fillRect/>
          </a:stretch>
        </p:blipFill>
        <p:spPr>
          <a:xfrm>
            <a:off x="6012160" y="3645024"/>
            <a:ext cx="2529881" cy="15841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043264"/>
          </a:xfrm>
        </p:spPr>
        <p:txBody>
          <a:bodyPr/>
          <a:lstStyle/>
          <a:p>
            <a:r>
              <a:rPr lang="sr-Latn-RS" dirty="0" smtClean="0"/>
              <a:t>SSSR je 1957. godine lansirao prvi vestački satelit, koji je nazvan Sputnjik, u orbitu.</a:t>
            </a:r>
          </a:p>
          <a:p>
            <a:r>
              <a:rPr lang="sr-Latn-RS" dirty="0" smtClean="0"/>
              <a:t>Lansiran je u čast </a:t>
            </a:r>
          </a:p>
          <a:p>
            <a:pPr>
              <a:buNone/>
            </a:pPr>
            <a:r>
              <a:rPr lang="sr-Latn-RS" dirty="0" smtClean="0"/>
              <a:t> godišnjice Oktobarske</a:t>
            </a:r>
          </a:p>
          <a:p>
            <a:pPr>
              <a:buNone/>
            </a:pPr>
            <a:r>
              <a:rPr lang="sr-Latn-RS" dirty="0" smtClean="0"/>
              <a:t>revolucije. Bio je tezak 83 kg </a:t>
            </a:r>
          </a:p>
          <a:p>
            <a:pPr>
              <a:buNone/>
            </a:pPr>
            <a:r>
              <a:rPr lang="sr-Latn-RS" dirty="0" smtClean="0"/>
              <a:t>i u sebi je imao dva radio </a:t>
            </a:r>
          </a:p>
          <a:p>
            <a:pPr>
              <a:buNone/>
            </a:pPr>
            <a:r>
              <a:rPr lang="sr-Latn-RS" dirty="0" smtClean="0"/>
              <a:t>predajnika. Kružio je u orbiti </a:t>
            </a:r>
          </a:p>
          <a:p>
            <a:pPr>
              <a:buNone/>
            </a:pPr>
            <a:r>
              <a:rPr lang="sr-Latn-RS" dirty="0" smtClean="0"/>
              <a:t>na udaljenosti od 250 km </a:t>
            </a:r>
          </a:p>
          <a:p>
            <a:pPr>
              <a:buNone/>
            </a:pPr>
            <a:r>
              <a:rPr lang="sr-Latn-RS" dirty="0" smtClean="0"/>
              <a:t>iznad Zemlje.                                                             </a:t>
            </a:r>
            <a:endParaRPr lang="en-US" dirty="0"/>
          </a:p>
        </p:txBody>
      </p:sp>
      <p:sp>
        <p:nvSpPr>
          <p:cNvPr id="3" name="Title 2"/>
          <p:cNvSpPr>
            <a:spLocks noGrp="1"/>
          </p:cNvSpPr>
          <p:nvPr>
            <p:ph type="title"/>
          </p:nvPr>
        </p:nvSpPr>
        <p:spPr>
          <a:xfrm>
            <a:off x="457200" y="152400"/>
            <a:ext cx="8229600" cy="972344"/>
          </a:xfrm>
        </p:spPr>
        <p:txBody>
          <a:bodyPr>
            <a:normAutofit/>
          </a:bodyPr>
          <a:lstStyle/>
          <a:p>
            <a:r>
              <a:rPr lang="sr-Latn-RS" dirty="0" smtClean="0"/>
              <a:t>Osvajanje svemira:</a:t>
            </a:r>
            <a:endParaRPr lang="en-US" dirty="0"/>
          </a:p>
        </p:txBody>
      </p:sp>
      <p:pic>
        <p:nvPicPr>
          <p:cNvPr id="4" name="Picture 3" descr="sputnik-1__1.jpg"/>
          <p:cNvPicPr>
            <a:picLocks noChangeAspect="1"/>
          </p:cNvPicPr>
          <p:nvPr/>
        </p:nvPicPr>
        <p:blipFill>
          <a:blip r:embed="rId2" cstate="print"/>
          <a:stretch>
            <a:fillRect/>
          </a:stretch>
        </p:blipFill>
        <p:spPr>
          <a:xfrm>
            <a:off x="4644008" y="2060848"/>
            <a:ext cx="3810000" cy="26098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6264696"/>
          </a:xfrm>
        </p:spPr>
        <p:txBody>
          <a:bodyPr/>
          <a:lstStyle/>
          <a:p>
            <a:r>
              <a:rPr lang="sr-Latn-RS" dirty="0" smtClean="0"/>
              <a:t>Jurij Gagarin je bio prvi čovek u svemiru.</a:t>
            </a:r>
          </a:p>
          <a:p>
            <a:r>
              <a:rPr lang="sr-Latn-RS" dirty="0" smtClean="0"/>
              <a:t>U svemir je otišao 12. aprila 1961. godine u letelici Vastok 1. Let je trajao 1h i 48 minuta.</a:t>
            </a:r>
          </a:p>
          <a:p>
            <a:r>
              <a:rPr lang="sr-Latn-RS" dirty="0" smtClean="0"/>
              <a:t>Poginuo je tokom rutinskog leta u dvosedu.</a:t>
            </a:r>
          </a:p>
          <a:p>
            <a:r>
              <a:rPr lang="sr-Latn-RS" dirty="0" smtClean="0"/>
              <a:t>Sahranjen je na Crvenom trgu,</a:t>
            </a:r>
          </a:p>
          <a:p>
            <a:pPr>
              <a:buNone/>
            </a:pPr>
            <a:r>
              <a:rPr lang="sr-Latn-RS" dirty="0" smtClean="0"/>
              <a:t>u zidu Kremlja.</a:t>
            </a:r>
          </a:p>
        </p:txBody>
      </p:sp>
      <p:pic>
        <p:nvPicPr>
          <p:cNvPr id="4" name="Picture 3" descr="gagarin_yuri.jpg"/>
          <p:cNvPicPr>
            <a:picLocks noChangeAspect="1"/>
          </p:cNvPicPr>
          <p:nvPr/>
        </p:nvPicPr>
        <p:blipFill>
          <a:blip r:embed="rId2" cstate="print"/>
          <a:stretch>
            <a:fillRect/>
          </a:stretch>
        </p:blipFill>
        <p:spPr>
          <a:xfrm>
            <a:off x="5292080" y="2492896"/>
            <a:ext cx="3122864" cy="4032448"/>
          </a:xfrm>
          <a:prstGeom prst="rect">
            <a:avLst/>
          </a:prstGeom>
        </p:spPr>
      </p:pic>
      <p:pic>
        <p:nvPicPr>
          <p:cNvPr id="5" name="Picture 4" descr="04-gagarin-vostok1_34445_600x450.jpg"/>
          <p:cNvPicPr>
            <a:picLocks noChangeAspect="1"/>
          </p:cNvPicPr>
          <p:nvPr/>
        </p:nvPicPr>
        <p:blipFill>
          <a:blip r:embed="rId3" cstate="print"/>
          <a:stretch>
            <a:fillRect/>
          </a:stretch>
        </p:blipFill>
        <p:spPr>
          <a:xfrm>
            <a:off x="467544" y="3356992"/>
            <a:ext cx="4371309" cy="30963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400600"/>
          </a:xfrm>
        </p:spPr>
        <p:txBody>
          <a:bodyPr/>
          <a:lstStyle/>
          <a:p>
            <a:r>
              <a:rPr lang="sr-Latn-RS" dirty="0" smtClean="0"/>
              <a:t>Globalizacija je pojam koji se koristi za opisivanje promena u drustvu. N</a:t>
            </a:r>
            <a:r>
              <a:rPr lang="en-US" dirty="0" smtClean="0"/>
              <a:t>a</a:t>
            </a:r>
            <a:r>
              <a:rPr lang="sr-Latn-RS" dirty="0" smtClean="0"/>
              <a:t>kon II svetskog rata pojavom novih tehnologija doslo je do globalizacije. N</a:t>
            </a:r>
            <a:r>
              <a:rPr lang="en-US" dirty="0" smtClean="0"/>
              <a:t>a</a:t>
            </a:r>
            <a:r>
              <a:rPr lang="sr-Latn-RS" dirty="0" smtClean="0"/>
              <a:t>kon toga svet je postao “globalno selo” pa danas ljudi mogu plasirati svoje proizvode u bilo kom delu sveta. T</a:t>
            </a:r>
            <a:r>
              <a:rPr lang="en-US" dirty="0" smtClean="0"/>
              <a:t>a</a:t>
            </a:r>
            <a:r>
              <a:rPr lang="sr-Latn-RS" dirty="0" smtClean="0"/>
              <a:t>ko su nastale i multinacionalne kompanije kao sto je Koka-Kola, Mekdonalds i druge.</a:t>
            </a:r>
          </a:p>
          <a:p>
            <a:r>
              <a:rPr lang="sr-Latn-RS" dirty="0" smtClean="0"/>
              <a:t>Reklamom bogate kompanije su</a:t>
            </a:r>
          </a:p>
          <a:p>
            <a:pPr>
              <a:buNone/>
            </a:pPr>
            <a:r>
              <a:rPr lang="sr-Latn-RS" dirty="0" smtClean="0"/>
              <a:t>plasirale svoje proizvode u bilo koju</a:t>
            </a:r>
          </a:p>
          <a:p>
            <a:pPr>
              <a:buNone/>
            </a:pPr>
            <a:r>
              <a:rPr lang="sr-Latn-RS" dirty="0" smtClean="0"/>
              <a:t>zemlju da eliminišu konkurenciju i</a:t>
            </a:r>
          </a:p>
          <a:p>
            <a:pPr>
              <a:buNone/>
            </a:pPr>
            <a:r>
              <a:rPr lang="sr-Latn-RS" dirty="0" smtClean="0"/>
              <a:t>i osvoje trziste te zemlje.</a:t>
            </a:r>
          </a:p>
        </p:txBody>
      </p:sp>
      <p:sp>
        <p:nvSpPr>
          <p:cNvPr id="3" name="Title 2"/>
          <p:cNvSpPr>
            <a:spLocks noGrp="1"/>
          </p:cNvSpPr>
          <p:nvPr>
            <p:ph type="title"/>
          </p:nvPr>
        </p:nvSpPr>
        <p:spPr>
          <a:xfrm>
            <a:off x="457200" y="152400"/>
            <a:ext cx="8229600" cy="972344"/>
          </a:xfrm>
        </p:spPr>
        <p:txBody>
          <a:bodyPr/>
          <a:lstStyle/>
          <a:p>
            <a:r>
              <a:rPr lang="sr-Latn-RS" dirty="0" smtClean="0"/>
              <a:t>Globalizacija:</a:t>
            </a:r>
            <a:endParaRPr lang="en-US" dirty="0"/>
          </a:p>
        </p:txBody>
      </p:sp>
      <p:pic>
        <p:nvPicPr>
          <p:cNvPr id="4" name="Picture 3" descr="Koka-kola-saopstenje01.jpg"/>
          <p:cNvPicPr>
            <a:picLocks noChangeAspect="1"/>
          </p:cNvPicPr>
          <p:nvPr/>
        </p:nvPicPr>
        <p:blipFill>
          <a:blip r:embed="rId2" cstate="print"/>
          <a:stretch>
            <a:fillRect/>
          </a:stretch>
        </p:blipFill>
        <p:spPr>
          <a:xfrm>
            <a:off x="5364088" y="4941168"/>
            <a:ext cx="3219165" cy="1569343"/>
          </a:xfrm>
          <a:prstGeom prst="rect">
            <a:avLst/>
          </a:prstGeom>
        </p:spPr>
      </p:pic>
      <p:pic>
        <p:nvPicPr>
          <p:cNvPr id="5" name="Picture 4" descr="Mcdonalds-logo_1369928358_670x0.jpg"/>
          <p:cNvPicPr>
            <a:picLocks noChangeAspect="1"/>
          </p:cNvPicPr>
          <p:nvPr/>
        </p:nvPicPr>
        <p:blipFill>
          <a:blip r:embed="rId3" cstate="print"/>
          <a:stretch>
            <a:fillRect/>
          </a:stretch>
        </p:blipFill>
        <p:spPr>
          <a:xfrm>
            <a:off x="6372200" y="3573016"/>
            <a:ext cx="1972558" cy="116587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184</TotalTime>
  <Words>569</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Svet posle Drugog svetskog rata</vt:lpstr>
      <vt:lpstr>Medjunarodni odnosi:</vt:lpstr>
      <vt:lpstr>Slide 3</vt:lpstr>
      <vt:lpstr>Berlinski zid:</vt:lpstr>
      <vt:lpstr>Hladni rat i blokovska podela:</vt:lpstr>
      <vt:lpstr>Slide 6</vt:lpstr>
      <vt:lpstr>Osvajanje svemira:</vt:lpstr>
      <vt:lpstr>Slide 8</vt:lpstr>
      <vt:lpstr>Globalizacija:</vt:lpstr>
      <vt:lpstr>Rokenrol:</vt:lpstr>
      <vt:lpstr>Slide 11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Svet posle Drugog svetskog rata</dc:title>
  <dc:creator>user</dc:creator>
  <cp:lastModifiedBy>user</cp:lastModifiedBy>
  <cp:revision>24</cp:revision>
  <dcterms:created xsi:type="dcterms:W3CDTF">2014-05-11T10:40:53Z</dcterms:created>
  <dcterms:modified xsi:type="dcterms:W3CDTF">2014-05-11T18:55:49Z</dcterms:modified>
</cp:coreProperties>
</file>