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D8D841-59B2-41E3-A7A0-EF0DDB4F7116}" type="datetimeFigureOut">
              <a:rPr lang="sr-Latn-RS" smtClean="0"/>
              <a:t>29.3.2018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47A2F8-52B9-4941-917C-922B994A9755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7772400" cy="1829761"/>
          </a:xfrm>
        </p:spPr>
        <p:txBody>
          <a:bodyPr>
            <a:noAutofit/>
          </a:bodyPr>
          <a:lstStyle/>
          <a:p>
            <a:pPr algn="ctr"/>
            <a:r>
              <a:rPr lang="sr-Cyrl-RS" sz="6600" dirty="0" smtClean="0">
                <a:solidFill>
                  <a:schemeClr val="accent1"/>
                </a:solidFill>
              </a:rPr>
              <a:t>Конференција </a:t>
            </a:r>
            <a:r>
              <a:rPr lang="sr-Cyrl-RS" sz="6600" dirty="0" smtClean="0">
                <a:solidFill>
                  <a:schemeClr val="accent1"/>
                </a:solidFill>
              </a:rPr>
              <a:t>велике </a:t>
            </a:r>
            <a:r>
              <a:rPr lang="sr-Cyrl-RS" sz="6600" dirty="0" smtClean="0">
                <a:solidFill>
                  <a:schemeClr val="accent1"/>
                </a:solidFill>
              </a:rPr>
              <a:t>тројице</a:t>
            </a:r>
            <a:endParaRPr lang="sr-Latn-RS" sz="6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151" y="5661248"/>
            <a:ext cx="3199509" cy="1196752"/>
          </a:xfrm>
        </p:spPr>
        <p:txBody>
          <a:bodyPr/>
          <a:lstStyle/>
          <a:p>
            <a:pPr algn="l"/>
            <a:r>
              <a:rPr lang="sr-Cyrl-RS" dirty="0" smtClean="0"/>
              <a:t> Реља </a:t>
            </a:r>
            <a:r>
              <a:rPr lang="sr-Cyrl-RS" dirty="0" err="1" smtClean="0"/>
              <a:t>Балмазовић</a:t>
            </a:r>
            <a:r>
              <a:rPr lang="sr-Cyrl-RS" dirty="0" smtClean="0"/>
              <a:t> </a:t>
            </a:r>
            <a:r>
              <a:rPr lang="sr-Latn-RS" dirty="0" smtClean="0"/>
              <a:t>VIII</a:t>
            </a:r>
            <a:r>
              <a:rPr lang="sr-Latn-RS" sz="1800" dirty="0" smtClean="0"/>
              <a:t>1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4720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Б</a:t>
            </a:r>
            <a:r>
              <a:rPr lang="ru-RU" dirty="0" smtClean="0">
                <a:solidFill>
                  <a:schemeClr val="accent1"/>
                </a:solidFill>
              </a:rPr>
              <a:t>ио је први Генерални секретар Централног комитета Комунистичке партије Совјетског Савеза, од 1922. до своје смрти 1953. године. 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Стаљин је преузео водећу улогу у совјетској политици након смрти Владимира Иљича Лењина 1924. године,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  Убијао је своје политичке противнеке  или их је слао у логоре. 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Био је неприкосновени </a:t>
            </a:r>
            <a:r>
              <a:rPr lang="ru-RU" dirty="0">
                <a:solidFill>
                  <a:schemeClr val="accent1"/>
                </a:solidFill>
              </a:rPr>
              <a:t>лидер Совјетског </a:t>
            </a:r>
            <a:r>
              <a:rPr lang="ru-RU" dirty="0" smtClean="0">
                <a:solidFill>
                  <a:schemeClr val="accent1"/>
                </a:solidFill>
              </a:rPr>
              <a:t>Савеза- такорећи диктатор.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Познат је као челични човек, а време његове владавине у СССР-у  је време Челичне завесе. </a:t>
            </a:r>
          </a:p>
          <a:p>
            <a:r>
              <a:rPr lang="sr-Cyrl-RS" dirty="0" smtClean="0">
                <a:solidFill>
                  <a:schemeClr val="accent1"/>
                </a:solidFill>
              </a:rPr>
              <a:t>На тему његове владавине снимљен је филм Исток-Запад.</a:t>
            </a:r>
          </a:p>
          <a:p>
            <a:r>
              <a:rPr lang="sr-Cyrl-RS" dirty="0" smtClean="0">
                <a:solidFill>
                  <a:schemeClr val="accent1"/>
                </a:solidFill>
              </a:rPr>
              <a:t>Био је искомплексиран због свог изгледа ( имао је краћу леву руку).</a:t>
            </a:r>
          </a:p>
          <a:p>
            <a:r>
              <a:rPr lang="sr-Cyrl-RS" dirty="0" smtClean="0">
                <a:solidFill>
                  <a:schemeClr val="accent1"/>
                </a:solidFill>
              </a:rPr>
              <a:t>Два пута је номинован за </a:t>
            </a:r>
            <a:r>
              <a:rPr lang="sr-Cyrl-RS" dirty="0">
                <a:solidFill>
                  <a:schemeClr val="accent1"/>
                </a:solidFill>
              </a:rPr>
              <a:t>Н</a:t>
            </a:r>
            <a:r>
              <a:rPr lang="sr-Cyrl-RS" dirty="0" smtClean="0">
                <a:solidFill>
                  <a:schemeClr val="accent1"/>
                </a:solidFill>
              </a:rPr>
              <a:t>обелову награду јер је допринео завршетку 2. св. </a:t>
            </a:r>
            <a:r>
              <a:rPr lang="sr-Cyrl-RS" smtClean="0">
                <a:solidFill>
                  <a:schemeClr val="accent1"/>
                </a:solidFill>
              </a:rPr>
              <a:t>рата ( али је није добио).</a:t>
            </a:r>
            <a:endParaRPr lang="sr-Latn-R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accent1"/>
                </a:solidFill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Јосиф Стаљин (1878-1953)</a:t>
            </a:r>
            <a:endParaRPr lang="sr-Latn-R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6348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30439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7200" dirty="0" smtClean="0">
                <a:solidFill>
                  <a:schemeClr val="accent1"/>
                </a:solidFill>
              </a:rPr>
              <a:t>ХВАЛА НА</a:t>
            </a:r>
            <a:r>
              <a:rPr lang="sr-Cyrl-RS" sz="8800" dirty="0" smtClean="0">
                <a:solidFill>
                  <a:schemeClr val="accent1"/>
                </a:solidFill>
              </a:rPr>
              <a:t> </a:t>
            </a:r>
            <a:r>
              <a:rPr lang="sr-Cyrl-RS" sz="7200" dirty="0" smtClean="0">
                <a:solidFill>
                  <a:schemeClr val="accent1"/>
                </a:solidFill>
              </a:rPr>
              <a:t>ПАЖЊИ</a:t>
            </a:r>
            <a:endParaRPr lang="sr-Latn-RS" sz="7200" dirty="0">
              <a:solidFill>
                <a:schemeClr val="accent1"/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2555776" y="3284984"/>
            <a:ext cx="3960440" cy="329423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113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>
            <a:normAutofit fontScale="92500" lnSpcReduction="10000"/>
          </a:bodyPr>
          <a:lstStyle/>
          <a:p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 светски рат </a:t>
            </a:r>
            <a:r>
              <a:rPr lang="sr-Cyrl-RS" sz="2800" dirty="0" smtClean="0">
                <a:solidFill>
                  <a:schemeClr val="accent1"/>
                </a:solidFill>
              </a:rPr>
              <a:t>почиње 1. септембра 1939. године када је Немачка напала Пољску.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Други светски рат је био најразорнији оружани сукоб у људској историји.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Вођен је између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нацистичке</a:t>
            </a:r>
            <a:r>
              <a:rPr lang="sr-Cyrl-RS" sz="2800" dirty="0" smtClean="0">
                <a:solidFill>
                  <a:schemeClr val="accent1"/>
                </a:solidFill>
              </a:rPr>
              <a:t> и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комунистичке</a:t>
            </a:r>
            <a:r>
              <a:rPr lang="sr-Cyrl-RS" sz="2800" dirty="0" smtClean="0">
                <a:solidFill>
                  <a:schemeClr val="accent1"/>
                </a:solidFill>
              </a:rPr>
              <a:t> идеологије.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Водио се између два блока.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Први блок су чиниле силе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осовине ( </a:t>
            </a:r>
            <a:r>
              <a:rPr lang="sr-Cyrl-RS" sz="2800" dirty="0" smtClean="0">
                <a:solidFill>
                  <a:schemeClr val="accent1"/>
                </a:solidFill>
              </a:rPr>
              <a:t>Немачка, Италија и Јапан) које су склопиле тројни пакт 1940. године.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Насупрот силама осовине налазили су се 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савезници </a:t>
            </a:r>
            <a:r>
              <a:rPr lang="sr-Cyrl-RS" sz="2800" dirty="0" smtClean="0">
                <a:solidFill>
                  <a:schemeClr val="accent1"/>
                </a:solidFill>
              </a:rPr>
              <a:t>на чијем челу се налазила Велика Британија, СССР и САД које су склопиле </a:t>
            </a:r>
            <a:r>
              <a:rPr lang="sr-Cyrl-RS" sz="2800" dirty="0" err="1" smtClean="0"/>
              <a:t>Антихитлеровску</a:t>
            </a:r>
            <a:r>
              <a:rPr lang="sr-Cyrl-RS" sz="2800" dirty="0" smtClean="0"/>
              <a:t> </a:t>
            </a:r>
            <a:r>
              <a:rPr lang="sr-Cyrl-RS" sz="2800" dirty="0" err="1" smtClean="0">
                <a:solidFill>
                  <a:schemeClr val="accent1"/>
                </a:solidFill>
              </a:rPr>
              <a:t>калицију</a:t>
            </a:r>
            <a:r>
              <a:rPr lang="sr-Cyrl-RS" sz="2800" dirty="0" smtClean="0">
                <a:solidFill>
                  <a:schemeClr val="accent1"/>
                </a:solidFill>
              </a:rPr>
              <a:t> 1941. године.</a:t>
            </a:r>
            <a:endParaRPr lang="sr-Cyrl-R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endParaRPr lang="sr-Latn-RS" sz="28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accent1"/>
                </a:solidFill>
              </a:rPr>
              <a:t>Да се подсетимо…</a:t>
            </a:r>
            <a:endParaRPr lang="sr-Latn-R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82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424936" cy="5544616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 smtClean="0">
                <a:solidFill>
                  <a:schemeClr val="accent1"/>
                </a:solidFill>
              </a:rPr>
              <a:t>У </a:t>
            </a:r>
            <a:r>
              <a:rPr lang="sr-Cyrl-R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Техерану</a:t>
            </a:r>
            <a:r>
              <a:rPr lang="sr-Cyrl-R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је крајем 1943. године одржана прва конференција велике тројке ( Рузвелт, Черчил и Стаљин) на којој је одлучено да се створи нови фронт у Француској.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На конференцији одржаној на </a:t>
            </a:r>
            <a:r>
              <a:rPr lang="sr-Cyrl-RS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Јалти</a:t>
            </a:r>
            <a:r>
              <a:rPr lang="sr-Cyrl-R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sz="2800" dirty="0" smtClean="0">
                <a:solidFill>
                  <a:schemeClr val="accent1"/>
                </a:solidFill>
              </a:rPr>
              <a:t>фебруара 1945. године тројица лидера су постигла споразум.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Одлучено је:</a:t>
            </a:r>
          </a:p>
          <a:p>
            <a:r>
              <a:rPr lang="sr-Cyrl-RS" sz="2800" dirty="0" smtClean="0">
                <a:solidFill>
                  <a:schemeClr val="accent1"/>
                </a:solidFill>
              </a:rPr>
              <a:t>Да се након савезничке победе Немачка подели на 4 окупационе зоне којима ће управљати: Велика Британија, САД, СССР и </a:t>
            </a:r>
            <a:r>
              <a:rPr lang="sr-Cyrl-RS" sz="2800" dirty="0" smtClean="0"/>
              <a:t>Француска.</a:t>
            </a:r>
          </a:p>
          <a:p>
            <a:r>
              <a:rPr lang="sr-Cyrl-RS" sz="2800" dirty="0" smtClean="0"/>
              <a:t>Да се </a:t>
            </a:r>
            <a:r>
              <a:rPr lang="sr-Cyrl-RS" sz="2800" dirty="0" smtClean="0">
                <a:solidFill>
                  <a:schemeClr val="accent1"/>
                </a:solidFill>
              </a:rPr>
              <a:t>након рата Немачка демобилише и да се осигура плаћање репарација</a:t>
            </a:r>
            <a:r>
              <a:rPr lang="sr-Latn-RS" sz="2800" dirty="0"/>
              <a:t> </a:t>
            </a:r>
            <a:r>
              <a:rPr lang="sr-Cyrl-RS" sz="2800" dirty="0" smtClean="0">
                <a:solidFill>
                  <a:schemeClr val="accent1">
                    <a:lumMod val="75000"/>
                  </a:schemeClr>
                </a:solidFill>
              </a:rPr>
              <a:t>(плаћање штете)</a:t>
            </a:r>
          </a:p>
          <a:p>
            <a:r>
              <a:rPr lang="sr-Cyrl-RS" sz="2800" dirty="0" smtClean="0"/>
              <a:t>Да </a:t>
            </a:r>
            <a:r>
              <a:rPr lang="sr-Cyrl-RS" sz="2800" dirty="0" smtClean="0">
                <a:solidFill>
                  <a:schemeClr val="accent1"/>
                </a:solidFill>
              </a:rPr>
              <a:t>савезници споразумно раде и наступају у ослобођеним земљама.</a:t>
            </a:r>
            <a:endParaRPr lang="sr-Cyrl-RS" sz="2800" dirty="0" smtClean="0"/>
          </a:p>
          <a:p>
            <a:endParaRPr lang="sr-Cyrl-RS" sz="2800" dirty="0" smtClean="0"/>
          </a:p>
          <a:p>
            <a:endParaRPr lang="sr-Cyrl-RS" sz="2800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sr-Cyrl-RS" b="0" dirty="0" smtClean="0">
                <a:solidFill>
                  <a:schemeClr val="accent1"/>
                </a:solidFill>
                <a:effectLst/>
              </a:rPr>
              <a:t>Конференција </a:t>
            </a:r>
            <a:r>
              <a:rPr lang="sr-Cyrl-RS" b="0" dirty="0" smtClean="0">
                <a:solidFill>
                  <a:schemeClr val="accent1"/>
                </a:solidFill>
                <a:effectLst/>
              </a:rPr>
              <a:t>велике </a:t>
            </a:r>
            <a:r>
              <a:rPr lang="sr-Cyrl-RS" b="0" dirty="0" smtClean="0">
                <a:solidFill>
                  <a:schemeClr val="accent1"/>
                </a:solidFill>
                <a:effectLst/>
              </a:rPr>
              <a:t>тројице</a:t>
            </a:r>
            <a:endParaRPr lang="sr-Latn-RS" b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01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accent1"/>
                </a:solidFill>
              </a:rPr>
              <a:t>На конференцији одржаној од 17. јула до 20. августа 1945. године у </a:t>
            </a:r>
            <a:r>
              <a:rPr lang="sr-Cyrl-RS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Постдаму</a:t>
            </a:r>
            <a:r>
              <a:rPr lang="sr-Cyrl-R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потврђена је већина одлука са претходних конференција. Донета је одлука о уређењу </a:t>
            </a:r>
            <a:r>
              <a:rPr lang="sr-Cyrl-RS" smtClean="0">
                <a:solidFill>
                  <a:schemeClr val="accent1"/>
                </a:solidFill>
              </a:rPr>
              <a:t>послератне Европе.</a:t>
            </a:r>
            <a:endParaRPr lang="sr-Latn-R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accent1"/>
                </a:solidFill>
              </a:rPr>
              <a:t>Конференција у </a:t>
            </a:r>
            <a:r>
              <a:rPr lang="sr-Cyrl-RS" dirty="0" err="1" smtClean="0">
                <a:solidFill>
                  <a:schemeClr val="accent1"/>
                </a:solidFill>
              </a:rPr>
              <a:t>Постдаму</a:t>
            </a:r>
            <a:endParaRPr lang="sr-Latn-R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25" y="0"/>
            <a:ext cx="9175425" cy="6858000"/>
          </a:xfrm>
        </p:spPr>
      </p:pic>
    </p:spTree>
    <p:extLst>
      <p:ext uri="{BB962C8B-B14F-4D97-AF65-F5344CB8AC3E}">
        <p14:creationId xmlns:p14="http://schemas.microsoft.com/office/powerpoint/2010/main" val="116359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77" y="1196752"/>
            <a:ext cx="9015353" cy="5661248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 smtClean="0">
                <a:solidFill>
                  <a:schemeClr val="accent1"/>
                </a:solidFill>
              </a:rPr>
              <a:t>Је био британски политичар и</a:t>
            </a: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премијер Уједињеног краљевства.</a:t>
            </a: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Завршио је војну академију и 1899. године је учествовао у Другом </a:t>
            </a:r>
            <a:r>
              <a:rPr lang="sr-Cyrl-RS" dirty="0" err="1" smtClean="0">
                <a:solidFill>
                  <a:schemeClr val="accent1"/>
                </a:solidFill>
              </a:rPr>
              <a:t>бурском</a:t>
            </a:r>
            <a:r>
              <a:rPr lang="sr-Cyrl-RS" dirty="0">
                <a:solidFill>
                  <a:schemeClr val="accent1"/>
                </a:solidFill>
              </a:rPr>
              <a:t> </a:t>
            </a:r>
            <a:r>
              <a:rPr lang="sr-Cyrl-RS" dirty="0" smtClean="0">
                <a:solidFill>
                  <a:schemeClr val="accent1"/>
                </a:solidFill>
              </a:rPr>
              <a:t>рату, који се водио у Јужној Африци ( </a:t>
            </a:r>
            <a:r>
              <a:rPr lang="sr-Cyrl-RS" dirty="0" err="1" smtClean="0">
                <a:solidFill>
                  <a:schemeClr val="accent1"/>
                </a:solidFill>
              </a:rPr>
              <a:t>Британцим</a:t>
            </a:r>
            <a:r>
              <a:rPr lang="sr-Cyrl-RS" dirty="0" smtClean="0">
                <a:solidFill>
                  <a:schemeClr val="accent1"/>
                </a:solidFill>
              </a:rPr>
              <a:t> против холандских досељеника).</a:t>
            </a:r>
          </a:p>
          <a:p>
            <a:pPr marL="109728" indent="0">
              <a:buNone/>
            </a:pPr>
            <a:r>
              <a:rPr lang="sr-Cyrl-RS" dirty="0" smtClean="0">
                <a:solidFill>
                  <a:schemeClr val="accent1"/>
                </a:solidFill>
              </a:rPr>
              <a:t> Годину дана касније започео је своју политичку</a:t>
            </a:r>
            <a:r>
              <a:rPr lang="en-US" dirty="0" smtClean="0">
                <a:solidFill>
                  <a:schemeClr val="accent1"/>
                </a:solidFill>
              </a:rPr>
              <a:t>              </a:t>
            </a:r>
            <a:r>
              <a:rPr lang="sr-Cyrl-RS" dirty="0" smtClean="0">
                <a:solidFill>
                  <a:schemeClr val="accent1"/>
                </a:solidFill>
              </a:rPr>
              <a:t> каријеру тако што се кандидовао на изборима з</a:t>
            </a:r>
            <a:r>
              <a:rPr lang="en-US" dirty="0" smtClean="0">
                <a:solidFill>
                  <a:schemeClr val="accent1"/>
                </a:solidFill>
              </a:rPr>
              <a:t>a               </a:t>
            </a:r>
            <a:r>
              <a:rPr lang="sr-Cyrl-RS" dirty="0" smtClean="0">
                <a:solidFill>
                  <a:schemeClr val="accent1"/>
                </a:solidFill>
              </a:rPr>
              <a:t> место у парламенту.</a:t>
            </a:r>
          </a:p>
          <a:p>
            <a:pPr marL="109728" indent="0">
              <a:buNone/>
            </a:pPr>
            <a:r>
              <a:rPr lang="sr-Cyrl-RS" dirty="0" err="1" smtClean="0">
                <a:solidFill>
                  <a:schemeClr val="accent1"/>
                </a:solidFill>
              </a:rPr>
              <a:t>Имаон</a:t>
            </a:r>
            <a:r>
              <a:rPr lang="sr-Cyrl-RS" dirty="0" smtClean="0">
                <a:solidFill>
                  <a:schemeClr val="accent1"/>
                </a:solidFill>
              </a:rPr>
              <a:t> је успешну каријеру, која је трајала пуне 62 године. Био је министар унутрашњих послова, Први лорд адмиралитета, министар одбране и ваздухопловства и премијер Британије од </a:t>
            </a:r>
            <a:r>
              <a:rPr lang="sr-Cyrl-RS" dirty="0" smtClean="0"/>
              <a:t>1940-1945.</a:t>
            </a:r>
            <a:r>
              <a:rPr lang="sr-Cyrl-RS" dirty="0" smtClean="0">
                <a:solidFill>
                  <a:schemeClr val="accent1"/>
                </a:solidFill>
              </a:rPr>
              <a:t> и од 1951-1955. године. Аутор је и мемоарске </a:t>
            </a:r>
            <a:r>
              <a:rPr lang="sr-Cyrl-RS" dirty="0" smtClean="0"/>
              <a:t>књиге „ Други светски рат“, </a:t>
            </a:r>
            <a:r>
              <a:rPr lang="sr-Cyrl-RS" dirty="0" smtClean="0">
                <a:solidFill>
                  <a:schemeClr val="accent1"/>
                </a:solidFill>
              </a:rPr>
              <a:t>за коју је добио </a:t>
            </a:r>
            <a:r>
              <a:rPr lang="sr-Cyrl-R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Нобелову</a:t>
            </a:r>
            <a:r>
              <a:rPr lang="sr-Cyrl-RS" dirty="0" smtClean="0">
                <a:solidFill>
                  <a:schemeClr val="accent1"/>
                </a:solidFill>
              </a:rPr>
              <a:t> </a:t>
            </a:r>
          </a:p>
          <a:p>
            <a:pPr marL="109728" indent="0">
              <a:buNone/>
            </a:pPr>
            <a:r>
              <a:rPr lang="sr-Cyrl-RS" dirty="0" smtClean="0"/>
              <a:t>награду за књижевност.</a:t>
            </a:r>
          </a:p>
          <a:p>
            <a:pPr marL="109728" indent="0">
              <a:buNone/>
            </a:pPr>
            <a:endParaRPr lang="sr-Latn-R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879" y="188640"/>
            <a:ext cx="8229600" cy="1143000"/>
          </a:xfrm>
        </p:spPr>
        <p:txBody>
          <a:bodyPr/>
          <a:lstStyle/>
          <a:p>
            <a:r>
              <a:rPr lang="sr-Cyrl-RS" dirty="0" err="1" smtClean="0">
                <a:solidFill>
                  <a:schemeClr val="accent1"/>
                </a:solidFill>
              </a:rPr>
              <a:t>Винстон</a:t>
            </a:r>
            <a:r>
              <a:rPr lang="sr-Cyrl-RS" dirty="0" smtClean="0">
                <a:solidFill>
                  <a:schemeClr val="accent1"/>
                </a:solidFill>
              </a:rPr>
              <a:t> Черчил (1874-1965)</a:t>
            </a:r>
            <a:endParaRPr lang="sr-Latn-R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720" y="2780928"/>
            <a:ext cx="68036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59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accent1"/>
                </a:solidFill>
              </a:rPr>
              <a:t>Је </a:t>
            </a:r>
            <a:r>
              <a:rPr lang="ru-RU" sz="2400" dirty="0">
                <a:solidFill>
                  <a:schemeClr val="accent1"/>
                </a:solidFill>
              </a:rPr>
              <a:t>био амерички политичар и тридесет други председник САД (1933—1945</a:t>
            </a:r>
            <a:r>
              <a:rPr lang="ru-RU" sz="2400" dirty="0" smtClean="0">
                <a:solidFill>
                  <a:schemeClr val="accent1"/>
                </a:solidFill>
              </a:rPr>
              <a:t>).</a:t>
            </a:r>
          </a:p>
          <a:p>
            <a:r>
              <a:rPr lang="ru-RU" sz="2400" dirty="0" smtClean="0">
                <a:solidFill>
                  <a:schemeClr val="accent1"/>
                </a:solidFill>
              </a:rPr>
              <a:t>Политички узор био му је рођак Теодор Рузвелт,  </a:t>
            </a:r>
            <a:r>
              <a:rPr lang="ru-RU" sz="2400" dirty="0">
                <a:solidFill>
                  <a:schemeClr val="accent1"/>
                </a:solidFill>
              </a:rPr>
              <a:t>постао активан члан Демократске странке. Године 1905. оженио се Елеонор Рузвелт, која ће у наредним годинама постати </a:t>
            </a:r>
            <a:r>
              <a:rPr lang="ru-RU" sz="2400" dirty="0" smtClean="0">
                <a:solidFill>
                  <a:schemeClr val="accent1"/>
                </a:solidFill>
              </a:rPr>
              <a:t>његов посланик.  Демократска </a:t>
            </a:r>
            <a:r>
              <a:rPr lang="ru-RU" sz="2400" dirty="0">
                <a:solidFill>
                  <a:schemeClr val="accent1"/>
                </a:solidFill>
              </a:rPr>
              <a:t>странка кандидовала га је за потпредседника на изборима 1920. године. Наредне године оболео је од парализе: иако није могао да хода, остао је активан у политици. Као 44. гувернер државе </a:t>
            </a:r>
            <a:r>
              <a:rPr lang="ru-RU" sz="2400" dirty="0" smtClean="0">
                <a:solidFill>
                  <a:schemeClr val="accent1"/>
                </a:solidFill>
              </a:rPr>
              <a:t>Њујорк, основао </a:t>
            </a:r>
            <a:r>
              <a:rPr lang="ru-RU" sz="2400" dirty="0">
                <a:solidFill>
                  <a:schemeClr val="accent1"/>
                </a:solidFill>
              </a:rPr>
              <a:t>је државну агенцију за социјалну помоћ у САД. Године 1932. освојио је председничку номинацију демократа уз </a:t>
            </a:r>
            <a:r>
              <a:rPr lang="ru-RU" sz="2400" dirty="0" smtClean="0">
                <a:solidFill>
                  <a:schemeClr val="accent1"/>
                </a:solidFill>
              </a:rPr>
              <a:t>помоћ Џејмса Фарлија </a:t>
            </a:r>
            <a:r>
              <a:rPr lang="ru-RU" sz="2400" dirty="0">
                <a:solidFill>
                  <a:schemeClr val="accent1"/>
                </a:solidFill>
              </a:rPr>
              <a:t>и с лакоћом победио председника Херберта Хувера. У свом </a:t>
            </a:r>
            <a:r>
              <a:rPr lang="ru-RU" sz="2400" dirty="0" smtClean="0">
                <a:solidFill>
                  <a:schemeClr val="accent1"/>
                </a:solidFill>
              </a:rPr>
              <a:t>обраћању </a:t>
            </a:r>
            <a:r>
              <a:rPr lang="ru-RU" sz="2400" dirty="0">
                <a:solidFill>
                  <a:schemeClr val="accent1"/>
                </a:solidFill>
              </a:rPr>
              <a:t>земљи са више од 13 милиона незапослених, рекао је да је „једина ствар које треба да се плашимо сам страх“. </a:t>
            </a:r>
            <a:endParaRPr lang="sr-Latn-RS" sz="24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 </a:t>
            </a:r>
            <a:r>
              <a:rPr lang="sr-Cyrl-RS" dirty="0" err="1" smtClean="0">
                <a:solidFill>
                  <a:schemeClr val="accent1"/>
                </a:solidFill>
              </a:rPr>
              <a:t>Френклин</a:t>
            </a:r>
            <a:r>
              <a:rPr lang="sr-Cyrl-RS" dirty="0" smtClean="0">
                <a:solidFill>
                  <a:schemeClr val="accent1"/>
                </a:solidFill>
              </a:rPr>
              <a:t> Рузвелт (1882-1945)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448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375" cy="6858000"/>
          </a:xfrm>
        </p:spPr>
      </p:pic>
    </p:spTree>
    <p:extLst>
      <p:ext uri="{BB962C8B-B14F-4D97-AF65-F5344CB8AC3E}">
        <p14:creationId xmlns:p14="http://schemas.microsoft.com/office/powerpoint/2010/main" val="7541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</TotalTime>
  <Words>620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Конференција велике тројице</vt:lpstr>
      <vt:lpstr>Да се подсетимо…</vt:lpstr>
      <vt:lpstr>Конференција велике тројице</vt:lpstr>
      <vt:lpstr>Конференција у Постдаму</vt:lpstr>
      <vt:lpstr>PowerPoint Presentation</vt:lpstr>
      <vt:lpstr>Винстон Черчил (1874-1965)</vt:lpstr>
      <vt:lpstr>PowerPoint Presentation</vt:lpstr>
      <vt:lpstr> Френклин Рузвелт (1882-1945)</vt:lpstr>
      <vt:lpstr>PowerPoint Presentation</vt:lpstr>
      <vt:lpstr> Јосиф Стаљин (1878-1953)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Конференција свете тројице</dc:title>
  <dc:creator>Win7</dc:creator>
  <cp:lastModifiedBy>Win7</cp:lastModifiedBy>
  <cp:revision>17</cp:revision>
  <dcterms:created xsi:type="dcterms:W3CDTF">2018-03-25T08:08:02Z</dcterms:created>
  <dcterms:modified xsi:type="dcterms:W3CDTF">2018-03-29T16:11:20Z</dcterms:modified>
</cp:coreProperties>
</file>