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788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585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5943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117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885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811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0911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838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740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587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038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812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3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828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857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208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983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12/3/2017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6454062"/>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solidFill>
                  <a:srgbClr val="FFC000"/>
                </a:solidFill>
              </a:rPr>
              <a:t>Србија</a:t>
            </a:r>
            <a:r>
              <a:rPr lang="en-US" b="1" dirty="0">
                <a:solidFill>
                  <a:srgbClr val="FFC000"/>
                </a:solidFill>
              </a:rPr>
              <a:t> у </a:t>
            </a:r>
            <a:r>
              <a:rPr lang="en-US" b="1" dirty="0" err="1">
                <a:solidFill>
                  <a:srgbClr val="FFC000"/>
                </a:solidFill>
              </a:rPr>
              <a:t>Првом</a:t>
            </a:r>
            <a:r>
              <a:rPr lang="en-US" b="1" dirty="0">
                <a:solidFill>
                  <a:srgbClr val="FFC000"/>
                </a:solidFill>
              </a:rPr>
              <a:t> </a:t>
            </a:r>
            <a:r>
              <a:rPr lang="en-US" b="1" dirty="0" err="1">
                <a:solidFill>
                  <a:srgbClr val="FFC000"/>
                </a:solidFill>
              </a:rPr>
              <a:t>светском</a:t>
            </a:r>
            <a:r>
              <a:rPr lang="en-US" b="1" dirty="0">
                <a:solidFill>
                  <a:srgbClr val="FFC000"/>
                </a:solidFill>
              </a:rPr>
              <a:t> </a:t>
            </a:r>
            <a:r>
              <a:rPr lang="en-US" b="1" dirty="0" err="1">
                <a:solidFill>
                  <a:srgbClr val="FFC000"/>
                </a:solidFill>
              </a:rPr>
              <a:t>рату</a:t>
            </a:r>
            <a:endParaRPr lang="en-US" b="1" dirty="0">
              <a:solidFill>
                <a:srgbClr val="FFC000"/>
              </a:solidFill>
            </a:endParaRPr>
          </a:p>
        </p:txBody>
      </p:sp>
      <p:sp>
        <p:nvSpPr>
          <p:cNvPr id="3" name="Subtitle 2"/>
          <p:cNvSpPr>
            <a:spLocks noGrp="1"/>
          </p:cNvSpPr>
          <p:nvPr>
            <p:ph type="subTitle" idx="1"/>
          </p:nvPr>
        </p:nvSpPr>
        <p:spPr>
          <a:xfrm>
            <a:off x="9258300" y="5800725"/>
            <a:ext cx="9144000" cy="1655762"/>
          </a:xfrm>
        </p:spPr>
        <p:txBody>
          <a:bodyPr vert="horz" lIns="91440" tIns="45720" rIns="91440" bIns="45720" rtlCol="0" anchor="t">
            <a:normAutofit/>
          </a:bodyPr>
          <a:lstStyle/>
          <a:p>
            <a:r>
              <a:rPr lang="en-US" dirty="0" err="1"/>
              <a:t>Реља</a:t>
            </a:r>
            <a:r>
              <a:rPr lang="en-US" dirty="0"/>
              <a:t> </a:t>
            </a:r>
            <a:r>
              <a:rPr lang="en-US" dirty="0" err="1"/>
              <a:t>Тица</a:t>
            </a:r>
            <a:r>
              <a:rPr lang="en-US" dirty="0"/>
              <a:t> VIII</a:t>
            </a:r>
            <a:r>
              <a:rPr lang="en-US" sz="1400" dirty="0"/>
              <a:t>2</a:t>
            </a:r>
            <a:endParaRPr lang="en-US" dirty="0" err="1"/>
          </a:p>
          <a:p>
            <a:r>
              <a:rPr lang="en-US" dirty="0" err="1"/>
              <a:t>Данило</a:t>
            </a:r>
            <a:r>
              <a:rPr lang="en-US" dirty="0"/>
              <a:t> </a:t>
            </a:r>
            <a:r>
              <a:rPr lang="en-US" dirty="0" err="1"/>
              <a:t>Томић</a:t>
            </a:r>
            <a:r>
              <a:rPr lang="en-US" dirty="0"/>
              <a:t> VIII</a:t>
            </a:r>
            <a:r>
              <a:rPr lang="en-US" sz="1400" dirty="0"/>
              <a:t>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328F-A226-4DE1-B7D4-46B7F45DE6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66CC28-BCC4-4E6C-A9FD-D18712C86C01}"/>
              </a:ext>
            </a:extLst>
          </p:cNvPr>
          <p:cNvSpPr>
            <a:spLocks noGrp="1"/>
          </p:cNvSpPr>
          <p:nvPr>
            <p:ph idx="1"/>
          </p:nvPr>
        </p:nvSpPr>
        <p:spPr>
          <a:xfrm>
            <a:off x="790575" y="365125"/>
            <a:ext cx="10515600" cy="4351338"/>
          </a:xfrm>
        </p:spPr>
        <p:txBody>
          <a:bodyPr vert="horz" lIns="91440" tIns="45720" rIns="91440" bIns="45720" rtlCol="0" anchor="t">
            <a:normAutofit/>
          </a:bodyPr>
          <a:lstStyle/>
          <a:p>
            <a:r>
              <a:rPr lang="en-US" sz="2200" dirty="0" err="1"/>
              <a:t>Завршна</a:t>
            </a:r>
            <a:r>
              <a:rPr lang="en-US" sz="2200" dirty="0"/>
              <a:t> </a:t>
            </a:r>
            <a:r>
              <a:rPr lang="en-US" sz="2200" dirty="0" err="1"/>
              <a:t>офанзива</a:t>
            </a:r>
            <a:r>
              <a:rPr lang="en-US" sz="2200" dirty="0"/>
              <a:t>, 11. </a:t>
            </a:r>
            <a:r>
              <a:rPr lang="en-US" sz="2200" dirty="0" err="1"/>
              <a:t>децембра</a:t>
            </a:r>
            <a:r>
              <a:rPr lang="en-US" sz="2200" dirty="0"/>
              <a:t>, </a:t>
            </a:r>
            <a:r>
              <a:rPr lang="en-US" sz="2200" dirty="0" err="1"/>
              <a:t>победа</a:t>
            </a:r>
            <a:r>
              <a:rPr lang="en-US" sz="2200" dirty="0"/>
              <a:t> </a:t>
            </a:r>
            <a:r>
              <a:rPr lang="en-US" sz="2200" dirty="0" err="1"/>
              <a:t>на</a:t>
            </a:r>
            <a:r>
              <a:rPr lang="en-US" sz="2200" dirty="0"/>
              <a:t> </a:t>
            </a:r>
            <a:r>
              <a:rPr lang="en-US" sz="2200" dirty="0" err="1"/>
              <a:t>Авали</a:t>
            </a:r>
            <a:endParaRPr lang="en-US" sz="2200" dirty="0"/>
          </a:p>
          <a:p>
            <a:r>
              <a:rPr lang="en-US" sz="2200" dirty="0" err="1"/>
              <a:t>Аустроугари</a:t>
            </a:r>
            <a:r>
              <a:rPr lang="en-US" sz="2200" dirty="0"/>
              <a:t> </a:t>
            </a:r>
            <a:r>
              <a:rPr lang="en-US" sz="2200" dirty="0" err="1"/>
              <a:t>се</a:t>
            </a:r>
            <a:r>
              <a:rPr lang="en-US" sz="2200" dirty="0"/>
              <a:t> </a:t>
            </a:r>
            <a:r>
              <a:rPr lang="en-US" sz="2200" dirty="0" err="1"/>
              <a:t>поблаче</a:t>
            </a:r>
            <a:r>
              <a:rPr lang="en-US" sz="2200" dirty="0"/>
              <a:t> у </a:t>
            </a:r>
            <a:r>
              <a:rPr lang="en-US" sz="2200" dirty="0" err="1"/>
              <a:t>град</a:t>
            </a:r>
            <a:r>
              <a:rPr lang="en-US" sz="2200" dirty="0"/>
              <a:t>, </a:t>
            </a:r>
            <a:r>
              <a:rPr lang="en-US" sz="2200" dirty="0" err="1"/>
              <a:t>одакле</a:t>
            </a:r>
            <a:r>
              <a:rPr lang="en-US" sz="2200" dirty="0"/>
              <a:t> 14. </a:t>
            </a:r>
            <a:r>
              <a:rPr lang="en-US" sz="2200" dirty="0" err="1"/>
              <a:t>децембра</a:t>
            </a:r>
            <a:r>
              <a:rPr lang="en-US" sz="2200" dirty="0"/>
              <a:t> </a:t>
            </a:r>
            <a:r>
              <a:rPr lang="en-US" sz="2200" dirty="0" err="1"/>
              <a:t>добијају</a:t>
            </a:r>
            <a:r>
              <a:rPr lang="en-US" sz="2200" dirty="0"/>
              <a:t> </a:t>
            </a:r>
            <a:r>
              <a:rPr lang="en-US" sz="2200" dirty="0" err="1"/>
              <a:t>наредбу</a:t>
            </a:r>
            <a:r>
              <a:rPr lang="en-US" sz="2200" dirty="0"/>
              <a:t> </a:t>
            </a:r>
            <a:r>
              <a:rPr lang="en-US" sz="2200" dirty="0" err="1"/>
              <a:t>да</a:t>
            </a:r>
            <a:r>
              <a:rPr lang="en-US" sz="2200" dirty="0"/>
              <a:t> </a:t>
            </a:r>
            <a:r>
              <a:rPr lang="en-US" sz="2200" dirty="0" err="1"/>
              <a:t>се</a:t>
            </a:r>
            <a:r>
              <a:rPr lang="en-US" sz="2200" dirty="0"/>
              <a:t> </a:t>
            </a:r>
            <a:r>
              <a:rPr lang="en-US" sz="2200" dirty="0" err="1"/>
              <a:t>повуку</a:t>
            </a:r>
            <a:r>
              <a:rPr lang="en-US" sz="2200" dirty="0"/>
              <a:t> и </a:t>
            </a:r>
            <a:r>
              <a:rPr lang="en-US" sz="2200" dirty="0" err="1"/>
              <a:t>почну</a:t>
            </a:r>
            <a:r>
              <a:rPr lang="en-US" sz="2200" dirty="0"/>
              <a:t> </a:t>
            </a:r>
            <a:r>
              <a:rPr lang="en-US" sz="2200" dirty="0" err="1"/>
              <a:t>да</a:t>
            </a:r>
            <a:r>
              <a:rPr lang="en-US" sz="2200" dirty="0"/>
              <a:t> </a:t>
            </a:r>
            <a:r>
              <a:rPr lang="en-US" sz="2200" dirty="0" err="1"/>
              <a:t>беже</a:t>
            </a:r>
            <a:r>
              <a:rPr lang="en-US" sz="2200" dirty="0"/>
              <a:t> </a:t>
            </a:r>
            <a:r>
              <a:rPr lang="en-US" sz="2200" dirty="0" err="1"/>
              <a:t>преко</a:t>
            </a:r>
            <a:r>
              <a:rPr lang="en-US" sz="2200" dirty="0"/>
              <a:t> </a:t>
            </a:r>
            <a:r>
              <a:rPr lang="en-US" sz="2200" dirty="0" err="1"/>
              <a:t>Саве</a:t>
            </a:r>
            <a:r>
              <a:rPr lang="en-US" sz="2200" dirty="0"/>
              <a:t> </a:t>
            </a:r>
          </a:p>
          <a:p>
            <a:r>
              <a:rPr lang="en-US" sz="2200" dirty="0"/>
              <a:t>15. </a:t>
            </a:r>
            <a:r>
              <a:rPr lang="en-US" sz="2200" dirty="0" err="1"/>
              <a:t>децембра</a:t>
            </a:r>
            <a:r>
              <a:rPr lang="en-US" sz="2200" dirty="0"/>
              <a:t> </a:t>
            </a:r>
            <a:r>
              <a:rPr lang="en-US" sz="2200" dirty="0" err="1"/>
              <a:t>Београд</a:t>
            </a:r>
            <a:r>
              <a:rPr lang="en-US" sz="2200" dirty="0"/>
              <a:t> </a:t>
            </a:r>
            <a:r>
              <a:rPr lang="en-US" sz="2200" dirty="0" err="1"/>
              <a:t>је</a:t>
            </a:r>
            <a:r>
              <a:rPr lang="en-US" sz="2200" dirty="0"/>
              <a:t> </a:t>
            </a:r>
            <a:r>
              <a:rPr lang="en-US" sz="2200" dirty="0" err="1"/>
              <a:t>коначно</a:t>
            </a:r>
            <a:r>
              <a:rPr lang="en-US" sz="2200" dirty="0"/>
              <a:t> </a:t>
            </a:r>
            <a:r>
              <a:rPr lang="en-US" sz="2200" dirty="0" err="1"/>
              <a:t>слободан</a:t>
            </a:r>
            <a:endParaRPr lang="en-US" sz="2200" dirty="0"/>
          </a:p>
          <a:p>
            <a:r>
              <a:rPr lang="en-US" sz="2200" dirty="0" err="1"/>
              <a:t>Тешка</a:t>
            </a:r>
            <a:r>
              <a:rPr lang="en-US" sz="2200" dirty="0"/>
              <a:t> 1914. </a:t>
            </a:r>
            <a:r>
              <a:rPr lang="en-US" sz="2200" dirty="0" err="1"/>
              <a:t>ратна</a:t>
            </a:r>
            <a:r>
              <a:rPr lang="en-US" sz="2200" dirty="0"/>
              <a:t> </a:t>
            </a:r>
            <a:r>
              <a:rPr lang="en-US" sz="2200" dirty="0" err="1"/>
              <a:t>година</a:t>
            </a:r>
            <a:r>
              <a:rPr lang="en-US" sz="2200" dirty="0"/>
              <a:t>, </a:t>
            </a:r>
            <a:r>
              <a:rPr lang="en-US" sz="2200" dirty="0" err="1"/>
              <a:t>завршена</a:t>
            </a:r>
            <a:r>
              <a:rPr lang="en-US" sz="2200" dirty="0"/>
              <a:t> </a:t>
            </a:r>
            <a:r>
              <a:rPr lang="en-US" sz="2200" dirty="0" err="1"/>
              <a:t>је</a:t>
            </a:r>
            <a:r>
              <a:rPr lang="en-US" sz="2200" dirty="0"/>
              <a:t> </a:t>
            </a:r>
            <a:r>
              <a:rPr lang="en-US" sz="2200" dirty="0" err="1"/>
              <a:t>великим</a:t>
            </a:r>
            <a:r>
              <a:rPr lang="en-US" sz="2200" dirty="0"/>
              <a:t> </a:t>
            </a:r>
            <a:r>
              <a:rPr lang="en-US" sz="2200" dirty="0" err="1"/>
              <a:t>тријумфом</a:t>
            </a:r>
            <a:r>
              <a:rPr lang="en-US" sz="2200" dirty="0"/>
              <a:t> </a:t>
            </a:r>
            <a:r>
              <a:rPr lang="en-US" sz="2200" dirty="0" err="1"/>
              <a:t>српске</a:t>
            </a:r>
            <a:r>
              <a:rPr lang="en-US" sz="2200" dirty="0"/>
              <a:t> </a:t>
            </a:r>
            <a:r>
              <a:rPr lang="en-US" sz="2200" dirty="0" err="1"/>
              <a:t>восјке</a:t>
            </a:r>
          </a:p>
        </p:txBody>
      </p:sp>
      <p:pic>
        <p:nvPicPr>
          <p:cNvPr id="6" name="Picture 6" descr="Juris-nemacke-pesadije-na-Zapadnom-frontu-7.-avgusta-1914.-godine-tokom-Prvog-svetskog-rata.jpeg">
            <a:extLst>
              <a:ext uri="{FF2B5EF4-FFF2-40B4-BE49-F238E27FC236}">
                <a16:creationId xmlns:a16="http://schemas.microsoft.com/office/drawing/2014/main" id="{0ADB7990-CE66-4CBE-82C6-841DE64411DB}"/>
              </a:ext>
            </a:extLst>
          </p:cNvPr>
          <p:cNvPicPr>
            <a:picLocks noChangeAspect="1"/>
          </p:cNvPicPr>
          <p:nvPr/>
        </p:nvPicPr>
        <p:blipFill>
          <a:blip r:embed="rId2"/>
          <a:stretch>
            <a:fillRect/>
          </a:stretch>
        </p:blipFill>
        <p:spPr>
          <a:xfrm>
            <a:off x="5829300" y="3090952"/>
            <a:ext cx="6092455" cy="3473455"/>
          </a:xfrm>
          <a:prstGeom prst="rect">
            <a:avLst/>
          </a:prstGeom>
          <a:ln>
            <a:noFill/>
          </a:ln>
          <a:effectLst>
            <a:softEdge rad="112500"/>
          </a:effectLst>
        </p:spPr>
      </p:pic>
      <p:pic>
        <p:nvPicPr>
          <p:cNvPr id="8" name="Picture 8" descr="zivojin-misic (1).jpg">
            <a:extLst>
              <a:ext uri="{FF2B5EF4-FFF2-40B4-BE49-F238E27FC236}">
                <a16:creationId xmlns:a16="http://schemas.microsoft.com/office/drawing/2014/main" id="{D67450EA-BAA7-475F-B756-5FCDA1416EE7}"/>
              </a:ext>
            </a:extLst>
          </p:cNvPr>
          <p:cNvPicPr>
            <a:picLocks noChangeAspect="1"/>
          </p:cNvPicPr>
          <p:nvPr/>
        </p:nvPicPr>
        <p:blipFill>
          <a:blip r:embed="rId3"/>
          <a:stretch>
            <a:fillRect/>
          </a:stretch>
        </p:blipFill>
        <p:spPr>
          <a:xfrm>
            <a:off x="571500" y="3320990"/>
            <a:ext cx="4594495" cy="3240974"/>
          </a:xfrm>
          <a:prstGeom prst="rect">
            <a:avLst/>
          </a:prstGeom>
          <a:ln>
            <a:noFill/>
          </a:ln>
          <a:effectLst>
            <a:softEdge rad="112500"/>
          </a:effectLst>
        </p:spPr>
      </p:pic>
    </p:spTree>
    <p:extLst>
      <p:ext uri="{BB962C8B-B14F-4D97-AF65-F5344CB8AC3E}">
        <p14:creationId xmlns:p14="http://schemas.microsoft.com/office/powerpoint/2010/main" val="344629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C6C3-DC9B-4017-A425-9461EBCDDF68}"/>
              </a:ext>
            </a:extLst>
          </p:cNvPr>
          <p:cNvSpPr>
            <a:spLocks noGrp="1"/>
          </p:cNvSpPr>
          <p:nvPr>
            <p:ph type="title"/>
          </p:nvPr>
        </p:nvSpPr>
        <p:spPr>
          <a:xfrm>
            <a:off x="-1876425" y="5181600"/>
            <a:ext cx="9404723" cy="1400530"/>
          </a:xfrm>
        </p:spPr>
        <p:txBody>
          <a:bodyPr/>
          <a:lstStyle/>
          <a:p>
            <a:pPr algn="ctr"/>
            <a:r>
              <a:rPr lang="en-US" sz="2000" dirty="0" err="1">
                <a:solidFill>
                  <a:srgbClr val="EBEBEB"/>
                </a:solidFill>
              </a:rPr>
              <a:t>Грб</a:t>
            </a:r>
            <a:r>
              <a:rPr lang="en-US" sz="2000" dirty="0">
                <a:solidFill>
                  <a:srgbClr val="EBEBEB"/>
                </a:solidFill>
              </a:rPr>
              <a:t> </a:t>
            </a:r>
            <a:r>
              <a:rPr lang="en-US" sz="2000" dirty="0" err="1">
                <a:solidFill>
                  <a:srgbClr val="EBEBEB"/>
                </a:solidFill>
              </a:rPr>
              <a:t>Краљевине</a:t>
            </a:r>
            <a:r>
              <a:rPr lang="en-US" sz="2000" dirty="0">
                <a:solidFill>
                  <a:srgbClr val="EBEBEB"/>
                </a:solidFill>
              </a:rPr>
              <a:t> </a:t>
            </a:r>
            <a:r>
              <a:rPr lang="en-US" sz="2000" dirty="0" err="1">
                <a:solidFill>
                  <a:srgbClr val="EBEBEB"/>
                </a:solidFill>
              </a:rPr>
              <a:t>Срба</a:t>
            </a:r>
            <a:r>
              <a:rPr lang="en-US" sz="2000" dirty="0">
                <a:solidFill>
                  <a:srgbClr val="EBEBEB"/>
                </a:solidFill>
              </a:rPr>
              <a:t>, </a:t>
            </a:r>
            <a:r>
              <a:rPr lang="en-US" sz="2000" dirty="0" err="1">
                <a:solidFill>
                  <a:srgbClr val="EBEBEB"/>
                </a:solidFill>
              </a:rPr>
              <a:t>Хрвата</a:t>
            </a:r>
            <a:r>
              <a:rPr lang="en-US" sz="2000" dirty="0">
                <a:solidFill>
                  <a:srgbClr val="EBEBEB"/>
                </a:solidFill>
              </a:rPr>
              <a:t> и </a:t>
            </a:r>
            <a:r>
              <a:rPr lang="en-US" sz="2000" dirty="0" err="1">
                <a:solidFill>
                  <a:srgbClr val="EBEBEB"/>
                </a:solidFill>
              </a:rPr>
              <a:t>Словена</a:t>
            </a:r>
            <a:endParaRPr lang="en-US" sz="2000">
              <a:solidFill>
                <a:schemeClr val="tx1"/>
              </a:solidFill>
            </a:endParaRPr>
          </a:p>
        </p:txBody>
      </p:sp>
      <p:pic>
        <p:nvPicPr>
          <p:cNvPr id="4" name="Picture 4" descr="15-kolubarska-bit-1.jpg">
            <a:extLst>
              <a:ext uri="{FF2B5EF4-FFF2-40B4-BE49-F238E27FC236}">
                <a16:creationId xmlns:a16="http://schemas.microsoft.com/office/drawing/2014/main" id="{99EBAA82-8CDC-48BE-9F5F-533AFE8420EC}"/>
              </a:ext>
            </a:extLst>
          </p:cNvPr>
          <p:cNvPicPr>
            <a:picLocks noGrp="1" noChangeAspect="1"/>
          </p:cNvPicPr>
          <p:nvPr>
            <p:ph idx="1"/>
          </p:nvPr>
        </p:nvPicPr>
        <p:blipFill>
          <a:blip r:embed="rId2"/>
          <a:stretch>
            <a:fillRect/>
          </a:stretch>
        </p:blipFill>
        <p:spPr>
          <a:xfrm>
            <a:off x="5748338" y="3524250"/>
            <a:ext cx="6199630" cy="3176588"/>
          </a:xfrm>
          <a:prstGeom prst="rect">
            <a:avLst/>
          </a:prstGeom>
          <a:ln>
            <a:noFill/>
          </a:ln>
          <a:effectLst>
            <a:softEdge rad="112500"/>
          </a:effectLst>
        </p:spPr>
      </p:pic>
      <p:pic>
        <p:nvPicPr>
          <p:cNvPr id="6" name="Picture 6" descr="K-2.jpg">
            <a:extLst>
              <a:ext uri="{FF2B5EF4-FFF2-40B4-BE49-F238E27FC236}">
                <a16:creationId xmlns:a16="http://schemas.microsoft.com/office/drawing/2014/main" id="{DA91D238-035D-4EDD-A35C-62F83A3DB9D0}"/>
              </a:ext>
            </a:extLst>
          </p:cNvPr>
          <p:cNvPicPr>
            <a:picLocks noChangeAspect="1"/>
          </p:cNvPicPr>
          <p:nvPr/>
        </p:nvPicPr>
        <p:blipFill>
          <a:blip r:embed="rId3"/>
          <a:stretch>
            <a:fillRect/>
          </a:stretch>
        </p:blipFill>
        <p:spPr>
          <a:xfrm>
            <a:off x="5734050" y="127370"/>
            <a:ext cx="6204799" cy="3107955"/>
          </a:xfrm>
          <a:prstGeom prst="rect">
            <a:avLst/>
          </a:prstGeom>
          <a:ln>
            <a:noFill/>
          </a:ln>
          <a:effectLst>
            <a:softEdge rad="112500"/>
          </a:effectLst>
        </p:spPr>
      </p:pic>
      <p:pic>
        <p:nvPicPr>
          <p:cNvPr id="12" name="Picture 12" descr="Grb_Kraljevine_SHS_1918_-_1921.png">
            <a:extLst>
              <a:ext uri="{FF2B5EF4-FFF2-40B4-BE49-F238E27FC236}">
                <a16:creationId xmlns:a16="http://schemas.microsoft.com/office/drawing/2014/main" id="{DDE5E6CE-145E-4C00-86E9-FB47DA2BF675}"/>
              </a:ext>
            </a:extLst>
          </p:cNvPr>
          <p:cNvPicPr>
            <a:picLocks noChangeAspect="1"/>
          </p:cNvPicPr>
          <p:nvPr/>
        </p:nvPicPr>
        <p:blipFill>
          <a:blip r:embed="rId4"/>
          <a:stretch>
            <a:fillRect/>
          </a:stretch>
        </p:blipFill>
        <p:spPr>
          <a:xfrm>
            <a:off x="742950" y="552450"/>
            <a:ext cx="3561503" cy="4421150"/>
          </a:xfrm>
          <a:prstGeom prst="rect">
            <a:avLst/>
          </a:prstGeom>
          <a:ln>
            <a:noFill/>
          </a:ln>
          <a:effectLst>
            <a:softEdge rad="112500"/>
          </a:effectLst>
        </p:spPr>
      </p:pic>
    </p:spTree>
    <p:extLst>
      <p:ext uri="{BB962C8B-B14F-4D97-AF65-F5344CB8AC3E}">
        <p14:creationId xmlns:p14="http://schemas.microsoft.com/office/powerpoint/2010/main" val="2597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93E3-739D-4BB2-AEEB-84C732273E33}"/>
              </a:ext>
            </a:extLst>
          </p:cNvPr>
          <p:cNvSpPr>
            <a:spLocks noGrp="1"/>
          </p:cNvSpPr>
          <p:nvPr>
            <p:ph type="title"/>
          </p:nvPr>
        </p:nvSpPr>
        <p:spPr>
          <a:xfrm>
            <a:off x="200025" y="438150"/>
            <a:ext cx="9404723" cy="1400530"/>
          </a:xfrm>
        </p:spPr>
        <p:txBody>
          <a:bodyPr/>
          <a:lstStyle/>
          <a:p>
            <a:endParaRPr lang="en-US" b="1" dirty="0">
              <a:solidFill>
                <a:srgbClr val="FFC000"/>
              </a:solidFill>
            </a:endParaRPr>
          </a:p>
        </p:txBody>
      </p:sp>
      <p:sp>
        <p:nvSpPr>
          <p:cNvPr id="3" name="Content Placeholder 2">
            <a:extLst>
              <a:ext uri="{FF2B5EF4-FFF2-40B4-BE49-F238E27FC236}">
                <a16:creationId xmlns:a16="http://schemas.microsoft.com/office/drawing/2014/main" id="{26F2A08B-B1F9-4BC9-BE93-21BE58C5DE84}"/>
              </a:ext>
            </a:extLst>
          </p:cNvPr>
          <p:cNvSpPr>
            <a:spLocks noGrp="1"/>
          </p:cNvSpPr>
          <p:nvPr>
            <p:ph idx="1"/>
          </p:nvPr>
        </p:nvSpPr>
        <p:spPr>
          <a:xfrm>
            <a:off x="1371600" y="1323975"/>
            <a:ext cx="8946541" cy="4195481"/>
          </a:xfrm>
        </p:spPr>
        <p:txBody>
          <a:bodyPr vert="horz" lIns="91440" tIns="45720" rIns="91440" bIns="45720" rtlCol="0" anchor="t">
            <a:normAutofit/>
          </a:bodyPr>
          <a:lstStyle/>
          <a:p>
            <a:pPr marL="0" indent="0" algn="ctr">
              <a:buNone/>
            </a:pPr>
            <a:r>
              <a:rPr lang="en-US" sz="3600" b="1" dirty="0" err="1">
                <a:solidFill>
                  <a:srgbClr val="FFC000"/>
                </a:solidFill>
              </a:rPr>
              <a:t>Велика</a:t>
            </a:r>
            <a:r>
              <a:rPr lang="en-US" sz="3600" b="1" dirty="0">
                <a:solidFill>
                  <a:srgbClr val="FFC000"/>
                </a:solidFill>
              </a:rPr>
              <a:t> </a:t>
            </a:r>
            <a:r>
              <a:rPr lang="en-US" sz="3600" b="1" dirty="0" err="1">
                <a:solidFill>
                  <a:srgbClr val="FFC000"/>
                </a:solidFill>
              </a:rPr>
              <a:t>победа</a:t>
            </a:r>
            <a:r>
              <a:rPr lang="en-US" sz="3600" b="1" dirty="0">
                <a:solidFill>
                  <a:srgbClr val="FFC000"/>
                </a:solidFill>
              </a:rPr>
              <a:t> у </a:t>
            </a:r>
            <a:r>
              <a:rPr lang="en-US" sz="3600" b="1" dirty="0" err="1">
                <a:solidFill>
                  <a:srgbClr val="FFC000"/>
                </a:solidFill>
              </a:rPr>
              <a:t>Првом</a:t>
            </a:r>
            <a:r>
              <a:rPr lang="en-US" sz="3600" b="1" dirty="0">
                <a:solidFill>
                  <a:srgbClr val="FFC000"/>
                </a:solidFill>
              </a:rPr>
              <a:t> </a:t>
            </a:r>
            <a:r>
              <a:rPr lang="en-US" sz="3600" b="1" dirty="0" err="1">
                <a:solidFill>
                  <a:srgbClr val="FFC000"/>
                </a:solidFill>
              </a:rPr>
              <a:t>светском</a:t>
            </a:r>
            <a:r>
              <a:rPr lang="en-US" sz="3600" b="1" dirty="0">
                <a:solidFill>
                  <a:srgbClr val="FFC000"/>
                </a:solidFill>
              </a:rPr>
              <a:t> </a:t>
            </a:r>
            <a:r>
              <a:rPr lang="en-US" sz="3600" b="1" dirty="0" err="1">
                <a:solidFill>
                  <a:srgbClr val="FFC000"/>
                </a:solidFill>
              </a:rPr>
              <a:t>рату</a:t>
            </a:r>
            <a:r>
              <a:rPr lang="en-US" sz="3600" b="1" dirty="0">
                <a:solidFill>
                  <a:srgbClr val="FFC000"/>
                </a:solidFill>
              </a:rPr>
              <a:t> </a:t>
            </a:r>
            <a:r>
              <a:rPr lang="en-US" sz="3600" b="1" dirty="0" err="1">
                <a:solidFill>
                  <a:srgbClr val="FFC000"/>
                </a:solidFill>
              </a:rPr>
              <a:t>Србија</a:t>
            </a:r>
            <a:r>
              <a:rPr lang="en-US" sz="3600" b="1" dirty="0">
                <a:solidFill>
                  <a:srgbClr val="FFC000"/>
                </a:solidFill>
              </a:rPr>
              <a:t> </a:t>
            </a:r>
            <a:r>
              <a:rPr lang="en-US" sz="3600" b="1" dirty="0" err="1">
                <a:solidFill>
                  <a:srgbClr val="FFC000"/>
                </a:solidFill>
              </a:rPr>
              <a:t>је</a:t>
            </a:r>
            <a:r>
              <a:rPr lang="en-US" sz="3600" b="1" dirty="0">
                <a:solidFill>
                  <a:srgbClr val="FFC000"/>
                </a:solidFill>
              </a:rPr>
              <a:t> </a:t>
            </a:r>
            <a:r>
              <a:rPr lang="en-US" sz="3600" b="1" dirty="0" err="1">
                <a:solidFill>
                  <a:srgbClr val="FFC000"/>
                </a:solidFill>
              </a:rPr>
              <a:t>скупо</a:t>
            </a:r>
            <a:r>
              <a:rPr lang="en-US" sz="3600" b="1" dirty="0">
                <a:solidFill>
                  <a:srgbClr val="FFC000"/>
                </a:solidFill>
              </a:rPr>
              <a:t> </a:t>
            </a:r>
            <a:r>
              <a:rPr lang="en-US" sz="3600" b="1" dirty="0" err="1">
                <a:solidFill>
                  <a:srgbClr val="FFC000"/>
                </a:solidFill>
              </a:rPr>
              <a:t>платила</a:t>
            </a:r>
            <a:r>
              <a:rPr lang="en-US" sz="3600" b="1" dirty="0">
                <a:solidFill>
                  <a:srgbClr val="FFC000"/>
                </a:solidFill>
              </a:rPr>
              <a:t>: </a:t>
            </a:r>
            <a:r>
              <a:rPr lang="en-US" sz="3600" b="1" dirty="0" err="1">
                <a:solidFill>
                  <a:srgbClr val="FFC000"/>
                </a:solidFill>
              </a:rPr>
              <a:t>током</a:t>
            </a:r>
            <a:r>
              <a:rPr lang="en-US" sz="3600" b="1" dirty="0">
                <a:solidFill>
                  <a:srgbClr val="FFC000"/>
                </a:solidFill>
              </a:rPr>
              <a:t> </a:t>
            </a:r>
            <a:r>
              <a:rPr lang="en-US" sz="3600" b="1" dirty="0" err="1">
                <a:solidFill>
                  <a:srgbClr val="FFC000"/>
                </a:solidFill>
              </a:rPr>
              <a:t>године</a:t>
            </a:r>
            <a:r>
              <a:rPr lang="en-US" sz="3600" b="1" dirty="0">
                <a:solidFill>
                  <a:srgbClr val="FFC000"/>
                </a:solidFill>
              </a:rPr>
              <a:t> </a:t>
            </a:r>
            <a:r>
              <a:rPr lang="en-US" sz="3600" b="1" dirty="0" err="1">
                <a:solidFill>
                  <a:srgbClr val="FFC000"/>
                </a:solidFill>
              </a:rPr>
              <a:t>губи</a:t>
            </a:r>
            <a:r>
              <a:rPr lang="en-US" sz="3600" b="1" dirty="0">
                <a:solidFill>
                  <a:srgbClr val="FFC000"/>
                </a:solidFill>
              </a:rPr>
              <a:t> </a:t>
            </a:r>
            <a:r>
              <a:rPr lang="en-US" sz="3600" b="1" dirty="0" err="1">
                <a:solidFill>
                  <a:srgbClr val="FFC000"/>
                </a:solidFill>
              </a:rPr>
              <a:t>се</a:t>
            </a:r>
            <a:r>
              <a:rPr lang="en-US" sz="3600" b="1" dirty="0">
                <a:solidFill>
                  <a:srgbClr val="FFC000"/>
                </a:solidFill>
              </a:rPr>
              <a:t>, </a:t>
            </a:r>
            <a:r>
              <a:rPr lang="en-US" sz="3600" b="1" dirty="0" err="1">
                <a:solidFill>
                  <a:srgbClr val="FFC000"/>
                </a:solidFill>
              </a:rPr>
              <a:t>између</a:t>
            </a:r>
            <a:r>
              <a:rPr lang="en-US" sz="3600" b="1" dirty="0">
                <a:solidFill>
                  <a:srgbClr val="FFC000"/>
                </a:solidFill>
              </a:rPr>
              <a:t> 1.100.000 и 1.300.000 </a:t>
            </a:r>
            <a:r>
              <a:rPr lang="en-US" sz="3600" b="1" dirty="0" err="1">
                <a:solidFill>
                  <a:srgbClr val="FFC000"/>
                </a:solidFill>
              </a:rPr>
              <a:t>становника</a:t>
            </a:r>
            <a:r>
              <a:rPr lang="en-US" sz="3600" b="1" dirty="0">
                <a:solidFill>
                  <a:srgbClr val="FFC000"/>
                </a:solidFill>
              </a:rPr>
              <a:t>, </a:t>
            </a:r>
            <a:r>
              <a:rPr lang="en-US" sz="3600" b="1" dirty="0" err="1">
                <a:solidFill>
                  <a:srgbClr val="FFC000"/>
                </a:solidFill>
              </a:rPr>
              <a:t>што</a:t>
            </a:r>
            <a:r>
              <a:rPr lang="en-US" sz="3600" b="1" dirty="0">
                <a:solidFill>
                  <a:srgbClr val="FFC000"/>
                </a:solidFill>
              </a:rPr>
              <a:t> </a:t>
            </a:r>
            <a:r>
              <a:rPr lang="en-US" sz="3600" b="1" dirty="0" err="1">
                <a:solidFill>
                  <a:srgbClr val="FFC000"/>
                </a:solidFill>
              </a:rPr>
              <a:t>је</a:t>
            </a:r>
            <a:r>
              <a:rPr lang="en-US" sz="3600" b="1" dirty="0">
                <a:solidFill>
                  <a:srgbClr val="FFC000"/>
                </a:solidFill>
              </a:rPr>
              <a:t> </a:t>
            </a:r>
            <a:r>
              <a:rPr lang="en-US" sz="3600" b="1" dirty="0" err="1">
                <a:solidFill>
                  <a:srgbClr val="FFC000"/>
                </a:solidFill>
              </a:rPr>
              <a:t>чинило</a:t>
            </a:r>
            <a:r>
              <a:rPr lang="en-US" sz="3600" b="1" dirty="0">
                <a:solidFill>
                  <a:srgbClr val="FFC000"/>
                </a:solidFill>
              </a:rPr>
              <a:t> </a:t>
            </a:r>
            <a:r>
              <a:rPr lang="en-US" sz="3600" b="1" dirty="0" err="1">
                <a:solidFill>
                  <a:srgbClr val="FFC000"/>
                </a:solidFill>
              </a:rPr>
              <a:t>скоро</a:t>
            </a:r>
            <a:r>
              <a:rPr lang="en-US" sz="3600" b="1" dirty="0">
                <a:solidFill>
                  <a:srgbClr val="FFC000"/>
                </a:solidFill>
              </a:rPr>
              <a:t> </a:t>
            </a:r>
            <a:r>
              <a:rPr lang="en-US" sz="3600" b="1" dirty="0" err="1">
                <a:solidFill>
                  <a:srgbClr val="FFC000"/>
                </a:solidFill>
              </a:rPr>
              <a:t>трећину</a:t>
            </a:r>
            <a:r>
              <a:rPr lang="en-US" sz="3600" b="1" dirty="0">
                <a:solidFill>
                  <a:srgbClr val="FFC000"/>
                </a:solidFill>
              </a:rPr>
              <a:t> </a:t>
            </a:r>
            <a:r>
              <a:rPr lang="en-US" sz="3600" b="1" dirty="0" err="1">
                <a:solidFill>
                  <a:srgbClr val="FFC000"/>
                </a:solidFill>
              </a:rPr>
              <a:t>укупног</a:t>
            </a:r>
            <a:r>
              <a:rPr lang="en-US" sz="3600" b="1" dirty="0">
                <a:solidFill>
                  <a:srgbClr val="FFC000"/>
                </a:solidFill>
              </a:rPr>
              <a:t> </a:t>
            </a:r>
            <a:r>
              <a:rPr lang="en-US" sz="3600" b="1" dirty="0" err="1">
                <a:solidFill>
                  <a:srgbClr val="FFC000"/>
                </a:solidFill>
              </a:rPr>
              <a:t>становништва</a:t>
            </a:r>
            <a:r>
              <a:rPr lang="en-US" sz="3600" b="1" dirty="0">
                <a:solidFill>
                  <a:srgbClr val="FFC000"/>
                </a:solidFill>
              </a:rPr>
              <a:t> </a:t>
            </a:r>
            <a:r>
              <a:rPr lang="en-US" sz="3600" b="1" dirty="0" err="1">
                <a:solidFill>
                  <a:srgbClr val="FFC000"/>
                </a:solidFill>
              </a:rPr>
              <a:t>или</a:t>
            </a:r>
            <a:r>
              <a:rPr lang="en-US" sz="3600" b="1" dirty="0">
                <a:solidFill>
                  <a:srgbClr val="FFC000"/>
                </a:solidFill>
              </a:rPr>
              <a:t> </a:t>
            </a:r>
            <a:r>
              <a:rPr lang="en-US" sz="3600" b="1" dirty="0" err="1">
                <a:solidFill>
                  <a:srgbClr val="FFC000"/>
                </a:solidFill>
              </a:rPr>
              <a:t>чак</a:t>
            </a:r>
            <a:r>
              <a:rPr lang="en-US" sz="3600" b="1" dirty="0">
                <a:solidFill>
                  <a:srgbClr val="FFC000"/>
                </a:solidFill>
              </a:rPr>
              <a:t> </a:t>
            </a:r>
            <a:r>
              <a:rPr lang="en-US" sz="3600" b="1" dirty="0" err="1">
                <a:solidFill>
                  <a:srgbClr val="FFC000"/>
                </a:solidFill>
              </a:rPr>
              <a:t>око</a:t>
            </a:r>
            <a:r>
              <a:rPr lang="en-US" sz="3600" b="1" dirty="0">
                <a:solidFill>
                  <a:srgbClr val="FFC000"/>
                </a:solidFill>
              </a:rPr>
              <a:t> 60% </a:t>
            </a:r>
            <a:r>
              <a:rPr lang="en-US" sz="3600" b="1" dirty="0" err="1">
                <a:solidFill>
                  <a:srgbClr val="FFC000"/>
                </a:solidFill>
              </a:rPr>
              <a:t>мушкараца</a:t>
            </a:r>
            <a:r>
              <a:rPr lang="en-US" sz="3600" b="1" dirty="0">
                <a:solidFill>
                  <a:srgbClr val="FFC000"/>
                </a:solidFill>
              </a:rPr>
              <a:t>.</a:t>
            </a:r>
          </a:p>
        </p:txBody>
      </p:sp>
    </p:spTree>
    <p:extLst>
      <p:ext uri="{BB962C8B-B14F-4D97-AF65-F5344CB8AC3E}">
        <p14:creationId xmlns:p14="http://schemas.microsoft.com/office/powerpoint/2010/main" val="132565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90E1-5C1C-4236-81B6-7EBE9DC76CD2}"/>
              </a:ext>
            </a:extLst>
          </p:cNvPr>
          <p:cNvSpPr>
            <a:spLocks noGrp="1"/>
          </p:cNvSpPr>
          <p:nvPr>
            <p:ph type="title"/>
          </p:nvPr>
        </p:nvSpPr>
        <p:spPr>
          <a:xfrm>
            <a:off x="1190625" y="2867025"/>
            <a:ext cx="9404723" cy="1400530"/>
          </a:xfrm>
        </p:spPr>
        <p:txBody>
          <a:bodyPr/>
          <a:lstStyle/>
          <a:p>
            <a:pPr algn="ctr"/>
            <a:r>
              <a:rPr lang="en-US" b="1" dirty="0">
                <a:solidFill>
                  <a:srgbClr val="FFC000"/>
                </a:solidFill>
              </a:rPr>
              <a:t>ХВАЛА НА ПАЖЊИ!</a:t>
            </a:r>
          </a:p>
        </p:txBody>
      </p:sp>
    </p:spTree>
    <p:extLst>
      <p:ext uri="{BB962C8B-B14F-4D97-AF65-F5344CB8AC3E}">
        <p14:creationId xmlns:p14="http://schemas.microsoft.com/office/powerpoint/2010/main" val="22482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5CD3-9D8E-4FC9-91D8-24BE8AE74EA0}"/>
              </a:ext>
            </a:extLst>
          </p:cNvPr>
          <p:cNvSpPr>
            <a:spLocks noGrp="1"/>
          </p:cNvSpPr>
          <p:nvPr>
            <p:ph type="title"/>
          </p:nvPr>
        </p:nvSpPr>
        <p:spPr/>
        <p:txBody>
          <a:bodyPr/>
          <a:lstStyle/>
          <a:p>
            <a:r>
              <a:rPr lang="en-US" b="1" dirty="0" err="1">
                <a:solidFill>
                  <a:srgbClr val="FFC000"/>
                </a:solidFill>
              </a:rPr>
              <a:t>Србија</a:t>
            </a:r>
            <a:r>
              <a:rPr lang="en-US" b="1" dirty="0">
                <a:solidFill>
                  <a:srgbClr val="FFC000"/>
                </a:solidFill>
              </a:rPr>
              <a:t> </a:t>
            </a:r>
            <a:r>
              <a:rPr lang="en-US" b="1" dirty="0" err="1">
                <a:solidFill>
                  <a:srgbClr val="FFC000"/>
                </a:solidFill>
              </a:rPr>
              <a:t>током</a:t>
            </a:r>
            <a:r>
              <a:rPr lang="en-US" b="1" dirty="0">
                <a:solidFill>
                  <a:srgbClr val="FFC000"/>
                </a:solidFill>
              </a:rPr>
              <a:t> </a:t>
            </a:r>
            <a:r>
              <a:rPr lang="en-US" b="1" dirty="0" err="1">
                <a:solidFill>
                  <a:srgbClr val="FFC000"/>
                </a:solidFill>
              </a:rPr>
              <a:t>рата</a:t>
            </a:r>
            <a:endParaRPr lang="en-US" b="1" dirty="0">
              <a:solidFill>
                <a:srgbClr val="FFC000"/>
              </a:solidFill>
            </a:endParaRPr>
          </a:p>
        </p:txBody>
      </p:sp>
      <p:sp>
        <p:nvSpPr>
          <p:cNvPr id="3" name="Content Placeholder 2">
            <a:extLst>
              <a:ext uri="{FF2B5EF4-FFF2-40B4-BE49-F238E27FC236}">
                <a16:creationId xmlns:a16="http://schemas.microsoft.com/office/drawing/2014/main" id="{D5E03B00-10B9-4D63-8869-BEEB5156A46B}"/>
              </a:ext>
            </a:extLst>
          </p:cNvPr>
          <p:cNvSpPr>
            <a:spLocks noGrp="1"/>
          </p:cNvSpPr>
          <p:nvPr>
            <p:ph idx="1"/>
          </p:nvPr>
        </p:nvSpPr>
        <p:spPr>
          <a:xfrm>
            <a:off x="646111" y="1914525"/>
            <a:ext cx="10515600" cy="4351338"/>
          </a:xfrm>
        </p:spPr>
        <p:txBody>
          <a:bodyPr vert="horz" lIns="91440" tIns="45720" rIns="91440" bIns="45720" rtlCol="0" anchor="t">
            <a:noAutofit/>
          </a:bodyPr>
          <a:lstStyle/>
          <a:p>
            <a:r>
              <a:rPr lang="sr" sz="2200" b="1">
                <a:latin typeface="Consolas"/>
              </a:rPr>
              <a:t>Краљевина Србија</a:t>
            </a:r>
            <a:r>
              <a:rPr lang="sr" sz="2200">
                <a:latin typeface="Consolas"/>
              </a:rPr>
              <a:t> ратовала је против Аустроугарске и других Централних снага од 28. јула 1914. када је Аустроугарска влада објавила рат и све до капитулације Аустроугарске 3. новембра 1918. године. Прве године рата Србија је потукла аустроугарску Балканску војску. Наредне године њена војска суочила се са Тројном инвазијом. Не желећи да се предају српска војска се повукла преко Албаније. Евакуисана је на Крф где се одморила, оружала и реорганизовала. Одатле је пребачена на Солунски фронт где је већ 1916. године забележила успехе. Српске и друге савезничке снаге су пробиле фронт и ускоро је Бугарска принуђена на предају. Српска војска незадрживо напредовала и 1. новембра 1918. ослобођен је Београд. Захваљујући српским војним победама и дипломатији, Краљевина Срба, Хрвата и Словенаца је створена.</a:t>
            </a:r>
            <a:endParaRPr lang="en-US" sz="2200"/>
          </a:p>
        </p:txBody>
      </p:sp>
      <p:pic>
        <p:nvPicPr>
          <p:cNvPr id="8" name="Picture 8" descr="Juris-nemacke-pesadije-na-Zapadnom-frontu-7.-avgusta-1914.-godine-tokom-Prvog-svetskog-rata.jpeg">
            <a:extLst>
              <a:ext uri="{FF2B5EF4-FFF2-40B4-BE49-F238E27FC236}">
                <a16:creationId xmlns:a16="http://schemas.microsoft.com/office/drawing/2014/main" id="{F277C7FD-3BE9-4043-9A9E-2A06A620B2D8}"/>
              </a:ext>
            </a:extLst>
          </p:cNvPr>
          <p:cNvPicPr>
            <a:picLocks noChangeAspect="1"/>
          </p:cNvPicPr>
          <p:nvPr/>
        </p:nvPicPr>
        <p:blipFill>
          <a:blip r:embed="rId2"/>
          <a:stretch>
            <a:fillRect/>
          </a:stretch>
        </p:blipFill>
        <p:spPr>
          <a:xfrm>
            <a:off x="7725861" y="-57150"/>
            <a:ext cx="3740652" cy="2129133"/>
          </a:xfrm>
          <a:prstGeom prst="rect">
            <a:avLst/>
          </a:prstGeom>
          <a:ln>
            <a:noFill/>
          </a:ln>
          <a:effectLst>
            <a:softEdge rad="112500"/>
          </a:effectLst>
        </p:spPr>
      </p:pic>
    </p:spTree>
    <p:extLst>
      <p:ext uri="{BB962C8B-B14F-4D97-AF65-F5344CB8AC3E}">
        <p14:creationId xmlns:p14="http://schemas.microsoft.com/office/powerpoint/2010/main" val="291132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CF0-B073-451A-A0FC-44F61BBB3C0F}"/>
              </a:ext>
            </a:extLst>
          </p:cNvPr>
          <p:cNvSpPr>
            <a:spLocks noGrp="1"/>
          </p:cNvSpPr>
          <p:nvPr>
            <p:ph type="title"/>
          </p:nvPr>
        </p:nvSpPr>
        <p:spPr/>
        <p:txBody>
          <a:bodyPr/>
          <a:lstStyle/>
          <a:p>
            <a:r>
              <a:rPr lang="en-US" b="1" dirty="0" err="1">
                <a:solidFill>
                  <a:srgbClr val="FFC000"/>
                </a:solidFill>
              </a:rPr>
              <a:t>Војводе</a:t>
            </a:r>
            <a:endParaRPr lang="en-US" b="1">
              <a:solidFill>
                <a:srgbClr val="FFC000"/>
              </a:solidFill>
            </a:endParaRPr>
          </a:p>
        </p:txBody>
      </p:sp>
      <p:sp>
        <p:nvSpPr>
          <p:cNvPr id="9" name="Content Placeholder 8">
            <a:extLst>
              <a:ext uri="{FF2B5EF4-FFF2-40B4-BE49-F238E27FC236}">
                <a16:creationId xmlns:a16="http://schemas.microsoft.com/office/drawing/2014/main" id="{A55F948F-6B5A-4547-90D9-250E7B86D0FC}"/>
              </a:ext>
            </a:extLst>
          </p:cNvPr>
          <p:cNvSpPr>
            <a:spLocks noGrp="1"/>
          </p:cNvSpPr>
          <p:nvPr>
            <p:ph idx="1"/>
          </p:nvPr>
        </p:nvSpPr>
        <p:spPr>
          <a:xfrm>
            <a:off x="352425" y="1781175"/>
            <a:ext cx="10515600" cy="4351338"/>
          </a:xfrm>
        </p:spPr>
        <p:txBody>
          <a:bodyPr vert="horz" lIns="91440" tIns="45720" rIns="91440" bIns="45720" rtlCol="0" anchor="t">
            <a:normAutofit/>
          </a:bodyPr>
          <a:lstStyle/>
          <a:p>
            <a:pPr>
              <a:buNone/>
            </a:pPr>
            <a:r>
              <a:rPr lang="sr" sz="2400">
                <a:latin typeface="Consolas"/>
              </a:rPr>
              <a:t>војвода Радомир Путник                 војвода Живојин Мишић</a:t>
            </a:r>
            <a:endParaRPr lang="sr" sz="2400" dirty="0">
              <a:latin typeface="Consolas"/>
            </a:endParaRPr>
          </a:p>
        </p:txBody>
      </p:sp>
      <p:pic>
        <p:nvPicPr>
          <p:cNvPr id="4" name="Picture 4" descr="Војвода_Радомир_Путник.jpg">
            <a:extLst>
              <a:ext uri="{FF2B5EF4-FFF2-40B4-BE49-F238E27FC236}">
                <a16:creationId xmlns:a16="http://schemas.microsoft.com/office/drawing/2014/main" id="{FEEBD950-A2E8-4910-8662-E252D5675365}"/>
              </a:ext>
            </a:extLst>
          </p:cNvPr>
          <p:cNvPicPr>
            <a:picLocks noChangeAspect="1"/>
          </p:cNvPicPr>
          <p:nvPr/>
        </p:nvPicPr>
        <p:blipFill>
          <a:blip r:embed="rId2"/>
          <a:stretch>
            <a:fillRect/>
          </a:stretch>
        </p:blipFill>
        <p:spPr>
          <a:xfrm>
            <a:off x="1024255" y="2476500"/>
            <a:ext cx="2743200" cy="382905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descr="Vojvoda_Živojin_Mišić.jpg">
            <a:extLst>
              <a:ext uri="{FF2B5EF4-FFF2-40B4-BE49-F238E27FC236}">
                <a16:creationId xmlns:a16="http://schemas.microsoft.com/office/drawing/2014/main" id="{59B6A780-2112-4A99-B729-A7943C1DFF79}"/>
              </a:ext>
            </a:extLst>
          </p:cNvPr>
          <p:cNvPicPr>
            <a:picLocks noChangeAspect="1"/>
          </p:cNvPicPr>
          <p:nvPr/>
        </p:nvPicPr>
        <p:blipFill>
          <a:blip r:embed="rId3"/>
          <a:stretch>
            <a:fillRect/>
          </a:stretch>
        </p:blipFill>
        <p:spPr>
          <a:xfrm>
            <a:off x="7553325" y="2543618"/>
            <a:ext cx="2609850" cy="376352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CD3B-9247-4776-84FA-0E6767332C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A009E-7A92-4A16-8E88-14EF9D94816E}"/>
              </a:ext>
            </a:extLst>
          </p:cNvPr>
          <p:cNvSpPr>
            <a:spLocks noGrp="1"/>
          </p:cNvSpPr>
          <p:nvPr>
            <p:ph idx="1"/>
          </p:nvPr>
        </p:nvSpPr>
        <p:spPr>
          <a:xfrm>
            <a:off x="1181100" y="1657350"/>
            <a:ext cx="8946541" cy="4195481"/>
          </a:xfrm>
        </p:spPr>
        <p:txBody>
          <a:bodyPr vert="horz" lIns="91440" tIns="45720" rIns="91440" bIns="45720" rtlCol="0" anchor="t">
            <a:normAutofit/>
          </a:bodyPr>
          <a:lstStyle/>
          <a:p>
            <a:pPr marL="0" indent="0">
              <a:buNone/>
            </a:pPr>
            <a:r>
              <a:rPr lang="en-US" sz="2400" dirty="0" err="1"/>
              <a:t>војвода</a:t>
            </a:r>
            <a:r>
              <a:rPr lang="en-US" sz="2400" dirty="0"/>
              <a:t> </a:t>
            </a:r>
            <a:r>
              <a:rPr lang="en-US" sz="2400" dirty="0" err="1"/>
              <a:t>Степа</a:t>
            </a:r>
            <a:r>
              <a:rPr lang="en-US" sz="2400" dirty="0"/>
              <a:t> </a:t>
            </a:r>
            <a:r>
              <a:rPr lang="en-US" sz="2400" dirty="0" err="1"/>
              <a:t>Степановић</a:t>
            </a:r>
            <a:r>
              <a:rPr lang="en-US" dirty="0"/>
              <a:t>               </a:t>
            </a:r>
            <a:r>
              <a:rPr lang="en-US" sz="2400" dirty="0" err="1"/>
              <a:t>војвода</a:t>
            </a:r>
            <a:r>
              <a:rPr lang="en-US" sz="2400" dirty="0"/>
              <a:t> </a:t>
            </a:r>
            <a:r>
              <a:rPr lang="en-US" sz="2400" dirty="0" err="1"/>
              <a:t>Петар</a:t>
            </a:r>
            <a:r>
              <a:rPr lang="en-US" sz="2400" dirty="0"/>
              <a:t> </a:t>
            </a:r>
            <a:r>
              <a:rPr lang="en-US" sz="2400" dirty="0" err="1"/>
              <a:t>Бојовић</a:t>
            </a:r>
            <a:endParaRPr lang="en-US" sz="2400" dirty="0"/>
          </a:p>
        </p:txBody>
      </p:sp>
      <p:pic>
        <p:nvPicPr>
          <p:cNvPr id="4" name="Picture 4" descr="Stepa_stepanovicvm.jpg">
            <a:extLst>
              <a:ext uri="{FF2B5EF4-FFF2-40B4-BE49-F238E27FC236}">
                <a16:creationId xmlns:a16="http://schemas.microsoft.com/office/drawing/2014/main" id="{01341AB5-75A5-4026-9117-8437FD619790}"/>
              </a:ext>
            </a:extLst>
          </p:cNvPr>
          <p:cNvPicPr>
            <a:picLocks noChangeAspect="1"/>
          </p:cNvPicPr>
          <p:nvPr/>
        </p:nvPicPr>
        <p:blipFill>
          <a:blip r:embed="rId2"/>
          <a:stretch>
            <a:fillRect/>
          </a:stretch>
        </p:blipFill>
        <p:spPr>
          <a:xfrm>
            <a:off x="1438275" y="2457450"/>
            <a:ext cx="2743200" cy="40767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8" descr="General_Petar_Bojović.jpg">
            <a:extLst>
              <a:ext uri="{FF2B5EF4-FFF2-40B4-BE49-F238E27FC236}">
                <a16:creationId xmlns:a16="http://schemas.microsoft.com/office/drawing/2014/main" id="{2D2DD0B6-DD60-46CC-9924-FC6D46020B82}"/>
              </a:ext>
            </a:extLst>
          </p:cNvPr>
          <p:cNvPicPr>
            <a:picLocks noChangeAspect="1"/>
          </p:cNvPicPr>
          <p:nvPr/>
        </p:nvPicPr>
        <p:blipFill>
          <a:blip r:embed="rId3"/>
          <a:stretch>
            <a:fillRect/>
          </a:stretch>
        </p:blipFill>
        <p:spPr>
          <a:xfrm>
            <a:off x="7219950" y="2529337"/>
            <a:ext cx="2735263" cy="401925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5219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492E-5C2B-41F4-BC1C-6D91ED4F3A85}"/>
              </a:ext>
            </a:extLst>
          </p:cNvPr>
          <p:cNvSpPr>
            <a:spLocks noGrp="1"/>
          </p:cNvSpPr>
          <p:nvPr>
            <p:ph type="title"/>
          </p:nvPr>
        </p:nvSpPr>
        <p:spPr/>
        <p:txBody>
          <a:bodyPr/>
          <a:lstStyle/>
          <a:p>
            <a:r>
              <a:rPr lang="en-US" b="1" dirty="0" err="1">
                <a:solidFill>
                  <a:srgbClr val="FFC000"/>
                </a:solidFill>
              </a:rPr>
              <a:t>Колубарска</a:t>
            </a:r>
            <a:r>
              <a:rPr lang="en-US" b="1" dirty="0">
                <a:solidFill>
                  <a:srgbClr val="FFC000"/>
                </a:solidFill>
              </a:rPr>
              <a:t> </a:t>
            </a:r>
            <a:r>
              <a:rPr lang="en-US" b="1" dirty="0" err="1">
                <a:solidFill>
                  <a:srgbClr val="FFC000"/>
                </a:solidFill>
              </a:rPr>
              <a:t>битка</a:t>
            </a:r>
            <a:br>
              <a:rPr lang="en-US" dirty="0">
                <a:solidFill>
                  <a:schemeClr val="tx1"/>
                </a:solidFill>
                <a:latin typeface="+mj-ea"/>
                <a:cs typeface="+mj-ea"/>
              </a:rPr>
            </a:br>
            <a:r>
              <a:rPr lang="en-US" sz="2400" dirty="0">
                <a:solidFill>
                  <a:srgbClr val="FFC000"/>
                </a:solidFill>
              </a:rPr>
              <a:t>(16.11.1914 - 15.12.1914.)</a:t>
            </a:r>
            <a:endParaRPr lang="en-US" sz="2400" dirty="0" err="1">
              <a:solidFill>
                <a:srgbClr val="FFC000"/>
              </a:solidFill>
            </a:endParaRPr>
          </a:p>
        </p:txBody>
      </p:sp>
      <p:sp>
        <p:nvSpPr>
          <p:cNvPr id="3" name="Content Placeholder 2">
            <a:extLst>
              <a:ext uri="{FF2B5EF4-FFF2-40B4-BE49-F238E27FC236}">
                <a16:creationId xmlns:a16="http://schemas.microsoft.com/office/drawing/2014/main" id="{4297E94A-CD0E-4A1C-8F61-2BDC0B74E863}"/>
              </a:ext>
            </a:extLst>
          </p:cNvPr>
          <p:cNvSpPr>
            <a:spLocks noGrp="1"/>
          </p:cNvSpPr>
          <p:nvPr>
            <p:ph idx="1"/>
          </p:nvPr>
        </p:nvSpPr>
        <p:spPr>
          <a:xfrm>
            <a:off x="609600" y="541655"/>
            <a:ext cx="8946541" cy="4195481"/>
          </a:xfrm>
        </p:spPr>
        <p:txBody>
          <a:bodyPr vert="horz" lIns="91440" tIns="45720" rIns="91440" bIns="45720" rtlCol="0" anchor="t">
            <a:noAutofit/>
          </a:bodyPr>
          <a:lstStyle/>
          <a:p>
            <a:endParaRPr lang="en-US" dirty="0"/>
          </a:p>
          <a:p>
            <a:endParaRPr lang="en-US"/>
          </a:p>
          <a:p>
            <a:endParaRPr lang="en-US" dirty="0"/>
          </a:p>
          <a:p>
            <a:endParaRPr lang="en-US" dirty="0"/>
          </a:p>
          <a:p>
            <a:endParaRPr lang="en-US" dirty="0"/>
          </a:p>
          <a:p>
            <a:r>
              <a:rPr lang="en-US" sz="2200" dirty="0" err="1"/>
              <a:t>Прелазак</a:t>
            </a:r>
            <a:r>
              <a:rPr lang="en-US" sz="2200" dirty="0"/>
              <a:t> </a:t>
            </a:r>
            <a:r>
              <a:rPr lang="en-US" sz="2200" dirty="0" err="1"/>
              <a:t>српске</a:t>
            </a:r>
            <a:r>
              <a:rPr lang="en-US" sz="2200" dirty="0"/>
              <a:t> </a:t>
            </a:r>
            <a:r>
              <a:rPr lang="en-US" sz="2200" dirty="0" err="1"/>
              <a:t>воске</a:t>
            </a:r>
            <a:r>
              <a:rPr lang="en-US" sz="2200" dirty="0"/>
              <a:t> </a:t>
            </a:r>
            <a:r>
              <a:rPr lang="en-US" sz="2200" dirty="0" err="1"/>
              <a:t>на</a:t>
            </a:r>
            <a:r>
              <a:rPr lang="en-US" sz="2200" dirty="0"/>
              <a:t> </a:t>
            </a:r>
            <a:r>
              <a:rPr lang="en-US" sz="2200" dirty="0" err="1"/>
              <a:t>десну</a:t>
            </a:r>
            <a:r>
              <a:rPr lang="en-US" sz="2200" dirty="0"/>
              <a:t> </a:t>
            </a:r>
            <a:r>
              <a:rPr lang="en-US" sz="2200" dirty="0" err="1"/>
              <a:t>страну</a:t>
            </a:r>
            <a:r>
              <a:rPr lang="en-US" sz="2200" dirty="0"/>
              <a:t> </a:t>
            </a:r>
            <a:r>
              <a:rPr lang="en-US" sz="2200" dirty="0" err="1"/>
              <a:t>Колубаре</a:t>
            </a:r>
            <a:r>
              <a:rPr lang="en-US" sz="2200" dirty="0"/>
              <a:t> и </a:t>
            </a:r>
            <a:r>
              <a:rPr lang="en-US" sz="2200" dirty="0" err="1"/>
              <a:t>Љига</a:t>
            </a:r>
            <a:endParaRPr lang="en-US" sz="2200" dirty="0"/>
          </a:p>
          <a:p>
            <a:r>
              <a:rPr lang="en-US" sz="2200" dirty="0" err="1"/>
              <a:t>Наредба</a:t>
            </a:r>
            <a:r>
              <a:rPr lang="en-US" sz="2200" dirty="0"/>
              <a:t> </a:t>
            </a:r>
            <a:r>
              <a:rPr lang="en-US" sz="2200" dirty="0" err="1"/>
              <a:t>да</a:t>
            </a:r>
            <a:r>
              <a:rPr lang="en-US" sz="2200" dirty="0"/>
              <a:t> </a:t>
            </a:r>
            <a:r>
              <a:rPr lang="en-US" sz="2200" dirty="0" err="1"/>
              <a:t>се</a:t>
            </a:r>
            <a:r>
              <a:rPr lang="en-US" sz="2200" dirty="0"/>
              <a:t> </a:t>
            </a:r>
            <a:r>
              <a:rPr lang="en-US" sz="2200" dirty="0" err="1"/>
              <a:t>сруше</a:t>
            </a:r>
            <a:r>
              <a:rPr lang="en-US" sz="2200" dirty="0"/>
              <a:t> </a:t>
            </a:r>
            <a:r>
              <a:rPr lang="en-US" sz="2200" dirty="0" err="1"/>
              <a:t>сви</a:t>
            </a:r>
            <a:r>
              <a:rPr lang="en-US" sz="2200" dirty="0"/>
              <a:t> </a:t>
            </a:r>
            <a:r>
              <a:rPr lang="en-US" sz="2200" dirty="0" err="1"/>
              <a:t>мостови</a:t>
            </a:r>
            <a:r>
              <a:rPr lang="en-US" sz="2200" dirty="0"/>
              <a:t> </a:t>
            </a:r>
            <a:r>
              <a:rPr lang="en-US" sz="2200" dirty="0" err="1"/>
              <a:t>на</a:t>
            </a:r>
            <a:r>
              <a:rPr lang="en-US" sz="2200" dirty="0"/>
              <a:t> </a:t>
            </a:r>
            <a:r>
              <a:rPr lang="en-US" sz="2200" dirty="0" err="1"/>
              <a:t>Колубари</a:t>
            </a:r>
            <a:r>
              <a:rPr lang="en-US" sz="2200" dirty="0"/>
              <a:t>, </a:t>
            </a:r>
            <a:r>
              <a:rPr lang="en-US" sz="2200" dirty="0" err="1"/>
              <a:t>сврха</a:t>
            </a:r>
            <a:r>
              <a:rPr lang="en-US" sz="2200" dirty="0"/>
              <a:t> </a:t>
            </a:r>
            <a:r>
              <a:rPr lang="en-US" sz="2200" dirty="0" err="1"/>
              <a:t>да</a:t>
            </a:r>
            <a:r>
              <a:rPr lang="en-US" sz="2200" dirty="0"/>
              <a:t> </a:t>
            </a:r>
            <a:r>
              <a:rPr lang="en-US" sz="2200" dirty="0" err="1"/>
              <a:t>се</a:t>
            </a:r>
            <a:r>
              <a:rPr lang="en-US" sz="2200" dirty="0"/>
              <a:t> </a:t>
            </a:r>
            <a:r>
              <a:rPr lang="en-US" sz="2200" dirty="0" err="1"/>
              <a:t>сачувају</a:t>
            </a:r>
            <a:r>
              <a:rPr lang="en-US" sz="2200" dirty="0"/>
              <a:t> </a:t>
            </a:r>
            <a:r>
              <a:rPr lang="en-US" sz="2200" dirty="0" err="1"/>
              <a:t>позиције</a:t>
            </a:r>
            <a:r>
              <a:rPr lang="en-US" sz="2200" dirty="0"/>
              <a:t> </a:t>
            </a:r>
            <a:r>
              <a:rPr lang="en-US" sz="2200" dirty="0" err="1"/>
              <a:t>из</a:t>
            </a:r>
            <a:r>
              <a:rPr lang="en-US" sz="2200" dirty="0"/>
              <a:t> </a:t>
            </a:r>
            <a:r>
              <a:rPr lang="en-US" sz="2200" dirty="0" err="1"/>
              <a:t>којих</a:t>
            </a:r>
            <a:r>
              <a:rPr lang="en-US" sz="2200" dirty="0"/>
              <a:t> </a:t>
            </a:r>
            <a:r>
              <a:rPr lang="en-US" sz="2200" dirty="0" err="1"/>
              <a:t>ће</a:t>
            </a:r>
            <a:r>
              <a:rPr lang="en-US" sz="2200" dirty="0"/>
              <a:t> </a:t>
            </a:r>
            <a:r>
              <a:rPr lang="en-US" sz="2200" dirty="0" err="1"/>
              <a:t>Срби</a:t>
            </a:r>
            <a:r>
              <a:rPr lang="en-US" sz="2200" dirty="0"/>
              <a:t> </a:t>
            </a:r>
            <a:r>
              <a:rPr lang="en-US" sz="2200" dirty="0" err="1"/>
              <a:t>кренути</a:t>
            </a:r>
            <a:r>
              <a:rPr lang="en-US" sz="2200" dirty="0"/>
              <a:t> у </a:t>
            </a:r>
            <a:r>
              <a:rPr lang="en-US" sz="2200" dirty="0" err="1"/>
              <a:t>против</a:t>
            </a:r>
            <a:r>
              <a:rPr lang="en-US" sz="2200" dirty="0"/>
              <a:t> </a:t>
            </a:r>
            <a:r>
              <a:rPr lang="en-US" sz="2200" dirty="0" err="1"/>
              <a:t>напад</a:t>
            </a:r>
            <a:endParaRPr lang="en-US" sz="2200" dirty="0"/>
          </a:p>
          <a:p>
            <a:r>
              <a:rPr lang="en-US" sz="2200" dirty="0" err="1"/>
              <a:t>Лоша</a:t>
            </a:r>
            <a:r>
              <a:rPr lang="en-US" sz="2200" dirty="0"/>
              <a:t> </a:t>
            </a:r>
            <a:r>
              <a:rPr lang="en-US" sz="2200" dirty="0" err="1"/>
              <a:t>ситуација</a:t>
            </a:r>
            <a:r>
              <a:rPr lang="en-US" sz="2200" dirty="0"/>
              <a:t> </a:t>
            </a:r>
            <a:r>
              <a:rPr lang="en-US" sz="2200" dirty="0" err="1"/>
              <a:t>српске</a:t>
            </a:r>
            <a:r>
              <a:rPr lang="en-US" sz="2200" dirty="0"/>
              <a:t> </a:t>
            </a:r>
            <a:r>
              <a:rPr lang="en-US" sz="2200" dirty="0" err="1"/>
              <a:t>војске</a:t>
            </a:r>
            <a:r>
              <a:rPr lang="en-US" sz="2200" dirty="0"/>
              <a:t>, </a:t>
            </a:r>
            <a:r>
              <a:rPr lang="en-US" sz="2200" dirty="0" err="1"/>
              <a:t>због</a:t>
            </a:r>
            <a:r>
              <a:rPr lang="en-US" sz="2200" dirty="0"/>
              <a:t> </a:t>
            </a:r>
            <a:r>
              <a:rPr lang="en-US" sz="2200" dirty="0" err="1"/>
              <a:t>тога</a:t>
            </a:r>
            <a:r>
              <a:rPr lang="en-US" sz="2200" dirty="0"/>
              <a:t> </a:t>
            </a:r>
            <a:r>
              <a:rPr lang="en-US" sz="2200" dirty="0" err="1"/>
              <a:t>се</a:t>
            </a:r>
            <a:r>
              <a:rPr lang="en-US" sz="2200" dirty="0"/>
              <a:t> </a:t>
            </a:r>
            <a:r>
              <a:rPr lang="en-US" sz="2200" dirty="0" err="1"/>
              <a:t>српска</a:t>
            </a:r>
            <a:r>
              <a:rPr lang="en-US" sz="2200" dirty="0"/>
              <a:t> </a:t>
            </a:r>
            <a:r>
              <a:rPr lang="en-US" sz="2200" dirty="0" err="1"/>
              <a:t>војска</a:t>
            </a:r>
            <a:r>
              <a:rPr lang="en-US" sz="2200" dirty="0"/>
              <a:t> </a:t>
            </a:r>
            <a:r>
              <a:rPr lang="en-US" sz="2200" dirty="0" err="1"/>
              <a:t>повлачи</a:t>
            </a:r>
            <a:endParaRPr lang="en-US" sz="2200" dirty="0"/>
          </a:p>
          <a:p>
            <a:r>
              <a:rPr lang="en-US" sz="2200" dirty="0"/>
              <a:t>29. </a:t>
            </a:r>
            <a:r>
              <a:rPr lang="en-US" sz="2200" dirty="0" err="1"/>
              <a:t>новембра</a:t>
            </a:r>
            <a:r>
              <a:rPr lang="en-US" sz="2200" dirty="0"/>
              <a:t> </a:t>
            </a:r>
            <a:r>
              <a:rPr lang="en-US" sz="2200" dirty="0" err="1"/>
              <a:t>повлачење</a:t>
            </a:r>
            <a:r>
              <a:rPr lang="en-US" sz="2200" dirty="0"/>
              <a:t> </a:t>
            </a:r>
            <a:r>
              <a:rPr lang="en-US" sz="2200" dirty="0" err="1"/>
              <a:t>српске</a:t>
            </a:r>
            <a:r>
              <a:rPr lang="en-US" sz="2200" dirty="0"/>
              <a:t> </a:t>
            </a:r>
            <a:r>
              <a:rPr lang="en-US" sz="2200" dirty="0" err="1"/>
              <a:t>војске</a:t>
            </a:r>
            <a:r>
              <a:rPr lang="en-US" sz="2200" dirty="0"/>
              <a:t> </a:t>
            </a:r>
            <a:r>
              <a:rPr lang="en-US" sz="2200" dirty="0" err="1"/>
              <a:t>са</a:t>
            </a:r>
            <a:r>
              <a:rPr lang="en-US" sz="2200" dirty="0"/>
              <a:t> </a:t>
            </a:r>
            <a:r>
              <a:rPr lang="en-US" sz="2200" dirty="0" err="1"/>
              <a:t>Сувобора</a:t>
            </a:r>
            <a:r>
              <a:rPr lang="en-US" sz="2200" dirty="0"/>
              <a:t> и </a:t>
            </a:r>
            <a:r>
              <a:rPr lang="en-US" sz="2200" dirty="0" err="1"/>
              <a:t>Рајца</a:t>
            </a:r>
            <a:endParaRPr lang="en-US" sz="2200" dirty="0"/>
          </a:p>
          <a:p>
            <a:r>
              <a:rPr lang="en-US" sz="2200" dirty="0" err="1"/>
              <a:t>Аустроугарима</a:t>
            </a:r>
            <a:r>
              <a:rPr lang="en-US" sz="2200" dirty="0"/>
              <a:t> </a:t>
            </a:r>
            <a:r>
              <a:rPr lang="en-US" sz="2200" dirty="0" err="1"/>
              <a:t>такође</a:t>
            </a:r>
            <a:r>
              <a:rPr lang="en-US" sz="2200" dirty="0"/>
              <a:t> </a:t>
            </a:r>
            <a:r>
              <a:rPr lang="en-US" sz="2200" dirty="0" err="1"/>
              <a:t>јако</a:t>
            </a:r>
            <a:r>
              <a:rPr lang="en-US" sz="2200" dirty="0"/>
              <a:t> </a:t>
            </a:r>
            <a:r>
              <a:rPr lang="en-US" sz="2200" dirty="0" err="1"/>
              <a:t>тешко</a:t>
            </a:r>
            <a:r>
              <a:rPr lang="en-US" sz="2200" dirty="0"/>
              <a:t>, </a:t>
            </a:r>
            <a:r>
              <a:rPr lang="en-US" sz="2200" dirty="0" err="1"/>
              <a:t>оштра</a:t>
            </a:r>
            <a:r>
              <a:rPr lang="en-US" sz="2200" dirty="0"/>
              <a:t> </a:t>
            </a:r>
            <a:r>
              <a:rPr lang="en-US" sz="2200" dirty="0" err="1"/>
              <a:t>зима</a:t>
            </a:r>
            <a:r>
              <a:rPr lang="en-US" sz="2200" dirty="0"/>
              <a:t> </a:t>
            </a:r>
            <a:r>
              <a:rPr lang="en-US" sz="2200" dirty="0" err="1"/>
              <a:t>изазива</a:t>
            </a:r>
            <a:r>
              <a:rPr lang="en-US" sz="2200" dirty="0"/>
              <a:t> </a:t>
            </a:r>
            <a:r>
              <a:rPr lang="en-US" sz="2200" dirty="0" err="1"/>
              <a:t>многе</a:t>
            </a:r>
            <a:r>
              <a:rPr lang="en-US" sz="2200" dirty="0"/>
              <a:t> </a:t>
            </a:r>
            <a:r>
              <a:rPr lang="en-US" sz="2200" dirty="0" err="1"/>
              <a:t>болести</a:t>
            </a:r>
            <a:endParaRPr lang="en-US" sz="2200" dirty="0"/>
          </a:p>
          <a:p>
            <a:pPr marL="0" indent="0">
              <a:buNone/>
            </a:pPr>
            <a:endParaRPr lang="en-US" sz="2200" dirty="0"/>
          </a:p>
          <a:p>
            <a:endParaRPr lang="en-US" dirty="0"/>
          </a:p>
          <a:p>
            <a:endParaRPr lang="en-US" dirty="0"/>
          </a:p>
        </p:txBody>
      </p:sp>
      <p:pic>
        <p:nvPicPr>
          <p:cNvPr id="4" name="Picture 4" descr="984115-1538942-10202836502410707-107459277-n.jpg">
            <a:extLst>
              <a:ext uri="{FF2B5EF4-FFF2-40B4-BE49-F238E27FC236}">
                <a16:creationId xmlns:a16="http://schemas.microsoft.com/office/drawing/2014/main" id="{BAA855B9-A4F0-4E77-99A3-1E774FA82509}"/>
              </a:ext>
            </a:extLst>
          </p:cNvPr>
          <p:cNvPicPr>
            <a:picLocks noChangeAspect="1"/>
          </p:cNvPicPr>
          <p:nvPr/>
        </p:nvPicPr>
        <p:blipFill>
          <a:blip r:embed="rId2"/>
          <a:stretch>
            <a:fillRect/>
          </a:stretch>
        </p:blipFill>
        <p:spPr>
          <a:xfrm>
            <a:off x="7153275" y="57150"/>
            <a:ext cx="4114653" cy="2684990"/>
          </a:xfrm>
          <a:prstGeom prst="rect">
            <a:avLst/>
          </a:prstGeom>
          <a:ln>
            <a:noFill/>
          </a:ln>
          <a:effectLst>
            <a:softEdge rad="112500"/>
          </a:effectLst>
        </p:spPr>
      </p:pic>
    </p:spTree>
    <p:extLst>
      <p:ext uri="{BB962C8B-B14F-4D97-AF65-F5344CB8AC3E}">
        <p14:creationId xmlns:p14="http://schemas.microsoft.com/office/powerpoint/2010/main" val="367834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A902-92EB-4B0B-BC0D-99AB9F742026}"/>
              </a:ext>
            </a:extLst>
          </p:cNvPr>
          <p:cNvSpPr>
            <a:spLocks noGrp="1"/>
          </p:cNvSpPr>
          <p:nvPr>
            <p:ph type="title"/>
          </p:nvPr>
        </p:nvSpPr>
        <p:spPr>
          <a:xfrm>
            <a:off x="819150" y="381000"/>
            <a:ext cx="10515600" cy="1325563"/>
          </a:xfrm>
        </p:spPr>
        <p:txBody>
          <a:bodyPr/>
          <a:lstStyle/>
          <a:p>
            <a:r>
              <a:rPr lang="en-US" sz="2400" dirty="0" err="1"/>
              <a:t>Срби</a:t>
            </a:r>
            <a:r>
              <a:rPr lang="en-US" sz="2400" dirty="0"/>
              <a:t> </a:t>
            </a:r>
            <a:r>
              <a:rPr lang="en-US" sz="2400" dirty="0" err="1"/>
              <a:t>обешени</a:t>
            </a:r>
            <a:r>
              <a:rPr lang="en-US" sz="2400" dirty="0"/>
              <a:t> у </a:t>
            </a:r>
            <a:r>
              <a:rPr lang="en-US" sz="2400" dirty="0" err="1"/>
              <a:t>Мачви</a:t>
            </a:r>
            <a:r>
              <a:rPr lang="en-US" sz="3000" dirty="0"/>
              <a:t>      </a:t>
            </a:r>
            <a:r>
              <a:rPr lang="en-US" sz="2400" dirty="0"/>
              <a:t>               </a:t>
            </a:r>
            <a:r>
              <a:rPr lang="en-US" sz="2400" dirty="0" err="1"/>
              <a:t>Срби</a:t>
            </a:r>
            <a:r>
              <a:rPr lang="en-US" sz="2400" dirty="0"/>
              <a:t> </a:t>
            </a:r>
            <a:r>
              <a:rPr lang="en-US" sz="2400" dirty="0" err="1"/>
              <a:t>прелазе</a:t>
            </a:r>
            <a:r>
              <a:rPr lang="en-US" sz="2400" dirty="0"/>
              <a:t> </a:t>
            </a:r>
            <a:r>
              <a:rPr lang="en-US" sz="2400" dirty="0" err="1"/>
              <a:t>Колубару</a:t>
            </a:r>
          </a:p>
        </p:txBody>
      </p:sp>
      <p:pic>
        <p:nvPicPr>
          <p:cNvPr id="4" name="Picture 4" descr="220px-Hromadná_poprava_Srbů.jpg">
            <a:extLst>
              <a:ext uri="{FF2B5EF4-FFF2-40B4-BE49-F238E27FC236}">
                <a16:creationId xmlns:a16="http://schemas.microsoft.com/office/drawing/2014/main" id="{8D6C9518-EC34-4701-B5FF-F2A536E2451C}"/>
              </a:ext>
            </a:extLst>
          </p:cNvPr>
          <p:cNvPicPr>
            <a:picLocks noGrp="1" noChangeAspect="1"/>
          </p:cNvPicPr>
          <p:nvPr>
            <p:ph idx="1"/>
          </p:nvPr>
        </p:nvPicPr>
        <p:blipFill>
          <a:blip r:embed="rId2"/>
          <a:stretch>
            <a:fillRect/>
          </a:stretch>
        </p:blipFill>
        <p:spPr>
          <a:xfrm>
            <a:off x="923925" y="1323975"/>
            <a:ext cx="4365307" cy="4868825"/>
          </a:xfrm>
          <a:prstGeom prst="rect">
            <a:avLst/>
          </a:prstGeom>
          <a:ln>
            <a:noFill/>
          </a:ln>
          <a:effectLst>
            <a:softEdge rad="112500"/>
          </a:effectLst>
        </p:spPr>
      </p:pic>
      <p:pic>
        <p:nvPicPr>
          <p:cNvPr id="9" name="Picture 9" descr="kolubara borci.jpg">
            <a:extLst>
              <a:ext uri="{FF2B5EF4-FFF2-40B4-BE49-F238E27FC236}">
                <a16:creationId xmlns:a16="http://schemas.microsoft.com/office/drawing/2014/main" id="{1D3F98DD-588A-401E-9579-80A6C9495B79}"/>
              </a:ext>
            </a:extLst>
          </p:cNvPr>
          <p:cNvPicPr>
            <a:picLocks noChangeAspect="1"/>
          </p:cNvPicPr>
          <p:nvPr/>
        </p:nvPicPr>
        <p:blipFill>
          <a:blip r:embed="rId3"/>
          <a:stretch>
            <a:fillRect/>
          </a:stretch>
        </p:blipFill>
        <p:spPr>
          <a:xfrm>
            <a:off x="6000750" y="1703717"/>
            <a:ext cx="5406655" cy="3736188"/>
          </a:xfrm>
          <a:prstGeom prst="rect">
            <a:avLst/>
          </a:prstGeom>
          <a:ln>
            <a:noFill/>
          </a:ln>
          <a:effectLst>
            <a:softEdge rad="112500"/>
          </a:effectLst>
        </p:spPr>
      </p:pic>
    </p:spTree>
    <p:extLst>
      <p:ext uri="{BB962C8B-B14F-4D97-AF65-F5344CB8AC3E}">
        <p14:creationId xmlns:p14="http://schemas.microsoft.com/office/powerpoint/2010/main" val="35259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2FEE-73FB-4C6C-9A63-C9C6776C81E0}"/>
              </a:ext>
            </a:extLst>
          </p:cNvPr>
          <p:cNvSpPr>
            <a:spLocks noGrp="1"/>
          </p:cNvSpPr>
          <p:nvPr>
            <p:ph type="title"/>
          </p:nvPr>
        </p:nvSpPr>
        <p:spPr/>
        <p:txBody>
          <a:bodyPr/>
          <a:lstStyle/>
          <a:p>
            <a:endParaRPr lang="en-US"/>
          </a:p>
        </p:txBody>
      </p:sp>
      <p:pic>
        <p:nvPicPr>
          <p:cNvPr id="4" name="Picture 4" descr="mapa_kolubarska_bitka.png">
            <a:extLst>
              <a:ext uri="{FF2B5EF4-FFF2-40B4-BE49-F238E27FC236}">
                <a16:creationId xmlns:a16="http://schemas.microsoft.com/office/drawing/2014/main" id="{4D62185C-1502-441F-8D36-37DE88F17DCB}"/>
              </a:ext>
            </a:extLst>
          </p:cNvPr>
          <p:cNvPicPr>
            <a:picLocks noGrp="1" noChangeAspect="1"/>
          </p:cNvPicPr>
          <p:nvPr>
            <p:ph idx="1"/>
          </p:nvPr>
        </p:nvPicPr>
        <p:blipFill>
          <a:blip r:embed="rId2"/>
          <a:stretch>
            <a:fillRect/>
          </a:stretch>
        </p:blipFill>
        <p:spPr>
          <a:xfrm>
            <a:off x="0" y="0"/>
            <a:ext cx="12188972" cy="6853238"/>
          </a:xfrm>
          <a:prstGeom prst="rect">
            <a:avLst/>
          </a:prstGeom>
        </p:spPr>
      </p:pic>
    </p:spTree>
    <p:extLst>
      <p:ext uri="{BB962C8B-B14F-4D97-AF65-F5344CB8AC3E}">
        <p14:creationId xmlns:p14="http://schemas.microsoft.com/office/powerpoint/2010/main" val="70707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7F8F-5254-45BD-A19D-DB93CE527F17}"/>
              </a:ext>
            </a:extLst>
          </p:cNvPr>
          <p:cNvSpPr>
            <a:spLocks noGrp="1"/>
          </p:cNvSpPr>
          <p:nvPr>
            <p:ph type="title"/>
          </p:nvPr>
        </p:nvSpPr>
        <p:spPr>
          <a:xfrm>
            <a:off x="866775" y="200025"/>
            <a:ext cx="10515600" cy="1325563"/>
          </a:xfrm>
        </p:spPr>
        <p:txBody>
          <a:bodyPr/>
          <a:lstStyle/>
          <a:p>
            <a:endParaRPr lang="en-US"/>
          </a:p>
        </p:txBody>
      </p:sp>
      <p:sp>
        <p:nvSpPr>
          <p:cNvPr id="3" name="Content Placeholder 2">
            <a:extLst>
              <a:ext uri="{FF2B5EF4-FFF2-40B4-BE49-F238E27FC236}">
                <a16:creationId xmlns:a16="http://schemas.microsoft.com/office/drawing/2014/main" id="{2F9DA271-9D5B-4725-AFC0-BF87A01D3E38}"/>
              </a:ext>
            </a:extLst>
          </p:cNvPr>
          <p:cNvSpPr>
            <a:spLocks noGrp="1"/>
          </p:cNvSpPr>
          <p:nvPr>
            <p:ph idx="1"/>
          </p:nvPr>
        </p:nvSpPr>
        <p:spPr>
          <a:xfrm>
            <a:off x="476250" y="3154333"/>
            <a:ext cx="10515600" cy="4351338"/>
          </a:xfrm>
        </p:spPr>
        <p:txBody>
          <a:bodyPr vert="horz" lIns="91440" tIns="45720" rIns="91440" bIns="45720" rtlCol="0" anchor="t">
            <a:normAutofit/>
          </a:bodyPr>
          <a:lstStyle/>
          <a:p>
            <a:r>
              <a:rPr lang="en-US" sz="2200" dirty="0" err="1"/>
              <a:t>Проблем</a:t>
            </a:r>
            <a:r>
              <a:rPr lang="en-US" sz="2200" dirty="0"/>
              <a:t> с </a:t>
            </a:r>
            <a:r>
              <a:rPr lang="en-US" sz="2200" dirty="0" err="1"/>
              <a:t>муницијом</a:t>
            </a:r>
            <a:endParaRPr lang="en-US" sz="2200" dirty="0"/>
          </a:p>
          <a:p>
            <a:r>
              <a:rPr lang="en-US" sz="2200" dirty="0" err="1"/>
              <a:t>Грци</a:t>
            </a:r>
            <a:r>
              <a:rPr lang="en-US" sz="2200" dirty="0"/>
              <a:t> </a:t>
            </a:r>
            <a:r>
              <a:rPr lang="en-US" sz="2200" dirty="0" err="1"/>
              <a:t>шаљу</a:t>
            </a:r>
            <a:r>
              <a:rPr lang="en-US" sz="2200" dirty="0"/>
              <a:t> </a:t>
            </a:r>
            <a:r>
              <a:rPr lang="en-US" sz="2200" dirty="0" err="1"/>
              <a:t>муницију</a:t>
            </a:r>
            <a:r>
              <a:rPr lang="en-US" sz="2200" dirty="0"/>
              <a:t>(</a:t>
            </a:r>
            <a:r>
              <a:rPr lang="en-US" sz="2200" dirty="0" err="1"/>
              <a:t>неисправну</a:t>
            </a:r>
            <a:r>
              <a:rPr lang="en-US" sz="2200" dirty="0"/>
              <a:t>)</a:t>
            </a:r>
          </a:p>
          <a:p>
            <a:r>
              <a:rPr lang="en-US" sz="2200" dirty="0" err="1"/>
              <a:t>Железница-Пета</a:t>
            </a:r>
            <a:r>
              <a:rPr lang="en-US" sz="2200" dirty="0"/>
              <a:t> </a:t>
            </a:r>
            <a:r>
              <a:rPr lang="en-US" sz="2200" dirty="0" err="1"/>
              <a:t>српска</a:t>
            </a:r>
            <a:r>
              <a:rPr lang="en-US" sz="2200" dirty="0"/>
              <a:t> </a:t>
            </a:r>
            <a:r>
              <a:rPr lang="en-US" sz="2200" dirty="0" err="1"/>
              <a:t>армија</a:t>
            </a:r>
            <a:endParaRPr lang="en-US" sz="2200" dirty="0"/>
          </a:p>
          <a:p>
            <a:r>
              <a:rPr lang="en-US" sz="2200" dirty="0" err="1"/>
              <a:t>Србима</a:t>
            </a:r>
            <a:r>
              <a:rPr lang="en-US" sz="2200" dirty="0"/>
              <a:t> </a:t>
            </a:r>
            <a:r>
              <a:rPr lang="en-US" sz="2200" dirty="0" err="1"/>
              <a:t>стиже</a:t>
            </a:r>
            <a:r>
              <a:rPr lang="en-US" sz="2200" dirty="0"/>
              <a:t> </a:t>
            </a:r>
            <a:r>
              <a:rPr lang="en-US" sz="2200" dirty="0" err="1"/>
              <a:t>помоћ</a:t>
            </a:r>
            <a:r>
              <a:rPr lang="en-US" sz="2200" dirty="0"/>
              <a:t>, </a:t>
            </a:r>
            <a:r>
              <a:rPr lang="en-US" sz="2200" dirty="0" err="1"/>
              <a:t>српска</a:t>
            </a:r>
            <a:r>
              <a:rPr lang="en-US" sz="2200" dirty="0"/>
              <a:t> </a:t>
            </a:r>
            <a:r>
              <a:rPr lang="en-US" sz="2200" dirty="0" err="1"/>
              <a:t>војска</a:t>
            </a:r>
            <a:r>
              <a:rPr lang="en-US" sz="2200" dirty="0"/>
              <a:t> </a:t>
            </a:r>
            <a:r>
              <a:rPr lang="en-US" sz="2200" dirty="0" err="1"/>
              <a:t>нахрањена</a:t>
            </a:r>
            <a:r>
              <a:rPr lang="en-US" sz="2200" dirty="0"/>
              <a:t> и </a:t>
            </a:r>
            <a:r>
              <a:rPr lang="en-US" sz="2200" dirty="0" err="1"/>
              <a:t>опремљена</a:t>
            </a:r>
            <a:r>
              <a:rPr lang="en-US" sz="2200" dirty="0"/>
              <a:t>(1300 </a:t>
            </a:r>
            <a:r>
              <a:rPr lang="en-US" sz="2200" dirty="0" err="1"/>
              <a:t>каплара</a:t>
            </a:r>
            <a:r>
              <a:rPr lang="en-US" sz="2200" dirty="0"/>
              <a:t>)</a:t>
            </a:r>
          </a:p>
          <a:p>
            <a:r>
              <a:rPr lang="en-US" sz="2200" dirty="0"/>
              <a:t>2. </a:t>
            </a:r>
            <a:r>
              <a:rPr lang="en-US" sz="2200" dirty="0" err="1"/>
              <a:t>децембра</a:t>
            </a:r>
            <a:r>
              <a:rPr lang="en-US" sz="2200" dirty="0"/>
              <a:t> </a:t>
            </a:r>
            <a:r>
              <a:rPr lang="en-US" sz="2200" dirty="0" err="1"/>
              <a:t>Аустроугари</a:t>
            </a:r>
            <a:r>
              <a:rPr lang="en-US" sz="2200" dirty="0"/>
              <a:t> </a:t>
            </a:r>
            <a:r>
              <a:rPr lang="en-US" sz="2200" dirty="0" err="1"/>
              <a:t>улазе</a:t>
            </a:r>
            <a:r>
              <a:rPr lang="en-US" sz="2200" dirty="0"/>
              <a:t> у </a:t>
            </a:r>
            <a:r>
              <a:rPr lang="en-US" sz="2200" dirty="0" err="1"/>
              <a:t>небрањени</a:t>
            </a:r>
            <a:r>
              <a:rPr lang="en-US" sz="2200" dirty="0"/>
              <a:t> </a:t>
            </a:r>
            <a:r>
              <a:rPr lang="en-US" sz="2200" dirty="0" err="1"/>
              <a:t>Београд</a:t>
            </a:r>
            <a:r>
              <a:rPr lang="en-US" sz="2200" dirty="0"/>
              <a:t>, </a:t>
            </a:r>
            <a:r>
              <a:rPr lang="en-US" sz="2200" dirty="0" err="1"/>
              <a:t>светске</a:t>
            </a:r>
            <a:r>
              <a:rPr lang="en-US" sz="2200" dirty="0"/>
              <a:t> </a:t>
            </a:r>
            <a:r>
              <a:rPr lang="en-US" sz="2200" dirty="0" err="1"/>
              <a:t>новине</a:t>
            </a:r>
            <a:r>
              <a:rPr lang="en-US" sz="2200" dirty="0"/>
              <a:t> </a:t>
            </a:r>
            <a:r>
              <a:rPr lang="en-US" sz="2200" dirty="0" err="1"/>
              <a:t>пишу</a:t>
            </a:r>
            <a:r>
              <a:rPr lang="en-US" sz="2200" dirty="0"/>
              <a:t> о </a:t>
            </a:r>
            <a:r>
              <a:rPr lang="en-US" sz="2200" dirty="0" err="1"/>
              <a:t>победи</a:t>
            </a:r>
            <a:r>
              <a:rPr lang="en-US" sz="2200" dirty="0"/>
              <a:t> </a:t>
            </a:r>
            <a:r>
              <a:rPr lang="en-US" sz="2200" dirty="0" err="1"/>
              <a:t>Аустроугарске</a:t>
            </a:r>
          </a:p>
          <a:p>
            <a:endParaRPr lang="en-US" dirty="0"/>
          </a:p>
          <a:p>
            <a:endParaRPr lang="en-US" dirty="0"/>
          </a:p>
        </p:txBody>
      </p:sp>
      <p:pic>
        <p:nvPicPr>
          <p:cNvPr id="4" name="Picture 4" descr="1300-kaplara.jpg">
            <a:extLst>
              <a:ext uri="{FF2B5EF4-FFF2-40B4-BE49-F238E27FC236}">
                <a16:creationId xmlns:a16="http://schemas.microsoft.com/office/drawing/2014/main" id="{FE1CEA6B-F901-47E4-A332-3BF91C77EC96}"/>
              </a:ext>
            </a:extLst>
          </p:cNvPr>
          <p:cNvPicPr>
            <a:picLocks noChangeAspect="1"/>
          </p:cNvPicPr>
          <p:nvPr/>
        </p:nvPicPr>
        <p:blipFill>
          <a:blip r:embed="rId2"/>
          <a:stretch>
            <a:fillRect/>
          </a:stretch>
        </p:blipFill>
        <p:spPr>
          <a:xfrm>
            <a:off x="6619875" y="1295400"/>
            <a:ext cx="5134750" cy="3096093"/>
          </a:xfrm>
          <a:prstGeom prst="rect">
            <a:avLst/>
          </a:prstGeom>
          <a:ln>
            <a:noFill/>
          </a:ln>
          <a:effectLst>
            <a:softEdge rad="112500"/>
          </a:effectLst>
        </p:spPr>
      </p:pic>
      <p:pic>
        <p:nvPicPr>
          <p:cNvPr id="6" name="Picture 6" descr="Battle_of_Slavic_Hill.jpg">
            <a:extLst>
              <a:ext uri="{FF2B5EF4-FFF2-40B4-BE49-F238E27FC236}">
                <a16:creationId xmlns:a16="http://schemas.microsoft.com/office/drawing/2014/main" id="{E8F02869-A77A-4263-A5A3-2A14AC4A990A}"/>
              </a:ext>
            </a:extLst>
          </p:cNvPr>
          <p:cNvPicPr>
            <a:picLocks noChangeAspect="1"/>
          </p:cNvPicPr>
          <p:nvPr/>
        </p:nvPicPr>
        <p:blipFill>
          <a:blip r:embed="rId3"/>
          <a:stretch>
            <a:fillRect/>
          </a:stretch>
        </p:blipFill>
        <p:spPr>
          <a:xfrm>
            <a:off x="742950" y="285750"/>
            <a:ext cx="4589892" cy="2648466"/>
          </a:xfrm>
          <a:prstGeom prst="rect">
            <a:avLst/>
          </a:prstGeom>
          <a:ln>
            <a:noFill/>
          </a:ln>
          <a:effectLst>
            <a:softEdge rad="112500"/>
          </a:effectLst>
        </p:spPr>
      </p:pic>
    </p:spTree>
    <p:extLst>
      <p:ext uri="{BB962C8B-B14F-4D97-AF65-F5344CB8AC3E}">
        <p14:creationId xmlns:p14="http://schemas.microsoft.com/office/powerpoint/2010/main" val="230106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DA6D-31D2-49A6-910B-24700AF513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2CC586-1B5C-4616-BC89-015EC5A27737}"/>
              </a:ext>
            </a:extLst>
          </p:cNvPr>
          <p:cNvSpPr>
            <a:spLocks noGrp="1"/>
          </p:cNvSpPr>
          <p:nvPr>
            <p:ph idx="1"/>
          </p:nvPr>
        </p:nvSpPr>
        <p:spPr>
          <a:xfrm>
            <a:off x="600075" y="2952750"/>
            <a:ext cx="10515600" cy="4351338"/>
          </a:xfrm>
        </p:spPr>
        <p:txBody>
          <a:bodyPr vert="horz" lIns="91440" tIns="45720" rIns="91440" bIns="45720" rtlCol="0" anchor="t">
            <a:normAutofit/>
          </a:bodyPr>
          <a:lstStyle/>
          <a:p>
            <a:r>
              <a:rPr lang="en-US" sz="2200" dirty="0"/>
              <a:t>3. </a:t>
            </a:r>
            <a:r>
              <a:rPr lang="en-US" sz="2200" dirty="0" err="1"/>
              <a:t>децембра</a:t>
            </a:r>
            <a:r>
              <a:rPr lang="en-US" sz="2200" dirty="0"/>
              <a:t>, </a:t>
            </a:r>
            <a:r>
              <a:rPr lang="en-US" sz="2200" dirty="0" err="1"/>
              <a:t>Мишићева</a:t>
            </a:r>
            <a:r>
              <a:rPr lang="en-US" sz="2200" dirty="0"/>
              <a:t> </a:t>
            </a:r>
            <a:r>
              <a:rPr lang="en-US" sz="2200" dirty="0" err="1"/>
              <a:t>тактика</a:t>
            </a:r>
            <a:r>
              <a:rPr lang="en-US" sz="2200" dirty="0"/>
              <a:t> </a:t>
            </a:r>
          </a:p>
          <a:p>
            <a:r>
              <a:rPr lang="en-US" sz="2200" dirty="0" err="1"/>
              <a:t>Мишићева</a:t>
            </a:r>
            <a:r>
              <a:rPr lang="en-US" sz="2200" dirty="0"/>
              <a:t> </a:t>
            </a:r>
            <a:r>
              <a:rPr lang="en-US" sz="2200" dirty="0" err="1"/>
              <a:t>армија</a:t>
            </a:r>
            <a:r>
              <a:rPr lang="en-US" sz="2200" dirty="0"/>
              <a:t> </a:t>
            </a:r>
            <a:r>
              <a:rPr lang="en-US" sz="2200" dirty="0" err="1"/>
              <a:t>напада</a:t>
            </a:r>
            <a:r>
              <a:rPr lang="en-US" sz="2200" dirty="0"/>
              <a:t> у </a:t>
            </a:r>
            <a:r>
              <a:rPr lang="en-US" sz="2200" dirty="0" err="1"/>
              <a:t>правцу</a:t>
            </a:r>
            <a:r>
              <a:rPr lang="en-US" sz="2200" dirty="0"/>
              <a:t> </a:t>
            </a:r>
            <a:r>
              <a:rPr lang="en-US" sz="2200" dirty="0" err="1"/>
              <a:t>ка</a:t>
            </a:r>
            <a:r>
              <a:rPr lang="en-US" sz="2200" dirty="0"/>
              <a:t> </a:t>
            </a:r>
            <a:r>
              <a:rPr lang="en-US" sz="2200" dirty="0" err="1"/>
              <a:t>Сувобору</a:t>
            </a:r>
            <a:r>
              <a:rPr lang="en-US" sz="2200" dirty="0"/>
              <a:t> и </a:t>
            </a:r>
            <a:r>
              <a:rPr lang="en-US" sz="2200" dirty="0" err="1"/>
              <a:t>зарбљава</a:t>
            </a:r>
            <a:r>
              <a:rPr lang="en-US" sz="2200" dirty="0"/>
              <a:t> </a:t>
            </a:r>
            <a:r>
              <a:rPr lang="en-US" sz="2200" dirty="0" err="1"/>
              <a:t>преко</a:t>
            </a:r>
            <a:r>
              <a:rPr lang="en-US" sz="2200" dirty="0"/>
              <a:t> 2000 </a:t>
            </a:r>
            <a:r>
              <a:rPr lang="en-US" sz="2200" dirty="0" err="1"/>
              <a:t>аустроугарских</a:t>
            </a:r>
            <a:r>
              <a:rPr lang="en-US" sz="2200" dirty="0"/>
              <a:t> </a:t>
            </a:r>
            <a:r>
              <a:rPr lang="en-US" sz="2200" dirty="0" err="1"/>
              <a:t>војника</a:t>
            </a:r>
            <a:r>
              <a:rPr lang="en-US" sz="2200" dirty="0"/>
              <a:t> и </a:t>
            </a:r>
            <a:r>
              <a:rPr lang="en-US" sz="2200" dirty="0" err="1"/>
              <a:t>официра</a:t>
            </a:r>
            <a:r>
              <a:rPr lang="en-US" sz="2200" dirty="0"/>
              <a:t>, </a:t>
            </a:r>
            <a:r>
              <a:rPr lang="en-US" sz="2200" dirty="0" err="1"/>
              <a:t>такође</a:t>
            </a:r>
            <a:r>
              <a:rPr lang="en-US" sz="2200" dirty="0"/>
              <a:t> </a:t>
            </a:r>
            <a:r>
              <a:rPr lang="en-US" sz="2200" dirty="0" err="1"/>
              <a:t>су</a:t>
            </a:r>
            <a:r>
              <a:rPr lang="en-US" sz="2200" dirty="0"/>
              <a:t> и </a:t>
            </a:r>
            <a:r>
              <a:rPr lang="en-US" sz="2200" dirty="0" err="1"/>
              <a:t>припремили</a:t>
            </a:r>
            <a:r>
              <a:rPr lang="en-US" sz="2200" dirty="0"/>
              <a:t> </a:t>
            </a:r>
            <a:r>
              <a:rPr lang="en-US" sz="2200" dirty="0" err="1"/>
              <a:t>огромну</a:t>
            </a:r>
            <a:r>
              <a:rPr lang="en-US" sz="2200" dirty="0"/>
              <a:t> </a:t>
            </a:r>
            <a:r>
              <a:rPr lang="en-US" sz="2200" dirty="0" err="1"/>
              <a:t>количину</a:t>
            </a:r>
            <a:r>
              <a:rPr lang="en-US" sz="2200" dirty="0"/>
              <a:t> </a:t>
            </a:r>
            <a:r>
              <a:rPr lang="en-US" sz="2200" dirty="0" err="1"/>
              <a:t>муниције</a:t>
            </a:r>
            <a:r>
              <a:rPr lang="en-US" sz="2200" dirty="0"/>
              <a:t>, </a:t>
            </a:r>
            <a:r>
              <a:rPr lang="en-US" sz="2200" dirty="0" err="1"/>
              <a:t>оружја</a:t>
            </a:r>
            <a:r>
              <a:rPr lang="en-US" sz="2200" dirty="0"/>
              <a:t>...</a:t>
            </a:r>
          </a:p>
          <a:p>
            <a:r>
              <a:rPr lang="en-US" sz="2200" dirty="0" err="1"/>
              <a:t>Огроман</a:t>
            </a:r>
            <a:r>
              <a:rPr lang="en-US" sz="2200" dirty="0"/>
              <a:t> </a:t>
            </a:r>
            <a:r>
              <a:rPr lang="en-US" sz="2200" dirty="0" err="1"/>
              <a:t>ветар</a:t>
            </a:r>
            <a:r>
              <a:rPr lang="en-US" sz="2200" dirty="0"/>
              <a:t> у </a:t>
            </a:r>
            <a:r>
              <a:rPr lang="en-US" sz="2200" dirty="0" err="1"/>
              <a:t>леђа</a:t>
            </a:r>
            <a:r>
              <a:rPr lang="en-US" sz="2200" dirty="0"/>
              <a:t> </a:t>
            </a:r>
            <a:r>
              <a:rPr lang="en-US" sz="2200" dirty="0" err="1"/>
              <a:t>Српској</a:t>
            </a:r>
            <a:r>
              <a:rPr lang="en-US" sz="2200" dirty="0"/>
              <a:t> </a:t>
            </a:r>
            <a:r>
              <a:rPr lang="en-US" sz="2200" dirty="0" err="1"/>
              <a:t>армији</a:t>
            </a:r>
            <a:r>
              <a:rPr lang="en-US" sz="2200" dirty="0"/>
              <a:t> и </a:t>
            </a:r>
            <a:r>
              <a:rPr lang="en-US" sz="2200" dirty="0" err="1"/>
              <a:t>велика</a:t>
            </a:r>
            <a:r>
              <a:rPr lang="en-US" sz="2200" dirty="0"/>
              <a:t> </a:t>
            </a:r>
            <a:r>
              <a:rPr lang="en-US" sz="2200" dirty="0" err="1"/>
              <a:t>жеља</a:t>
            </a:r>
            <a:r>
              <a:rPr lang="en-US" sz="2200" dirty="0"/>
              <a:t> </a:t>
            </a:r>
            <a:r>
              <a:rPr lang="en-US" sz="2200" dirty="0" err="1"/>
              <a:t>за</a:t>
            </a:r>
            <a:r>
              <a:rPr lang="en-US" sz="2200" dirty="0"/>
              <a:t> </a:t>
            </a:r>
            <a:r>
              <a:rPr lang="en-US" sz="2200" dirty="0" err="1"/>
              <a:t>победом</a:t>
            </a:r>
            <a:endParaRPr lang="en-US" sz="2200" dirty="0"/>
          </a:p>
          <a:p>
            <a:r>
              <a:rPr lang="en-US" sz="2200" dirty="0" err="1"/>
              <a:t>Мишићева</a:t>
            </a:r>
            <a:r>
              <a:rPr lang="en-US" sz="2200" dirty="0"/>
              <a:t> </a:t>
            </a:r>
            <a:r>
              <a:rPr lang="en-US" sz="2200" dirty="0" err="1"/>
              <a:t>армија</a:t>
            </a:r>
            <a:r>
              <a:rPr lang="en-US" sz="2200" dirty="0"/>
              <a:t> </a:t>
            </a:r>
            <a:r>
              <a:rPr lang="en-US" sz="2200" dirty="0" err="1"/>
              <a:t>наставља</a:t>
            </a:r>
            <a:r>
              <a:rPr lang="en-US" sz="2200" dirty="0"/>
              <a:t> </a:t>
            </a:r>
            <a:r>
              <a:rPr lang="en-US" sz="2200" dirty="0" err="1"/>
              <a:t>са</a:t>
            </a:r>
            <a:r>
              <a:rPr lang="en-US" sz="2200" dirty="0"/>
              <a:t> </a:t>
            </a:r>
            <a:r>
              <a:rPr lang="en-US" sz="2200" dirty="0" err="1"/>
              <a:t>нападањем</a:t>
            </a:r>
            <a:r>
              <a:rPr lang="en-US" sz="2200" dirty="0"/>
              <a:t> и </a:t>
            </a:r>
            <a:r>
              <a:rPr lang="en-US" sz="2200" dirty="0" err="1"/>
              <a:t>осваја</a:t>
            </a:r>
            <a:r>
              <a:rPr lang="en-US" sz="2200" dirty="0"/>
              <a:t> </a:t>
            </a:r>
            <a:r>
              <a:rPr lang="en-US" sz="2200" dirty="0" err="1"/>
              <a:t>Ваљево</a:t>
            </a:r>
            <a:endParaRPr lang="en-US" sz="2200" dirty="0"/>
          </a:p>
          <a:p>
            <a:r>
              <a:rPr lang="en-US" sz="2200" dirty="0" err="1"/>
              <a:t>Неизвсна</a:t>
            </a:r>
            <a:r>
              <a:rPr lang="en-US" sz="2200" dirty="0"/>
              <a:t> </a:t>
            </a:r>
            <a:r>
              <a:rPr lang="en-US" sz="2200" dirty="0" err="1"/>
              <a:t>битка</a:t>
            </a:r>
            <a:r>
              <a:rPr lang="en-US" sz="2200" dirty="0"/>
              <a:t>, </a:t>
            </a:r>
            <a:r>
              <a:rPr lang="en-US" sz="2200" dirty="0" err="1"/>
              <a:t>Срби</a:t>
            </a:r>
            <a:r>
              <a:rPr lang="en-US" sz="2200" dirty="0"/>
              <a:t> </a:t>
            </a:r>
            <a:r>
              <a:rPr lang="en-US" sz="2200" dirty="0" err="1"/>
              <a:t>освајају</a:t>
            </a:r>
            <a:r>
              <a:rPr lang="en-US" sz="2200" dirty="0"/>
              <a:t> </a:t>
            </a:r>
            <a:r>
              <a:rPr lang="en-US" sz="2200" dirty="0" err="1"/>
              <a:t>Сувобор</a:t>
            </a:r>
            <a:r>
              <a:rPr lang="en-US" sz="2200" dirty="0"/>
              <a:t>, </a:t>
            </a:r>
            <a:r>
              <a:rPr lang="en-US" sz="2200" dirty="0" err="1"/>
              <a:t>Овчар</a:t>
            </a:r>
            <a:r>
              <a:rPr lang="en-US" sz="2200" dirty="0"/>
              <a:t>, </a:t>
            </a:r>
            <a:r>
              <a:rPr lang="en-US" sz="2200" dirty="0" err="1"/>
              <a:t>Каблар</a:t>
            </a:r>
            <a:r>
              <a:rPr lang="en-US" sz="2200" dirty="0"/>
              <a:t>, </a:t>
            </a:r>
            <a:r>
              <a:rPr lang="en-US" sz="2200" dirty="0" err="1"/>
              <a:t>Рудник</a:t>
            </a:r>
            <a:r>
              <a:rPr lang="en-US" sz="2200" dirty="0"/>
              <a:t> и </a:t>
            </a:r>
            <a:r>
              <a:rPr lang="en-US" sz="2200" dirty="0" err="1"/>
              <a:t>Космај</a:t>
            </a:r>
            <a:r>
              <a:rPr lang="en-US" sz="2200" dirty="0"/>
              <a:t>. </a:t>
            </a:r>
            <a:r>
              <a:rPr lang="en-US" sz="2200" dirty="0" err="1"/>
              <a:t>Аусроугари</a:t>
            </a:r>
            <a:r>
              <a:rPr lang="en-US" sz="2200" dirty="0"/>
              <a:t> </a:t>
            </a:r>
            <a:r>
              <a:rPr lang="en-US" sz="2200" dirty="0" err="1"/>
              <a:t>беже</a:t>
            </a:r>
            <a:r>
              <a:rPr lang="en-US" sz="2200" dirty="0"/>
              <a:t> у </a:t>
            </a:r>
            <a:r>
              <a:rPr lang="en-US" sz="2200" dirty="0" err="1"/>
              <a:t>правцу</a:t>
            </a:r>
            <a:r>
              <a:rPr lang="en-US" sz="2200" dirty="0"/>
              <a:t> </a:t>
            </a:r>
            <a:r>
              <a:rPr lang="en-US" sz="2200" dirty="0" err="1"/>
              <a:t>Босне</a:t>
            </a:r>
            <a:r>
              <a:rPr lang="en-US" sz="2200" dirty="0"/>
              <a:t> и </a:t>
            </a:r>
            <a:r>
              <a:rPr lang="en-US" sz="2200" dirty="0" err="1"/>
              <a:t>Срема</a:t>
            </a:r>
          </a:p>
          <a:p>
            <a:pPr marL="0" indent="0">
              <a:buNone/>
            </a:pPr>
            <a:endParaRPr lang="en-US" dirty="0"/>
          </a:p>
        </p:txBody>
      </p:sp>
      <p:pic>
        <p:nvPicPr>
          <p:cNvPr id="4" name="Picture 4" descr="Oslobodjenje-Beograda-u-Prvom-svetskom-ratu.jpg">
            <a:extLst>
              <a:ext uri="{FF2B5EF4-FFF2-40B4-BE49-F238E27FC236}">
                <a16:creationId xmlns:a16="http://schemas.microsoft.com/office/drawing/2014/main" id="{E998E2DF-6932-4E04-8EB7-1D5B0E8A510C}"/>
              </a:ext>
            </a:extLst>
          </p:cNvPr>
          <p:cNvPicPr>
            <a:picLocks noChangeAspect="1"/>
          </p:cNvPicPr>
          <p:nvPr/>
        </p:nvPicPr>
        <p:blipFill>
          <a:blip r:embed="rId2"/>
          <a:stretch>
            <a:fillRect/>
          </a:stretch>
        </p:blipFill>
        <p:spPr>
          <a:xfrm>
            <a:off x="6696075" y="209550"/>
            <a:ext cx="4383195" cy="2561450"/>
          </a:xfrm>
          <a:prstGeom prst="rect">
            <a:avLst/>
          </a:prstGeom>
          <a:ln>
            <a:noFill/>
          </a:ln>
          <a:effectLst>
            <a:softEdge rad="112500"/>
          </a:effectLst>
        </p:spPr>
      </p:pic>
      <p:pic>
        <p:nvPicPr>
          <p:cNvPr id="8" name="Picture 8" descr="2079-1479297044.jpg">
            <a:extLst>
              <a:ext uri="{FF2B5EF4-FFF2-40B4-BE49-F238E27FC236}">
                <a16:creationId xmlns:a16="http://schemas.microsoft.com/office/drawing/2014/main" id="{BC11EA3E-5182-4F14-B82A-ED9CE5008593}"/>
              </a:ext>
            </a:extLst>
          </p:cNvPr>
          <p:cNvPicPr>
            <a:picLocks noChangeAspect="1"/>
          </p:cNvPicPr>
          <p:nvPr/>
        </p:nvPicPr>
        <p:blipFill>
          <a:blip r:embed="rId3"/>
          <a:stretch>
            <a:fillRect/>
          </a:stretch>
        </p:blipFill>
        <p:spPr>
          <a:xfrm>
            <a:off x="838200" y="314325"/>
            <a:ext cx="4449071" cy="2500756"/>
          </a:xfrm>
          <a:prstGeom prst="rect">
            <a:avLst/>
          </a:prstGeom>
          <a:ln>
            <a:noFill/>
          </a:ln>
          <a:effectLst>
            <a:softEdge rad="112500"/>
          </a:effectLst>
        </p:spPr>
      </p:pic>
    </p:spTree>
    <p:extLst>
      <p:ext uri="{BB962C8B-B14F-4D97-AF65-F5344CB8AC3E}">
        <p14:creationId xmlns:p14="http://schemas.microsoft.com/office/powerpoint/2010/main" val="1668429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Србија у Првом светском рату</vt:lpstr>
      <vt:lpstr>Србија током рата</vt:lpstr>
      <vt:lpstr>Војводе</vt:lpstr>
      <vt:lpstr>PowerPoint Presentation</vt:lpstr>
      <vt:lpstr>Колубарска битка (16.11.1914 - 15.12.1914.)</vt:lpstr>
      <vt:lpstr>Срби обешени у Мачви                     Срби прелазе Колубару</vt:lpstr>
      <vt:lpstr>PowerPoint Presentation</vt:lpstr>
      <vt:lpstr>PowerPoint Presentation</vt:lpstr>
      <vt:lpstr>PowerPoint Presentation</vt:lpstr>
      <vt:lpstr>PowerPoint Presentation</vt:lpstr>
      <vt:lpstr>Грб Краљевине Срба, Хрвата и Словена</vt:lpstr>
      <vt:lpstr>PowerPoint Presentation</vt:lpstr>
      <vt:lpstr>ХВАЛА НА ПАЖЊИ!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16</cp:revision>
  <dcterms:created xsi:type="dcterms:W3CDTF">2013-07-15T20:26:40Z</dcterms:created>
  <dcterms:modified xsi:type="dcterms:W3CDTF">2017-12-03T22:48:45Z</dcterms:modified>
</cp:coreProperties>
</file>