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74" r:id="rId7"/>
    <p:sldId id="260" r:id="rId8"/>
    <p:sldId id="263" r:id="rId9"/>
    <p:sldId id="264" r:id="rId10"/>
    <p:sldId id="261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1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E4EB62-C69E-4CF5-9BEB-60B0AA6DBD90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2517049-2D0B-472E-819F-D3A8213562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6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sz="6000" dirty="0" smtClean="0"/>
              <a:t>Балкански ратови</a:t>
            </a:r>
            <a:r>
              <a:rPr lang="sr-Latn-RS" sz="6000" dirty="0" smtClean="0"/>
              <a:t/>
            </a:r>
            <a:br>
              <a:rPr lang="sr-Latn-RS" sz="6000" dirty="0" smtClean="0"/>
            </a:br>
            <a:r>
              <a:rPr lang="sr-Cyrl-RS" dirty="0" smtClean="0"/>
              <a:t/>
            </a:r>
            <a:br>
              <a:rPr lang="sr-Cyrl-R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Битке у првом балканском рату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Савезници су били успешни!</a:t>
            </a:r>
          </a:p>
          <a:p>
            <a:r>
              <a:rPr lang="sr-Cyrl-RS" dirty="0" smtClean="0">
                <a:solidFill>
                  <a:schemeClr val="tx1"/>
                </a:solidFill>
              </a:rPr>
              <a:t>Битка код </a:t>
            </a:r>
            <a:r>
              <a:rPr lang="sr-Cyrl-RS" b="1" dirty="0" smtClean="0">
                <a:solidFill>
                  <a:srgbClr val="C00000"/>
                </a:solidFill>
              </a:rPr>
              <a:t>Куманова-победа српске војске.</a:t>
            </a:r>
          </a:p>
          <a:p>
            <a:r>
              <a:rPr lang="sr-Cyrl-RS" dirty="0" smtClean="0">
                <a:solidFill>
                  <a:schemeClr val="tx1"/>
                </a:solidFill>
              </a:rPr>
              <a:t>Српска војска је успешно ратовала у Санђаку и на Косову. Избили на Јадран и са Црном Гором опсели </a:t>
            </a:r>
            <a:r>
              <a:rPr lang="sr-Cyrl-RS" b="1" dirty="0" smtClean="0">
                <a:solidFill>
                  <a:srgbClr val="BD2146"/>
                </a:solidFill>
              </a:rPr>
              <a:t>Скадар</a:t>
            </a:r>
            <a:r>
              <a:rPr lang="sr-Cyrl-RS" dirty="0" smtClean="0">
                <a:solidFill>
                  <a:schemeClr val="tx1"/>
                </a:solidFill>
              </a:rPr>
              <a:t>.</a:t>
            </a:r>
          </a:p>
          <a:p>
            <a:r>
              <a:rPr lang="sr-Cyrl-RS" dirty="0" smtClean="0">
                <a:solidFill>
                  <a:schemeClr val="tx1"/>
                </a:solidFill>
              </a:rPr>
              <a:t>Бугари: у две битке поразила Турке, али заустављени код Једрена.</a:t>
            </a:r>
          </a:p>
          <a:p>
            <a:r>
              <a:rPr lang="sr-Cyrl-RS" dirty="0" smtClean="0">
                <a:solidFill>
                  <a:schemeClr val="tx1"/>
                </a:solidFill>
              </a:rPr>
              <a:t>Грци: заузели Солун и Епирску област</a:t>
            </a:r>
          </a:p>
          <a:p>
            <a:pPr>
              <a:buNone/>
            </a:pPr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  <a:p>
            <a:endParaRPr lang="sr-Cyrl-R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Битка код куманова</a:t>
            </a:r>
            <a:endParaRPr lang="en-US" dirty="0"/>
          </a:p>
        </p:txBody>
      </p:sp>
      <p:pic>
        <p:nvPicPr>
          <p:cNvPr id="4" name="Content Placeholder 3" descr="85518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556792"/>
            <a:ext cx="6144683" cy="46085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Држање аустро-угарске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Нису јој одговарали успеси српске и црногорске војске                 тражи од Србије да се повуче са јадранске обале, а од Црне Горе прекид опсаде Скадра.</a:t>
            </a:r>
          </a:p>
          <a:p>
            <a:r>
              <a:rPr lang="sr-Cyrl-RS" dirty="0" smtClean="0"/>
              <a:t>Уследило је примирје на коме је донета одлука о </a:t>
            </a:r>
            <a:r>
              <a:rPr lang="sr-Cyrl-RS" b="1" dirty="0" smtClean="0">
                <a:solidFill>
                  <a:srgbClr val="FF0000"/>
                </a:solidFill>
              </a:rPr>
              <a:t>стварању  независне албанске државе </a:t>
            </a:r>
            <a:r>
              <a:rPr lang="sr-Cyrl-RS" dirty="0" smtClean="0"/>
              <a:t>која треба да буде препрека изласку Србије на море.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211960" y="2276872"/>
            <a:ext cx="12961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Рат се наставља 1913...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b="1" dirty="0" smtClean="0">
                <a:solidFill>
                  <a:srgbClr val="FF0000"/>
                </a:solidFill>
              </a:rPr>
              <a:t>Бугари</a:t>
            </a:r>
            <a:r>
              <a:rPr lang="sr-Cyrl-RS" dirty="0" smtClean="0"/>
              <a:t> су уз помоћ српских јединица освојили </a:t>
            </a:r>
            <a:r>
              <a:rPr lang="sr-Cyrl-RS" b="1" dirty="0" smtClean="0">
                <a:solidFill>
                  <a:srgbClr val="FF0000"/>
                </a:solidFill>
              </a:rPr>
              <a:t>Једрене</a:t>
            </a:r>
            <a:r>
              <a:rPr lang="sr-Cyrl-RS" dirty="0" smtClean="0"/>
              <a:t>.</a:t>
            </a:r>
          </a:p>
          <a:p>
            <a:r>
              <a:rPr lang="sr-Cyrl-RS" b="1" dirty="0" smtClean="0">
                <a:solidFill>
                  <a:srgbClr val="FF0000"/>
                </a:solidFill>
              </a:rPr>
              <a:t>Црногорци освојили Скадар</a:t>
            </a:r>
            <a:r>
              <a:rPr lang="sr-Cyrl-RS" dirty="0" smtClean="0"/>
              <a:t>.</a:t>
            </a:r>
          </a:p>
          <a:p>
            <a:r>
              <a:rPr lang="sr-Cyrl-RS" dirty="0" smtClean="0"/>
              <a:t>Црна Гора морала је, због великог притиска Аустро-Угарске да уступи Скадар великим силама, а оне су га дале Албанији.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</a:t>
            </a:r>
            <a:r>
              <a:rPr lang="sr-Cyrl-RS" dirty="0" smtClean="0"/>
              <a:t>рај првог балканског рата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</a:t>
            </a:r>
            <a:r>
              <a:rPr lang="sr-Cyrl-RS" dirty="0" smtClean="0"/>
              <a:t>ировни уговор: 30.мај 1913, Лондон.</a:t>
            </a:r>
          </a:p>
          <a:p>
            <a:r>
              <a:rPr lang="sr-Cyrl-RS" dirty="0" smtClean="0">
                <a:solidFill>
                  <a:srgbClr val="FF0000"/>
                </a:solidFill>
              </a:rPr>
              <a:t>Турска се одрекла свих територија на Балканском полуострву</a:t>
            </a:r>
          </a:p>
          <a:p>
            <a:r>
              <a:rPr lang="sr-Cyrl-RS" dirty="0" smtClean="0"/>
              <a:t>Србији није дозвољено да изађе на Јадранско море, али је успела да поврати део Санђака и Косово. </a:t>
            </a:r>
          </a:p>
          <a:p>
            <a:r>
              <a:rPr lang="sr-Cyrl-RS" dirty="0" smtClean="0"/>
              <a:t>Грчка је добила Солун, Крит и острва у Егејском мору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Други балкански рат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Узроци: </a:t>
            </a:r>
          </a:p>
          <a:p>
            <a:pPr marL="514350" indent="-514350">
              <a:buAutoNum type="arabicPeriod"/>
            </a:pPr>
            <a:r>
              <a:rPr lang="sr-Cyrl-RS" dirty="0" smtClean="0"/>
              <a:t>Сукоб интереса Србије и Бугарске и српски захтеви за ревизијом уговора из 1912. год. Бугарска је имала подршку Аустро-Угарске да тражи за себе највећи део Македоније.</a:t>
            </a:r>
          </a:p>
          <a:p>
            <a:pPr marL="514350" indent="-514350">
              <a:buAutoNum type="arabicPeriod"/>
            </a:pPr>
            <a:r>
              <a:rPr lang="sr-Cyrl-RS" dirty="0" smtClean="0"/>
              <a:t>Србија је била оштећена, није добила излаз на море и узели су територије које су дате Албанији.</a:t>
            </a:r>
          </a:p>
          <a:p>
            <a:pPr marL="514350" indent="-514350">
              <a:buAutoNum type="arabicPeriod"/>
            </a:pPr>
            <a:endParaRPr lang="sr-Cyrl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Ратне операције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Битка на реци </a:t>
            </a:r>
            <a:r>
              <a:rPr lang="sr-Cyrl-RS" b="1" dirty="0" smtClean="0">
                <a:solidFill>
                  <a:srgbClr val="FF0000"/>
                </a:solidFill>
              </a:rPr>
              <a:t>Брегалници </a:t>
            </a:r>
            <a:r>
              <a:rPr lang="sr-Cyrl-RS" dirty="0" smtClean="0"/>
              <a:t>– изненадни напад бугарске војске на српску-јун 1913.</a:t>
            </a:r>
          </a:p>
          <a:p>
            <a:r>
              <a:rPr lang="ru-RU" dirty="0" smtClean="0"/>
              <a:t>Сви осим Живојина Мишића и Радомира Путника били су за повлачење.</a:t>
            </a:r>
          </a:p>
          <a:p>
            <a:r>
              <a:rPr lang="ru-RU" dirty="0" smtClean="0"/>
              <a:t>Остали су на тим положајима, а борбе су трајеле до 8. јула.</a:t>
            </a:r>
          </a:p>
          <a:p>
            <a:r>
              <a:rPr lang="ru-RU" dirty="0" smtClean="0"/>
              <a:t>Велике људксе жртве са обе стране (16 000 српских војника, 25 000 бугарских настрадало)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Србији се прикључују Црна Гора, Румунија и Грчка.</a:t>
            </a:r>
          </a:p>
          <a:p>
            <a:r>
              <a:rPr lang="sr-Cyrl-RS" dirty="0" smtClean="0"/>
              <a:t>Турци повратили Једрене.</a:t>
            </a:r>
          </a:p>
          <a:p>
            <a:r>
              <a:rPr lang="sr-Cyrl-RS" dirty="0" smtClean="0"/>
              <a:t>Нападнута са свих страна, тражи мир.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КРАЈ ДРУГОГ БАЛКАНСКОГ РАТА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sr-Cyrl-RS" dirty="0" smtClean="0"/>
              <a:t>Мир је закључен 10. августа 1913. године у Букурешту.</a:t>
            </a:r>
          </a:p>
          <a:p>
            <a:pPr algn="just">
              <a:buNone/>
            </a:pPr>
            <a:r>
              <a:rPr lang="sr-Cyrl-RS" dirty="0" smtClean="0"/>
              <a:t>Србија и Црна Гора су територијално увећане. </a:t>
            </a:r>
            <a:r>
              <a:rPr lang="sr-Cyrl-RS" dirty="0" smtClean="0">
                <a:solidFill>
                  <a:srgbClr val="00B050"/>
                </a:solidFill>
              </a:rPr>
              <a:t>Србија</a:t>
            </a:r>
            <a:r>
              <a:rPr lang="sr-Cyrl-RS" dirty="0" smtClean="0"/>
              <a:t>: Део Санђака, Вардарску Македонију и Косово.</a:t>
            </a:r>
          </a:p>
          <a:p>
            <a:pPr algn="just">
              <a:buNone/>
            </a:pPr>
            <a:r>
              <a:rPr lang="sr-Cyrl-RS" dirty="0" smtClean="0">
                <a:solidFill>
                  <a:srgbClr val="00B050"/>
                </a:solidFill>
              </a:rPr>
              <a:t>Црна Гора</a:t>
            </a:r>
            <a:r>
              <a:rPr lang="sr-Cyrl-RS" dirty="0" smtClean="0"/>
              <a:t>: Беране, Бијело Поље, Пљевља, Плав, Гусиње, Пећ, Ђаковицу.</a:t>
            </a:r>
          </a:p>
          <a:p>
            <a:pPr algn="just">
              <a:buNone/>
            </a:pPr>
            <a:r>
              <a:rPr lang="sr-Cyrl-RS" b="1" dirty="0" smtClean="0">
                <a:solidFill>
                  <a:srgbClr val="FF0000"/>
                </a:solidFill>
              </a:rPr>
              <a:t>Србија и Црна Гора су добиле заједничку границу</a:t>
            </a:r>
            <a:r>
              <a:rPr lang="sr-Cyrl-R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 у Балканске ратове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sr-Cyrl-RS" dirty="0" smtClean="0"/>
              <a:t>Хабзбуршка мохархија је чекала прилику да се обрачуна са Србијом (</a:t>
            </a:r>
            <a:r>
              <a:rPr lang="sr-Cyrl-RS" b="1" dirty="0" smtClean="0"/>
              <a:t>као средиштем окупљања јужнословенског покрета</a:t>
            </a:r>
            <a:r>
              <a:rPr lang="sr-Cyrl-RS" dirty="0" smtClean="0"/>
              <a:t>). </a:t>
            </a:r>
            <a:r>
              <a:rPr lang="ru-RU" dirty="0" smtClean="0"/>
              <a:t>Иза</a:t>
            </a:r>
            <a:r>
              <a:rPr lang="sr-Cyrl-RS" dirty="0" smtClean="0"/>
              <a:t> ње стоји Немачка            жели преко Балкана да продре на Блиски исток.</a:t>
            </a:r>
          </a:p>
          <a:p>
            <a:pPr>
              <a:buFont typeface="Wingdings" pitchFamily="2" charset="2"/>
              <a:buChar char="Ø"/>
            </a:pPr>
            <a:r>
              <a:rPr lang="sr-Cyrl-RS" dirty="0" smtClean="0"/>
              <a:t>Све балканске државе имале су нерешена питања са Турском.</a:t>
            </a:r>
          </a:p>
          <a:p>
            <a:pPr>
              <a:buFont typeface="Wingdings" pitchFamily="2" charset="2"/>
              <a:buChar char="Ø"/>
            </a:pPr>
            <a:r>
              <a:rPr lang="sr-Cyrl-RS" dirty="0" smtClean="0"/>
              <a:t>Почетком 20. века Турска је била на врхунцу унутрашње кризе.</a:t>
            </a:r>
          </a:p>
          <a:p>
            <a:pPr>
              <a:buFont typeface="Wingdings" pitchFamily="2" charset="2"/>
              <a:buChar char="Ø"/>
            </a:pPr>
            <a:endParaRPr lang="sr-Cyrl-RS" dirty="0" smtClean="0"/>
          </a:p>
          <a:p>
            <a:pPr>
              <a:buNone/>
            </a:pPr>
            <a:endParaRPr lang="sr-Cyrl-RS" dirty="0" smtClean="0"/>
          </a:p>
          <a:p>
            <a:pPr>
              <a:buNone/>
            </a:pPr>
            <a:endParaRPr lang="sr-Cyrl-R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347864" y="306896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sr-Cyrl-RS" dirty="0" smtClean="0"/>
              <a:t>Рату су претходили војни и политички савези балканских држава: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r-Cyrl-RS" b="1" dirty="0" smtClean="0"/>
              <a:t>Србија и Бугарска </a:t>
            </a:r>
            <a:r>
              <a:rPr lang="sr-Cyrl-RS" dirty="0" smtClean="0"/>
              <a:t>потписале су офанзивни војно-политички уговор мај 1912. Договориле су се око поделе турских територија. </a:t>
            </a:r>
          </a:p>
          <a:p>
            <a:pPr algn="just">
              <a:buFont typeface="Wingdings" pitchFamily="2" charset="2"/>
              <a:buChar char="Ø"/>
            </a:pPr>
            <a:r>
              <a:rPr lang="sr-Cyrl-RS" dirty="0" smtClean="0"/>
              <a:t>Договор је имао недоречености. </a:t>
            </a:r>
            <a:r>
              <a:rPr lang="ru-RU" dirty="0" smtClean="0"/>
              <a:t>П</a:t>
            </a:r>
            <a:r>
              <a:rPr lang="sr-Cyrl-RS" dirty="0" smtClean="0"/>
              <a:t>роблем је </a:t>
            </a:r>
            <a:r>
              <a:rPr lang="sr-Cyrl-RS" b="1" dirty="0" smtClean="0">
                <a:solidFill>
                  <a:srgbClr val="C00000"/>
                </a:solidFill>
              </a:rPr>
              <a:t>Македонија</a:t>
            </a:r>
            <a:r>
              <a:rPr lang="sr-Cyrl-RS" dirty="0" smtClean="0"/>
              <a:t>.</a:t>
            </a:r>
          </a:p>
          <a:p>
            <a:pPr marL="514350" indent="-514350" algn="just">
              <a:buNone/>
            </a:pPr>
            <a:r>
              <a:rPr lang="sr-Cyrl-RS" b="1" dirty="0" smtClean="0"/>
              <a:t>2.  Србија и Црна Гора </a:t>
            </a:r>
          </a:p>
          <a:p>
            <a:pPr marL="514350" indent="-514350" algn="just">
              <a:buNone/>
            </a:pPr>
            <a:r>
              <a:rPr lang="sr-Cyrl-RS" b="1" dirty="0" smtClean="0"/>
              <a:t>3. Бугарска и Грчка-</a:t>
            </a:r>
            <a:r>
              <a:rPr lang="sr-Cyrl-RS" dirty="0" smtClean="0"/>
              <a:t>договор око поделе Тракије</a:t>
            </a:r>
            <a:endParaRPr lang="sr-Cyrl-RS" b="1" dirty="0" smtClean="0"/>
          </a:p>
          <a:p>
            <a:pPr marL="514350" indent="-514350">
              <a:buNone/>
            </a:pPr>
            <a:endParaRPr lang="sr-Cyrl-R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92696"/>
            <a:ext cx="8458200" cy="5383091"/>
          </a:xfrm>
        </p:spPr>
        <p:txBody>
          <a:bodyPr>
            <a:noAutofit/>
          </a:bodyPr>
          <a:lstStyle/>
          <a:p>
            <a:pPr algn="ctr"/>
            <a:r>
              <a:rPr lang="sr-Cyrl-RS" sz="5400" dirty="0" smtClean="0">
                <a:solidFill>
                  <a:srgbClr val="FF0000"/>
                </a:solidFill>
              </a:rPr>
              <a:t>Циљ рата:  </a:t>
            </a:r>
            <a:r>
              <a:rPr lang="sr-Cyrl-RS" sz="5400" dirty="0" smtClean="0"/>
              <a:t/>
            </a:r>
            <a:br>
              <a:rPr lang="sr-Cyrl-RS" sz="5400" dirty="0" smtClean="0"/>
            </a:br>
            <a:r>
              <a:rPr lang="sr-Cyrl-RS" sz="5400" dirty="0" smtClean="0"/>
              <a:t>Национално ослобађање хришћанских народа </a:t>
            </a:r>
            <a:br>
              <a:rPr lang="sr-Cyrl-RS" sz="5400" dirty="0" smtClean="0"/>
            </a:br>
            <a:r>
              <a:rPr lang="sr-Cyrl-RS" sz="5400" dirty="0" smtClean="0"/>
              <a:t>на Балкану и проширење њихових територија 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Држање великих сила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Државе Антанте - прихватиле Балкански савез. </a:t>
            </a:r>
            <a:r>
              <a:rPr lang="sr-Cyrl-RS" b="1" dirty="0" smtClean="0">
                <a:solidFill>
                  <a:srgbClr val="FF0000"/>
                </a:solidFill>
              </a:rPr>
              <a:t>Локализација рата</a:t>
            </a:r>
            <a:r>
              <a:rPr lang="sr-Cyrl-RS" dirty="0" smtClean="0"/>
              <a:t>.</a:t>
            </a:r>
          </a:p>
          <a:p>
            <a:r>
              <a:rPr lang="sr-Cyrl-RS" dirty="0" smtClean="0"/>
              <a:t>Централне силе – Аустро-Угарска жели напад на Србију, Немачка судржана </a:t>
            </a:r>
          </a:p>
          <a:p>
            <a:pPr>
              <a:buNone/>
            </a:pPr>
            <a:r>
              <a:rPr lang="sr-Cyrl-RS" dirty="0"/>
              <a:t> </a:t>
            </a:r>
            <a:r>
              <a:rPr lang="sr-Cyrl-RS" dirty="0" smtClean="0"/>
              <a:t>   балканске државе имају слободан пут да се обрачунају са Турском.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236296" y="3429000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_236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Први балкански рат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Почео је 8. октобра </a:t>
            </a:r>
            <a:r>
              <a:rPr lang="sr-Latn-RS" dirty="0" smtClean="0"/>
              <a:t>1912. </a:t>
            </a:r>
            <a:r>
              <a:rPr lang="sr-Cyrl-RS" dirty="0" smtClean="0"/>
              <a:t>нападом војске Црне Горе на турску војску у Новопазарском санџаку.</a:t>
            </a:r>
          </a:p>
          <a:p>
            <a:r>
              <a:rPr lang="sr-Cyrl-RS" dirty="0" smtClean="0"/>
              <a:t>Затим су рат објавиле: Србија, Бугарска и Грчка.</a:t>
            </a:r>
            <a:endParaRPr lang="sr-Latn-RS" dirty="0" smtClean="0"/>
          </a:p>
          <a:p>
            <a:pPr>
              <a:buNone/>
            </a:pPr>
            <a:endParaRPr lang="sr-Cyrl-RS" sz="2400" dirty="0" smtClean="0"/>
          </a:p>
          <a:p>
            <a:pPr>
              <a:buNone/>
            </a:pPr>
            <a:endParaRPr lang="sr-Cyrl-RS" sz="2400" dirty="0" smtClean="0"/>
          </a:p>
          <a:p>
            <a:pPr>
              <a:buNone/>
            </a:pPr>
            <a:endParaRPr lang="sr-Cyrl-RS" sz="2400" dirty="0" smtClean="0"/>
          </a:p>
          <a:p>
            <a:pPr>
              <a:buNone/>
            </a:pPr>
            <a:r>
              <a:rPr lang="sr-Cyrl-RS" sz="2400" dirty="0" smtClean="0"/>
              <a:t>Црногорски војници 1912. год</a:t>
            </a:r>
            <a:endParaRPr lang="en-US" sz="2400" dirty="0"/>
          </a:p>
        </p:txBody>
      </p:sp>
      <p:pic>
        <p:nvPicPr>
          <p:cNvPr id="4" name="Picture 3" descr="reg-crnogorski-mitraljez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789040"/>
            <a:ext cx="42862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Србија је у рат ушла </a:t>
            </a:r>
            <a:r>
              <a:rPr lang="sr-Cyrl-RS" b="1" dirty="0" smtClean="0"/>
              <a:t>добро припремљена</a:t>
            </a:r>
            <a:r>
              <a:rPr lang="sr-Cyrl-RS" dirty="0" smtClean="0"/>
              <a:t>, имала је савремено оружје и добру артиљерију.</a:t>
            </a:r>
          </a:p>
          <a:p>
            <a:r>
              <a:rPr lang="sr-Cyrl-RS" dirty="0" smtClean="0"/>
              <a:t>Врховни командант српске војске: </a:t>
            </a:r>
            <a:r>
              <a:rPr lang="sr-Cyrl-RS" b="1" dirty="0" smtClean="0">
                <a:solidFill>
                  <a:srgbClr val="FF0000"/>
                </a:solidFill>
              </a:rPr>
              <a:t>Петар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endParaRPr lang="sr-Cyrl-RS" b="1" dirty="0" smtClean="0">
              <a:solidFill>
                <a:srgbClr val="FF0000"/>
              </a:solidFill>
            </a:endParaRPr>
          </a:p>
          <a:p>
            <a:r>
              <a:rPr lang="sr-Cyrl-RS" dirty="0" smtClean="0"/>
              <a:t>Начелник генералштаба: </a:t>
            </a:r>
            <a:r>
              <a:rPr lang="sr-Cyrl-RS" b="1" dirty="0" smtClean="0">
                <a:solidFill>
                  <a:srgbClr val="00B0F0"/>
                </a:solidFill>
              </a:rPr>
              <a:t>Радомир Путник.</a:t>
            </a:r>
          </a:p>
          <a:p>
            <a:r>
              <a:rPr lang="sr-Cyrl-RS" dirty="0" smtClean="0"/>
              <a:t>Команданти: престолонаследник Александра, Степа Степановић, Божидар Јанковић.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              К</a:t>
            </a:r>
            <a:r>
              <a:rPr lang="sr-Cyrl-RS" sz="2000" dirty="0" smtClean="0"/>
              <a:t>раљ Петар </a:t>
            </a:r>
            <a:r>
              <a:rPr lang="en-US" sz="2000" dirty="0" smtClean="0"/>
              <a:t>I</a:t>
            </a:r>
            <a:r>
              <a:rPr lang="sr-Cyrl-RS" sz="2000" dirty="0" smtClean="0"/>
              <a:t>                  Радомир Путник       Степа Степановић </a:t>
            </a:r>
            <a:endParaRPr lang="en-US" sz="2000" dirty="0"/>
          </a:p>
        </p:txBody>
      </p:sp>
      <p:pic>
        <p:nvPicPr>
          <p:cNvPr id="4" name="Content Placeholder 3" descr="porodi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3437065" cy="4525963"/>
          </a:xfrm>
        </p:spPr>
      </p:pic>
      <p:pic>
        <p:nvPicPr>
          <p:cNvPr id="5" name="Picture 4" descr="radomir-putnik-8_1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340768"/>
            <a:ext cx="2584974" cy="3450877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1340768"/>
            <a:ext cx="2577114" cy="348511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2431</TotalTime>
  <Words>634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Балкански ратови  </vt:lpstr>
      <vt:lpstr>Увод у Балканске ратове</vt:lpstr>
      <vt:lpstr>Slide 3</vt:lpstr>
      <vt:lpstr>Циљ рата:   Национално ослобађање хришћанских народа  на Балкану и проширење њихових територија </vt:lpstr>
      <vt:lpstr>Држање великих сила</vt:lpstr>
      <vt:lpstr>Slide 6</vt:lpstr>
      <vt:lpstr>Први балкански рат</vt:lpstr>
      <vt:lpstr>Slide 8</vt:lpstr>
      <vt:lpstr>              Краљ Петар I                  Радомир Путник       Степа Степановић </vt:lpstr>
      <vt:lpstr>Битке у првом балканском рату</vt:lpstr>
      <vt:lpstr>Битка код куманова</vt:lpstr>
      <vt:lpstr>Држање аустро-угарске</vt:lpstr>
      <vt:lpstr>Рат се наставља 1913...</vt:lpstr>
      <vt:lpstr>Крај првог балканског рата</vt:lpstr>
      <vt:lpstr>Други балкански рат</vt:lpstr>
      <vt:lpstr>Ратне операције</vt:lpstr>
      <vt:lpstr>Slide 17</vt:lpstr>
      <vt:lpstr>КРАЈ ДРУГОГ БАЛКАНСКОГ РАТА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Балкански ратови</dc:title>
  <dc:creator>Maja</dc:creator>
  <cp:lastModifiedBy>Maja</cp:lastModifiedBy>
  <cp:revision>138</cp:revision>
  <dcterms:created xsi:type="dcterms:W3CDTF">2015-07-22T03:31:29Z</dcterms:created>
  <dcterms:modified xsi:type="dcterms:W3CDTF">2018-10-21T20:15:18Z</dcterms:modified>
</cp:coreProperties>
</file>