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753A-5854-42F1-BD48-200ED9F3E22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927494-6CC8-4B94-B4F6-28616A1CC0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753A-5854-42F1-BD48-200ED9F3E22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7494-6CC8-4B94-B4F6-28616A1CC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753A-5854-42F1-BD48-200ED9F3E22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7494-6CC8-4B94-B4F6-28616A1CC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82D753A-5854-42F1-BD48-200ED9F3E22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A927494-6CC8-4B94-B4F6-28616A1CC0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753A-5854-42F1-BD48-200ED9F3E22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7494-6CC8-4B94-B4F6-28616A1CC0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753A-5854-42F1-BD48-200ED9F3E22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7494-6CC8-4B94-B4F6-28616A1CC0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7494-6CC8-4B94-B4F6-28616A1CC0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753A-5854-42F1-BD48-200ED9F3E22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753A-5854-42F1-BD48-200ED9F3E22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7494-6CC8-4B94-B4F6-28616A1CC0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753A-5854-42F1-BD48-200ED9F3E22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7494-6CC8-4B94-B4F6-28616A1CC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82D753A-5854-42F1-BD48-200ED9F3E22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A927494-6CC8-4B94-B4F6-28616A1CC0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753A-5854-42F1-BD48-200ED9F3E22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927494-6CC8-4B94-B4F6-28616A1CC0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82D753A-5854-42F1-BD48-200ED9F3E22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A927494-6CC8-4B94-B4F6-28616A1CC0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305800" cy="1981200"/>
          </a:xfrm>
        </p:spPr>
        <p:txBody>
          <a:bodyPr/>
          <a:lstStyle/>
          <a:p>
            <a:r>
              <a:rPr lang="sr-Latn-RS" dirty="0" smtClean="0"/>
              <a:t>VIKINZI</a:t>
            </a:r>
            <a:endParaRPr lang="en-US" dirty="0"/>
          </a:p>
        </p:txBody>
      </p:sp>
      <p:pic>
        <p:nvPicPr>
          <p:cNvPr id="1026" name="Picture 2" descr="C:\Users\GAMAEXPO2004\Pictures\vikinzi goj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667000"/>
            <a:ext cx="7696200" cy="36576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 smtClean="0">
                <a:latin typeface="Bernard MT Condensed" pitchFamily="18" charset="0"/>
              </a:rPr>
              <a:t>DREVNA CRKVA U BORGUNDU</a:t>
            </a:r>
            <a:endParaRPr lang="en-US" sz="3600" dirty="0">
              <a:latin typeface="Bernard MT Condensed" pitchFamily="18" charset="0"/>
            </a:endParaRPr>
          </a:p>
        </p:txBody>
      </p:sp>
      <p:pic>
        <p:nvPicPr>
          <p:cNvPr id="5122" name="Picture 2" descr="C:\Users\GAMAEXPO2004\Pictures\Drvena-crkva-u-Borgund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1143000"/>
            <a:ext cx="8407400" cy="51498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>
                <a:latin typeface="Algerian" pitchFamily="82" charset="0"/>
              </a:rPr>
              <a:t>ORUŽJE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5" name="Content Placeholder 4" descr="dd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4059238" cy="4572000"/>
          </a:xfrm>
        </p:spPr>
      </p:pic>
      <p:pic>
        <p:nvPicPr>
          <p:cNvPr id="6" name="Content Placeholder 5" descr="kk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4819" y="1524000"/>
            <a:ext cx="2286000" cy="4724400"/>
          </a:xfr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sz="4000" dirty="0" smtClean="0">
                <a:latin typeface="Goudy Stout" pitchFamily="18" charset="0"/>
              </a:rPr>
              <a:t>VIKINŠKI RATNIK</a:t>
            </a:r>
            <a:endParaRPr lang="en-US" sz="4000" dirty="0">
              <a:latin typeface="Goudy Stout" pitchFamily="18" charset="0"/>
            </a:endParaRPr>
          </a:p>
        </p:txBody>
      </p:sp>
      <p:pic>
        <p:nvPicPr>
          <p:cNvPr id="6146" name="Picture 2" descr="C:\Users\GAMAEXPO2004\Pictures\n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8001000" cy="48768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305800" cy="487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305800" cy="1371600"/>
          </a:xfrm>
        </p:spPr>
        <p:txBody>
          <a:bodyPr/>
          <a:lstStyle/>
          <a:p>
            <a:r>
              <a:rPr lang="sr-Latn-RS" sz="8000" dirty="0" smtClean="0">
                <a:latin typeface="Aharoni" pitchFamily="2" charset="-79"/>
                <a:cs typeface="Aharoni" pitchFamily="2" charset="-79"/>
              </a:rPr>
              <a:t>KRAJ!!!</a:t>
            </a:r>
            <a:endParaRPr lang="en-US" sz="8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7170" name="Picture 2" descr="C:\Users\GAMAEXPO2004\Pictures\na-vodi_norveska-sle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305800" cy="48768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305800" cy="4953000"/>
          </a:xfrm>
        </p:spPr>
        <p:txBody>
          <a:bodyPr/>
          <a:lstStyle/>
          <a:p>
            <a:r>
              <a:rPr lang="sr-Latn-RS" dirty="0" smtClean="0">
                <a:latin typeface="Arial Black" pitchFamily="34" charset="0"/>
              </a:rPr>
              <a:t>Rana plemena koja su živela u Skandinaviji, današnja nauka poznaje kao Gote. Živeli su u južnom delu danasnje Švedske.</a:t>
            </a:r>
          </a:p>
          <a:p>
            <a:r>
              <a:rPr lang="sr-Latn-RS" dirty="0" smtClean="0">
                <a:latin typeface="Arial Black" pitchFamily="34" charset="0"/>
              </a:rPr>
              <a:t>U 6. veku pišu istoričari JORDANES i PROKOPIJE da u Skandinaviji živi mnoštvo plemena koja imaju svog vladara(princepsa). To su u stvari male kneževine. Zbog migracija tadašnjih naroda, došlo je do nastanka današnjih naroda: Švedjana, Danaca i Norvežana koji su sredinom 6. veka zauzeli svoje današnje prostore.</a:t>
            </a:r>
          </a:p>
          <a:p>
            <a:r>
              <a:rPr lang="sr-Latn-RS" dirty="0" smtClean="0">
                <a:latin typeface="Arial Black" pitchFamily="34" charset="0"/>
              </a:rPr>
              <a:t>Prvi vladar koji je ujedinio Norvežane u 9. veku je Harald Lepokosi. Nakon njegove smrti 933. godine raspala se centralna vlast. Tek u 11. veku je ponovo to uradio i doneo hrišćanstvo u Norvešku Olaf Sveti.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305800" cy="1066800"/>
          </a:xfrm>
        </p:spPr>
        <p:txBody>
          <a:bodyPr/>
          <a:lstStyle/>
          <a:p>
            <a:r>
              <a:rPr lang="sr-Latn-RS" dirty="0" smtClean="0"/>
              <a:t>RANA ISTORIJA VIKINGA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533400"/>
          </a:xfrm>
        </p:spPr>
        <p:txBody>
          <a:bodyPr>
            <a:normAutofit fontScale="90000"/>
          </a:bodyPr>
          <a:lstStyle/>
          <a:p>
            <a:r>
              <a:rPr lang="sr-Latn-RS" sz="4000" dirty="0" smtClean="0">
                <a:solidFill>
                  <a:schemeClr val="tx1"/>
                </a:solidFill>
              </a:rPr>
              <a:t>DANSKA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990600"/>
            <a:ext cx="2057400" cy="5562600"/>
          </a:xfrm>
        </p:spPr>
        <p:txBody>
          <a:bodyPr>
            <a:normAutofit fontScale="92500"/>
          </a:bodyPr>
          <a:lstStyle/>
          <a:p>
            <a:r>
              <a:rPr lang="sr-Latn-RS" sz="1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itchFamily="34" charset="0"/>
              </a:rPr>
              <a:t>Početkom 9. veka dolazi i do ujedinjenja DANSKE koja doživljava procvat i uspon u doba Haralda Plavozubog(</a:t>
            </a:r>
            <a:r>
              <a:rPr lang="sr-Latn-RS" sz="1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itchFamily="34" charset="0"/>
              </a:rPr>
              <a:t>950-986)</a:t>
            </a:r>
            <a:r>
              <a:rPr lang="sr-Latn-RS" sz="1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itchFamily="34" charset="0"/>
              </a:rPr>
              <a:t> i Knuta </a:t>
            </a:r>
            <a:r>
              <a:rPr lang="sr-Latn-RS" sz="19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itchFamily="34" charset="0"/>
              </a:rPr>
              <a:t>Velikog</a:t>
            </a:r>
            <a:r>
              <a:rPr lang="sr-Latn-RS" sz="15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itchFamily="34" charset="0"/>
              </a:rPr>
              <a:t>(</a:t>
            </a:r>
            <a:r>
              <a:rPr lang="sr-Latn-RS" sz="1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itchFamily="34" charset="0"/>
              </a:rPr>
              <a:t>1016-1035)</a:t>
            </a:r>
            <a:r>
              <a:rPr lang="sr-Latn-RS" sz="15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itchFamily="34" charset="0"/>
              </a:rPr>
              <a:t>,</a:t>
            </a:r>
            <a:r>
              <a:rPr lang="sr-Latn-RS" sz="1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itchFamily="34" charset="0"/>
              </a:rPr>
              <a:t> kad je pod danskom vlašću bila i trećina Engleske i južni deo Švedske .</a:t>
            </a: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7" name="Picture Placeholder 6" descr="harald plavozubi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846" b="14846"/>
          <a:stretch>
            <a:fillRect/>
          </a:stretch>
        </p:blipFill>
        <p:spPr/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533400"/>
          </a:xfrm>
        </p:spPr>
        <p:txBody>
          <a:bodyPr>
            <a:normAutofit/>
          </a:bodyPr>
          <a:lstStyle/>
          <a:p>
            <a:pPr algn="ctr"/>
            <a:r>
              <a:rPr lang="sr-Latn-RS" sz="2000" dirty="0" smtClean="0"/>
              <a:t>ŠVEDSKA</a:t>
            </a:r>
            <a:endParaRPr lang="en-US" sz="2000" dirty="0"/>
          </a:p>
        </p:txBody>
      </p:sp>
      <p:pic>
        <p:nvPicPr>
          <p:cNvPr id="5" name="Picture Placeholder 4" descr="ratnici vikinzi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645" r="1564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143000"/>
            <a:ext cx="2057400" cy="4876800"/>
          </a:xfrm>
        </p:spPr>
        <p:txBody>
          <a:bodyPr/>
          <a:lstStyle/>
          <a:p>
            <a:r>
              <a:rPr lang="sr-Latn-RS" dirty="0" smtClean="0"/>
              <a:t>I Švedska je takodje bila podeljena na male kneževine. U to doba se posebno isticao plemenski savez UPSALI. Zbog velike gladi i siromaštva, Švedjani su slali ratne brodove u kradju drugih plemena.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305800" cy="5029200"/>
          </a:xfrm>
        </p:spPr>
        <p:txBody>
          <a:bodyPr/>
          <a:lstStyle/>
          <a:p>
            <a:r>
              <a:rPr lang="sr-Latn-RS" dirty="0" smtClean="0"/>
              <a:t>Varvari su se podelili u dve grupe. Jedni su krenuli na zapad prema Francuskoj, Severnoj Nemačkoj i Engleskoj. Dok su drugi krenuli na istok uzvodno rekama i zašli duboko u slovenske zemlje sve do Kijeva pod imenom Varjazi. Tako su napadali Flandriju, Franačku Galiju, Friziju i sve do Akvitanije i Španije.</a:t>
            </a:r>
          </a:p>
          <a:p>
            <a:r>
              <a:rPr lang="sr-Latn-RS" dirty="0" smtClean="0"/>
              <a:t>Osvajaju Sevilju 845. godine, pljačkaju Pariz, a 859 osvajaju Gibraltar i pljackaju obale Mediterana sve do Sicilije i južne Italije. Evropljani su tad proživljavali težak period. Gubili su mnogo ljudi i u ratu i varvari sa severa su ih odvodili u ropstvo. Takodje su bili i dosta pokradeni. Tada nije bilo nikakve vojske moćnije od Vikinga, sem Vizantije. Nju su vešto i lukavo izbegavali i sa njom sklapali trgovačke poslove, tako da im Vizantija nije smetala u daljim planovima. Tokom putovanja, Vikinzi su poprimili razne vere što se ističe i u umetnosti.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8305800" cy="1066800"/>
          </a:xfrm>
        </p:spPr>
        <p:txBody>
          <a:bodyPr/>
          <a:lstStyle/>
          <a:p>
            <a:r>
              <a:rPr lang="sr-Latn-RS" dirty="0" smtClean="0"/>
              <a:t>POHODI</a:t>
            </a:r>
            <a:endParaRPr 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GAMAEXPO2004\Pictures\vikinzi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458200" cy="57150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2400" dirty="0" smtClean="0"/>
              <a:t>VIKINŠKI BRODOVI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>
                <a:latin typeface="Bernard MT Condensed" pitchFamily="18" charset="0"/>
              </a:rPr>
              <a:t>DUŽINA LADJE:</a:t>
            </a:r>
            <a:r>
              <a:rPr lang="sr-Latn-RS" sz="1400" dirty="0" smtClean="0">
                <a:latin typeface="Bernard MT Condensed" pitchFamily="18" charset="0"/>
              </a:rPr>
              <a:t>77stopa 11 palaca</a:t>
            </a:r>
          </a:p>
          <a:p>
            <a:r>
              <a:rPr lang="sr-Latn-RS" sz="2000" dirty="0" smtClean="0">
                <a:latin typeface="Bernard MT Condensed" pitchFamily="18" charset="0"/>
              </a:rPr>
              <a:t>DUŽINA KOBILICE:</a:t>
            </a:r>
            <a:r>
              <a:rPr lang="sr-Latn-RS" sz="1400" dirty="0" smtClean="0">
                <a:latin typeface="Bernard MT Condensed" pitchFamily="18" charset="0"/>
              </a:rPr>
              <a:t>65 stopa</a:t>
            </a:r>
          </a:p>
          <a:p>
            <a:r>
              <a:rPr lang="sr-Latn-RS" sz="2000" dirty="0" smtClean="0">
                <a:latin typeface="Bernard MT Condensed" pitchFamily="18" charset="0"/>
              </a:rPr>
              <a:t>DUBINA LADJE:</a:t>
            </a:r>
            <a:r>
              <a:rPr lang="sr-Latn-RS" sz="1400" dirty="0" smtClean="0">
                <a:latin typeface="Bernard MT Condensed" pitchFamily="18" charset="0"/>
              </a:rPr>
              <a:t>5 stopa 9 palaca</a:t>
            </a:r>
            <a:endParaRPr lang="sr-Latn-RS" sz="2000" dirty="0" smtClean="0">
              <a:latin typeface="Bernard MT Condensed" pitchFamily="18" charset="0"/>
            </a:endParaRPr>
          </a:p>
          <a:p>
            <a:r>
              <a:rPr lang="sr-Latn-RS" sz="2000" dirty="0" smtClean="0">
                <a:latin typeface="Bernard MT Condensed" pitchFamily="18" charset="0"/>
              </a:rPr>
              <a:t>ŠIRINA LADJE:</a:t>
            </a:r>
            <a:r>
              <a:rPr lang="sr-Latn-RS" sz="1400" dirty="0" smtClean="0">
                <a:latin typeface="Bernard MT Condensed" pitchFamily="18" charset="0"/>
              </a:rPr>
              <a:t>16 stopa 7 palaca</a:t>
            </a:r>
            <a:endParaRPr lang="sr-Latn-RS" sz="2000" dirty="0" smtClean="0">
              <a:latin typeface="Bernard MT Condensed" pitchFamily="18" charset="0"/>
            </a:endParaRPr>
          </a:p>
          <a:p>
            <a:endParaRPr lang="sr-Latn-RS" sz="2000" dirty="0" smtClean="0">
              <a:latin typeface="Bernard MT Condensed" pitchFamily="18" charset="0"/>
            </a:endParaRPr>
          </a:p>
        </p:txBody>
      </p:sp>
      <p:pic>
        <p:nvPicPr>
          <p:cNvPr id="1026" name="Picture 2" descr="C:\Users\GAMAEXPO2004\Pictures\goja ll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9418" r="9418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>
                <a:latin typeface="Bernard MT Condensed" pitchFamily="18" charset="0"/>
              </a:rPr>
              <a:t>VIKINŠKA UMETNOST</a:t>
            </a:r>
            <a:endParaRPr lang="en-US" dirty="0">
              <a:latin typeface="Bernard MT Condensed" pitchFamily="18" charset="0"/>
            </a:endParaRPr>
          </a:p>
        </p:txBody>
      </p:sp>
      <p:pic>
        <p:nvPicPr>
          <p:cNvPr id="5" name="Content Placeholder 4" descr="glava viking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5206" y="2338387"/>
            <a:ext cx="2943225" cy="2943225"/>
          </a:xfrm>
        </p:spPr>
      </p:pic>
      <p:pic>
        <p:nvPicPr>
          <p:cNvPr id="6" name="Content Placeholder 5" descr="viking-slem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767088"/>
            <a:ext cx="4059238" cy="2085824"/>
          </a:xfr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2400" dirty="0" smtClean="0">
                <a:latin typeface="Bernard MT Condensed" pitchFamily="18" charset="0"/>
              </a:rPr>
              <a:t>VIKINŠKA UMETNOST</a:t>
            </a:r>
            <a:endParaRPr lang="en-US" sz="2400" dirty="0">
              <a:latin typeface="Bernard MT Condensed" pitchFamily="18" charset="0"/>
            </a:endParaRPr>
          </a:p>
        </p:txBody>
      </p:sp>
      <p:pic>
        <p:nvPicPr>
          <p:cNvPr id="5" name="Picture Placeholder 4" descr="vikinska kuca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418" r="941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sr-Latn-RS" sz="1800" dirty="0" smtClean="0"/>
              <a:t>Voleli su i cenili rezbarenje drveta i metala. Pravili su razne i oblike i statue od drveta. Kuće su im bile od drveta i poneke sa malo kamena. Svidjale su im se šarene i jake boje. I takvim bojama bi im bila odeća, pa i gradjavine.</a:t>
            </a:r>
            <a:endParaRPr lang="en-US" sz="1800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202</TotalTime>
  <Words>446</Words>
  <Application>Microsoft Office PowerPoint</Application>
  <PresentationFormat>On-screen Show (4:3)</PresentationFormat>
  <Paragraphs>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Paper</vt:lpstr>
      <vt:lpstr>VIKINZI</vt:lpstr>
      <vt:lpstr>RANA ISTORIJA VIKINGA</vt:lpstr>
      <vt:lpstr>DANSKA</vt:lpstr>
      <vt:lpstr>ŠVEDSKA</vt:lpstr>
      <vt:lpstr>POHODI</vt:lpstr>
      <vt:lpstr>Slide 6</vt:lpstr>
      <vt:lpstr>VIKINŠKI BRODOVI</vt:lpstr>
      <vt:lpstr>VIKINŠKA UMETNOST</vt:lpstr>
      <vt:lpstr>VIKINŠKA UMETNOST</vt:lpstr>
      <vt:lpstr>DREVNA CRKVA U BORGUNDU</vt:lpstr>
      <vt:lpstr>ORUŽJE</vt:lpstr>
      <vt:lpstr>VIKINŠKI RATNIK</vt:lpstr>
      <vt:lpstr>KRAJ!!!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VIKINZI</dc:title>
  <dc:creator>GAMAEXPO2004</dc:creator>
  <cp:lastModifiedBy>GAMAEXPO2004</cp:lastModifiedBy>
  <cp:revision>21</cp:revision>
  <dcterms:created xsi:type="dcterms:W3CDTF">2014-11-01T11:15:42Z</dcterms:created>
  <dcterms:modified xsi:type="dcterms:W3CDTF">2014-11-01T21:54:11Z</dcterms:modified>
</cp:coreProperties>
</file>