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dia/audio111.wav" ContentType="audio/x-wav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audio101.wav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media/audio71.wav" ContentType="audio/x-wav"/>
  <Override PartName="/ppt/media/audio81.wav" ContentType="audio/x-wav"/>
  <Override PartName="/ppt/media/audio91.wav" ContentType="audio/x-wav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media/audio31.wav" ContentType="audio/x-wav"/>
  <Override PartName="/ppt/media/audio41.wav" ContentType="audio/x-wav"/>
  <Override PartName="/ppt/media/audio51.wav" ContentType="audio/x-wav"/>
  <Override PartName="/ppt/media/audio61.wav" ContentType="audio/x-wav"/>
  <Override PartName="/ppt/slideLayouts/slideLayout10.xml" ContentType="application/vnd.openxmlformats-officedocument.presentationml.slideLayout+xml"/>
  <Override PartName="/ppt/media/audio21.wav" ContentType="audio/x-wav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41763-F77C-4436-8F71-23E84A16A51E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69C2F-CCEC-4BFD-B010-A5D3FA5577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84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69C2F-CCEC-4BFD-B010-A5D3FA557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98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40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149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695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28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70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873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53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0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43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92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05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C9B719-160A-4AB1-AB7C-67791B4D187B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CB51AD7C-75FD-409F-ADB2-7AFE59B2A7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1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81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91.wav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1.wav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1.wav"/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2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1.wav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51.wav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61.wav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71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err="1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Turci</a:t>
            </a: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 u </a:t>
            </a:r>
            <a:r>
              <a:rPr lang="en-US" sz="8000" dirty="0" err="1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novom</a:t>
            </a: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8000" dirty="0" err="1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</a:rPr>
              <a:t>veku</a:t>
            </a:r>
            <a:endParaRPr lang="en-US" sz="8000" dirty="0">
              <a:solidFill>
                <a:schemeClr val="accent2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By Andrija Vodenicar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8154887"/>
      </p:ext>
    </p:extLst>
  </p:cSld>
  <p:clrMapOvr>
    <a:masterClrMapping/>
  </p:clrMapOvr>
  <p:transition spd="slow">
    <p:comb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Dinasticki</a:t>
            </a:r>
            <a:r>
              <a:rPr lang="en-US" dirty="0" smtClean="0"/>
              <a:t> 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je period od 1402-1413 god. U to </a:t>
            </a:r>
            <a:r>
              <a:rPr lang="en-US" dirty="0" err="1" smtClean="0"/>
              <a:t>doba</a:t>
            </a:r>
            <a:r>
              <a:rPr lang="en-US" dirty="0" smtClean="0"/>
              <a:t> je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borba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presto </a:t>
            </a:r>
            <a:r>
              <a:rPr lang="en-US" dirty="0" err="1" smtClean="0"/>
              <a:t>tacnije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poziciju</a:t>
            </a:r>
            <a:r>
              <a:rPr lang="en-US" dirty="0" smtClean="0"/>
              <a:t> </a:t>
            </a:r>
            <a:r>
              <a:rPr lang="en-US" dirty="0" err="1" smtClean="0"/>
              <a:t>vladara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nekom</a:t>
            </a:r>
            <a:r>
              <a:rPr lang="en-US" dirty="0" smtClean="0"/>
              <a:t> </a:t>
            </a:r>
            <a:r>
              <a:rPr lang="en-US" dirty="0" err="1" smtClean="0"/>
              <a:t>teritorijom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je </a:t>
            </a:r>
            <a:r>
              <a:rPr lang="en-US" dirty="0" err="1" smtClean="0"/>
              <a:t>tako</a:t>
            </a:r>
            <a:r>
              <a:rPr lang="en-US" dirty="0" smtClean="0"/>
              <a:t> u tom </a:t>
            </a:r>
            <a:r>
              <a:rPr lang="en-US" dirty="0" err="1" smtClean="0"/>
              <a:t>dinastickom</a:t>
            </a:r>
            <a:r>
              <a:rPr lang="en-US" dirty="0" smtClean="0"/>
              <a:t> </a:t>
            </a:r>
            <a:r>
              <a:rPr lang="en-US" dirty="0" err="1" smtClean="0"/>
              <a:t>ratu</a:t>
            </a:r>
            <a:r>
              <a:rPr lang="en-US" dirty="0" smtClean="0"/>
              <a:t> </a:t>
            </a:r>
            <a:r>
              <a:rPr lang="en-US" dirty="0" err="1" smtClean="0"/>
              <a:t>ucestvovalo</a:t>
            </a:r>
            <a:r>
              <a:rPr lang="en-US" dirty="0" smtClean="0"/>
              <a:t> 3 </a:t>
            </a:r>
            <a:r>
              <a:rPr lang="en-US" dirty="0" err="1" smtClean="0"/>
              <a:t>vladara</a:t>
            </a:r>
            <a:r>
              <a:rPr lang="en-US" dirty="0" smtClean="0"/>
              <a:t> I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suvladar</a:t>
            </a:r>
            <a:r>
              <a:rPr lang="sr-Latn-R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Suvladar</a:t>
            </a:r>
            <a:r>
              <a:rPr lang="en-US" dirty="0" smtClean="0"/>
              <a:t> Isa </a:t>
            </a:r>
            <a:r>
              <a:rPr lang="sr-Latn-RS" dirty="0" smtClean="0"/>
              <a:t>Čelebija</a:t>
            </a:r>
          </a:p>
          <a:p>
            <a:pPr marL="0" indent="0">
              <a:buNone/>
            </a:pPr>
            <a:r>
              <a:rPr lang="sr-Latn-RS" dirty="0" smtClean="0"/>
              <a:t>-Sultan Emir Čelebija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vladar</a:t>
            </a:r>
            <a:r>
              <a:rPr lang="en-US" dirty="0" smtClean="0"/>
              <a:t> </a:t>
            </a:r>
            <a:r>
              <a:rPr lang="en-US" dirty="0" err="1" smtClean="0"/>
              <a:t>Rumelije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-Musa </a:t>
            </a:r>
            <a:r>
              <a:rPr lang="sr-Latn-RS" dirty="0" smtClean="0"/>
              <a:t>Čelebija Drugi sultan Rumelije</a:t>
            </a:r>
          </a:p>
          <a:p>
            <a:pPr marL="0" indent="0">
              <a:buNone/>
            </a:pPr>
            <a:r>
              <a:rPr lang="sr-Latn-RS" dirty="0" smtClean="0"/>
              <a:t>-Mehmed Čelebija Sultan Anadolije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7761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  <p:sndAc>
          <p:stSnd>
            <p:snd r:embed="rId3" name="laser.wav"/>
          </p:stSnd>
        </p:sndAc>
      </p:transition>
    </mc:Choice>
    <mc:Fallback>
      <p:transition spd="slow">
        <p:fade/>
        <p:sndAc>
          <p:stSnd>
            <p:snd r:embed="rId2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Doba od 1413-1453 god. U tom periodu je turska pocela da doyivljava svoj cvat i da osvaja sve vise i sve ucestalije druge teritorije.</a:t>
            </a:r>
          </a:p>
          <a:p>
            <a:pPr marL="0" indent="0">
              <a:buNone/>
            </a:pPr>
            <a:r>
              <a:rPr lang="sr-Latn-RS" dirty="0" smtClean="0"/>
              <a:t>-Mehmed I</a:t>
            </a:r>
          </a:p>
          <a:p>
            <a:pPr marL="0" indent="0">
              <a:buNone/>
            </a:pPr>
            <a:r>
              <a:rPr lang="sr-Latn-RS" dirty="0" smtClean="0"/>
              <a:t>-Murat II</a:t>
            </a:r>
          </a:p>
          <a:p>
            <a:pPr marL="0" indent="0">
              <a:buNone/>
            </a:pPr>
            <a:r>
              <a:rPr lang="sr-Latn-RS" dirty="0" smtClean="0"/>
              <a:t>-Mehmed II</a:t>
            </a:r>
          </a:p>
          <a:p>
            <a:pPr marL="0" indent="0">
              <a:buNone/>
            </a:pPr>
            <a:r>
              <a:rPr lang="sr-Latn-RS" dirty="0" smtClean="0"/>
              <a:t>-Murat II (Ponovna vladavina)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91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  <p:sndAc>
          <p:stSnd>
            <p:snd r:embed="rId3" name="suction.wav"/>
          </p:stSnd>
        </p:sndAc>
      </p:transition>
    </mc:Choice>
    <mc:Fallback>
      <p:transition spd="slow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Sirenje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Doba od 1453-1683 god.U to doba turska ima najveca teritorialna prosirenja.</a:t>
            </a:r>
          </a:p>
          <a:p>
            <a:pPr marL="0" indent="0">
              <a:buNone/>
            </a:pPr>
            <a:r>
              <a:rPr lang="sr-Latn-RS" dirty="0" smtClean="0"/>
              <a:t>-Mehmed II (Ponovna vladavina)</a:t>
            </a:r>
          </a:p>
          <a:p>
            <a:pPr marL="0" indent="0">
              <a:buNone/>
            </a:pPr>
            <a:r>
              <a:rPr lang="sr-Latn-RS" dirty="0" smtClean="0"/>
              <a:t>-Bajazit II</a:t>
            </a:r>
          </a:p>
          <a:p>
            <a:pPr marL="0" indent="0">
              <a:buNone/>
            </a:pPr>
            <a:r>
              <a:rPr lang="sr-Latn-RS" dirty="0" smtClean="0"/>
              <a:t>-Selim I</a:t>
            </a:r>
          </a:p>
          <a:p>
            <a:pPr marL="0" indent="0">
              <a:buNone/>
            </a:pPr>
            <a:r>
              <a:rPr lang="sr-Latn-RS" dirty="0" smtClean="0"/>
              <a:t>-Sulejman I</a:t>
            </a:r>
          </a:p>
          <a:p>
            <a:pPr marL="0" indent="0">
              <a:buNone/>
            </a:pPr>
            <a:r>
              <a:rPr lang="sr-Latn-RS" dirty="0" smtClean="0"/>
              <a:t>-Selim II</a:t>
            </a:r>
          </a:p>
          <a:p>
            <a:pPr marL="0" indent="0">
              <a:buNone/>
            </a:pPr>
            <a:r>
              <a:rPr lang="sr-Latn-RS" dirty="0" smtClean="0"/>
              <a:t>-Murat III</a:t>
            </a:r>
          </a:p>
          <a:p>
            <a:pPr marL="0" indent="0">
              <a:buNone/>
            </a:pPr>
            <a:r>
              <a:rPr lang="sr-Latn-RS" dirty="0" smtClean="0"/>
              <a:t>-Mehmed III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5822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  <p:sndAc>
          <p:stSnd>
            <p:snd r:embed="rId3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Stagnacija(Opadanje)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 smtClean="0"/>
              <a:t>Doba od 1606-1699 god. Doba kad turska pocinje da ide u sve teze pohode i dolazi do naglog slabljenja.</a:t>
            </a:r>
          </a:p>
          <a:p>
            <a:pPr marL="0" indent="0">
              <a:buNone/>
            </a:pPr>
            <a:r>
              <a:rPr lang="sr-Latn-RS" dirty="0" smtClean="0"/>
              <a:t>-Ahmed I</a:t>
            </a:r>
          </a:p>
          <a:p>
            <a:pPr marL="0" indent="0">
              <a:buNone/>
            </a:pPr>
            <a:r>
              <a:rPr lang="sr-Latn-RS" dirty="0" smtClean="0"/>
              <a:t>-Mustafa I</a:t>
            </a:r>
          </a:p>
          <a:p>
            <a:pPr marL="0" indent="0">
              <a:buNone/>
            </a:pPr>
            <a:r>
              <a:rPr lang="sr-Latn-RS" dirty="0" smtClean="0"/>
              <a:t>-Osman II</a:t>
            </a:r>
          </a:p>
          <a:p>
            <a:pPr marL="0" indent="0">
              <a:buNone/>
            </a:pPr>
            <a:r>
              <a:rPr lang="sr-Latn-RS" dirty="0" smtClean="0"/>
              <a:t>-Mustafa I (Ponovna Vladavina)</a:t>
            </a:r>
          </a:p>
          <a:p>
            <a:pPr marL="0" indent="0">
              <a:buNone/>
            </a:pPr>
            <a:r>
              <a:rPr lang="sr-Latn-RS" dirty="0" smtClean="0"/>
              <a:t>-Murat IV</a:t>
            </a:r>
          </a:p>
          <a:p>
            <a:pPr marL="0" indent="0">
              <a:buNone/>
            </a:pPr>
            <a:r>
              <a:rPr lang="sr-Latn-RS" dirty="0" smtClean="0"/>
              <a:t>-Ibrahim I</a:t>
            </a:r>
          </a:p>
          <a:p>
            <a:pPr marL="0" indent="0">
              <a:buNone/>
            </a:pPr>
            <a:r>
              <a:rPr lang="sr-Latn-RS" dirty="0" smtClean="0"/>
              <a:t>-Mehmed IV</a:t>
            </a:r>
          </a:p>
          <a:p>
            <a:pPr marL="0" indent="0">
              <a:buNone/>
            </a:pPr>
            <a:r>
              <a:rPr lang="sr-Latn-RS" dirty="0" smtClean="0"/>
              <a:t>-Sulejman II</a:t>
            </a:r>
          </a:p>
          <a:p>
            <a:pPr marL="0" indent="0">
              <a:buNone/>
            </a:pPr>
            <a:r>
              <a:rPr lang="sr-Latn-RS" dirty="0" smtClean="0"/>
              <a:t>-Ahmed II</a:t>
            </a:r>
          </a:p>
          <a:p>
            <a:pPr marL="0" indent="0">
              <a:buNone/>
            </a:pPr>
            <a:r>
              <a:rPr lang="sr-Latn-RS" dirty="0" smtClean="0"/>
              <a:t>-Mustafa II</a:t>
            </a:r>
          </a:p>
        </p:txBody>
      </p:sp>
    </p:spTree>
    <p:extLst>
      <p:ext uri="{BB962C8B-B14F-4D97-AF65-F5344CB8AC3E}">
        <p14:creationId xmlns:p14="http://schemas.microsoft.com/office/powerpoint/2010/main" xmlns="" val="38373387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Slabljenje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 smtClean="0"/>
              <a:t>Doba  od 1699-1792 god. U to vreme se odrazavavaju one teske bitke i turska u to vreme ima nagli pad u vidu teritorije.</a:t>
            </a:r>
          </a:p>
          <a:p>
            <a:pPr marL="0" indent="0">
              <a:buNone/>
            </a:pPr>
            <a:r>
              <a:rPr lang="sr-Latn-RS" dirty="0" smtClean="0"/>
              <a:t>-Ahmed III</a:t>
            </a:r>
          </a:p>
          <a:p>
            <a:pPr marL="0" indent="0">
              <a:buNone/>
            </a:pPr>
            <a:r>
              <a:rPr lang="sr-Latn-RS" dirty="0" smtClean="0"/>
              <a:t>-Mahmud I</a:t>
            </a:r>
          </a:p>
          <a:p>
            <a:pPr marL="0" indent="0">
              <a:buNone/>
            </a:pPr>
            <a:r>
              <a:rPr lang="sr-Latn-RS" dirty="0" smtClean="0"/>
              <a:t>-Osman III</a:t>
            </a:r>
          </a:p>
          <a:p>
            <a:pPr marL="0" indent="0">
              <a:buNone/>
            </a:pPr>
            <a:r>
              <a:rPr lang="sr-Latn-RS" dirty="0" smtClean="0"/>
              <a:t>-Mustafa III</a:t>
            </a:r>
          </a:p>
          <a:p>
            <a:pPr marL="0" indent="0">
              <a:buNone/>
            </a:pPr>
            <a:r>
              <a:rPr lang="sr-Latn-RS" dirty="0" smtClean="0"/>
              <a:t>-Abdul Hamid I</a:t>
            </a:r>
          </a:p>
          <a:p>
            <a:pPr marL="0" indent="0">
              <a:buNone/>
            </a:pPr>
            <a:r>
              <a:rPr lang="sr-Latn-R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28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  <p:sndAc>
          <p:stSnd>
            <p:snd r:embed="rId3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Raspad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 smtClean="0"/>
              <a:t>Doba od 1792-1918 god. Turska se u to doba povlaci skoro skroz sa Balkanskog poluostrva.Zvanivan kraj Osmanskog carstva i nestanak te zemlje se desio 30. oktobra 1918 god. Na Versajskoj komferenciji.</a:t>
            </a:r>
          </a:p>
          <a:p>
            <a:pPr marL="0" indent="0">
              <a:buNone/>
            </a:pPr>
            <a:r>
              <a:rPr lang="sr-Latn-RS" dirty="0" smtClean="0"/>
              <a:t>-Selim III</a:t>
            </a:r>
          </a:p>
          <a:p>
            <a:pPr marL="0" indent="0">
              <a:buNone/>
            </a:pPr>
            <a:r>
              <a:rPr lang="sr-Latn-RS" dirty="0" smtClean="0"/>
              <a:t>-Mustafa IV</a:t>
            </a:r>
          </a:p>
          <a:p>
            <a:pPr marL="0" indent="0">
              <a:buNone/>
            </a:pPr>
            <a:r>
              <a:rPr lang="sr-Latn-RS" dirty="0" smtClean="0"/>
              <a:t>-Mahmud II</a:t>
            </a:r>
          </a:p>
          <a:p>
            <a:pPr marL="0" indent="0">
              <a:buNone/>
            </a:pPr>
            <a:r>
              <a:rPr lang="sr-Latn-RS" dirty="0" smtClean="0"/>
              <a:t>-Abdul Madzid I</a:t>
            </a:r>
          </a:p>
          <a:p>
            <a:pPr marL="0" indent="0">
              <a:buNone/>
            </a:pPr>
            <a:r>
              <a:rPr lang="sr-Latn-RS" dirty="0" smtClean="0"/>
              <a:t>-Abdul Aziz I</a:t>
            </a:r>
          </a:p>
          <a:p>
            <a:pPr marL="0" indent="0">
              <a:buNone/>
            </a:pPr>
            <a:r>
              <a:rPr lang="sr-Latn-RS" dirty="0" smtClean="0"/>
              <a:t>-Mehmed Murat V</a:t>
            </a:r>
          </a:p>
          <a:p>
            <a:pPr marL="0" indent="0">
              <a:buNone/>
            </a:pPr>
            <a:r>
              <a:rPr lang="sr-Latn-RS" dirty="0" smtClean="0"/>
              <a:t>-Abdul Hamid II</a:t>
            </a:r>
          </a:p>
          <a:p>
            <a:pPr marL="0" indent="0">
              <a:buNone/>
            </a:pPr>
            <a:r>
              <a:rPr lang="sr-Latn-RS" dirty="0" smtClean="0"/>
              <a:t>-Mehmed V</a:t>
            </a:r>
          </a:p>
          <a:p>
            <a:pPr marL="0" indent="0">
              <a:buNone/>
            </a:pPr>
            <a:r>
              <a:rPr lang="sr-Latn-RS" dirty="0" smtClean="0"/>
              <a:t>-Mehmed VI</a:t>
            </a:r>
          </a:p>
        </p:txBody>
      </p:sp>
    </p:spTree>
    <p:extLst>
      <p:ext uri="{BB962C8B-B14F-4D97-AF65-F5344CB8AC3E}">
        <p14:creationId xmlns:p14="http://schemas.microsoft.com/office/powerpoint/2010/main" xmlns="" val="3480816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  <p:sndAc>
          <p:stSnd>
            <p:snd r:embed="rId3" name="whoosh.wav"/>
          </p:stSnd>
        </p:sndAc>
      </p:transition>
    </mc:Choice>
    <mc:Fallback>
      <p:transition spd="slow">
        <p:fade/>
        <p:sndAc>
          <p:stSnd>
            <p:snd r:embed="rId2" name="whoo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239" y="579633"/>
            <a:ext cx="2980706" cy="4906765"/>
          </a:xfrm>
        </p:spPr>
        <p:txBody>
          <a:bodyPr>
            <a:normAutofit/>
          </a:bodyPr>
          <a:lstStyle/>
          <a:p>
            <a:r>
              <a:rPr lang="sr-Latn-RS" sz="9600" dirty="0" smtClean="0"/>
              <a:t>Kraj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10536168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  <p:sndAc>
          <p:stSnd>
            <p:snd r:embed="rId3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Osmansko</a:t>
            </a:r>
            <a:r>
              <a:rPr lang="en-US" dirty="0" smtClean="0"/>
              <a:t> </a:t>
            </a:r>
            <a:r>
              <a:rPr lang="en-US" dirty="0" err="1" smtClean="0"/>
              <a:t>carstvo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647527"/>
          </a:xfrm>
        </p:spPr>
        <p:txBody>
          <a:bodyPr>
            <a:normAutofit/>
          </a:bodyPr>
          <a:lstStyle/>
          <a:p>
            <a:r>
              <a:rPr lang="en-US" dirty="0" err="1" smtClean="0"/>
              <a:t>Naziv</a:t>
            </a:r>
            <a:r>
              <a:rPr lang="en-US" dirty="0" smtClean="0"/>
              <a:t> </a:t>
            </a:r>
            <a:r>
              <a:rPr lang="en-US" dirty="0" err="1" smtClean="0"/>
              <a:t>osmansko</a:t>
            </a:r>
            <a:r>
              <a:rPr lang="en-US" dirty="0" smtClean="0"/>
              <a:t> </a:t>
            </a:r>
            <a:r>
              <a:rPr lang="en-US" dirty="0" err="1" smtClean="0"/>
              <a:t>carstvo</a:t>
            </a:r>
            <a:r>
              <a:rPr lang="en-US" dirty="0" smtClean="0"/>
              <a:t> </a:t>
            </a:r>
            <a:r>
              <a:rPr lang="en-US" dirty="0" err="1" smtClean="0"/>
              <a:t>datira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od 1281., </a:t>
            </a:r>
            <a:r>
              <a:rPr lang="en-US" dirty="0" err="1" smtClean="0"/>
              <a:t>tacnije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od </a:t>
            </a:r>
            <a:r>
              <a:rPr lang="en-US" dirty="0" err="1" smtClean="0"/>
              <a:t>prvog</a:t>
            </a:r>
            <a:r>
              <a:rPr lang="en-US" dirty="0" smtClean="0"/>
              <a:t> </a:t>
            </a:r>
            <a:r>
              <a:rPr lang="en-US" dirty="0" err="1" smtClean="0"/>
              <a:t>vladara</a:t>
            </a:r>
            <a:r>
              <a:rPr lang="en-US" dirty="0" smtClean="0"/>
              <a:t> </a:t>
            </a:r>
            <a:r>
              <a:rPr lang="en-US" dirty="0" err="1" smtClean="0"/>
              <a:t>Osmana-bega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kojem</a:t>
            </a:r>
            <a:r>
              <a:rPr lang="en-US" dirty="0" smtClean="0"/>
              <a:t> je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dinastija</a:t>
            </a:r>
            <a:r>
              <a:rPr lang="en-US" dirty="0" smtClean="0"/>
              <a:t> </a:t>
            </a:r>
            <a:r>
              <a:rPr lang="en-US" dirty="0" err="1" smtClean="0"/>
              <a:t>dobila</a:t>
            </a:r>
            <a:r>
              <a:rPr lang="en-US" dirty="0" smtClean="0"/>
              <a:t> </a:t>
            </a:r>
            <a:r>
              <a:rPr lang="en-US" dirty="0" err="1" smtClean="0"/>
              <a:t>ime</a:t>
            </a:r>
            <a:r>
              <a:rPr lang="en-US" dirty="0" smtClean="0"/>
              <a:t>. </a:t>
            </a:r>
            <a:r>
              <a:rPr lang="en-US" dirty="0" err="1" smtClean="0"/>
              <a:t>Osmansko</a:t>
            </a:r>
            <a:r>
              <a:rPr lang="en-US" dirty="0" smtClean="0"/>
              <a:t> </a:t>
            </a:r>
            <a:r>
              <a:rPr lang="en-US" dirty="0" err="1" smtClean="0"/>
              <a:t>carsvo</a:t>
            </a:r>
            <a:r>
              <a:rPr lang="en-US" dirty="0" smtClean="0"/>
              <a:t> je </a:t>
            </a:r>
            <a:r>
              <a:rPr lang="en-US" dirty="0" err="1" smtClean="0"/>
              <a:t>pocelo</a:t>
            </a:r>
            <a:r>
              <a:rPr lang="en-US" dirty="0" smtClean="0"/>
              <a:t> da </a:t>
            </a:r>
            <a:r>
              <a:rPr lang="en-US" dirty="0" err="1" smtClean="0"/>
              <a:t>prodire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Anadolskog</a:t>
            </a:r>
            <a:r>
              <a:rPr lang="en-US" dirty="0" smtClean="0"/>
              <a:t> </a:t>
            </a:r>
            <a:r>
              <a:rPr lang="en-US" dirty="0" err="1" smtClean="0"/>
              <a:t>poluostrva</a:t>
            </a:r>
            <a:r>
              <a:rPr lang="en-US" dirty="0" smtClean="0"/>
              <a:t> I </a:t>
            </a:r>
            <a:r>
              <a:rPr lang="en-US" dirty="0" err="1" smtClean="0"/>
              <a:t>prosirilo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ceo</a:t>
            </a:r>
            <a:r>
              <a:rPr lang="en-US" dirty="0" smtClean="0"/>
              <a:t> Balkan, </a:t>
            </a:r>
            <a:r>
              <a:rPr lang="en-US" dirty="0" err="1" smtClean="0"/>
              <a:t>Severnu</a:t>
            </a:r>
            <a:r>
              <a:rPr lang="en-US" dirty="0" smtClean="0"/>
              <a:t> </a:t>
            </a:r>
            <a:r>
              <a:rPr lang="en-US" dirty="0" err="1" smtClean="0"/>
              <a:t>Afriku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delove</a:t>
            </a:r>
            <a:r>
              <a:rPr lang="en-US" dirty="0" smtClean="0"/>
              <a:t> </a:t>
            </a:r>
            <a:r>
              <a:rPr lang="en-US" dirty="0" err="1" smtClean="0"/>
              <a:t>Arabijskog</a:t>
            </a:r>
            <a:r>
              <a:rPr lang="en-US" dirty="0" smtClean="0"/>
              <a:t> </a:t>
            </a:r>
            <a:r>
              <a:rPr lang="en-US" dirty="0" err="1" smtClean="0"/>
              <a:t>poluostrva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samim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je </a:t>
            </a:r>
            <a:r>
              <a:rPr lang="en-US" dirty="0" err="1" smtClean="0"/>
              <a:t>postalo</a:t>
            </a:r>
            <a:r>
              <a:rPr lang="en-US" dirty="0" smtClean="0"/>
              <a:t> </a:t>
            </a:r>
            <a:r>
              <a:rPr lang="en-US" dirty="0" err="1" smtClean="0"/>
              <a:t>jedna</a:t>
            </a:r>
            <a:r>
              <a:rPr lang="en-US" dirty="0" smtClean="0"/>
              <a:t> od </a:t>
            </a:r>
            <a:r>
              <a:rPr lang="en-US" dirty="0" err="1" smtClean="0"/>
              <a:t>najvecih</a:t>
            </a:r>
            <a:r>
              <a:rPr lang="en-US" dirty="0" smtClean="0"/>
              <a:t>  </a:t>
            </a:r>
            <a:r>
              <a:rPr lang="en-US" dirty="0" err="1" smtClean="0"/>
              <a:t>imperialnih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u </a:t>
            </a:r>
            <a:r>
              <a:rPr lang="en-US" dirty="0" err="1" smtClean="0"/>
              <a:t>Evropi.Najveci</a:t>
            </a:r>
            <a:r>
              <a:rPr lang="en-US" dirty="0" smtClean="0"/>
              <a:t> </a:t>
            </a:r>
            <a:r>
              <a:rPr lang="en-US" dirty="0" err="1" smtClean="0"/>
              <a:t>uspeh</a:t>
            </a:r>
            <a:r>
              <a:rPr lang="en-US" dirty="0" smtClean="0"/>
              <a:t> </a:t>
            </a:r>
            <a:r>
              <a:rPr lang="en-US" dirty="0" err="1" smtClean="0"/>
              <a:t>ostvarila</a:t>
            </a:r>
            <a:r>
              <a:rPr lang="en-US" dirty="0" smtClean="0"/>
              <a:t> je u 16. </a:t>
            </a:r>
            <a:r>
              <a:rPr lang="en-US" dirty="0" err="1" smtClean="0"/>
              <a:t>veku</a:t>
            </a:r>
            <a:r>
              <a:rPr lang="en-US" dirty="0" smtClean="0"/>
              <a:t> </a:t>
            </a:r>
            <a:r>
              <a:rPr lang="en-US" dirty="0" err="1" smtClean="0"/>
              <a:t>dok</a:t>
            </a:r>
            <a:r>
              <a:rPr lang="en-US" dirty="0" smtClean="0"/>
              <a:t> je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tronu</a:t>
            </a:r>
            <a:r>
              <a:rPr lang="en-US" dirty="0" smtClean="0"/>
              <a:t> bio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nard MT Condensed" panose="02050806060905020404" pitchFamily="18" charset="0"/>
              </a:rPr>
              <a:t>Sultan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Bernard MT Condensed" panose="02050806060905020404" pitchFamily="18" charset="0"/>
              </a:rPr>
              <a:t>Sulejman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nard MT Condensed" panose="02050806060905020404" pitchFamily="18" charset="0"/>
              </a:rPr>
              <a:t> I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Bernard MT Condensed" panose="02050806060905020404" pitchFamily="18" charset="0"/>
              </a:rPr>
              <a:t>Velicanstveni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nard MT Condensed" panose="02050806060905020404" pitchFamily="18" charset="0"/>
              </a:rPr>
              <a:t>(1520-1566)</a:t>
            </a:r>
            <a:r>
              <a:rPr lang="en-US" dirty="0" smtClean="0"/>
              <a:t>. </a:t>
            </a:r>
            <a:r>
              <a:rPr lang="en-US" dirty="0" err="1" smtClean="0"/>
              <a:t>Velikih</a:t>
            </a:r>
            <a:r>
              <a:rPr lang="en-US" dirty="0" smtClean="0"/>
              <a:t> </a:t>
            </a:r>
            <a:r>
              <a:rPr lang="en-US" dirty="0" err="1" smtClean="0"/>
              <a:t>ostvarenja</a:t>
            </a:r>
            <a:r>
              <a:rPr lang="en-US" dirty="0" smtClean="0"/>
              <a:t> je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1453. </a:t>
            </a:r>
            <a:r>
              <a:rPr lang="en-US" dirty="0" err="1" smtClean="0"/>
              <a:t>godine</a:t>
            </a:r>
            <a:r>
              <a:rPr lang="en-US" dirty="0" smtClean="0"/>
              <a:t> </a:t>
            </a:r>
            <a:r>
              <a:rPr lang="en-US" dirty="0" err="1" smtClean="0"/>
              <a:t>kade</a:t>
            </a:r>
            <a:r>
              <a:rPr lang="en-US" dirty="0" smtClean="0"/>
              <a:t> je </a:t>
            </a:r>
            <a:r>
              <a:rPr lang="en-US" dirty="0" err="1" smtClean="0"/>
              <a:t>pao</a:t>
            </a:r>
            <a:r>
              <a:rPr lang="en-US" dirty="0" smtClean="0"/>
              <a:t> </a:t>
            </a:r>
            <a:r>
              <a:rPr lang="en-US" dirty="0" err="1" smtClean="0"/>
              <a:t>Carigrad</a:t>
            </a:r>
            <a:r>
              <a:rPr lang="en-US" dirty="0" smtClean="0"/>
              <a:t>, do </a:t>
            </a:r>
            <a:r>
              <a:rPr lang="en-US" dirty="0" err="1" smtClean="0"/>
              <a:t>tada</a:t>
            </a:r>
            <a:r>
              <a:rPr lang="en-US" dirty="0" smtClean="0"/>
              <a:t> </a:t>
            </a:r>
            <a:r>
              <a:rPr lang="en-US" dirty="0" err="1" smtClean="0"/>
              <a:t>prestonica</a:t>
            </a:r>
            <a:r>
              <a:rPr lang="en-US" dirty="0" smtClean="0"/>
              <a:t> </a:t>
            </a:r>
            <a:r>
              <a:rPr lang="en-US" dirty="0" err="1" smtClean="0"/>
              <a:t>velike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izantije</a:t>
            </a:r>
            <a:r>
              <a:rPr lang="en-US" dirty="0" smtClean="0"/>
              <a:t>,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posle</a:t>
            </a:r>
            <a:r>
              <a:rPr lang="en-US" dirty="0" smtClean="0"/>
              <a:t> </a:t>
            </a:r>
            <a:r>
              <a:rPr lang="en-US" dirty="0" err="1" smtClean="0"/>
              <a:t>postao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glavni</a:t>
            </a:r>
            <a:r>
              <a:rPr lang="en-US" dirty="0" smtClean="0"/>
              <a:t> grad </a:t>
            </a:r>
            <a:r>
              <a:rPr lang="en-US" dirty="0" err="1" smtClean="0"/>
              <a:t>Osmanskog</a:t>
            </a:r>
            <a:r>
              <a:rPr lang="en-US" dirty="0" smtClean="0"/>
              <a:t> </a:t>
            </a:r>
            <a:r>
              <a:rPr lang="en-US" dirty="0" err="1" smtClean="0"/>
              <a:t>carstva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Grb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Osmanskog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                                            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Rasprostranjenost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              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Carstva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                                                      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Osmanskog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carstva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                              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Zastava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Osmanskog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Carstva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9848" y="4766335"/>
            <a:ext cx="142875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8116" y="4655127"/>
            <a:ext cx="2493323" cy="1806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1669" y="4856205"/>
            <a:ext cx="1989168" cy="13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0716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  <p:sndAc>
          <p:stSnd>
            <p:snd r:embed="rId6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Podela</a:t>
            </a:r>
            <a:r>
              <a:rPr lang="en-US" dirty="0" smtClean="0"/>
              <a:t> </a:t>
            </a:r>
            <a:r>
              <a:rPr lang="en-US" dirty="0" err="1" smtClean="0"/>
              <a:t>drustva</a:t>
            </a:r>
            <a:r>
              <a:rPr lang="en-US" dirty="0" smtClean="0"/>
              <a:t> u </a:t>
            </a:r>
            <a:r>
              <a:rPr lang="en-US" dirty="0" err="1" smtClean="0"/>
              <a:t>Osmanskom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</a:t>
            </a:r>
            <a:r>
              <a:rPr lang="en-US" dirty="0" err="1" smtClean="0"/>
              <a:t>Carstvu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535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Sultan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31492" y="2693773"/>
            <a:ext cx="333632" cy="61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48184" y="2718486"/>
            <a:ext cx="259492" cy="59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0973" y="3534032"/>
            <a:ext cx="184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Veliki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Vezir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31737" y="3534032"/>
            <a:ext cx="109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Veziri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6453" y="4377117"/>
            <a:ext cx="327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Vojnici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(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Konjica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)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Spahije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5119" y="5384368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Vojnici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(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Pesadija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)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95119" y="4084683"/>
            <a:ext cx="352167" cy="20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</p:cNvCxnSpPr>
          <p:nvPr/>
        </p:nvCxnSpPr>
        <p:spPr>
          <a:xfrm flipH="1">
            <a:off x="6099048" y="4057252"/>
            <a:ext cx="382318" cy="2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</p:cNvCxnSpPr>
          <p:nvPr/>
        </p:nvCxnSpPr>
        <p:spPr>
          <a:xfrm flipH="1">
            <a:off x="5375188" y="4900337"/>
            <a:ext cx="18536" cy="48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5430794" y="5907588"/>
            <a:ext cx="1" cy="3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98309" y="6271585"/>
            <a:ext cx="80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Raja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740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  <p:sndAc>
          <p:stSnd>
            <p:snd r:embed="rId4" name="hammer.wav"/>
          </p:stSnd>
        </p:sndAc>
      </p:transition>
    </mc:Choice>
    <mc:Fallback>
      <p:transition spd="slow">
        <p:fade/>
        <p:sndAc>
          <p:stSnd>
            <p:snd r:embed="rId3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Sultani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Sultan je </a:t>
            </a:r>
            <a:r>
              <a:rPr lang="en-US" dirty="0" err="1" smtClean="0"/>
              <a:t>najveci</a:t>
            </a:r>
            <a:r>
              <a:rPr lang="en-US" dirty="0" smtClean="0"/>
              <a:t> </a:t>
            </a:r>
            <a:r>
              <a:rPr lang="en-US" dirty="0" err="1" smtClean="0"/>
              <a:t>polozaj</a:t>
            </a:r>
            <a:r>
              <a:rPr lang="en-US" dirty="0" smtClean="0"/>
              <a:t> u </a:t>
            </a:r>
            <a:r>
              <a:rPr lang="en-US" dirty="0" err="1" smtClean="0"/>
              <a:t>Osmanskom</a:t>
            </a:r>
            <a:r>
              <a:rPr lang="en-US" dirty="0" smtClean="0"/>
              <a:t> </a:t>
            </a:r>
            <a:r>
              <a:rPr lang="en-US" dirty="0" err="1" smtClean="0"/>
              <a:t>carstvu</a:t>
            </a:r>
            <a:r>
              <a:rPr lang="en-US" dirty="0" smtClean="0"/>
              <a:t>, sultan je </a:t>
            </a:r>
            <a:r>
              <a:rPr lang="en-US" dirty="0" err="1" smtClean="0"/>
              <a:t>vrhovni</a:t>
            </a:r>
            <a:r>
              <a:rPr lang="en-US" dirty="0" smtClean="0"/>
              <a:t> </a:t>
            </a:r>
            <a:r>
              <a:rPr lang="en-US" dirty="0" err="1" smtClean="0"/>
              <a:t>vladar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on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punomocje.Za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</a:t>
            </a:r>
            <a:r>
              <a:rPr lang="en-US" dirty="0" err="1" smtClean="0"/>
              <a:t>dinastija</a:t>
            </a:r>
            <a:r>
              <a:rPr lang="en-US" dirty="0" smtClean="0"/>
              <a:t> </a:t>
            </a:r>
            <a:r>
              <a:rPr lang="en-US" dirty="0" err="1" smtClean="0"/>
              <a:t>Osmanlija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 je 36.Najznacajniji </a:t>
            </a:r>
            <a:r>
              <a:rPr lang="en-US" dirty="0" err="1" smtClean="0"/>
              <a:t>su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  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-Sultan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Sulejman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Velicanstveni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(1520-1566)</a:t>
            </a: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                          -Osman I (1299-1326)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                          -Murat I(1362-15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juna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 1389)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6587" y="2466737"/>
            <a:ext cx="1272227" cy="11785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0551" y="3320020"/>
            <a:ext cx="1016000" cy="1206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3448" y="4341168"/>
            <a:ext cx="1489677" cy="14896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77631" y="5461513"/>
            <a:ext cx="63689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</a:t>
            </a:r>
            <a:r>
              <a:rPr lang="en-US" dirty="0" err="1" smtClean="0"/>
              <a:t>Sulejmana</a:t>
            </a:r>
            <a:r>
              <a:rPr lang="en-US" dirty="0" smtClean="0"/>
              <a:t> je </a:t>
            </a:r>
            <a:r>
              <a:rPr lang="en-US" dirty="0" err="1" smtClean="0"/>
              <a:t>Turska</a:t>
            </a:r>
            <a:r>
              <a:rPr lang="en-US" dirty="0"/>
              <a:t> </a:t>
            </a:r>
            <a:r>
              <a:rPr lang="en-US" dirty="0" err="1" smtClean="0"/>
              <a:t>imala</a:t>
            </a:r>
            <a:r>
              <a:rPr lang="en-US" dirty="0" smtClean="0"/>
              <a:t> </a:t>
            </a:r>
            <a:r>
              <a:rPr lang="en-US" dirty="0" err="1" smtClean="0"/>
              <a:t>najvecu</a:t>
            </a:r>
            <a:r>
              <a:rPr lang="en-US" dirty="0" smtClean="0"/>
              <a:t> </a:t>
            </a:r>
            <a:r>
              <a:rPr lang="en-US" dirty="0" err="1" smtClean="0"/>
              <a:t>moc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Osman I je </a:t>
            </a:r>
            <a:r>
              <a:rPr lang="en-US" dirty="0" err="1" smtClean="0"/>
              <a:t>osnovao</a:t>
            </a:r>
            <a:r>
              <a:rPr lang="en-US" dirty="0" smtClean="0"/>
              <a:t> </a:t>
            </a:r>
            <a:r>
              <a:rPr lang="en-US" dirty="0" err="1" smtClean="0"/>
              <a:t>dinastija</a:t>
            </a:r>
            <a:r>
              <a:rPr lang="en-US" dirty="0" smtClean="0"/>
              <a:t> </a:t>
            </a:r>
            <a:r>
              <a:rPr lang="en-US" dirty="0" err="1" smtClean="0"/>
              <a:t>Osmanlija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Murat I je </a:t>
            </a:r>
            <a:r>
              <a:rPr lang="en-US" dirty="0" err="1" smtClean="0"/>
              <a:t>vodio</a:t>
            </a:r>
            <a:r>
              <a:rPr lang="en-US" dirty="0" smtClean="0"/>
              <a:t> </a:t>
            </a:r>
            <a:r>
              <a:rPr lang="en-US" dirty="0" err="1" smtClean="0"/>
              <a:t>bitku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kosovu</a:t>
            </a:r>
            <a:r>
              <a:rPr lang="en-US" dirty="0" smtClean="0"/>
              <a:t> u </a:t>
            </a:r>
            <a:r>
              <a:rPr lang="en-US" dirty="0" err="1" smtClean="0"/>
              <a:t>kojoj</a:t>
            </a:r>
            <a:r>
              <a:rPr lang="en-US" dirty="0" smtClean="0"/>
              <a:t> je I </a:t>
            </a:r>
            <a:r>
              <a:rPr lang="en-US" dirty="0" err="1" smtClean="0"/>
              <a:t>ubijen</a:t>
            </a:r>
            <a:r>
              <a:rPr lang="en-US" dirty="0" smtClean="0"/>
              <a:t> od </a:t>
            </a:r>
            <a:r>
              <a:rPr lang="en-US" dirty="0" err="1" smtClean="0"/>
              <a:t>strane</a:t>
            </a:r>
            <a:r>
              <a:rPr lang="en-US" dirty="0" smtClean="0"/>
              <a:t> 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Bernard MT Condensed" panose="02050806060905020404" pitchFamily="18" charset="0"/>
              </a:rPr>
              <a:t>Milosa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Bernard MT Condensed" panose="02050806060905020404" pitchFamily="18" charset="0"/>
              </a:rPr>
              <a:t>Obilica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8292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  <p:sndAc>
          <p:stSnd>
            <p:snd r:embed="rId6" name="suction.wav"/>
          </p:stSnd>
        </p:sndAc>
      </p:transition>
    </mc:Choice>
    <mc:Fallback>
      <p:transition spd="slow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Visoka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veziri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Visoka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je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nacin</a:t>
            </a:r>
            <a:r>
              <a:rPr lang="en-US" dirty="0" smtClean="0"/>
              <a:t> </a:t>
            </a:r>
            <a:r>
              <a:rPr lang="en-US" dirty="0" err="1" smtClean="0"/>
              <a:t>skupstina</a:t>
            </a:r>
            <a:r>
              <a:rPr lang="en-US" dirty="0" smtClean="0"/>
              <a:t> u </a:t>
            </a:r>
            <a:r>
              <a:rPr lang="en-US" dirty="0" err="1" smtClean="0"/>
              <a:t>turkoj</a:t>
            </a:r>
            <a:r>
              <a:rPr lang="en-US" dirty="0" smtClean="0"/>
              <a:t> </a:t>
            </a:r>
            <a:r>
              <a:rPr lang="en-US" dirty="0" err="1" smtClean="0"/>
              <a:t>drzavi.U</a:t>
            </a:r>
            <a:r>
              <a:rPr lang="en-US" dirty="0" smtClean="0"/>
              <a:t> </a:t>
            </a:r>
            <a:r>
              <a:rPr lang="en-US" dirty="0" err="1" smtClean="0"/>
              <a:t>njoj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bili</a:t>
            </a:r>
            <a:r>
              <a:rPr lang="en-US" dirty="0" smtClean="0"/>
              <a:t> </a:t>
            </a:r>
            <a:r>
              <a:rPr lang="en-US" dirty="0" err="1" smtClean="0"/>
              <a:t>veziri</a:t>
            </a:r>
            <a:r>
              <a:rPr lang="en-US" dirty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bili</a:t>
            </a:r>
            <a:r>
              <a:rPr lang="en-US" dirty="0" smtClean="0"/>
              <a:t> </a:t>
            </a:r>
            <a:r>
              <a:rPr lang="en-US" dirty="0" err="1" smtClean="0"/>
              <a:t>poput</a:t>
            </a:r>
            <a:r>
              <a:rPr lang="en-US" dirty="0" smtClean="0"/>
              <a:t> </a:t>
            </a:r>
            <a:r>
              <a:rPr lang="en-US" dirty="0" err="1" smtClean="0"/>
              <a:t>danasnjih</a:t>
            </a:r>
            <a:r>
              <a:rPr lang="en-US" dirty="0" smtClean="0"/>
              <a:t> </a:t>
            </a:r>
            <a:r>
              <a:rPr lang="en-US" dirty="0" err="1" smtClean="0"/>
              <a:t>ministara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veliki</a:t>
            </a:r>
            <a:r>
              <a:rPr lang="en-US" dirty="0" smtClean="0"/>
              <a:t> </a:t>
            </a:r>
            <a:r>
              <a:rPr lang="en-US" dirty="0" err="1" smtClean="0"/>
              <a:t>vezir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bio </a:t>
            </a:r>
            <a:r>
              <a:rPr lang="en-US" dirty="0" err="1" smtClean="0"/>
              <a:t>poput</a:t>
            </a:r>
            <a:r>
              <a:rPr lang="en-US" dirty="0" smtClean="0"/>
              <a:t> </a:t>
            </a:r>
            <a:r>
              <a:rPr lang="en-US" dirty="0" err="1" smtClean="0"/>
              <a:t>premijera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Veliki</a:t>
            </a:r>
            <a:r>
              <a:rPr lang="en-US" dirty="0" smtClean="0"/>
              <a:t> </a:t>
            </a:r>
            <a:r>
              <a:rPr lang="en-US" dirty="0" err="1" smtClean="0"/>
              <a:t>vezir</a:t>
            </a:r>
            <a:r>
              <a:rPr lang="en-US" dirty="0" smtClean="0"/>
              <a:t> je </a:t>
            </a:r>
            <a:r>
              <a:rPr lang="en-US" dirty="0" err="1" smtClean="0"/>
              <a:t>imao</a:t>
            </a:r>
            <a:r>
              <a:rPr lang="en-US" dirty="0" smtClean="0"/>
              <a:t>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znacajnu</a:t>
            </a:r>
            <a:r>
              <a:rPr lang="en-US" dirty="0" smtClean="0"/>
              <a:t> </a:t>
            </a:r>
            <a:r>
              <a:rPr lang="en-US" dirty="0" err="1" smtClean="0"/>
              <a:t>ulogu</a:t>
            </a:r>
            <a:r>
              <a:rPr lang="en-US" dirty="0" smtClean="0"/>
              <a:t> I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ragu</a:t>
            </a:r>
            <a:r>
              <a:rPr lang="en-US" dirty="0" smtClean="0"/>
              <a:t> je </a:t>
            </a:r>
            <a:r>
              <a:rPr lang="en-US" dirty="0" err="1" smtClean="0"/>
              <a:t>odmah</a:t>
            </a:r>
            <a:r>
              <a:rPr lang="en-US" dirty="0" smtClean="0"/>
              <a:t> </a:t>
            </a:r>
            <a:r>
              <a:rPr lang="en-US" dirty="0" err="1" smtClean="0"/>
              <a:t>iza</a:t>
            </a:r>
            <a:r>
              <a:rPr lang="en-US" dirty="0" smtClean="0"/>
              <a:t> sultana, a </a:t>
            </a:r>
            <a:r>
              <a:rPr lang="en-US" dirty="0" err="1" smtClean="0"/>
              <a:t>nekada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I </a:t>
            </a:r>
            <a:r>
              <a:rPr lang="en-US" dirty="0" err="1" smtClean="0"/>
              <a:t>vazniju</a:t>
            </a:r>
            <a:r>
              <a:rPr lang="en-US" dirty="0" smtClean="0"/>
              <a:t> </a:t>
            </a:r>
            <a:r>
              <a:rPr lang="en-US" dirty="0" err="1" smtClean="0"/>
              <a:t>ulogu</a:t>
            </a:r>
            <a:r>
              <a:rPr lang="en-US" dirty="0" smtClean="0"/>
              <a:t> od </a:t>
            </a:r>
            <a:r>
              <a:rPr lang="en-US" dirty="0" err="1" smtClean="0"/>
              <a:t>sutana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9848" y="3679842"/>
            <a:ext cx="4000500" cy="1920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8277" y="3679841"/>
            <a:ext cx="4445000" cy="2337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757" y="5857103"/>
            <a:ext cx="41435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700" dirty="0" err="1" smtClean="0">
                <a:latin typeface="Bernard MT Condensed" panose="02050806060905020404" pitchFamily="18" charset="0"/>
              </a:rPr>
              <a:t>Visoka</a:t>
            </a:r>
            <a:r>
              <a:rPr lang="en-US" sz="2700" dirty="0" smtClean="0">
                <a:latin typeface="Bernard MT Condensed" panose="02050806060905020404" pitchFamily="18" charset="0"/>
              </a:rPr>
              <a:t> </a:t>
            </a:r>
            <a:r>
              <a:rPr lang="en-US" sz="2700" dirty="0" err="1" smtClean="0">
                <a:latin typeface="Bernard MT Condensed" panose="02050806060905020404" pitchFamily="18" charset="0"/>
              </a:rPr>
              <a:t>porta</a:t>
            </a:r>
            <a:r>
              <a:rPr lang="en-US" sz="2700" dirty="0" smtClean="0">
                <a:latin typeface="Bernard MT Condensed" panose="02050806060905020404" pitchFamily="18" charset="0"/>
              </a:rPr>
              <a:t> </a:t>
            </a:r>
            <a:r>
              <a:rPr lang="en-US" sz="2700" dirty="0" err="1" smtClean="0">
                <a:latin typeface="Bernard MT Condensed" panose="02050806060905020404" pitchFamily="18" charset="0"/>
              </a:rPr>
              <a:t>iz</a:t>
            </a:r>
            <a:r>
              <a:rPr lang="en-US" sz="2700" dirty="0" smtClean="0">
                <a:latin typeface="Bernard MT Condensed" panose="02050806060905020404" pitchFamily="18" charset="0"/>
              </a:rPr>
              <a:t> </a:t>
            </a:r>
            <a:r>
              <a:rPr lang="en-US" sz="2700" dirty="0" err="1" smtClean="0">
                <a:latin typeface="Bernard MT Condensed" panose="02050806060905020404" pitchFamily="18" charset="0"/>
              </a:rPr>
              <a:t>Turskih</a:t>
            </a:r>
            <a:r>
              <a:rPr lang="en-US" sz="2700" dirty="0" smtClean="0">
                <a:latin typeface="Bernard MT Condensed" panose="02050806060905020404" pitchFamily="18" charset="0"/>
              </a:rPr>
              <a:t> </a:t>
            </a:r>
            <a:r>
              <a:rPr lang="en-US" sz="2700" dirty="0" err="1" smtClean="0">
                <a:latin typeface="Bernard MT Condensed" panose="02050806060905020404" pitchFamily="18" charset="0"/>
              </a:rPr>
              <a:t>dana</a:t>
            </a:r>
            <a:endParaRPr lang="en-US" sz="2700" dirty="0">
              <a:latin typeface="Bernard MT Condensed" panose="020508060609050204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8314" y="6226435"/>
            <a:ext cx="441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2800" dirty="0" err="1" smtClean="0">
                <a:latin typeface="Bernard MT Condensed" panose="02050806060905020404" pitchFamily="18" charset="0"/>
              </a:rPr>
              <a:t>Visoka</a:t>
            </a:r>
            <a:r>
              <a:rPr lang="en-US" sz="2800" dirty="0" smtClean="0">
                <a:latin typeface="Bernard MT Condensed" panose="02050806060905020404" pitchFamily="18" charset="0"/>
              </a:rPr>
              <a:t> </a:t>
            </a:r>
            <a:r>
              <a:rPr lang="en-US" sz="2800" dirty="0" err="1" smtClean="0">
                <a:latin typeface="Bernard MT Condensed" panose="02050806060905020404" pitchFamily="18" charset="0"/>
              </a:rPr>
              <a:t>porta</a:t>
            </a:r>
            <a:r>
              <a:rPr lang="en-US" sz="2800" dirty="0">
                <a:latin typeface="Bernard MT Condensed" panose="02050806060905020404" pitchFamily="18" charset="0"/>
              </a:rPr>
              <a:t> </a:t>
            </a:r>
            <a:r>
              <a:rPr lang="en-US" sz="2800" dirty="0" err="1" smtClean="0">
                <a:latin typeface="Bernard MT Condensed" panose="02050806060905020404" pitchFamily="18" charset="0"/>
              </a:rPr>
              <a:t>danas</a:t>
            </a:r>
            <a:endParaRPr lang="en-US" sz="28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  <p:sndAc>
          <p:stSnd>
            <p:snd r:embed="rId5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Turska</a:t>
            </a:r>
            <a:r>
              <a:rPr lang="en-US" dirty="0" smtClean="0"/>
              <a:t> </a:t>
            </a:r>
            <a:r>
              <a:rPr lang="en-US" dirty="0" err="1" smtClean="0"/>
              <a:t>Vojska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Turska</a:t>
            </a:r>
            <a:r>
              <a:rPr lang="en-US" dirty="0" smtClean="0"/>
              <a:t> </a:t>
            </a:r>
            <a:r>
              <a:rPr lang="en-US" dirty="0" err="1" smtClean="0"/>
              <a:t>vojska</a:t>
            </a:r>
            <a:r>
              <a:rPr lang="en-US" dirty="0" smtClean="0"/>
              <a:t> se </a:t>
            </a:r>
            <a:r>
              <a:rPr lang="en-US" dirty="0" err="1" smtClean="0"/>
              <a:t>delila</a:t>
            </a:r>
            <a:r>
              <a:rPr lang="en-US" dirty="0" smtClean="0"/>
              <a:t> u 3 </a:t>
            </a:r>
            <a:r>
              <a:rPr lang="en-US" dirty="0" err="1" smtClean="0"/>
              <a:t>ranka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-</a:t>
            </a:r>
            <a:r>
              <a:rPr lang="en-US" dirty="0" err="1" smtClean="0"/>
              <a:t>Konjanike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Spahije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</a:t>
            </a:r>
            <a:r>
              <a:rPr lang="en-US" dirty="0" err="1" smtClean="0"/>
              <a:t>Vojnike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</a:t>
            </a:r>
            <a:r>
              <a:rPr lang="en-US" dirty="0" err="1" smtClean="0"/>
              <a:t>Elitnu</a:t>
            </a:r>
            <a:r>
              <a:rPr lang="en-US" dirty="0" smtClean="0"/>
              <a:t> </a:t>
            </a:r>
            <a:r>
              <a:rPr lang="en-US" dirty="0" err="1" smtClean="0"/>
              <a:t>vojne</a:t>
            </a:r>
            <a:r>
              <a:rPr lang="en-US" dirty="0" smtClean="0"/>
              <a:t> </a:t>
            </a:r>
            <a:r>
              <a:rPr lang="en-US" dirty="0" err="1" smtClean="0"/>
              <a:t>jedinice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Janjicare</a:t>
            </a:r>
            <a:r>
              <a:rPr lang="en-US" dirty="0" smtClean="0"/>
              <a:t>                     </a:t>
            </a:r>
            <a:r>
              <a:rPr lang="en-US" sz="2800" dirty="0" err="1" smtClean="0">
                <a:latin typeface="Bernard MT Condensed" panose="02050806060905020404" pitchFamily="18" charset="0"/>
              </a:rPr>
              <a:t>Spahije</a:t>
            </a:r>
            <a:r>
              <a:rPr lang="en-US" sz="2800" dirty="0" smtClean="0">
                <a:latin typeface="Bernard MT Condensed" panose="02050806060905020404" pitchFamily="18" charset="0"/>
              </a:rPr>
              <a:t>                  </a:t>
            </a:r>
            <a:r>
              <a:rPr lang="en-US" sz="2800" dirty="0" err="1" smtClean="0">
                <a:latin typeface="Bernard MT Condensed" panose="02050806060905020404" pitchFamily="18" charset="0"/>
              </a:rPr>
              <a:t>Janjicar</a:t>
            </a:r>
            <a:endParaRPr lang="en-US" sz="2800" dirty="0" smtClean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dirty="0" err="1" smtClean="0"/>
              <a:t>Spahije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bili</a:t>
            </a:r>
            <a:r>
              <a:rPr lang="en-US" dirty="0" smtClean="0"/>
              <a:t> </a:t>
            </a:r>
            <a:r>
              <a:rPr lang="en-US" dirty="0" err="1" smtClean="0"/>
              <a:t>konjanici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posle</a:t>
            </a:r>
            <a:r>
              <a:rPr lang="en-US" dirty="0" smtClean="0"/>
              <a:t> </a:t>
            </a:r>
            <a:r>
              <a:rPr lang="en-US" dirty="0" err="1" smtClean="0"/>
              <a:t>bitke</a:t>
            </a:r>
            <a:r>
              <a:rPr lang="en-US" dirty="0" smtClean="0"/>
              <a:t> u </a:t>
            </a:r>
            <a:r>
              <a:rPr lang="en-US" dirty="0" err="1" smtClean="0"/>
              <a:t>zavisnosti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dobijali</a:t>
            </a:r>
            <a:r>
              <a:rPr lang="en-US" dirty="0" smtClean="0"/>
              <a:t> </a:t>
            </a:r>
            <a:r>
              <a:rPr lang="en-US" dirty="0" err="1" smtClean="0"/>
              <a:t>odredjeni</a:t>
            </a:r>
            <a:r>
              <a:rPr lang="en-US" dirty="0" smtClean="0"/>
              <a:t> </a:t>
            </a:r>
            <a:r>
              <a:rPr lang="en-US" dirty="0" err="1" smtClean="0"/>
              <a:t>zemljisni</a:t>
            </a:r>
            <a:r>
              <a:rPr lang="en-US" dirty="0" smtClean="0"/>
              <a:t> posed.</a:t>
            </a:r>
          </a:p>
          <a:p>
            <a:pPr marL="0" indent="0">
              <a:buNone/>
            </a:pPr>
            <a:r>
              <a:rPr lang="en-US" dirty="0" err="1" smtClean="0"/>
              <a:t>Janjicari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najcesce</a:t>
            </a:r>
            <a:r>
              <a:rPr lang="en-US" dirty="0" smtClean="0"/>
              <a:t> </a:t>
            </a:r>
            <a:r>
              <a:rPr lang="en-US" dirty="0" err="1" smtClean="0"/>
              <a:t>deca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mladja</a:t>
            </a:r>
            <a:r>
              <a:rPr lang="en-US" dirty="0" smtClean="0"/>
              <a:t> </a:t>
            </a:r>
            <a:r>
              <a:rPr lang="en-US" dirty="0" err="1" smtClean="0"/>
              <a:t>odvodjena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svojih</a:t>
            </a:r>
            <a:r>
              <a:rPr lang="en-US" dirty="0" smtClean="0"/>
              <a:t> </a:t>
            </a:r>
            <a:r>
              <a:rPr lang="en-US" dirty="0" err="1" smtClean="0"/>
              <a:t>zemalja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obucavana</a:t>
            </a:r>
            <a:r>
              <a:rPr lang="en-US" dirty="0" smtClean="0"/>
              <a:t> da </a:t>
            </a:r>
            <a:r>
              <a:rPr lang="en-US" dirty="0" err="1" smtClean="0"/>
              <a:t>postanu</a:t>
            </a:r>
            <a:r>
              <a:rPr lang="en-US" dirty="0" smtClean="0"/>
              <a:t> </a:t>
            </a:r>
            <a:r>
              <a:rPr lang="en-US" dirty="0" err="1" smtClean="0"/>
              <a:t>elitne</a:t>
            </a:r>
            <a:r>
              <a:rPr lang="en-US" dirty="0" smtClean="0"/>
              <a:t> </a:t>
            </a:r>
            <a:r>
              <a:rPr lang="en-US" dirty="0" err="1" smtClean="0"/>
              <a:t>jedinice</a:t>
            </a:r>
            <a:r>
              <a:rPr lang="en-US" dirty="0" smtClean="0"/>
              <a:t> </a:t>
            </a:r>
            <a:r>
              <a:rPr lang="en-US" dirty="0" err="1" smtClean="0"/>
              <a:t>vojske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razorni</a:t>
            </a:r>
            <a:r>
              <a:rPr lang="en-US" dirty="0" smtClean="0"/>
              <a:t> </a:t>
            </a:r>
            <a:r>
              <a:rPr lang="en-US" dirty="0" err="1" smtClean="0"/>
              <a:t>vojnici</a:t>
            </a:r>
            <a:r>
              <a:rPr lang="en-US" dirty="0" smtClean="0"/>
              <a:t>.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Vojska se mogla skupiti u jako velikom broju i kratkom vremenskom roku i svi su bili spremni da se bore za sultana.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1813" y="238779"/>
            <a:ext cx="2391558" cy="3177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83530" y="278793"/>
            <a:ext cx="1774559" cy="31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03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  <p:sndAc>
          <p:stSnd>
            <p:snd r:embed="rId5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Raja je </a:t>
            </a:r>
            <a:r>
              <a:rPr lang="en-US" dirty="0" err="1" smtClean="0"/>
              <a:t>svo</a:t>
            </a:r>
            <a:r>
              <a:rPr lang="en-US" dirty="0" smtClean="0"/>
              <a:t> </a:t>
            </a:r>
            <a:r>
              <a:rPr lang="en-US" dirty="0" err="1" smtClean="0"/>
              <a:t>ostalo</a:t>
            </a:r>
            <a:r>
              <a:rPr lang="en-US" dirty="0" smtClean="0"/>
              <a:t> </a:t>
            </a:r>
            <a:r>
              <a:rPr lang="en-US" dirty="0" err="1" smtClean="0"/>
              <a:t>tursko</a:t>
            </a:r>
            <a:r>
              <a:rPr lang="en-US" dirty="0" smtClean="0"/>
              <a:t> </a:t>
            </a:r>
            <a:r>
              <a:rPr lang="en-US" dirty="0" err="1" smtClean="0"/>
              <a:t>drustvo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rade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sultana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feudalce</a:t>
            </a:r>
            <a:r>
              <a:rPr lang="en-US" dirty="0" smtClean="0"/>
              <a:t>, </a:t>
            </a:r>
            <a:r>
              <a:rPr lang="en-US" dirty="0" err="1" smtClean="0"/>
              <a:t>obavljaju</a:t>
            </a:r>
            <a:r>
              <a:rPr lang="en-US" dirty="0" smtClean="0"/>
              <a:t> </a:t>
            </a:r>
            <a:r>
              <a:rPr lang="en-US" dirty="0" err="1" smtClean="0"/>
              <a:t>poslove</a:t>
            </a:r>
            <a:r>
              <a:rPr lang="en-US" dirty="0" smtClean="0"/>
              <a:t> u </a:t>
            </a:r>
            <a:r>
              <a:rPr lang="en-US" dirty="0" err="1" smtClean="0"/>
              <a:t>poljuprivredi</a:t>
            </a:r>
            <a:r>
              <a:rPr lang="en-US" dirty="0" smtClean="0"/>
              <a:t> </a:t>
            </a:r>
            <a:r>
              <a:rPr lang="en-US" dirty="0" err="1" smtClean="0"/>
              <a:t>stocarstcu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ostalim</a:t>
            </a:r>
            <a:r>
              <a:rPr lang="en-US" dirty="0" smtClean="0"/>
              <a:t> </a:t>
            </a:r>
            <a:r>
              <a:rPr lang="en-US" dirty="0" err="1" smtClean="0"/>
              <a:t>stvarima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odnose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svakodnevni</a:t>
            </a:r>
            <a:r>
              <a:rPr lang="en-US" dirty="0" smtClean="0"/>
              <a:t> </a:t>
            </a:r>
            <a:r>
              <a:rPr lang="en-US" dirty="0" err="1" smtClean="0"/>
              <a:t>zivot</a:t>
            </a:r>
            <a:r>
              <a:rPr lang="en-US" dirty="0" smtClean="0"/>
              <a:t> </a:t>
            </a:r>
            <a:r>
              <a:rPr lang="en-US" dirty="0" err="1" smtClean="0"/>
              <a:t>seljaka</a:t>
            </a:r>
            <a:r>
              <a:rPr lang="sr-Latn-R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1982" y="3705225"/>
            <a:ext cx="18478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1966" y="3676650"/>
            <a:ext cx="182880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2900" y="3562350"/>
            <a:ext cx="1752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1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Razdoblja</a:t>
            </a:r>
            <a:r>
              <a:rPr lang="en-US" dirty="0" smtClean="0"/>
              <a:t> u </a:t>
            </a:r>
            <a:r>
              <a:rPr lang="en-US" dirty="0" err="1" smtClean="0"/>
              <a:t>Osmanskom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err="1" smtClean="0"/>
              <a:t>carstvu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Osmansko</a:t>
            </a:r>
            <a:r>
              <a:rPr lang="en-US" dirty="0" smtClean="0"/>
              <a:t> </a:t>
            </a:r>
            <a:r>
              <a:rPr lang="en-US" dirty="0" err="1" smtClean="0"/>
              <a:t>carstvo</a:t>
            </a:r>
            <a:r>
              <a:rPr lang="en-US" dirty="0" smtClean="0"/>
              <a:t> je </a:t>
            </a:r>
            <a:r>
              <a:rPr lang="en-US" dirty="0" err="1" smtClean="0"/>
              <a:t>imalo</a:t>
            </a:r>
            <a:r>
              <a:rPr lang="en-US" dirty="0" smtClean="0"/>
              <a:t> </a:t>
            </a:r>
            <a:r>
              <a:rPr lang="en-US" dirty="0" err="1" smtClean="0"/>
              <a:t>cak</a:t>
            </a:r>
            <a:r>
              <a:rPr lang="en-US" dirty="0" smtClean="0"/>
              <a:t> </a:t>
            </a:r>
            <a:r>
              <a:rPr lang="sr-Latn-RS" dirty="0" smtClean="0"/>
              <a:t>7</a:t>
            </a:r>
            <a:r>
              <a:rPr lang="en-US" dirty="0" smtClean="0"/>
              <a:t> </a:t>
            </a:r>
            <a:r>
              <a:rPr lang="en-US" dirty="0" err="1" smtClean="0"/>
              <a:t>razdoblja</a:t>
            </a:r>
            <a:r>
              <a:rPr lang="sr-Latn-R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-</a:t>
            </a:r>
            <a:r>
              <a:rPr lang="en-US" dirty="0" err="1" smtClean="0"/>
              <a:t>Nastanak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-</a:t>
            </a:r>
            <a:r>
              <a:rPr lang="en-US" dirty="0" err="1" smtClean="0"/>
              <a:t>Dinasticki</a:t>
            </a:r>
            <a:r>
              <a:rPr lang="en-US" dirty="0" smtClean="0"/>
              <a:t> rat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-</a:t>
            </a:r>
            <a:r>
              <a:rPr lang="en-US" dirty="0" err="1" smtClean="0"/>
              <a:t>Uspon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-</a:t>
            </a:r>
            <a:r>
              <a:rPr lang="sr-Latn-RS" dirty="0"/>
              <a:t>Š</a:t>
            </a:r>
            <a:r>
              <a:rPr lang="en-US" dirty="0" err="1" smtClean="0"/>
              <a:t>irenje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-</a:t>
            </a:r>
            <a:r>
              <a:rPr lang="en-US" dirty="0" err="1" smtClean="0"/>
              <a:t>Stagnacija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-</a:t>
            </a:r>
            <a:r>
              <a:rPr lang="en-US" dirty="0" err="1" smtClean="0"/>
              <a:t>Slabljenje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-</a:t>
            </a:r>
            <a:r>
              <a:rPr lang="en-US" dirty="0" err="1" smtClean="0"/>
              <a:t>Raspad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43950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  <p:sndAc>
          <p:stSnd>
            <p:snd r:embed="rId3" name="suction.wav"/>
          </p:stSnd>
        </p:sndAc>
      </p:transition>
    </mc:Choice>
    <mc:Fallback>
      <p:transition spd="slow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Nastanak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Nastanak</a:t>
            </a:r>
            <a:r>
              <a:rPr lang="en-US" dirty="0" smtClean="0"/>
              <a:t> </a:t>
            </a:r>
            <a:r>
              <a:rPr lang="en-US" dirty="0" err="1" smtClean="0"/>
              <a:t>osmanskog</a:t>
            </a:r>
            <a:r>
              <a:rPr lang="en-US" dirty="0" smtClean="0"/>
              <a:t> </a:t>
            </a:r>
            <a:r>
              <a:rPr lang="en-US" dirty="0" err="1" smtClean="0"/>
              <a:t>carstva</a:t>
            </a:r>
            <a:r>
              <a:rPr lang="en-US" dirty="0" smtClean="0"/>
              <a:t> je period od 1299-1402 god.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tog </a:t>
            </a:r>
            <a:r>
              <a:rPr lang="en-US" dirty="0" err="1" smtClean="0"/>
              <a:t>perioda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4 sultana</a:t>
            </a:r>
            <a:r>
              <a:rPr lang="sr-Latn-R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-Osman I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Orhan</a:t>
            </a:r>
            <a:r>
              <a:rPr lang="en-US" dirty="0" smtClean="0"/>
              <a:t> I</a:t>
            </a:r>
          </a:p>
          <a:p>
            <a:pPr marL="0" indent="0">
              <a:buNone/>
            </a:pPr>
            <a:r>
              <a:rPr lang="en-US" dirty="0" smtClean="0"/>
              <a:t>-Murat I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Bajazit</a:t>
            </a:r>
            <a:r>
              <a:rPr lang="en-US" dirty="0" smtClean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xmlns="" val="204488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  <p:sndAc>
          <p:stSnd>
            <p:snd r:embed="rId3" name="wind.wav"/>
          </p:stSnd>
        </p:sndAc>
      </p:transition>
    </mc:Choice>
    <mc:Fallback>
      <p:transition spd="slow">
        <p:blinds dir="vert"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290</TotalTime>
  <Words>704</Words>
  <Application>Microsoft Office PowerPoint</Application>
  <PresentationFormat>Custom</PresentationFormat>
  <Paragraphs>102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Wood Type</vt:lpstr>
      <vt:lpstr>Turci u novom veku</vt:lpstr>
      <vt:lpstr>Osmansko carstvo</vt:lpstr>
      <vt:lpstr>Podela drustva u Osmanskom                      Carstvu</vt:lpstr>
      <vt:lpstr>Sultani</vt:lpstr>
      <vt:lpstr>Visoka porta i veziri</vt:lpstr>
      <vt:lpstr>Turska Vojska</vt:lpstr>
      <vt:lpstr>Raja</vt:lpstr>
      <vt:lpstr>Razdoblja u Osmanskom                carstvu</vt:lpstr>
      <vt:lpstr>Nastanak</vt:lpstr>
      <vt:lpstr>Dinasticki rat</vt:lpstr>
      <vt:lpstr>Uspon</vt:lpstr>
      <vt:lpstr>Sirenje</vt:lpstr>
      <vt:lpstr>Stagnacija(Opadanje)</vt:lpstr>
      <vt:lpstr>Slabljenje</vt:lpstr>
      <vt:lpstr>Raspad</vt:lpstr>
      <vt:lpstr>Kraj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Andrija Vodenicar</dc:creator>
  <cp:lastModifiedBy>Zbornica</cp:lastModifiedBy>
  <cp:revision>22</cp:revision>
  <dcterms:created xsi:type="dcterms:W3CDTF">2014-11-24T17:26:11Z</dcterms:created>
  <dcterms:modified xsi:type="dcterms:W3CDTF">2015-05-26T12:55:35Z</dcterms:modified>
</cp:coreProperties>
</file>