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8FA-89D7-4811-B630-A29710A74C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B1887-664B-4831-A52E-6D86E7D1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B1887-664B-4831-A52E-6D86E7D151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B1887-664B-4831-A52E-6D86E7D1510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FD6AD-06AF-4261-9169-CEFEBEECF84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B1B8-4E6F-41B6-8521-1C5CFB3D7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Rectangle 4"/>
          <p:cNvSpPr/>
          <p:nvPr/>
        </p:nvSpPr>
        <p:spPr>
          <a:xfrm>
            <a:off x="1" y="1071546"/>
            <a:ext cx="9144000" cy="255454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Cyrl-R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ТЕНКОВИ – ДРУГИ СВЕТСКИ РАТ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6314" y="5572140"/>
            <a:ext cx="38635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Cyrl-R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Емилија Пустаи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VIII-1</a:t>
            </a:r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L3-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6" y="928670"/>
            <a:ext cx="8007244" cy="4714907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TextBox 9"/>
          <p:cNvSpPr txBox="1"/>
          <p:nvPr/>
        </p:nvSpPr>
        <p:spPr>
          <a:xfrm>
            <a:off x="500034" y="428604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M11</a:t>
            </a:r>
            <a:r>
              <a:rPr lang="en-US" sz="4000" dirty="0" smtClean="0">
                <a:solidFill>
                  <a:schemeClr val="bg1"/>
                </a:solidFill>
              </a:rPr>
              <a:t>/39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643050"/>
            <a:ext cx="9050298" cy="39703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жина: 13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Наоружање: један хаубица модел 34 са 44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метака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Оклоп: надоградња напред 50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бленда топа 50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бочна и задња плоча 25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горња плоча 9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Мотор: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FIAT SPA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15Т од 125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KS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Брзина: 30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km/h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Радијус: 200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Висина: 1,85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Ширина: 2,37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MLIIG8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00108"/>
            <a:ext cx="8715436" cy="5000659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Box 7"/>
          <p:cNvSpPr txBox="1"/>
          <p:nvPr/>
        </p:nvSpPr>
        <p:spPr>
          <a:xfrm>
            <a:off x="428596" y="571480"/>
            <a:ext cx="5667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5400" b="1" dirty="0" smtClean="0">
                <a:solidFill>
                  <a:schemeClr val="bg1"/>
                </a:solidFill>
              </a:rPr>
              <a:t>СОВЈЕТСКИ САВЕЗ 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214290"/>
            <a:ext cx="2205034" cy="1374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28596" y="1857364"/>
            <a:ext cx="8391464" cy="18158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Совјетски Савез је произвео у периоду између два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рата више тенкова него сав остали свет заједно.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Најпознатији тенкови су: Т-26, Т-28, Т-35, Т-34,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Т,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К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,Ј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/>
          <p:cNvSpPr txBox="1"/>
          <p:nvPr/>
        </p:nvSpPr>
        <p:spPr>
          <a:xfrm>
            <a:off x="500034" y="642918"/>
            <a:ext cx="817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BT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785926"/>
            <a:ext cx="8593506" cy="56938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sr-Cyrl-RS" sz="2800" dirty="0" smtClean="0"/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Тежина: 14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t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Посада: три члана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Наоружање: један топ М-32 од 45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са 188 метака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и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два митраљеза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Т од 8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са 2 394 метака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Оклоп: предњи део 22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, бочна и заддња плоча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13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под и кров 6-10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,горња плоча 10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Мотор: један М -17Т,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 – 12, 450 KS</a:t>
            </a:r>
          </a:p>
          <a:p>
            <a:pPr>
              <a:buBlip>
                <a:blip r:embed="rId3"/>
              </a:buBlip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Брзина: 72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km/h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Радијус: 350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Ширина: 2,44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Висина: 2,29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Rectangle 4"/>
          <p:cNvSpPr/>
          <p:nvPr/>
        </p:nvSpPr>
        <p:spPr>
          <a:xfrm>
            <a:off x="1" y="1071546"/>
            <a:ext cx="9144000" cy="132343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endParaRPr lang="sr-Cyrl-RS" sz="8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5572140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8" descr="bt-7_tit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047750"/>
            <a:ext cx="8890000" cy="47625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Box 7"/>
          <p:cNvSpPr txBox="1"/>
          <p:nvPr/>
        </p:nvSpPr>
        <p:spPr>
          <a:xfrm>
            <a:off x="357158" y="642918"/>
            <a:ext cx="1111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T-35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357298"/>
            <a:ext cx="8972456" cy="56938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жина: 45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t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Посада: десет чланова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Наоружање: топ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PS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-3, 76,2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са 96 метака, 2 топа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М-32 од 45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са 220 метака и 5 митраљеза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DT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7,62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а по 10 000 метака 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Оклоп: предњи део 30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, бочне плоче и задњи део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, кров и под 14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купола 20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Мотор: бензински 500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KS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Брзина: 30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km/h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Радијус: 151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Ширина 3,2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Висина: 3,4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 descr="T35A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3" y="1214422"/>
            <a:ext cx="8888531" cy="4357718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Box 7"/>
          <p:cNvSpPr txBox="1"/>
          <p:nvPr/>
        </p:nvSpPr>
        <p:spPr>
          <a:xfrm>
            <a:off x="357158" y="571480"/>
            <a:ext cx="605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5400" dirty="0" smtClean="0">
                <a:solidFill>
                  <a:schemeClr val="bg1"/>
                </a:solidFill>
              </a:rPr>
              <a:t>ВЕЛИКА БРИТАНИЈА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9" name="Picture 8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428604"/>
            <a:ext cx="2228854" cy="1114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1643050"/>
            <a:ext cx="9144106" cy="22467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Белика Британија је била пионир тенковског ратовања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1942. Британија је имала 8 611, дупло више него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Немачка у то време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Британски најпознатији тенкови су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Mark I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II,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звали су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и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х Матилда, Ма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rk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IV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hurchil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Box 7"/>
          <p:cNvSpPr txBox="1"/>
          <p:nvPr/>
        </p:nvSpPr>
        <p:spPr>
          <a:xfrm>
            <a:off x="428596" y="500042"/>
            <a:ext cx="3644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Mark II - Matilda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14422"/>
            <a:ext cx="9177833" cy="526297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жина: 26,5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Посада: четири члана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Наоружање: један топ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Mark IX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од 40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са 93 метака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и један митраљез 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Besa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од 8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са 2 925 метака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Оклоп: предњи део 78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предња коса плоча 47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бочне плоче 40-70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под 13-20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задњи део 55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Мотор: два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Leylad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Е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148 са 6 цилиндра , дизел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190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KS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Брзина: 24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km/h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Радијус: 257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Ширина: 2,59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Висина: 2,52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TextBox 5"/>
          <p:cNvSpPr txBox="1"/>
          <p:nvPr/>
        </p:nvSpPr>
        <p:spPr>
          <a:xfrm>
            <a:off x="642910" y="42860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5400" dirty="0" smtClean="0">
                <a:solidFill>
                  <a:schemeClr val="bg1"/>
                </a:solidFill>
              </a:rPr>
              <a:t>НЕМАЧКА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7" name="Picture 6" descr="nemacka-nemci_660x3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214290"/>
            <a:ext cx="2476488" cy="1238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71472" y="1571612"/>
            <a:ext cx="8575553" cy="35394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По завршетку првог светског рата, Немачкој је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Версајским уговором било забрањено да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поседуј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тенкове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p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а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су морали потајно радити на њиховом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усавршавању у Шведској, Русији, па и у самој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Немачкој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Најпознатији Немачки тенк је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PzKpfw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Panther, Tiger.</a:t>
            </a: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Првобитно су замишљени као лаки тенкови за 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o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буку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4" y="642918"/>
            <a:ext cx="8148517" cy="5643602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Box 7"/>
          <p:cNvSpPr txBox="1"/>
          <p:nvPr/>
        </p:nvSpPr>
        <p:spPr>
          <a:xfrm>
            <a:off x="500034" y="571480"/>
            <a:ext cx="3755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Mark IV Churchill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28736"/>
            <a:ext cx="894738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Te</a:t>
            </a:r>
            <a:r>
              <a:rPr lang="sr-Cyrl-RS" sz="2800" dirty="0" smtClean="0">
                <a:solidFill>
                  <a:schemeClr val="bg1"/>
                </a:solidFill>
              </a:rPr>
              <a:t>жина: 39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Посада: пет чланова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Наоружање: један топ </a:t>
            </a:r>
            <a:r>
              <a:rPr lang="en-US" sz="2800" dirty="0" smtClean="0">
                <a:solidFill>
                  <a:schemeClr val="bg1"/>
                </a:solidFill>
              </a:rPr>
              <a:t>Mark III o</a:t>
            </a:r>
            <a:r>
              <a:rPr lang="sr-Cyrl-RS" sz="2800" dirty="0" smtClean="0">
                <a:solidFill>
                  <a:schemeClr val="bg1"/>
                </a:solidFill>
              </a:rPr>
              <a:t>д 57 </a:t>
            </a:r>
            <a:r>
              <a:rPr lang="en-US" sz="2800" dirty="0" smtClean="0">
                <a:solidFill>
                  <a:schemeClr val="bg1"/>
                </a:solidFill>
              </a:rPr>
              <a:t>mm </a:t>
            </a:r>
            <a:r>
              <a:rPr lang="sr-Cyrl-RS" sz="2800" dirty="0" smtClean="0">
                <a:solidFill>
                  <a:schemeClr val="bg1"/>
                </a:solidFill>
              </a:rPr>
              <a:t>са 84 метака</a:t>
            </a:r>
          </a:p>
          <a:p>
            <a:r>
              <a:rPr lang="sr-Cyrl-RS" sz="2800" dirty="0" smtClean="0">
                <a:solidFill>
                  <a:schemeClr val="bg1"/>
                </a:solidFill>
              </a:rPr>
              <a:t>и два митраљеза </a:t>
            </a:r>
            <a:r>
              <a:rPr lang="en-US" sz="2800" dirty="0" err="1" smtClean="0">
                <a:solidFill>
                  <a:schemeClr val="bg1"/>
                </a:solidFill>
              </a:rPr>
              <a:t>Besa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од 8</a:t>
            </a:r>
            <a:r>
              <a:rPr lang="en-US" sz="2800" dirty="0" smtClean="0">
                <a:solidFill>
                  <a:schemeClr val="bg1"/>
                </a:solidFill>
              </a:rPr>
              <a:t> mm</a:t>
            </a:r>
            <a:r>
              <a:rPr lang="sr-Cyrl-RS" sz="2800" dirty="0" smtClean="0">
                <a:solidFill>
                  <a:schemeClr val="bg1"/>
                </a:solidFill>
              </a:rPr>
              <a:t> са 4 950 метака 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Оклоп: предњи део 89</a:t>
            </a:r>
            <a:r>
              <a:rPr lang="en-US" sz="2800" dirty="0" smtClean="0">
                <a:solidFill>
                  <a:schemeClr val="bg1"/>
                </a:solidFill>
              </a:rPr>
              <a:t> mm</a:t>
            </a:r>
            <a:r>
              <a:rPr lang="sr-Cyrl-RS" sz="2800" dirty="0" smtClean="0">
                <a:solidFill>
                  <a:schemeClr val="bg1"/>
                </a:solidFill>
              </a:rPr>
              <a:t>,бочне плоче 76</a:t>
            </a:r>
            <a:r>
              <a:rPr lang="en-US" sz="2800" dirty="0" smtClean="0">
                <a:solidFill>
                  <a:schemeClr val="bg1"/>
                </a:solidFill>
              </a:rPr>
              <a:t> mm</a:t>
            </a:r>
            <a:r>
              <a:rPr lang="sr-Cyrl-RS" sz="28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sr-Cyrl-RS" sz="2800" dirty="0" smtClean="0">
                <a:solidFill>
                  <a:schemeClr val="bg1"/>
                </a:solidFill>
              </a:rPr>
              <a:t>кров</a:t>
            </a:r>
            <a:r>
              <a:rPr lang="en-US" sz="2800" dirty="0" smtClean="0">
                <a:solidFill>
                  <a:schemeClr val="bg1"/>
                </a:solidFill>
              </a:rPr>
              <a:t> 15-20 mm,</a:t>
            </a:r>
            <a:r>
              <a:rPr lang="sr-Cyrl-RS" sz="2800" dirty="0" smtClean="0">
                <a:solidFill>
                  <a:schemeClr val="bg1"/>
                </a:solidFill>
              </a:rPr>
              <a:t>под 19</a:t>
            </a:r>
            <a:r>
              <a:rPr lang="en-US" sz="2800" dirty="0" smtClean="0">
                <a:solidFill>
                  <a:schemeClr val="bg1"/>
                </a:solidFill>
              </a:rPr>
              <a:t> mm</a:t>
            </a:r>
            <a:r>
              <a:rPr lang="sr-Cyrl-RS" sz="2800" dirty="0" smtClean="0">
                <a:solidFill>
                  <a:schemeClr val="bg1"/>
                </a:solidFill>
              </a:rPr>
              <a:t>, купола 89</a:t>
            </a:r>
            <a:r>
              <a:rPr lang="en-US" sz="2800" dirty="0" smtClean="0">
                <a:solidFill>
                  <a:schemeClr val="bg1"/>
                </a:solidFill>
              </a:rPr>
              <a:t> mm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Мотор: један </a:t>
            </a:r>
            <a:r>
              <a:rPr lang="en-US" sz="2800" dirty="0" smtClean="0">
                <a:solidFill>
                  <a:schemeClr val="bg1"/>
                </a:solidFill>
              </a:rPr>
              <a:t>Bedford </a:t>
            </a:r>
            <a:r>
              <a:rPr lang="sr-Cyrl-RS" sz="2800" dirty="0" smtClean="0">
                <a:solidFill>
                  <a:schemeClr val="bg1"/>
                </a:solidFill>
              </a:rPr>
              <a:t>са 12 цилиндра, 350 </a:t>
            </a:r>
            <a:r>
              <a:rPr lang="en-US" sz="2800" dirty="0" smtClean="0">
                <a:solidFill>
                  <a:schemeClr val="bg1"/>
                </a:solidFill>
              </a:rPr>
              <a:t>KS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Брзина: 27</a:t>
            </a:r>
            <a:r>
              <a:rPr lang="en-US" sz="2800" dirty="0" smtClean="0">
                <a:solidFill>
                  <a:schemeClr val="bg1"/>
                </a:solidFill>
              </a:rPr>
              <a:t> km/h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Радијус:144</a:t>
            </a:r>
            <a:r>
              <a:rPr lang="en-US" sz="2800" dirty="0" smtClean="0">
                <a:solidFill>
                  <a:schemeClr val="bg1"/>
                </a:solidFill>
              </a:rPr>
              <a:t> km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Ширина:3,25</a:t>
            </a:r>
            <a:r>
              <a:rPr lang="en-US" sz="2800" dirty="0" smtClean="0">
                <a:solidFill>
                  <a:schemeClr val="bg1"/>
                </a:solidFill>
              </a:rPr>
              <a:t> m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Висина: 2,45</a:t>
            </a:r>
            <a:r>
              <a:rPr lang="en-US" sz="2800" dirty="0" smtClean="0">
                <a:solidFill>
                  <a:schemeClr val="bg1"/>
                </a:solidFill>
              </a:rPr>
              <a:t> m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pzkpfw-1-panzer-1-ausf-a-13-3d-model-obj-3ds-fbx-c4d-lwo-lw-lw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37" y="1285860"/>
            <a:ext cx="8553543" cy="4000528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Box 7"/>
          <p:cNvSpPr txBox="1"/>
          <p:nvPr/>
        </p:nvSpPr>
        <p:spPr>
          <a:xfrm>
            <a:off x="214282" y="285728"/>
            <a:ext cx="7103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5400" dirty="0" smtClean="0">
                <a:solidFill>
                  <a:schemeClr val="bg1"/>
                </a:solidFill>
              </a:rPr>
              <a:t>СЈЕДИЊЕНЕ АМЕРИЧКЕ</a:t>
            </a:r>
          </a:p>
          <a:p>
            <a:r>
              <a:rPr lang="sr-Cyrl-RS" sz="5400" dirty="0" smtClean="0">
                <a:solidFill>
                  <a:schemeClr val="bg1"/>
                </a:solidFill>
              </a:rPr>
              <a:t> </a:t>
            </a:r>
            <a:r>
              <a:rPr lang="sr-Cyrl-RS" sz="5400" dirty="0" smtClean="0">
                <a:solidFill>
                  <a:schemeClr val="bg1"/>
                </a:solidFill>
              </a:rPr>
              <a:t>             ДРЖАВЕ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9" name="Picture 8" descr="SAD-zastav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214422"/>
            <a:ext cx="2309811" cy="1538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2357430"/>
            <a:ext cx="7778348" cy="18158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Од свих великих сила САД су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Највише занемариле оклопна возила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Њихови најпознатији тенковису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M3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Stuart,</a:t>
            </a:r>
          </a:p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M4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Sherman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3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Box 7"/>
          <p:cNvSpPr txBox="1"/>
          <p:nvPr/>
        </p:nvSpPr>
        <p:spPr>
          <a:xfrm>
            <a:off x="285720" y="571480"/>
            <a:ext cx="1457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Stuart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71612"/>
            <a:ext cx="9236055" cy="48320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жина: 12,4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t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Посада: четири члана</a:t>
            </a: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Наоружање: један топ М5 од 37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са 103 метака и три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митраљеза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Browing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o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д 8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са 8 270</a:t>
            </a: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Оклоп: предњи део 51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бочне плоче 25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кров 10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под 38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,горња плоча 13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Мотор: један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Wright Continental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од 250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KS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Брзина: 58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km/h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Радијус: 113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Ширина: 2,3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Висина:2,51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Stuart_m5a1_cfb_bord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787400"/>
            <a:ext cx="8140700" cy="528320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Box 7"/>
          <p:cNvSpPr txBox="1"/>
          <p:nvPr/>
        </p:nvSpPr>
        <p:spPr>
          <a:xfrm>
            <a:off x="285720" y="571480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M4</a:t>
            </a:r>
            <a:r>
              <a:rPr lang="en-US" sz="4000" dirty="0" smtClean="0">
                <a:solidFill>
                  <a:schemeClr val="bg1"/>
                </a:solidFill>
              </a:rPr>
              <a:t> Sherman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785926"/>
            <a:ext cx="9003875" cy="39703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Тежина: 30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t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Посада: пет чланова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Наоружање: један топ М3 од 75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,два митраљеза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са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5 000 метака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Мотор: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Wright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са девет цилиндра и 400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KS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Брзина: 40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km/h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Рдијус: 185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km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Ширина: 2,6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Висина: 2,7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4936989174_718eb52be2_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086"/>
            <a:ext cx="9144000" cy="4339828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2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Rectangle 4"/>
          <p:cNvSpPr/>
          <p:nvPr/>
        </p:nvSpPr>
        <p:spPr>
          <a:xfrm>
            <a:off x="1" y="1071546"/>
            <a:ext cx="9144000" cy="132343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endParaRPr lang="sr-Cyrl-RS" sz="8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5572140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13572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57356" y="1571612"/>
            <a:ext cx="5711565" cy="92333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/>
          </a:bodyPr>
          <a:lstStyle/>
          <a:p>
            <a:pPr algn="ctr"/>
            <a:r>
              <a:rPr lang="sr-Cyrl-R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ХВАЛА НА ПАЖЊИ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3143248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5" descr="pzkpfw-1-panzer-1-ausf-a-13-3d-model-obj-3ds-fbx-c4d-lwo-lw-lw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2643182"/>
            <a:ext cx="4692598" cy="3517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714356"/>
            <a:ext cx="1699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PzKpfw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785926"/>
            <a:ext cx="4135427" cy="22467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је возило са два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члана посаде, опремљен </a:t>
            </a:r>
          </a:p>
          <a:p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а два митраљеза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MG13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од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7,9mm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.Снага мотора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је износила око 100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KS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/>
          <p:cNvSpPr txBox="1"/>
          <p:nvPr/>
        </p:nvSpPr>
        <p:spPr>
          <a:xfrm>
            <a:off x="428596" y="285728"/>
            <a:ext cx="5449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PzKpfw</a:t>
            </a:r>
            <a:r>
              <a:rPr lang="en-US" sz="4000" dirty="0" smtClean="0">
                <a:solidFill>
                  <a:schemeClr val="bg1"/>
                </a:solidFill>
              </a:rPr>
              <a:t> Panther V </a:t>
            </a:r>
            <a:r>
              <a:rPr lang="en-US" sz="4000" dirty="0" err="1" smtClean="0">
                <a:solidFill>
                  <a:schemeClr val="bg1"/>
                </a:solidFill>
              </a:rPr>
              <a:t>Ausf</a:t>
            </a:r>
            <a:r>
              <a:rPr lang="en-US" sz="4000" dirty="0" smtClean="0">
                <a:solidFill>
                  <a:schemeClr val="bg1"/>
                </a:solidFill>
              </a:rPr>
              <a:t> G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582" y="1071546"/>
            <a:ext cx="8926418" cy="61247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dirty="0" smtClean="0"/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Тежина: 44,8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t</a:t>
            </a:r>
          </a:p>
          <a:p>
            <a:pPr>
              <a:buBlip>
                <a:blip r:embed="rId3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Посада : 5 чланова</a:t>
            </a:r>
          </a:p>
          <a:p>
            <a:pPr>
              <a:buBlip>
                <a:blip r:embed="rId3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Наоружање : један топ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KwK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42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од 75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79 метака</a:t>
            </a:r>
          </a:p>
          <a:p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и два митраљеза М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са 4 500 метака</a:t>
            </a:r>
          </a:p>
          <a:p>
            <a:pPr>
              <a:buBlip>
                <a:blip r:embed="rId3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Оклоп: предњи део 80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mm,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задњи део 40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mm,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кров   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15 mm,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под 33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mm,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предњи део 120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mm,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бочне плоче 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45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mm,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и горња плоча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15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Мотор: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Maybach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од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690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KS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Брзина: 55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km/h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Радијус: 177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km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Висина: 2,95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Ширина: 3,30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3"/>
              </a:buBlip>
            </a:pPr>
            <a:endParaRPr lang="sr-Cyrl-RS" sz="2800" dirty="0" smtClean="0">
              <a:solidFill>
                <a:schemeClr val="bg1"/>
              </a:solidFill>
            </a:endParaRPr>
          </a:p>
          <a:p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5" descr="panzerkampfwagen_v_panther_by_vasya_ko4ano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2" y="1142984"/>
            <a:ext cx="8504929" cy="4943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3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/>
          <p:cNvSpPr txBox="1"/>
          <p:nvPr/>
        </p:nvSpPr>
        <p:spPr>
          <a:xfrm>
            <a:off x="500034" y="571480"/>
            <a:ext cx="42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PzKpfw</a:t>
            </a:r>
            <a:r>
              <a:rPr lang="en-US" sz="4000" dirty="0" smtClean="0">
                <a:solidFill>
                  <a:schemeClr val="bg1"/>
                </a:solidFill>
              </a:rPr>
              <a:t> Tiger </a:t>
            </a:r>
            <a:r>
              <a:rPr lang="en-US" sz="4000" dirty="0" err="1" smtClean="0">
                <a:solidFill>
                  <a:schemeClr val="bg1"/>
                </a:solidFill>
              </a:rPr>
              <a:t>Ausf</a:t>
            </a:r>
            <a:r>
              <a:rPr lang="en-US" sz="4000" dirty="0" smtClean="0">
                <a:solidFill>
                  <a:schemeClr val="bg1"/>
                </a:solidFill>
              </a:rPr>
              <a:t> 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500174"/>
            <a:ext cx="8950464" cy="56938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sr-Cyrl-RS" sz="2800" dirty="0" smtClean="0"/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Тежина: 68,7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t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Посада: пет чланова</a:t>
            </a: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Наоружање: један топ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KwK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са 80 метака и два</a:t>
            </a:r>
          </a:p>
          <a:p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итраљеза 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MG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са 5 850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метака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Оклоп: предњи део 100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, предња плоча 150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,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бочна и задња плоча 80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, кров 40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предња 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плоча 185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mm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Мотор: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Maybach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600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KS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Брзина: 38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km/h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Радијус: 110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Висина: 3,08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sr-Cyrl-R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Ширина: 3,27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- 4,72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Blip>
                <a:blip r:embed="rId4"/>
              </a:buBlip>
            </a:pPr>
            <a:endParaRPr lang="sr-Cyrl-R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tank-pzkpfw-vi-tiger-dmitry-laud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57166"/>
            <a:ext cx="8586872" cy="57150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Rectangle 6"/>
          <p:cNvSpPr/>
          <p:nvPr/>
        </p:nvSpPr>
        <p:spPr>
          <a:xfrm>
            <a:off x="357158" y="500042"/>
            <a:ext cx="2809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Cyrl-R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sr-Cyrl-R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ТАЛИЈА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214290"/>
            <a:ext cx="2000264" cy="12466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596" y="1857364"/>
            <a:ext cx="8987268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Италијанске оклопне снаге прилично су се добро</a:t>
            </a:r>
          </a:p>
          <a:p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бориле с обзиром на своју непоуздану опрему.</a:t>
            </a:r>
          </a:p>
          <a:p>
            <a:pPr>
              <a:buBlip>
                <a:blip r:embed="rId3"/>
              </a:buBlip>
            </a:pPr>
            <a:r>
              <a:rPr lang="sr-Cyrl-R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Њени најбољи тенкови су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L3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L6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M11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/39,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M13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/40.</a:t>
            </a:r>
          </a:p>
          <a:p>
            <a:pPr>
              <a:buBlip>
                <a:blip r:embed="rId3"/>
              </a:buBlip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L3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L6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Cyrl-R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су лаки тенкови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317c208ec9ff331d5ed.jpeg"/>
          <p:cNvPicPr>
            <a:picLocks noChangeAspect="1"/>
          </p:cNvPicPr>
          <p:nvPr/>
        </p:nvPicPr>
        <p:blipFill>
          <a:blip r:embed="rId2">
            <a:lum bright="-1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/>
          <p:cNvSpPr txBox="1"/>
          <p:nvPr/>
        </p:nvSpPr>
        <p:spPr>
          <a:xfrm>
            <a:off x="500034" y="642918"/>
            <a:ext cx="3220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000" dirty="0" smtClean="0">
                <a:solidFill>
                  <a:schemeClr val="bg1"/>
                </a:solidFill>
              </a:rPr>
              <a:t>ЛАКИ ТРНК </a:t>
            </a:r>
            <a:r>
              <a:rPr lang="en-US" sz="4000" dirty="0" err="1" smtClean="0">
                <a:solidFill>
                  <a:schemeClr val="bg1"/>
                </a:solidFill>
              </a:rPr>
              <a:t>L3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1285860"/>
            <a:ext cx="8572528" cy="583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Тежина</a:t>
            </a:r>
            <a:r>
              <a:rPr lang="sr-Cyrl-RS" sz="2800" dirty="0" smtClean="0"/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: 3,4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Посада: два </a:t>
            </a:r>
            <a:r>
              <a:rPr lang="sr-Cyrl-RS" sz="2800" dirty="0" smtClean="0">
                <a:solidFill>
                  <a:schemeClr val="bg1"/>
                </a:solidFill>
              </a:rPr>
              <a:t>члана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Наоружање: један пламенобацач </a:t>
            </a:r>
            <a:r>
              <a:rPr lang="en-US" sz="2800" dirty="0" smtClean="0">
                <a:solidFill>
                  <a:schemeClr val="bg1"/>
                </a:solidFill>
              </a:rPr>
              <a:t>FIAT</a:t>
            </a:r>
            <a:r>
              <a:rPr lang="sr-Cyrl-RS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err="1" smtClean="0">
                <a:solidFill>
                  <a:schemeClr val="bg1"/>
                </a:solidFill>
              </a:rPr>
              <a:t>OCI</a:t>
            </a: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s</a:t>
            </a:r>
            <a:r>
              <a:rPr lang="sr-Cyrl-RS" sz="2800" dirty="0" smtClean="0">
                <a:solidFill>
                  <a:schemeClr val="bg1"/>
                </a:solidFill>
              </a:rPr>
              <a:t>а 250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l</a:t>
            </a:r>
            <a:r>
              <a:rPr lang="sr-Cyrl-RS" sz="2800" dirty="0" smtClean="0">
                <a:solidFill>
                  <a:schemeClr val="bg1"/>
                </a:solidFill>
              </a:rPr>
              <a:t> горива у </a:t>
            </a:r>
            <a:r>
              <a:rPr lang="sr-Cyrl-RS" sz="2800" dirty="0" smtClean="0">
                <a:solidFill>
                  <a:schemeClr val="bg1"/>
                </a:solidFill>
              </a:rPr>
              <a:t>приколици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Оклоп: предњи део и приколица 13,5</a:t>
            </a:r>
            <a:r>
              <a:rPr lang="en-US" sz="2800" dirty="0" smtClean="0">
                <a:solidFill>
                  <a:schemeClr val="bg1"/>
                </a:solidFill>
              </a:rPr>
              <a:t>mm</a:t>
            </a:r>
            <a:r>
              <a:rPr lang="sr-Cyrl-RS" sz="2800" dirty="0" smtClean="0">
                <a:solidFill>
                  <a:schemeClr val="bg1"/>
                </a:solidFill>
              </a:rPr>
              <a:t> предња</a:t>
            </a:r>
          </a:p>
          <a:p>
            <a:r>
              <a:rPr lang="sr-Cyrl-RS" sz="2800" dirty="0" smtClean="0">
                <a:solidFill>
                  <a:schemeClr val="bg1"/>
                </a:solidFill>
              </a:rPr>
              <a:t>бочна и задња плоча 8,5</a:t>
            </a:r>
            <a:r>
              <a:rPr lang="en-US" sz="2800" dirty="0" smtClean="0">
                <a:solidFill>
                  <a:schemeClr val="bg1"/>
                </a:solidFill>
              </a:rPr>
              <a:t>mm</a:t>
            </a:r>
            <a:r>
              <a:rPr lang="sr-Cyrl-RS" sz="2800" dirty="0" smtClean="0">
                <a:solidFill>
                  <a:schemeClr val="bg1"/>
                </a:solidFill>
              </a:rPr>
              <a:t> ,кров 6</a:t>
            </a:r>
            <a:r>
              <a:rPr lang="en-US" sz="2800" dirty="0" smtClean="0">
                <a:solidFill>
                  <a:schemeClr val="bg1"/>
                </a:solidFill>
              </a:rPr>
              <a:t>mm</a:t>
            </a:r>
            <a:r>
              <a:rPr lang="sr-Cyrl-RS" sz="2800" dirty="0" smtClean="0">
                <a:solidFill>
                  <a:schemeClr val="bg1"/>
                </a:solidFill>
              </a:rPr>
              <a:t> , под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6mm</a:t>
            </a:r>
            <a:r>
              <a:rPr lang="sr-Cyrl-RS" sz="2800" dirty="0" smtClean="0">
                <a:solidFill>
                  <a:schemeClr val="bg1"/>
                </a:solidFill>
              </a:rPr>
              <a:t> - 13,5</a:t>
            </a:r>
            <a:r>
              <a:rPr lang="en-US" sz="2800" dirty="0" smtClean="0">
                <a:solidFill>
                  <a:schemeClr val="bg1"/>
                </a:solidFill>
              </a:rPr>
              <a:t>mm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Мотор: са четири цилиндра и воденим хлађњем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FIAT SPA CV</a:t>
            </a: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3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Радијус: 120 </a:t>
            </a:r>
            <a:r>
              <a:rPr lang="en-US" sz="2800" dirty="0" smtClean="0">
                <a:solidFill>
                  <a:schemeClr val="bg1"/>
                </a:solidFill>
              </a:rPr>
              <a:t>km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Брзина: 42 </a:t>
            </a:r>
            <a:r>
              <a:rPr lang="en-US" sz="2800" dirty="0" smtClean="0">
                <a:solidFill>
                  <a:schemeClr val="bg1"/>
                </a:solidFill>
              </a:rPr>
              <a:t>km/h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 Висина: 1,29 </a:t>
            </a:r>
            <a:r>
              <a:rPr lang="en-US" sz="2800" dirty="0" smtClean="0">
                <a:solidFill>
                  <a:schemeClr val="bg1"/>
                </a:solidFill>
              </a:rPr>
              <a:t>m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sr-Cyrl-RS" sz="2800" dirty="0" smtClean="0">
                <a:solidFill>
                  <a:schemeClr val="bg1"/>
                </a:solidFill>
              </a:rPr>
              <a:t>Ширина: 1,4 </a:t>
            </a:r>
            <a:r>
              <a:rPr lang="en-US" sz="2800" dirty="0" smtClean="0">
                <a:solidFill>
                  <a:schemeClr val="bg1"/>
                </a:solidFill>
              </a:rPr>
              <a:t>m</a:t>
            </a:r>
            <a:endParaRPr lang="sr-Cyrl-R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1109</Words>
  <Application>Microsoft Office PowerPoint</Application>
  <PresentationFormat>On-screen Show (4:3)</PresentationFormat>
  <Paragraphs>171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6</vt:lpstr>
      <vt:lpstr>M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B</vt:lpstr>
      <vt:lpstr>Slide 22</vt:lpstr>
      <vt:lpstr>Slide 23</vt:lpstr>
      <vt:lpstr>7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djaleksic</dc:creator>
  <cp:lastModifiedBy>djaleksic</cp:lastModifiedBy>
  <cp:revision>51</cp:revision>
  <dcterms:created xsi:type="dcterms:W3CDTF">2018-03-24T16:35:30Z</dcterms:created>
  <dcterms:modified xsi:type="dcterms:W3CDTF">2018-03-25T13:59:47Z</dcterms:modified>
</cp:coreProperties>
</file>