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0" r:id="rId11"/>
    <p:sldId id="321" r:id="rId12"/>
    <p:sldId id="318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 autoAdjust="0"/>
    <p:restoredTop sz="88496" autoAdjust="0"/>
  </p:normalViewPr>
  <p:slideViewPr>
    <p:cSldViewPr showGuides="1">
      <p:cViewPr varScale="1">
        <p:scale>
          <a:sx n="76" d="100"/>
          <a:sy n="76" d="100"/>
        </p:scale>
        <p:origin x="74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profvis_demo.R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profvis_demo.R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profvis_demo.R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3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profvi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plot-cach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in Production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January 2019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89C-5291-47AB-9C93-6BA695F9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-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80048-DBB7-43CC-9130-DEC785837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5"/>
          <a:stretch/>
        </p:blipFill>
        <p:spPr>
          <a:xfrm>
            <a:off x="1508125" y="2071962"/>
            <a:ext cx="7761905" cy="3780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A11E3-C2FB-4C58-80FF-D5B56AAB4902}"/>
              </a:ext>
            </a:extLst>
          </p:cNvPr>
          <p:cNvSpPr txBox="1"/>
          <p:nvPr/>
        </p:nvSpPr>
        <p:spPr>
          <a:xfrm>
            <a:off x="1508125" y="6172200"/>
            <a:ext cx="776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Realtime sensors </a:t>
            </a:r>
            <a:r>
              <a:rPr lang="en-US" dirty="0">
                <a:sym typeface="Wingdings" panose="05000000000000000000" pitchFamily="2" charset="2"/>
              </a:rPr>
              <a:t> Event Hub  Stream analytics  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0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89C-5291-47AB-9C93-6BA695F9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- </a:t>
            </a:r>
            <a:r>
              <a:rPr lang="en-US" dirty="0" err="1"/>
              <a:t>BigQuery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Shiny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Ready for the next 10,000 viewers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B8BAF7F-DADB-4BBE-B8FC-0A8918ECF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27" y="685800"/>
            <a:ext cx="460237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in Production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RStudio 2019 Shiny Updates</a:t>
            </a:r>
          </a:p>
          <a:p>
            <a:r>
              <a:rPr lang="en-US" dirty="0"/>
              <a:t>Demo Development Concepts from RStudio Conference</a:t>
            </a:r>
          </a:p>
          <a:p>
            <a:r>
              <a:rPr lang="en-US" dirty="0"/>
              <a:t>Data Ingestion Ideas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E9B5-9B93-42BA-B015-67AB6ABD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3F7B-ADD9-497C-889E-52323B12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emphasis on R and Shiny in Production</a:t>
            </a:r>
          </a:p>
          <a:p>
            <a:r>
              <a:rPr lang="en-US" dirty="0"/>
              <a:t>Sales effort focused on RStudio Connect ($15k/year)</a:t>
            </a:r>
          </a:p>
          <a:p>
            <a:r>
              <a:rPr lang="en-US" dirty="0"/>
              <a:t>Revised Shiny development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625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E9B5-9B93-42BA-B015-67AB6ABD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Development Best Practices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90E706-8512-457A-933A-E6E78A244417}"/>
              </a:ext>
            </a:extLst>
          </p:cNvPr>
          <p:cNvGrpSpPr/>
          <p:nvPr/>
        </p:nvGrpSpPr>
        <p:grpSpPr>
          <a:xfrm>
            <a:off x="2055812" y="2514600"/>
            <a:ext cx="7696200" cy="2895600"/>
            <a:chOff x="2055812" y="2514600"/>
            <a:chExt cx="7696200" cy="2895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4FE233-40C4-4A64-A613-48AA14F35E9F}"/>
                </a:ext>
              </a:extLst>
            </p:cNvPr>
            <p:cNvSpPr/>
            <p:nvPr/>
          </p:nvSpPr>
          <p:spPr>
            <a:xfrm>
              <a:off x="4799012" y="25146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 Benchmark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7CAD5-01E6-4BB4-8613-0985C6B21F7B}"/>
                </a:ext>
              </a:extLst>
            </p:cNvPr>
            <p:cNvSpPr/>
            <p:nvPr/>
          </p:nvSpPr>
          <p:spPr>
            <a:xfrm>
              <a:off x="4799012" y="3719943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Done!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3BBB3A-B258-4E57-9812-08702085FAD2}"/>
                </a:ext>
              </a:extLst>
            </p:cNvPr>
            <p:cNvSpPr/>
            <p:nvPr/>
          </p:nvSpPr>
          <p:spPr>
            <a:xfrm>
              <a:off x="7542212" y="3719945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 Analyze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F39363-EB9D-4D65-A9AF-C3E5B0EF16BB}"/>
                </a:ext>
              </a:extLst>
            </p:cNvPr>
            <p:cNvSpPr/>
            <p:nvPr/>
          </p:nvSpPr>
          <p:spPr>
            <a:xfrm>
              <a:off x="4799012" y="49530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 Recommend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8E0F75-DF91-4FB8-885D-BF5BD1A5080A}"/>
                </a:ext>
              </a:extLst>
            </p:cNvPr>
            <p:cNvSpPr/>
            <p:nvPr/>
          </p:nvSpPr>
          <p:spPr>
            <a:xfrm>
              <a:off x="2055812" y="37338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4. Optimize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3CC8633-2EA0-495F-81BD-CA37EB865D41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>
              <a:off x="7008812" y="2743200"/>
              <a:ext cx="1638300" cy="9767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9A059F2-4CDD-41AB-B62E-E8F5CCC3C62D}"/>
                </a:ext>
              </a:extLst>
            </p:cNvPr>
            <p:cNvCxnSpPr>
              <a:stCxn id="6" idx="2"/>
              <a:endCxn id="7" idx="3"/>
            </p:cNvCxnSpPr>
            <p:nvPr/>
          </p:nvCxnSpPr>
          <p:spPr>
            <a:xfrm rot="5400000">
              <a:off x="7325735" y="3860222"/>
              <a:ext cx="1004455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5A654E2-EDDD-46AF-AB48-F4E72867D05B}"/>
                </a:ext>
              </a:extLst>
            </p:cNvPr>
            <p:cNvCxnSpPr>
              <a:stCxn id="7" idx="1"/>
              <a:endCxn id="8" idx="2"/>
            </p:cNvCxnSpPr>
            <p:nvPr/>
          </p:nvCxnSpPr>
          <p:spPr>
            <a:xfrm rot="10800000">
              <a:off x="3160712" y="4191000"/>
              <a:ext cx="1638300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7DF30A0-15C9-4C18-8FE9-07877DD062C0}"/>
                </a:ext>
              </a:extLst>
            </p:cNvPr>
            <p:cNvCxnSpPr>
              <a:stCxn id="8" idx="0"/>
              <a:endCxn id="4" idx="1"/>
            </p:cNvCxnSpPr>
            <p:nvPr/>
          </p:nvCxnSpPr>
          <p:spPr>
            <a:xfrm rot="5400000" flipH="1" flipV="1">
              <a:off x="3484562" y="2419350"/>
              <a:ext cx="990600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75BDE2-A64D-4716-9CBE-4EED49322882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5903912" y="29718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74DA7B-00CE-48DA-9EC1-54D8D0284F2C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5903912" y="43434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3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E9B5-9B93-42BA-B015-67AB6ABD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3187"/>
            <a:ext cx="9144001" cy="1371600"/>
          </a:xfrm>
        </p:spPr>
        <p:txBody>
          <a:bodyPr/>
          <a:lstStyle/>
          <a:p>
            <a:r>
              <a:rPr lang="en-US" dirty="0"/>
              <a:t>What's in a Benchmark?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90E706-8512-457A-933A-E6E78A244417}"/>
              </a:ext>
            </a:extLst>
          </p:cNvPr>
          <p:cNvGrpSpPr/>
          <p:nvPr/>
        </p:nvGrpSpPr>
        <p:grpSpPr>
          <a:xfrm>
            <a:off x="7694612" y="2552700"/>
            <a:ext cx="4114800" cy="1752600"/>
            <a:chOff x="2055812" y="2514600"/>
            <a:chExt cx="7696200" cy="2895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4FE233-40C4-4A64-A613-48AA14F35E9F}"/>
                </a:ext>
              </a:extLst>
            </p:cNvPr>
            <p:cNvSpPr/>
            <p:nvPr/>
          </p:nvSpPr>
          <p:spPr>
            <a:xfrm>
              <a:off x="4799012" y="2514600"/>
              <a:ext cx="2209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 Benchmark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7CAD5-01E6-4BB4-8613-0985C6B21F7B}"/>
                </a:ext>
              </a:extLst>
            </p:cNvPr>
            <p:cNvSpPr/>
            <p:nvPr/>
          </p:nvSpPr>
          <p:spPr>
            <a:xfrm>
              <a:off x="4799012" y="3719943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Done!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3BBB3A-B258-4E57-9812-08702085FAD2}"/>
                </a:ext>
              </a:extLst>
            </p:cNvPr>
            <p:cNvSpPr/>
            <p:nvPr/>
          </p:nvSpPr>
          <p:spPr>
            <a:xfrm>
              <a:off x="7542212" y="3719945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 Analyze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F39363-EB9D-4D65-A9AF-C3E5B0EF16BB}"/>
                </a:ext>
              </a:extLst>
            </p:cNvPr>
            <p:cNvSpPr/>
            <p:nvPr/>
          </p:nvSpPr>
          <p:spPr>
            <a:xfrm>
              <a:off x="4799012" y="49530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 Recommend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8E0F75-DF91-4FB8-885D-BF5BD1A5080A}"/>
                </a:ext>
              </a:extLst>
            </p:cNvPr>
            <p:cNvSpPr/>
            <p:nvPr/>
          </p:nvSpPr>
          <p:spPr>
            <a:xfrm>
              <a:off x="2055812" y="37338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 Optimize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3CC8633-2EA0-495F-81BD-CA37EB865D41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>
              <a:off x="7008812" y="2743200"/>
              <a:ext cx="1638300" cy="9767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9A059F2-4CDD-41AB-B62E-E8F5CCC3C62D}"/>
                </a:ext>
              </a:extLst>
            </p:cNvPr>
            <p:cNvCxnSpPr>
              <a:stCxn id="6" idx="2"/>
              <a:endCxn id="7" idx="3"/>
            </p:cNvCxnSpPr>
            <p:nvPr/>
          </p:nvCxnSpPr>
          <p:spPr>
            <a:xfrm rot="5400000">
              <a:off x="7325735" y="3860222"/>
              <a:ext cx="1004455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5A654E2-EDDD-46AF-AB48-F4E72867D05B}"/>
                </a:ext>
              </a:extLst>
            </p:cNvPr>
            <p:cNvCxnSpPr>
              <a:stCxn id="7" idx="1"/>
              <a:endCxn id="8" idx="2"/>
            </p:cNvCxnSpPr>
            <p:nvPr/>
          </p:nvCxnSpPr>
          <p:spPr>
            <a:xfrm rot="10800000">
              <a:off x="3160712" y="4191000"/>
              <a:ext cx="1638300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7DF30A0-15C9-4C18-8FE9-07877DD062C0}"/>
                </a:ext>
              </a:extLst>
            </p:cNvPr>
            <p:cNvCxnSpPr>
              <a:stCxn id="8" idx="0"/>
              <a:endCxn id="4" idx="1"/>
            </p:cNvCxnSpPr>
            <p:nvPr/>
          </p:nvCxnSpPr>
          <p:spPr>
            <a:xfrm rot="5400000" flipH="1" flipV="1">
              <a:off x="3484562" y="2419350"/>
              <a:ext cx="990600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75BDE2-A64D-4716-9CBE-4EED49322882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5903912" y="29718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74DA7B-00CE-48DA-9EC1-54D8D0284F2C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5903912" y="43434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90041E-5A39-4034-9B41-387787F89BC1}"/>
              </a:ext>
            </a:extLst>
          </p:cNvPr>
          <p:cNvSpPr txBox="1"/>
          <p:nvPr/>
        </p:nvSpPr>
        <p:spPr>
          <a:xfrm>
            <a:off x="1065212" y="243544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Model</a:t>
            </a:r>
            <a:r>
              <a:rPr lang="en-US" sz="2400" dirty="0"/>
              <a:t>:  Representative user actions</a:t>
            </a:r>
          </a:p>
          <a:p>
            <a:pPr marL="342900" indent="-342900">
              <a:buAutoNum type="arabicPeriod"/>
            </a:pPr>
            <a:r>
              <a:rPr lang="en-US" sz="2400" b="1" dirty="0"/>
              <a:t>Metrics</a:t>
            </a:r>
            <a:r>
              <a:rPr lang="en-US" sz="2400" dirty="0"/>
              <a:t>:  Latencies experienced by model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FE966-233B-4FCC-AB68-2A0D625CE06C}"/>
              </a:ext>
            </a:extLst>
          </p:cNvPr>
          <p:cNvSpPr txBox="1"/>
          <p:nvPr/>
        </p:nvSpPr>
        <p:spPr>
          <a:xfrm>
            <a:off x="1063624" y="379774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Shinytest</a:t>
            </a:r>
            <a:r>
              <a:rPr lang="en-US" sz="2400" dirty="0"/>
              <a:t>:  Requires RStudio 1.2.x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C7043-313D-47CB-B8E2-2306AF4C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3" y="4489784"/>
            <a:ext cx="10172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FE5-EB8F-4F0A-A7BA-5FBA9315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84" y="402510"/>
            <a:ext cx="9144001" cy="13716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8BA8-0AC8-4F05-86D2-0DAFF961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90" y="1971172"/>
            <a:ext cx="9134391" cy="4114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Exercise model to produce metric data</a:t>
            </a:r>
          </a:p>
          <a:p>
            <a:r>
              <a:rPr lang="en-US" dirty="0"/>
              <a:t>Identify the slowest thing – </a:t>
            </a:r>
            <a:r>
              <a:rPr lang="en-US" b="1" dirty="0"/>
              <a:t>one</a:t>
            </a:r>
            <a:r>
              <a:rPr lang="en-US" dirty="0"/>
              <a:t> at a time!</a:t>
            </a:r>
          </a:p>
          <a:p>
            <a:r>
              <a:rPr lang="en-US" dirty="0"/>
              <a:t>Optimizing slowest thing gives highest payoff</a:t>
            </a:r>
          </a:p>
          <a:p>
            <a:r>
              <a:rPr lang="en-US" dirty="0" err="1"/>
              <a:t>Rprof</a:t>
            </a:r>
            <a:r>
              <a:rPr lang="en-US" dirty="0"/>
              <a:t> and </a:t>
            </a:r>
            <a:r>
              <a:rPr lang="en-US" dirty="0" err="1">
                <a:hlinkClick r:id="rId3"/>
              </a:rPr>
              <a:t>profvis</a:t>
            </a:r>
            <a:r>
              <a:rPr lang="en-US" dirty="0"/>
              <a:t> (</a:t>
            </a:r>
            <a:r>
              <a:rPr lang="en-US" dirty="0" err="1"/>
              <a:t>profvis</a:t>
            </a:r>
            <a:r>
              <a:rPr lang="en-US" dirty="0"/>
              <a:t> calls base </a:t>
            </a:r>
            <a:r>
              <a:rPr lang="en-US" dirty="0" err="1"/>
              <a:t>Rprof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“Feels slow” usually means R is busy</a:t>
            </a:r>
          </a:p>
          <a:p>
            <a:pPr lvl="1"/>
            <a:r>
              <a:rPr lang="en-US" dirty="0" err="1"/>
              <a:t>Rprof</a:t>
            </a:r>
            <a:r>
              <a:rPr lang="en-US" dirty="0"/>
              <a:t>: sample what R is doing </a:t>
            </a:r>
          </a:p>
          <a:p>
            <a:pPr lvl="1"/>
            <a:r>
              <a:rPr lang="en-US" dirty="0"/>
              <a:t>Computing (ggplot2, 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Waiting (database, network, disk)</a:t>
            </a:r>
          </a:p>
          <a:p>
            <a:pPr lvl="1"/>
            <a:r>
              <a:rPr lang="en-US" dirty="0" err="1"/>
              <a:t>profvis</a:t>
            </a:r>
            <a:r>
              <a:rPr lang="en-US" dirty="0"/>
              <a:t>: visualize </a:t>
            </a:r>
            <a:r>
              <a:rPr lang="en-US" dirty="0" err="1"/>
              <a:t>Rprof</a:t>
            </a:r>
            <a:r>
              <a:rPr lang="en-US" dirty="0"/>
              <a:t>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2B297-F3C1-4FA0-B5CC-833D51DBF1A4}"/>
              </a:ext>
            </a:extLst>
          </p:cNvPr>
          <p:cNvGrpSpPr/>
          <p:nvPr/>
        </p:nvGrpSpPr>
        <p:grpSpPr>
          <a:xfrm>
            <a:off x="7694612" y="2552700"/>
            <a:ext cx="4114800" cy="1752600"/>
            <a:chOff x="2055812" y="2514600"/>
            <a:chExt cx="7696200" cy="2895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099C36-8618-4099-97A2-F28CA6A1B974}"/>
                </a:ext>
              </a:extLst>
            </p:cNvPr>
            <p:cNvSpPr/>
            <p:nvPr/>
          </p:nvSpPr>
          <p:spPr>
            <a:xfrm>
              <a:off x="4799012" y="25146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 Benchmark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3FF5B-F756-4F05-86B5-F5579E275652}"/>
                </a:ext>
              </a:extLst>
            </p:cNvPr>
            <p:cNvSpPr/>
            <p:nvPr/>
          </p:nvSpPr>
          <p:spPr>
            <a:xfrm>
              <a:off x="4799012" y="3719943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Done!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E2FDDB-DA9E-4ED2-82A1-53EA5D442EEB}"/>
                </a:ext>
              </a:extLst>
            </p:cNvPr>
            <p:cNvSpPr/>
            <p:nvPr/>
          </p:nvSpPr>
          <p:spPr>
            <a:xfrm>
              <a:off x="7542212" y="3719945"/>
              <a:ext cx="22098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 Analyze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31B04E-E207-4D06-9048-DAF020CC1F98}"/>
                </a:ext>
              </a:extLst>
            </p:cNvPr>
            <p:cNvSpPr/>
            <p:nvPr/>
          </p:nvSpPr>
          <p:spPr>
            <a:xfrm>
              <a:off x="4799012" y="49530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 Recommend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0624BA-B1B2-4800-8C99-4817D60987D3}"/>
                </a:ext>
              </a:extLst>
            </p:cNvPr>
            <p:cNvSpPr/>
            <p:nvPr/>
          </p:nvSpPr>
          <p:spPr>
            <a:xfrm>
              <a:off x="2055812" y="37338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 Optimize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D1879E-3CF5-4D14-BA7C-3D2D3FB4448D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7008812" y="2743200"/>
              <a:ext cx="1638300" cy="9767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D87D084-29F7-46E1-8207-905510855B1F}"/>
                </a:ext>
              </a:extLst>
            </p:cNvPr>
            <p:cNvCxnSpPr>
              <a:stCxn id="7" idx="2"/>
              <a:endCxn id="8" idx="3"/>
            </p:cNvCxnSpPr>
            <p:nvPr/>
          </p:nvCxnSpPr>
          <p:spPr>
            <a:xfrm rot="5400000">
              <a:off x="7325735" y="3860222"/>
              <a:ext cx="1004455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08C1468-9ACD-468D-9470-6F31D88DC037}"/>
                </a:ext>
              </a:extLst>
            </p:cNvPr>
            <p:cNvCxnSpPr>
              <a:stCxn id="8" idx="1"/>
              <a:endCxn id="9" idx="2"/>
            </p:cNvCxnSpPr>
            <p:nvPr/>
          </p:nvCxnSpPr>
          <p:spPr>
            <a:xfrm rot="10800000">
              <a:off x="3160712" y="4191000"/>
              <a:ext cx="1638300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A0883E3-2067-4D00-AB42-7A25AF8C2C18}"/>
                </a:ext>
              </a:extLst>
            </p:cNvPr>
            <p:cNvCxnSpPr>
              <a:stCxn id="9" idx="0"/>
              <a:endCxn id="5" idx="1"/>
            </p:cNvCxnSpPr>
            <p:nvPr/>
          </p:nvCxnSpPr>
          <p:spPr>
            <a:xfrm rot="5400000" flipH="1" flipV="1">
              <a:off x="3484562" y="2419350"/>
              <a:ext cx="990600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D56A-8739-43ED-B18B-D11CE64F94D0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903912" y="29718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FB73FE-20CF-45F8-ABBA-BB09A1C7CD07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5903912" y="43434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2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FE5-EB8F-4F0A-A7BA-5FBA9315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84" y="402510"/>
            <a:ext cx="9144001" cy="1371600"/>
          </a:xfrm>
        </p:spPr>
        <p:txBody>
          <a:bodyPr/>
          <a:lstStyle/>
          <a:p>
            <a:r>
              <a:rPr lang="en-US" dirty="0"/>
              <a:t>Analysis - </a:t>
            </a:r>
            <a:r>
              <a:rPr lang="en-US" dirty="0" err="1"/>
              <a:t>profvis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15CAF3-F50D-44E1-88A2-8B474CE5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4" y="1828800"/>
            <a:ext cx="8501197" cy="35789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BD9E21-B06C-421E-9E69-11068619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4" y="5493658"/>
            <a:ext cx="8501197" cy="9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FE5-EB8F-4F0A-A7BA-5FBA9315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84" y="402510"/>
            <a:ext cx="9144001" cy="1371600"/>
          </a:xfrm>
        </p:spPr>
        <p:txBody>
          <a:bodyPr/>
          <a:lstStyle/>
          <a:p>
            <a:r>
              <a:rPr lang="en-US" dirty="0"/>
              <a:t>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8BA8-0AC8-4F05-86D2-0DAFF961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90" y="1971172"/>
            <a:ext cx="9134391" cy="4114801"/>
          </a:xfrm>
        </p:spPr>
        <p:txBody>
          <a:bodyPr>
            <a:normAutofit/>
          </a:bodyPr>
          <a:lstStyle/>
          <a:p>
            <a:r>
              <a:rPr lang="en-US" dirty="0"/>
              <a:t>Plot caching</a:t>
            </a:r>
          </a:p>
          <a:p>
            <a:r>
              <a:rPr lang="en-US" dirty="0"/>
              <a:t>Code optimization</a:t>
            </a:r>
          </a:p>
          <a:p>
            <a:pPr lvl="1"/>
            <a:r>
              <a:rPr lang="en-US" dirty="0"/>
              <a:t>If data is large, preprocess!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filter = slow (filter first!)</a:t>
            </a:r>
          </a:p>
          <a:p>
            <a:pPr marL="2317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2B297-F3C1-4FA0-B5CC-833D51DBF1A4}"/>
              </a:ext>
            </a:extLst>
          </p:cNvPr>
          <p:cNvGrpSpPr/>
          <p:nvPr/>
        </p:nvGrpSpPr>
        <p:grpSpPr>
          <a:xfrm>
            <a:off x="7694612" y="2552700"/>
            <a:ext cx="4114800" cy="1752600"/>
            <a:chOff x="2055812" y="2514600"/>
            <a:chExt cx="7696200" cy="2895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099C36-8618-4099-97A2-F28CA6A1B974}"/>
                </a:ext>
              </a:extLst>
            </p:cNvPr>
            <p:cNvSpPr/>
            <p:nvPr/>
          </p:nvSpPr>
          <p:spPr>
            <a:xfrm>
              <a:off x="4799012" y="25146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 Benchmark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3FF5B-F756-4F05-86B5-F5579E275652}"/>
                </a:ext>
              </a:extLst>
            </p:cNvPr>
            <p:cNvSpPr/>
            <p:nvPr/>
          </p:nvSpPr>
          <p:spPr>
            <a:xfrm>
              <a:off x="4799012" y="3719943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Done!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E2FDDB-DA9E-4ED2-82A1-53EA5D442EEB}"/>
                </a:ext>
              </a:extLst>
            </p:cNvPr>
            <p:cNvSpPr/>
            <p:nvPr/>
          </p:nvSpPr>
          <p:spPr>
            <a:xfrm>
              <a:off x="7542212" y="3719945"/>
              <a:ext cx="22098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 Analyze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31B04E-E207-4D06-9048-DAF020CC1F98}"/>
                </a:ext>
              </a:extLst>
            </p:cNvPr>
            <p:cNvSpPr/>
            <p:nvPr/>
          </p:nvSpPr>
          <p:spPr>
            <a:xfrm>
              <a:off x="4799012" y="49530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 Recommend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0624BA-B1B2-4800-8C99-4817D60987D3}"/>
                </a:ext>
              </a:extLst>
            </p:cNvPr>
            <p:cNvSpPr/>
            <p:nvPr/>
          </p:nvSpPr>
          <p:spPr>
            <a:xfrm>
              <a:off x="2055812" y="37338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 Optimize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D1879E-3CF5-4D14-BA7C-3D2D3FB4448D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7008812" y="2743200"/>
              <a:ext cx="1638300" cy="9767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D87D084-29F7-46E1-8207-905510855B1F}"/>
                </a:ext>
              </a:extLst>
            </p:cNvPr>
            <p:cNvCxnSpPr>
              <a:stCxn id="7" idx="2"/>
              <a:endCxn id="8" idx="3"/>
            </p:cNvCxnSpPr>
            <p:nvPr/>
          </p:nvCxnSpPr>
          <p:spPr>
            <a:xfrm rot="5400000">
              <a:off x="7325735" y="3860222"/>
              <a:ext cx="1004455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08C1468-9ACD-468D-9470-6F31D88DC037}"/>
                </a:ext>
              </a:extLst>
            </p:cNvPr>
            <p:cNvCxnSpPr>
              <a:stCxn id="8" idx="1"/>
              <a:endCxn id="9" idx="2"/>
            </p:cNvCxnSpPr>
            <p:nvPr/>
          </p:nvCxnSpPr>
          <p:spPr>
            <a:xfrm rot="10800000">
              <a:off x="3160712" y="4191000"/>
              <a:ext cx="1638300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A0883E3-2067-4D00-AB42-7A25AF8C2C18}"/>
                </a:ext>
              </a:extLst>
            </p:cNvPr>
            <p:cNvCxnSpPr>
              <a:stCxn id="9" idx="0"/>
              <a:endCxn id="5" idx="1"/>
            </p:cNvCxnSpPr>
            <p:nvPr/>
          </p:nvCxnSpPr>
          <p:spPr>
            <a:xfrm rot="5400000" flipH="1" flipV="1">
              <a:off x="3484562" y="2419350"/>
              <a:ext cx="990600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D56A-8739-43ED-B18B-D11CE64F94D0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903912" y="29718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FB73FE-20CF-45F8-ABBA-BB09A1C7CD07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5903912" y="43434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E39D138-F789-4AC1-9CFE-49991E50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4028572"/>
            <a:ext cx="3972325" cy="24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FE5-EB8F-4F0A-A7BA-5FBA9315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84" y="402510"/>
            <a:ext cx="9144001" cy="1371600"/>
          </a:xfrm>
        </p:spPr>
        <p:txBody>
          <a:bodyPr/>
          <a:lstStyle/>
          <a:p>
            <a:r>
              <a:rPr lang="en-US" dirty="0"/>
              <a:t>Optimize,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8BA8-0AC8-4F05-86D2-0DAFF961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90" y="1971172"/>
            <a:ext cx="9134391" cy="4114801"/>
          </a:xfrm>
        </p:spPr>
        <p:txBody>
          <a:bodyPr>
            <a:normAutofit/>
          </a:bodyPr>
          <a:lstStyle/>
          <a:p>
            <a:r>
              <a:rPr lang="en-US" dirty="0"/>
              <a:t>Plot caching</a:t>
            </a:r>
          </a:p>
          <a:p>
            <a:r>
              <a:rPr lang="en-US" dirty="0"/>
              <a:t>Code optimization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much faster than </a:t>
            </a:r>
            <a:r>
              <a:rPr lang="en-US" dirty="0" err="1"/>
              <a:t>readRDS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hlinkClick r:id="rId3"/>
              </a:rPr>
              <a:t>Plot Caching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2B297-F3C1-4FA0-B5CC-833D51DBF1A4}"/>
              </a:ext>
            </a:extLst>
          </p:cNvPr>
          <p:cNvGrpSpPr/>
          <p:nvPr/>
        </p:nvGrpSpPr>
        <p:grpSpPr>
          <a:xfrm>
            <a:off x="7694612" y="2552700"/>
            <a:ext cx="4114800" cy="1752600"/>
            <a:chOff x="2055812" y="2514600"/>
            <a:chExt cx="7696200" cy="2895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099C36-8618-4099-97A2-F28CA6A1B974}"/>
                </a:ext>
              </a:extLst>
            </p:cNvPr>
            <p:cNvSpPr/>
            <p:nvPr/>
          </p:nvSpPr>
          <p:spPr>
            <a:xfrm>
              <a:off x="4799012" y="25146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 Benchmark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3FF5B-F756-4F05-86B5-F5579E275652}"/>
                </a:ext>
              </a:extLst>
            </p:cNvPr>
            <p:cNvSpPr/>
            <p:nvPr/>
          </p:nvSpPr>
          <p:spPr>
            <a:xfrm>
              <a:off x="4799012" y="3719943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Done!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E2FDDB-DA9E-4ED2-82A1-53EA5D442EEB}"/>
                </a:ext>
              </a:extLst>
            </p:cNvPr>
            <p:cNvSpPr/>
            <p:nvPr/>
          </p:nvSpPr>
          <p:spPr>
            <a:xfrm>
              <a:off x="7542212" y="3719945"/>
              <a:ext cx="22098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 Analyze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31B04E-E207-4D06-9048-DAF020CC1F98}"/>
                </a:ext>
              </a:extLst>
            </p:cNvPr>
            <p:cNvSpPr/>
            <p:nvPr/>
          </p:nvSpPr>
          <p:spPr>
            <a:xfrm>
              <a:off x="4799012" y="49530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 Recommend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0624BA-B1B2-4800-8C99-4817D60987D3}"/>
                </a:ext>
              </a:extLst>
            </p:cNvPr>
            <p:cNvSpPr/>
            <p:nvPr/>
          </p:nvSpPr>
          <p:spPr>
            <a:xfrm>
              <a:off x="2055812" y="3733800"/>
              <a:ext cx="2209800" cy="457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 Optimize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1D1879E-3CF5-4D14-BA7C-3D2D3FB4448D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7008812" y="2743200"/>
              <a:ext cx="1638300" cy="9767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D87D084-29F7-46E1-8207-905510855B1F}"/>
                </a:ext>
              </a:extLst>
            </p:cNvPr>
            <p:cNvCxnSpPr>
              <a:stCxn id="7" idx="2"/>
              <a:endCxn id="8" idx="3"/>
            </p:cNvCxnSpPr>
            <p:nvPr/>
          </p:nvCxnSpPr>
          <p:spPr>
            <a:xfrm rot="5400000">
              <a:off x="7325735" y="3860222"/>
              <a:ext cx="1004455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08C1468-9ACD-468D-9470-6F31D88DC037}"/>
                </a:ext>
              </a:extLst>
            </p:cNvPr>
            <p:cNvCxnSpPr>
              <a:stCxn id="8" idx="1"/>
              <a:endCxn id="9" idx="2"/>
            </p:cNvCxnSpPr>
            <p:nvPr/>
          </p:nvCxnSpPr>
          <p:spPr>
            <a:xfrm rot="10800000">
              <a:off x="3160712" y="4191000"/>
              <a:ext cx="1638300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A0883E3-2067-4D00-AB42-7A25AF8C2C18}"/>
                </a:ext>
              </a:extLst>
            </p:cNvPr>
            <p:cNvCxnSpPr>
              <a:stCxn id="9" idx="0"/>
              <a:endCxn id="5" idx="1"/>
            </p:cNvCxnSpPr>
            <p:nvPr/>
          </p:nvCxnSpPr>
          <p:spPr>
            <a:xfrm rot="5400000" flipH="1" flipV="1">
              <a:off x="3484562" y="2419350"/>
              <a:ext cx="990600" cy="1638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D56A-8739-43ED-B18B-D11CE64F94D0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903912" y="29718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FB73FE-20CF-45F8-ABBA-BB09A1C7CD07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5903912" y="43434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307</TotalTime>
  <Words>303</Words>
  <Application>Microsoft Office PowerPoint</Application>
  <PresentationFormat>Custom</PresentationFormat>
  <Paragraphs>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Digital Blue Tunnel 16x9</vt:lpstr>
      <vt:lpstr>Shiny in Production</vt:lpstr>
      <vt:lpstr>Shiny in Production</vt:lpstr>
      <vt:lpstr>RStudio 2019</vt:lpstr>
      <vt:lpstr>Shiny Development Best Practices</vt:lpstr>
      <vt:lpstr>What's in a Benchmark?</vt:lpstr>
      <vt:lpstr>Analysis</vt:lpstr>
      <vt:lpstr>Analysis - profvis</vt:lpstr>
      <vt:lpstr>Optimize</vt:lpstr>
      <vt:lpstr>Optimize, cont’d</vt:lpstr>
      <vt:lpstr>Data Ingestion - Azure</vt:lpstr>
      <vt:lpstr>Data Ingestion - BigQuery</vt:lpstr>
      <vt:lpstr>Production 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in Production</dc:title>
  <dc:creator>Weaver, Clifford</dc:creator>
  <cp:lastModifiedBy>Weaver, Clifford</cp:lastModifiedBy>
  <cp:revision>10</cp:revision>
  <dcterms:created xsi:type="dcterms:W3CDTF">2019-01-28T12:36:49Z</dcterms:created>
  <dcterms:modified xsi:type="dcterms:W3CDTF">2019-01-28T17:44:35Z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