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Lst>
  <p:notesMasterIdLst>
    <p:notesMasterId r:id="rId19"/>
  </p:notesMasterIdLst>
  <p:handoutMasterIdLst>
    <p:handoutMasterId r:id="rId20"/>
  </p:handoutMasterIdLst>
  <p:sldIdLst>
    <p:sldId id="277" r:id="rId6"/>
    <p:sldId id="300" r:id="rId7"/>
    <p:sldId id="298" r:id="rId8"/>
    <p:sldId id="296" r:id="rId9"/>
    <p:sldId id="299" r:id="rId10"/>
    <p:sldId id="272" r:id="rId11"/>
    <p:sldId id="306" r:id="rId12"/>
    <p:sldId id="302" r:id="rId13"/>
    <p:sldId id="303" r:id="rId14"/>
    <p:sldId id="304" r:id="rId15"/>
    <p:sldId id="305" r:id="rId16"/>
    <p:sldId id="269"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EE"/>
    <a:srgbClr val="0044A5"/>
    <a:srgbClr val="0056B7"/>
    <a:srgbClr val="4BA5FF"/>
    <a:srgbClr val="005CB8"/>
    <a:srgbClr val="303E48"/>
    <a:srgbClr val="303E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3D139D-0E9E-4EC8-940F-CBC1D8B0B74D}" type="datetimeFigureOut">
              <a:rPr lang="en-US" smtClean="0"/>
              <a:t>10/25/2017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47DD74-E843-4AB5-BDCA-41531D4F5235}" type="slidenum">
              <a:rPr lang="en-US" smtClean="0"/>
              <a:t>‹#›</a:t>
            </a:fld>
            <a:endParaRPr lang="en-US"/>
          </a:p>
        </p:txBody>
      </p:sp>
    </p:spTree>
    <p:extLst>
      <p:ext uri="{BB962C8B-B14F-4D97-AF65-F5344CB8AC3E}">
        <p14:creationId xmlns:p14="http://schemas.microsoft.com/office/powerpoint/2010/main" val="3423590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B1B9F-6137-408C-9132-957537BDFACE}" type="datetimeFigureOut">
              <a:rPr lang="en-US" smtClean="0"/>
              <a:t>10/25/2017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91D18-4659-4470-9E79-D1AC771793C9}" type="slidenum">
              <a:rPr lang="en-US" smtClean="0"/>
              <a:t>‹#›</a:t>
            </a:fld>
            <a:endParaRPr lang="en-US"/>
          </a:p>
        </p:txBody>
      </p:sp>
    </p:spTree>
    <p:extLst>
      <p:ext uri="{BB962C8B-B14F-4D97-AF65-F5344CB8AC3E}">
        <p14:creationId xmlns:p14="http://schemas.microsoft.com/office/powerpoint/2010/main" val="40597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1</a:t>
            </a:fld>
            <a:endParaRPr lang="en-US"/>
          </a:p>
        </p:txBody>
      </p:sp>
    </p:spTree>
    <p:extLst>
      <p:ext uri="{BB962C8B-B14F-4D97-AF65-F5344CB8AC3E}">
        <p14:creationId xmlns:p14="http://schemas.microsoft.com/office/powerpoint/2010/main" val="207922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79A10-5E36-40C9-9E72-CF94EC9AE6B3}"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387743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79A10-5E36-40C9-9E72-CF94EC9AE6B3}"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04940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4</a:t>
            </a:fld>
            <a:endParaRPr lang="en-US"/>
          </a:p>
        </p:txBody>
      </p:sp>
    </p:spTree>
    <p:extLst>
      <p:ext uri="{BB962C8B-B14F-4D97-AF65-F5344CB8AC3E}">
        <p14:creationId xmlns:p14="http://schemas.microsoft.com/office/powerpoint/2010/main" val="613767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0D954C-E6BD-4495-8C98-461FA04AEEDF}" type="datetime1">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10/25/2017</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rPr>
              <a:t>Microsoft Office365</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0129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6</a:t>
            </a:fld>
            <a:endParaRPr lang="en-US"/>
          </a:p>
        </p:txBody>
      </p:sp>
    </p:spTree>
    <p:extLst>
      <p:ext uri="{BB962C8B-B14F-4D97-AF65-F5344CB8AC3E}">
        <p14:creationId xmlns:p14="http://schemas.microsoft.com/office/powerpoint/2010/main" val="3632788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91D18-4659-4470-9E79-D1AC771793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81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12</a:t>
            </a:fld>
            <a:endParaRPr lang="en-US"/>
          </a:p>
        </p:txBody>
      </p:sp>
    </p:spTree>
    <p:extLst>
      <p:ext uri="{BB962C8B-B14F-4D97-AF65-F5344CB8AC3E}">
        <p14:creationId xmlns:p14="http://schemas.microsoft.com/office/powerpoint/2010/main" val="313642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13</a:t>
            </a:fld>
            <a:endParaRPr lang="en-US"/>
          </a:p>
        </p:txBody>
      </p:sp>
    </p:spTree>
    <p:extLst>
      <p:ext uri="{BB962C8B-B14F-4D97-AF65-F5344CB8AC3E}">
        <p14:creationId xmlns:p14="http://schemas.microsoft.com/office/powerpoint/2010/main" val="126127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3.v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7.png"/><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oleObject" Target="../embeddings/oleObject7.bin"/><Relationship Id="rId5" Type="http://schemas.openxmlformats.org/officeDocument/2006/relationships/image" Target="../media/image4.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6"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26146" y="3941212"/>
            <a:ext cx="8459244" cy="738664"/>
          </a:xfrm>
          <a:noFill/>
        </p:spPr>
        <p:txBody>
          <a:bodyPr wrap="square" anchor="b" anchorCtr="0">
            <a:spAutoFit/>
          </a:bodyPr>
          <a:lstStyle>
            <a:lvl1pPr algn="l">
              <a:lnSpc>
                <a:spcPct val="100000"/>
              </a:lnSpc>
              <a:defRPr sz="4800" spc="-150" baseline="0">
                <a:solidFill>
                  <a:schemeClr val="accent2"/>
                </a:solidFill>
                <a:latin typeface="Segoe UI Semibold" panose="020B0702040204020203" pitchFamily="34" charset="0"/>
                <a:cs typeface="Segoe UI Semibold" panose="020B0702040204020203" pitchFamily="34" charset="0"/>
              </a:defRPr>
            </a:lvl1pPr>
          </a:lstStyle>
          <a:p>
            <a:r>
              <a:rPr lang="en-US"/>
              <a:t>Click to edit title style</a:t>
            </a:r>
          </a:p>
        </p:txBody>
      </p:sp>
      <p:sp>
        <p:nvSpPr>
          <p:cNvPr id="5" name="Text Placeholder 4"/>
          <p:cNvSpPr>
            <a:spLocks noGrp="1"/>
          </p:cNvSpPr>
          <p:nvPr>
            <p:ph type="body" sz="quarter" idx="12" hasCustomPrompt="1"/>
          </p:nvPr>
        </p:nvSpPr>
        <p:spPr>
          <a:xfrm>
            <a:off x="526146" y="4797578"/>
            <a:ext cx="8459244" cy="498598"/>
          </a:xfrm>
          <a:noFill/>
        </p:spPr>
        <p:txBody>
          <a:bodyPr>
            <a:noAutofit/>
          </a:bodyPr>
          <a:lstStyle>
            <a:lvl1pPr marL="0" indent="0" algn="l">
              <a:spcBef>
                <a:spcPts val="0"/>
              </a:spcBef>
              <a:buNone/>
              <a:defRPr sz="2200" spc="-70" baseline="0">
                <a:solidFill>
                  <a:schemeClr val="accent4"/>
                </a:solidFill>
                <a:latin typeface="+mj-lt"/>
              </a:defRPr>
            </a:lvl1pPr>
          </a:lstStyle>
          <a:p>
            <a:pPr lvl="0"/>
            <a:r>
              <a:rPr lang="en-US"/>
              <a:t>Speaker Title</a:t>
            </a:r>
          </a:p>
        </p:txBody>
      </p:sp>
      <p:cxnSp>
        <p:nvCxnSpPr>
          <p:cNvPr id="9" name="Straight Connector 8"/>
          <p:cNvCxnSpPr>
            <a:cxnSpLocks/>
          </p:cNvCxnSpPr>
          <p:nvPr userDrawn="1"/>
        </p:nvCxnSpPr>
        <p:spPr>
          <a:xfrm>
            <a:off x="526146" y="5326277"/>
            <a:ext cx="8459244" cy="0"/>
          </a:xfrm>
          <a:prstGeom prst="line">
            <a:avLst/>
          </a:prstGeom>
          <a:ln w="6350">
            <a:solidFill>
              <a:schemeClr val="accent4">
                <a:alpha val="3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6"/>
          <a:stretch>
            <a:fillRect/>
          </a:stretch>
        </p:blipFill>
        <p:spPr>
          <a:xfrm>
            <a:off x="508001" y="512763"/>
            <a:ext cx="2068432" cy="490537"/>
          </a:xfrm>
          <a:prstGeom prst="rect">
            <a:avLst/>
          </a:prstGeom>
        </p:spPr>
      </p:pic>
    </p:spTree>
    <p:extLst>
      <p:ext uri="{BB962C8B-B14F-4D97-AF65-F5344CB8AC3E}">
        <p14:creationId xmlns:p14="http://schemas.microsoft.com/office/powerpoint/2010/main" val="299333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53E318-42E8-443F-9837-0E2C9B64AF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10353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3E318-42E8-443F-9837-0E2C9B64AF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473421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5"/>
            <a:ext cx="10515600"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53E318-42E8-443F-9837-0E2C9B64AF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45090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53E318-42E8-443F-9837-0E2C9B64AFE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3973617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53E318-42E8-443F-9837-0E2C9B64AFE2}"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738471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53E318-42E8-443F-9837-0E2C9B64AFE2}"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70285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3E318-42E8-443F-9837-0E2C9B64AFE2}"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3001575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53E318-42E8-443F-9837-0E2C9B64AFE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176297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53E318-42E8-443F-9837-0E2C9B64AFE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600676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3E318-42E8-443F-9837-0E2C9B64AF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06838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303E49"/>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4"/>
          <a:stretch>
            <a:fillRect/>
          </a:stretch>
        </p:blipFill>
        <p:spPr>
          <a:xfrm>
            <a:off x="508001" y="512763"/>
            <a:ext cx="2072968" cy="493776"/>
          </a:xfrm>
          <a:prstGeom prst="rect">
            <a:avLst/>
          </a:prstGeom>
        </p:spPr>
      </p:pic>
      <p:pic>
        <p:nvPicPr>
          <p:cNvPr id="13" name="Picture 12"/>
          <p:cNvPicPr>
            <a:picLocks noChangeAspect="1"/>
          </p:cNvPicPr>
          <p:nvPr userDrawn="1"/>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t="16996" r="13300"/>
          <a:stretch>
            <a:fillRect/>
          </a:stretch>
        </p:blipFill>
        <p:spPr>
          <a:xfrm>
            <a:off x="7086600" y="0"/>
            <a:ext cx="5105399" cy="4887782"/>
          </a:xfrm>
          <a:custGeom>
            <a:avLst/>
            <a:gdLst>
              <a:gd name="connsiteX0" fmla="*/ 0 w 5105399"/>
              <a:gd name="connsiteY0" fmla="*/ 0 h 4887782"/>
              <a:gd name="connsiteX1" fmla="*/ 5105399 w 5105399"/>
              <a:gd name="connsiteY1" fmla="*/ 0 h 4887782"/>
              <a:gd name="connsiteX2" fmla="*/ 5105399 w 5105399"/>
              <a:gd name="connsiteY2" fmla="*/ 4887782 h 4887782"/>
              <a:gd name="connsiteX3" fmla="*/ 0 w 5105399"/>
              <a:gd name="connsiteY3" fmla="*/ 4887782 h 4887782"/>
            </a:gdLst>
            <a:ahLst/>
            <a:cxnLst>
              <a:cxn ang="0">
                <a:pos x="connsiteX0" y="connsiteY0"/>
              </a:cxn>
              <a:cxn ang="0">
                <a:pos x="connsiteX1" y="connsiteY1"/>
              </a:cxn>
              <a:cxn ang="0">
                <a:pos x="connsiteX2" y="connsiteY2"/>
              </a:cxn>
              <a:cxn ang="0">
                <a:pos x="connsiteX3" y="connsiteY3"/>
              </a:cxn>
            </a:cxnLst>
            <a:rect l="l" t="t" r="r" b="b"/>
            <a:pathLst>
              <a:path w="5105399" h="4887782">
                <a:moveTo>
                  <a:pt x="0" y="0"/>
                </a:moveTo>
                <a:lnTo>
                  <a:pt x="5105399" y="0"/>
                </a:lnTo>
                <a:lnTo>
                  <a:pt x="5105399" y="4887782"/>
                </a:lnTo>
                <a:lnTo>
                  <a:pt x="0" y="4887782"/>
                </a:lnTo>
                <a:close/>
              </a:path>
            </a:pathLst>
          </a:custGeom>
        </p:spPr>
      </p:pic>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0" name="think-cell Slide" r:id="rId7" imgW="377" imgH="377" progId="TCLayout.ActiveDocument.1">
                  <p:embed/>
                </p:oleObj>
              </mc:Choice>
              <mc:Fallback>
                <p:oleObj name="think-cell Slide" r:id="rId7" imgW="377" imgH="377" progId="TCLayout.ActiveDocument.1">
                  <p:embed/>
                  <p:pic>
                    <p:nvPicPr>
                      <p:cNvPr id="3" name="Object 2"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26146" y="3941212"/>
            <a:ext cx="8459244" cy="738664"/>
          </a:xfrm>
          <a:noFill/>
        </p:spPr>
        <p:txBody>
          <a:bodyPr wrap="square" anchor="b" anchorCtr="0">
            <a:spAutoFit/>
          </a:bodyPr>
          <a:lstStyle>
            <a:lvl1pPr algn="l">
              <a:lnSpc>
                <a:spcPct val="100000"/>
              </a:lnSpc>
              <a:defRPr sz="4800" spc="-150" baseline="0">
                <a:solidFill>
                  <a:schemeClr val="bg2"/>
                </a:solidFill>
                <a:latin typeface="Segoe UI Semibold" panose="020B0702040204020203" pitchFamily="34" charset="0"/>
                <a:cs typeface="Segoe UI Semibold" panose="020B0702040204020203" pitchFamily="34" charset="0"/>
              </a:defRPr>
            </a:lvl1pPr>
          </a:lstStyle>
          <a:p>
            <a:r>
              <a:rPr lang="en-US"/>
              <a:t>Click to edit title style</a:t>
            </a:r>
          </a:p>
        </p:txBody>
      </p:sp>
      <p:sp>
        <p:nvSpPr>
          <p:cNvPr id="5" name="Text Placeholder 4"/>
          <p:cNvSpPr>
            <a:spLocks noGrp="1"/>
          </p:cNvSpPr>
          <p:nvPr>
            <p:ph type="body" sz="quarter" idx="12" hasCustomPrompt="1"/>
          </p:nvPr>
        </p:nvSpPr>
        <p:spPr>
          <a:xfrm>
            <a:off x="526146" y="4797578"/>
            <a:ext cx="8459244" cy="498598"/>
          </a:xfrm>
          <a:noFill/>
        </p:spPr>
        <p:txBody>
          <a:bodyPr>
            <a:noAutofit/>
          </a:bodyPr>
          <a:lstStyle>
            <a:lvl1pPr marL="0" indent="0" algn="l">
              <a:spcBef>
                <a:spcPts val="0"/>
              </a:spcBef>
              <a:buNone/>
              <a:defRPr sz="2200" spc="-70" baseline="0">
                <a:solidFill>
                  <a:schemeClr val="accent4"/>
                </a:solidFill>
                <a:latin typeface="+mj-lt"/>
              </a:defRPr>
            </a:lvl1pPr>
          </a:lstStyle>
          <a:p>
            <a:pPr lvl="0"/>
            <a:r>
              <a:rPr lang="en-US"/>
              <a:t>Speaker Title</a:t>
            </a:r>
          </a:p>
        </p:txBody>
      </p:sp>
      <p:cxnSp>
        <p:nvCxnSpPr>
          <p:cNvPr id="9" name="Straight Connector 8"/>
          <p:cNvCxnSpPr>
            <a:cxnSpLocks/>
          </p:cNvCxnSpPr>
          <p:nvPr userDrawn="1"/>
        </p:nvCxnSpPr>
        <p:spPr>
          <a:xfrm>
            <a:off x="526146" y="5326277"/>
            <a:ext cx="8459244" cy="0"/>
          </a:xfrm>
          <a:prstGeom prst="line">
            <a:avLst/>
          </a:prstGeom>
          <a:ln w="6350">
            <a:solidFill>
              <a:schemeClr val="accent4">
                <a:alpha val="3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940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3E318-42E8-443F-9837-0E2C9B64AFE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3316706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a:stretch>
            <a:fillRect/>
          </a:stretch>
        </p:blipFill>
        <p:spPr>
          <a:xfrm>
            <a:off x="1" y="0"/>
            <a:ext cx="12192000" cy="6858000"/>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3570"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Rectangle 13"/>
          <p:cNvSpPr/>
          <p:nvPr userDrawn="1"/>
        </p:nvSpPr>
        <p:spPr bwMode="auto">
          <a:xfrm>
            <a:off x="1" y="4455322"/>
            <a:ext cx="12192000" cy="2402678"/>
          </a:xfrm>
          <a:prstGeom prst="rect">
            <a:avLst/>
          </a:prstGeom>
          <a:solidFill>
            <a:schemeClr val="bg1"/>
          </a:solidFill>
          <a:ln>
            <a:noFill/>
            <a:headEnd type="none" w="med" len="med"/>
            <a:tailEnd type="none" w="med" len="med"/>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GB" sz="2199">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26146" y="4647414"/>
            <a:ext cx="8459244" cy="1015343"/>
          </a:xfrm>
          <a:noFill/>
        </p:spPr>
        <p:txBody>
          <a:bodyPr wrap="square" anchor="b" anchorCtr="0">
            <a:spAutoFit/>
          </a:bodyPr>
          <a:lstStyle>
            <a:lvl1pPr algn="l">
              <a:lnSpc>
                <a:spcPct val="100000"/>
              </a:lnSpc>
              <a:defRPr sz="5998" spc="-150" baseline="0">
                <a:solidFill>
                  <a:schemeClr val="accent2"/>
                </a:solidFill>
              </a:defRPr>
            </a:lvl1pPr>
          </a:lstStyle>
          <a:p>
            <a:r>
              <a:rPr lang="en-US"/>
              <a:t>Click to edit title style</a:t>
            </a:r>
          </a:p>
        </p:txBody>
      </p:sp>
      <p:sp>
        <p:nvSpPr>
          <p:cNvPr id="5" name="Text Placeholder 4"/>
          <p:cNvSpPr>
            <a:spLocks noGrp="1"/>
          </p:cNvSpPr>
          <p:nvPr>
            <p:ph type="body" sz="quarter" idx="12" hasCustomPrompt="1"/>
          </p:nvPr>
        </p:nvSpPr>
        <p:spPr>
          <a:xfrm>
            <a:off x="526146" y="5716958"/>
            <a:ext cx="8459244" cy="498598"/>
          </a:xfrm>
          <a:noFill/>
        </p:spPr>
        <p:txBody>
          <a:bodyPr>
            <a:noAutofit/>
          </a:bodyPr>
          <a:lstStyle>
            <a:lvl1pPr marL="0" indent="0" algn="l">
              <a:spcBef>
                <a:spcPts val="0"/>
              </a:spcBef>
              <a:buNone/>
              <a:defRPr sz="3199" spc="-70" baseline="0">
                <a:solidFill>
                  <a:schemeClr val="tx2"/>
                </a:solidFill>
                <a:latin typeface="+mj-lt"/>
              </a:defRPr>
            </a:lvl1pPr>
          </a:lstStyle>
          <a:p>
            <a:pPr lvl="0"/>
            <a:r>
              <a:rPr lang="en-US"/>
              <a:t>Speaker Title</a:t>
            </a:r>
          </a:p>
        </p:txBody>
      </p:sp>
      <p:pic>
        <p:nvPicPr>
          <p:cNvPr id="7" name="Picture 6"/>
          <p:cNvPicPr>
            <a:picLocks noChangeAspect="1"/>
          </p:cNvPicPr>
          <p:nvPr userDrawn="1"/>
        </p:nvPicPr>
        <p:blipFill>
          <a:blip r:embed="rId7"/>
          <a:stretch>
            <a:fillRect/>
          </a:stretch>
        </p:blipFill>
        <p:spPr>
          <a:xfrm>
            <a:off x="9282341" y="5214420"/>
            <a:ext cx="2401659" cy="566245"/>
          </a:xfrm>
          <a:prstGeom prst="rect">
            <a:avLst/>
          </a:prstGeom>
        </p:spPr>
      </p:pic>
    </p:spTree>
    <p:extLst>
      <p:ext uri="{BB962C8B-B14F-4D97-AF65-F5344CB8AC3E}">
        <p14:creationId xmlns:p14="http://schemas.microsoft.com/office/powerpoint/2010/main" val="445185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a:stretch>
            <a:fillRect/>
          </a:stretch>
        </p:blipFill>
        <p:spPr>
          <a:xfrm>
            <a:off x="0" y="0"/>
            <a:ext cx="12192000" cy="6858000"/>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4"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auto">
          <a:xfrm>
            <a:off x="0" y="4455322"/>
            <a:ext cx="12192000" cy="2402678"/>
          </a:xfrm>
          <a:prstGeom prst="rect">
            <a:avLst/>
          </a:prstGeom>
          <a:solidFill>
            <a:schemeClr val="bg1"/>
          </a:solidFill>
          <a:ln>
            <a:noFill/>
            <a:headEnd type="none" w="med" len="med"/>
            <a:tailEnd type="none" w="med" len="med"/>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26146" y="4739426"/>
            <a:ext cx="8459244" cy="923330"/>
          </a:xfrm>
          <a:noFill/>
        </p:spPr>
        <p:txBody>
          <a:bodyPr wrap="square" anchor="b" anchorCtr="0">
            <a:spAutoFit/>
          </a:bodyPr>
          <a:lstStyle>
            <a:lvl1pPr algn="l">
              <a:lnSpc>
                <a:spcPct val="100000"/>
              </a:lnSpc>
              <a:defRPr sz="6000" spc="-150" baseline="0">
                <a:solidFill>
                  <a:schemeClr val="accent2"/>
                </a:solidFill>
              </a:defRPr>
            </a:lvl1pPr>
          </a:lstStyle>
          <a:p>
            <a:r>
              <a:rPr lang="en-US"/>
              <a:t>Click to edit title style</a:t>
            </a:r>
          </a:p>
        </p:txBody>
      </p:sp>
      <p:sp>
        <p:nvSpPr>
          <p:cNvPr id="5" name="Text Placeholder 4"/>
          <p:cNvSpPr>
            <a:spLocks noGrp="1"/>
          </p:cNvSpPr>
          <p:nvPr>
            <p:ph type="body" sz="quarter" idx="12" hasCustomPrompt="1"/>
          </p:nvPr>
        </p:nvSpPr>
        <p:spPr>
          <a:xfrm>
            <a:off x="526146" y="5716958"/>
            <a:ext cx="8459244" cy="498598"/>
          </a:xfrm>
          <a:noFill/>
        </p:spPr>
        <p:txBody>
          <a:bodyPr>
            <a:noAutofit/>
          </a:bodyPr>
          <a:lstStyle>
            <a:lvl1pPr marL="0" indent="0" algn="l">
              <a:spcBef>
                <a:spcPts val="0"/>
              </a:spcBef>
              <a:buNone/>
              <a:defRPr sz="3200" spc="-70" baseline="0">
                <a:solidFill>
                  <a:schemeClr val="tx2"/>
                </a:solidFill>
                <a:latin typeface="+mj-lt"/>
              </a:defRPr>
            </a:lvl1pPr>
          </a:lstStyle>
          <a:p>
            <a:pPr lvl="0"/>
            <a:r>
              <a:rPr lang="en-US"/>
              <a:t>Speaker Title</a:t>
            </a:r>
          </a:p>
        </p:txBody>
      </p:sp>
      <p:pic>
        <p:nvPicPr>
          <p:cNvPr id="7" name="Picture 6"/>
          <p:cNvPicPr>
            <a:picLocks noChangeAspect="1"/>
          </p:cNvPicPr>
          <p:nvPr userDrawn="1"/>
        </p:nvPicPr>
        <p:blipFill>
          <a:blip r:embed="rId7"/>
          <a:stretch>
            <a:fillRect/>
          </a:stretch>
        </p:blipFill>
        <p:spPr>
          <a:xfrm>
            <a:off x="9282341" y="5214418"/>
            <a:ext cx="2401659" cy="566245"/>
          </a:xfrm>
          <a:prstGeom prst="rect">
            <a:avLst/>
          </a:prstGeom>
        </p:spPr>
      </p:pic>
    </p:spTree>
    <p:extLst>
      <p:ext uri="{BB962C8B-B14F-4D97-AF65-F5344CB8AC3E}">
        <p14:creationId xmlns:p14="http://schemas.microsoft.com/office/powerpoint/2010/main" val="16730895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8"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519248" y="1447799"/>
            <a:ext cx="11151917" cy="2154436"/>
          </a:xfrm>
          <a:prstGeom prst="rect">
            <a:avLst/>
          </a:prstGeom>
        </p:spPr>
        <p:txBody>
          <a:bodyPr/>
          <a:lstStyle>
            <a:lvl1pPr marL="0" indent="0">
              <a:spcBef>
                <a:spcPts val="2400"/>
              </a:spcBef>
              <a:buNone/>
              <a:defRPr sz="4000">
                <a:solidFill>
                  <a:schemeClr val="tx2"/>
                </a:solidFill>
                <a:latin typeface="+mj-lt"/>
              </a:defRPr>
            </a:lvl1pPr>
            <a:lvl2pPr marL="0" indent="0">
              <a:buNone/>
              <a:defRPr sz="2000">
                <a:solidFill>
                  <a:schemeClr val="tx2"/>
                </a:solidFill>
              </a:defRPr>
            </a:lvl2pPr>
            <a:lvl3pPr marL="231775" indent="0">
              <a:buNone/>
              <a:defRPr sz="2000">
                <a:solidFill>
                  <a:schemeClr val="tx2"/>
                </a:solidFill>
              </a:defRPr>
            </a:lvl3pPr>
            <a:lvl4pPr marL="457200" indent="0">
              <a:buNone/>
              <a:defRPr sz="2000">
                <a:solidFill>
                  <a:schemeClr val="tx2"/>
                </a:solidFill>
              </a:defRPr>
            </a:lvl4pPr>
            <a:lvl5pPr marL="693738" indent="0">
              <a:buNone/>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8"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
        <p:nvSpPr>
          <p:cNvPr id="9"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Tree>
    <p:extLst>
      <p:ext uri="{BB962C8B-B14F-4D97-AF65-F5344CB8AC3E}">
        <p14:creationId xmlns:p14="http://schemas.microsoft.com/office/powerpoint/2010/main" val="28506527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62"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a:xfrm>
            <a:off x="508000" y="299804"/>
            <a:ext cx="11176000" cy="932563"/>
          </a:xfrm>
        </p:spPr>
        <p:txBody>
          <a:bodyPr/>
          <a:lstStyle>
            <a:lvl1pPr>
              <a:defRPr sz="4800">
                <a:solidFill>
                  <a:schemeClr val="accent2"/>
                </a:solidFill>
              </a:defRPr>
            </a:lvl1pPr>
          </a:lstStyle>
          <a:p>
            <a:r>
              <a:rPr lang="en-US"/>
              <a:t>Click to edit Master title style</a:t>
            </a:r>
            <a:endParaRPr lang="en-IN"/>
          </a:p>
        </p:txBody>
      </p:sp>
      <p:sp>
        <p:nvSpPr>
          <p:cNvPr id="6"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
        <p:nvSpPr>
          <p:cNvPr id="7"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
        <p:nvSpPr>
          <p:cNvPr id="8" name="Freeform: Shape 7"/>
          <p:cNvSpPr/>
          <p:nvPr userDrawn="1"/>
        </p:nvSpPr>
        <p:spPr>
          <a:xfrm>
            <a:off x="0" y="6515100"/>
            <a:ext cx="12192000" cy="342900"/>
          </a:xfrm>
          <a:custGeom>
            <a:avLst/>
            <a:gdLst>
              <a:gd name="connsiteX0" fmla="*/ 12192000 w 12192000"/>
              <a:gd name="connsiteY0" fmla="*/ 0 h 342900"/>
              <a:gd name="connsiteX1" fmla="*/ 12192000 w 12192000"/>
              <a:gd name="connsiteY1" fmla="*/ 342900 h 342900"/>
              <a:gd name="connsiteX2" fmla="*/ 0 w 12192000"/>
              <a:gd name="connsiteY2" fmla="*/ 342900 h 342900"/>
              <a:gd name="connsiteX3" fmla="*/ 0 w 12192000"/>
              <a:gd name="connsiteY3" fmla="*/ 260092 h 342900"/>
            </a:gdLst>
            <a:ahLst/>
            <a:cxnLst>
              <a:cxn ang="0">
                <a:pos x="connsiteX0" y="connsiteY0"/>
              </a:cxn>
              <a:cxn ang="0">
                <a:pos x="connsiteX1" y="connsiteY1"/>
              </a:cxn>
              <a:cxn ang="0">
                <a:pos x="connsiteX2" y="connsiteY2"/>
              </a:cxn>
              <a:cxn ang="0">
                <a:pos x="connsiteX3" y="connsiteY3"/>
              </a:cxn>
            </a:cxnLst>
            <a:rect l="l" t="t" r="r" b="b"/>
            <a:pathLst>
              <a:path w="12192000" h="342900">
                <a:moveTo>
                  <a:pt x="12192000" y="0"/>
                </a:moveTo>
                <a:lnTo>
                  <a:pt x="12192000" y="342900"/>
                </a:lnTo>
                <a:lnTo>
                  <a:pt x="0" y="342900"/>
                </a:lnTo>
                <a:lnTo>
                  <a:pt x="0" y="260092"/>
                </a:lnTo>
                <a:close/>
              </a:path>
            </a:pathLst>
          </a:cu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800">
                <a:solidFill>
                  <a:schemeClr val="bg1">
                    <a:lumMod val="75000"/>
                  </a:schemeClr>
                </a:solidFill>
              </a:rPr>
              <a:t>©Valorem</a:t>
            </a:r>
          </a:p>
        </p:txBody>
      </p:sp>
      <p:pic>
        <p:nvPicPr>
          <p:cNvPr id="9" name="Picture 8"/>
          <p:cNvPicPr>
            <a:picLocks noChangeAspect="1"/>
          </p:cNvPicPr>
          <p:nvPr userDrawn="1"/>
        </p:nvPicPr>
        <p:blipFill>
          <a:blip r:embed="rId6"/>
          <a:stretch>
            <a:fillRect/>
          </a:stretch>
        </p:blipFill>
        <p:spPr>
          <a:xfrm>
            <a:off x="508000" y="6162485"/>
            <a:ext cx="400543" cy="400543"/>
          </a:xfrm>
          <a:prstGeom prst="rect">
            <a:avLst/>
          </a:prstGeom>
        </p:spPr>
      </p:pic>
    </p:spTree>
    <p:extLst>
      <p:ext uri="{BB962C8B-B14F-4D97-AF65-F5344CB8AC3E}">
        <p14:creationId xmlns:p14="http://schemas.microsoft.com/office/powerpoint/2010/main" val="26115559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86"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
        <p:nvSpPr>
          <p:cNvPr id="6"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Tree>
    <p:extLst>
      <p:ext uri="{BB962C8B-B14F-4D97-AF65-F5344CB8AC3E}">
        <p14:creationId xmlns:p14="http://schemas.microsoft.com/office/powerpoint/2010/main" val="19488707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 name="think-cell Slide" r:id="rId4" imgW="377" imgH="377" progId="TCLayout.ActiveDocument.1">
                  <p:embed/>
                </p:oleObj>
              </mc:Choice>
              <mc:Fallback>
                <p:oleObj name="think-cell Slide" r:id="rId4" imgW="377" imgH="377"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22514" y="2344577"/>
            <a:ext cx="11161486" cy="1218795"/>
          </a:xfrm>
        </p:spPr>
        <p:txBody>
          <a:bodyPr anchor="b" anchorCtr="0"/>
          <a:lstStyle>
            <a:lvl1pPr>
              <a:defRPr sz="6600" spc="-100" baseline="0">
                <a:solidFill>
                  <a:schemeClr val="accent2"/>
                </a:solidFill>
                <a:latin typeface="Segoe UI Semibold" panose="020B0702040204020203" pitchFamily="34" charset="0"/>
                <a:cs typeface="Segoe UI Semibold" panose="020B0702040204020203" pitchFamily="34" charset="0"/>
              </a:defRPr>
            </a:lvl1pPr>
          </a:lstStyle>
          <a:p>
            <a:r>
              <a:rPr lang="en-US"/>
              <a:t>Click to edit title style</a:t>
            </a:r>
          </a:p>
        </p:txBody>
      </p:sp>
      <p:sp>
        <p:nvSpPr>
          <p:cNvPr id="3" name="Text Placeholder 4"/>
          <p:cNvSpPr>
            <a:spLocks noGrp="1"/>
          </p:cNvSpPr>
          <p:nvPr>
            <p:ph type="body" sz="quarter" idx="12" hasCustomPrompt="1"/>
          </p:nvPr>
        </p:nvSpPr>
        <p:spPr>
          <a:xfrm>
            <a:off x="522514" y="3606915"/>
            <a:ext cx="11161486" cy="498598"/>
          </a:xfrm>
          <a:noFill/>
        </p:spPr>
        <p:txBody>
          <a:bodyPr>
            <a:noAutofit/>
          </a:bodyPr>
          <a:lstStyle>
            <a:lvl1pPr marL="0" indent="0" algn="l">
              <a:spcBef>
                <a:spcPts val="0"/>
              </a:spcBef>
              <a:buNone/>
              <a:defRPr sz="2200" spc="0" baseline="0">
                <a:solidFill>
                  <a:schemeClr val="tx2"/>
                </a:solidFill>
                <a:latin typeface="Segoe UI Semibold" panose="020B0702040204020203" pitchFamily="34" charset="0"/>
                <a:cs typeface="Segoe UI Semibold" panose="020B0702040204020203" pitchFamily="34" charset="0"/>
              </a:defRPr>
            </a:lvl1pPr>
          </a:lstStyle>
          <a:p>
            <a:pPr lvl="0"/>
            <a:r>
              <a:rPr lang="en-IN"/>
              <a:t>Click to edit title style</a:t>
            </a:r>
            <a:endParaRPr lang="en-US"/>
          </a:p>
        </p:txBody>
      </p:sp>
      <p:sp>
        <p:nvSpPr>
          <p:cNvPr id="14" name="Freeform: Shape 13"/>
          <p:cNvSpPr/>
          <p:nvPr userDrawn="1"/>
        </p:nvSpPr>
        <p:spPr>
          <a:xfrm>
            <a:off x="0" y="5943600"/>
            <a:ext cx="12192000" cy="914400"/>
          </a:xfrm>
          <a:custGeom>
            <a:avLst/>
            <a:gdLst>
              <a:gd name="connsiteX0" fmla="*/ 12192000 w 12192000"/>
              <a:gd name="connsiteY0" fmla="*/ 0 h 914400"/>
              <a:gd name="connsiteX1" fmla="*/ 12192000 w 12192000"/>
              <a:gd name="connsiteY1" fmla="*/ 914400 h 914400"/>
              <a:gd name="connsiteX2" fmla="*/ 0 w 12192000"/>
              <a:gd name="connsiteY2" fmla="*/ 914400 h 914400"/>
              <a:gd name="connsiteX3" fmla="*/ 0 w 12192000"/>
              <a:gd name="connsiteY3" fmla="*/ 813554 h 914400"/>
            </a:gdLst>
            <a:ahLst/>
            <a:cxnLst>
              <a:cxn ang="0">
                <a:pos x="connsiteX0" y="connsiteY0"/>
              </a:cxn>
              <a:cxn ang="0">
                <a:pos x="connsiteX1" y="connsiteY1"/>
              </a:cxn>
              <a:cxn ang="0">
                <a:pos x="connsiteX2" y="connsiteY2"/>
              </a:cxn>
              <a:cxn ang="0">
                <a:pos x="connsiteX3" y="connsiteY3"/>
              </a:cxn>
            </a:cxnLst>
            <a:rect l="l" t="t" r="r" b="b"/>
            <a:pathLst>
              <a:path w="12192000" h="914400">
                <a:moveTo>
                  <a:pt x="12192000" y="0"/>
                </a:moveTo>
                <a:lnTo>
                  <a:pt x="12192000" y="914400"/>
                </a:lnTo>
                <a:lnTo>
                  <a:pt x="0" y="914400"/>
                </a:lnTo>
                <a:lnTo>
                  <a:pt x="0" y="813554"/>
                </a:lnTo>
                <a:close/>
              </a:path>
            </a:pathLst>
          </a:custGeom>
          <a:solidFill>
            <a:srgbClr val="0044A5"/>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p:cNvSpPr/>
          <p:nvPr userDrawn="1"/>
        </p:nvSpPr>
        <p:spPr>
          <a:xfrm>
            <a:off x="6638480" y="5943600"/>
            <a:ext cx="5553520" cy="898700"/>
          </a:xfrm>
          <a:custGeom>
            <a:avLst/>
            <a:gdLst>
              <a:gd name="connsiteX0" fmla="*/ 5553520 w 5553520"/>
              <a:gd name="connsiteY0" fmla="*/ 0 h 898700"/>
              <a:gd name="connsiteX1" fmla="*/ 5553520 w 5553520"/>
              <a:gd name="connsiteY1" fmla="*/ 898700 h 898700"/>
              <a:gd name="connsiteX2" fmla="*/ 0 w 5553520"/>
              <a:gd name="connsiteY2" fmla="*/ 370578 h 898700"/>
            </a:gdLst>
            <a:ahLst/>
            <a:cxnLst>
              <a:cxn ang="0">
                <a:pos x="connsiteX0" y="connsiteY0"/>
              </a:cxn>
              <a:cxn ang="0">
                <a:pos x="connsiteX1" y="connsiteY1"/>
              </a:cxn>
              <a:cxn ang="0">
                <a:pos x="connsiteX2" y="connsiteY2"/>
              </a:cxn>
            </a:cxnLst>
            <a:rect l="l" t="t" r="r" b="b"/>
            <a:pathLst>
              <a:path w="5553520" h="898700">
                <a:moveTo>
                  <a:pt x="5553520" y="0"/>
                </a:moveTo>
                <a:lnTo>
                  <a:pt x="5553520" y="898700"/>
                </a:lnTo>
                <a:lnTo>
                  <a:pt x="0" y="370578"/>
                </a:lnTo>
                <a:close/>
              </a:path>
            </a:pathLst>
          </a:custGeom>
          <a:solidFill>
            <a:srgbClr val="0056B7"/>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2" name="Picture 21"/>
          <p:cNvPicPr>
            <a:picLocks noChangeAspect="1"/>
          </p:cNvPicPr>
          <p:nvPr userDrawn="1"/>
        </p:nvPicPr>
        <p:blipFill>
          <a:blip r:embed="rId6"/>
          <a:srcRect r="13515"/>
          <a:stretch>
            <a:fillRect/>
          </a:stretch>
        </p:blipFill>
        <p:spPr>
          <a:xfrm>
            <a:off x="9982200" y="2078010"/>
            <a:ext cx="2216357" cy="2562717"/>
          </a:xfrm>
          <a:custGeom>
            <a:avLst/>
            <a:gdLst>
              <a:gd name="connsiteX0" fmla="*/ 0 w 1866486"/>
              <a:gd name="connsiteY0" fmla="*/ 0 h 2158171"/>
              <a:gd name="connsiteX1" fmla="*/ 1866486 w 1866486"/>
              <a:gd name="connsiteY1" fmla="*/ 0 h 2158171"/>
              <a:gd name="connsiteX2" fmla="*/ 1866486 w 1866486"/>
              <a:gd name="connsiteY2" fmla="*/ 2158171 h 2158171"/>
              <a:gd name="connsiteX3" fmla="*/ 0 w 1866486"/>
              <a:gd name="connsiteY3" fmla="*/ 2158171 h 2158171"/>
            </a:gdLst>
            <a:ahLst/>
            <a:cxnLst>
              <a:cxn ang="0">
                <a:pos x="connsiteX0" y="connsiteY0"/>
              </a:cxn>
              <a:cxn ang="0">
                <a:pos x="connsiteX1" y="connsiteY1"/>
              </a:cxn>
              <a:cxn ang="0">
                <a:pos x="connsiteX2" y="connsiteY2"/>
              </a:cxn>
              <a:cxn ang="0">
                <a:pos x="connsiteX3" y="connsiteY3"/>
              </a:cxn>
            </a:cxnLst>
            <a:rect l="l" t="t" r="r" b="b"/>
            <a:pathLst>
              <a:path w="1866486" h="2158171">
                <a:moveTo>
                  <a:pt x="0" y="0"/>
                </a:moveTo>
                <a:lnTo>
                  <a:pt x="1866486" y="0"/>
                </a:lnTo>
                <a:lnTo>
                  <a:pt x="1866486" y="2158171"/>
                </a:lnTo>
                <a:lnTo>
                  <a:pt x="0" y="2158171"/>
                </a:lnTo>
                <a:close/>
              </a:path>
            </a:pathLst>
          </a:custGeom>
        </p:spPr>
      </p:pic>
    </p:spTree>
    <p:extLst>
      <p:ext uri="{BB962C8B-B14F-4D97-AF65-F5344CB8AC3E}">
        <p14:creationId xmlns:p14="http://schemas.microsoft.com/office/powerpoint/2010/main" val="25460966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34" name="think-cell Slide" r:id="rId4" imgW="377" imgH="377" progId="TCLayout.ActiveDocument.1">
                  <p:embed/>
                </p:oleObj>
              </mc:Choice>
              <mc:Fallback>
                <p:oleObj name="think-cell Slide" r:id="rId4" imgW="377" imgH="377"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22514" y="2598577"/>
            <a:ext cx="11161486" cy="1218795"/>
          </a:xfrm>
        </p:spPr>
        <p:txBody>
          <a:bodyPr anchor="b" anchorCtr="0"/>
          <a:lstStyle>
            <a:lvl1pPr>
              <a:defRPr sz="6600" spc="-100" baseline="0">
                <a:solidFill>
                  <a:schemeClr val="accent2"/>
                </a:solidFill>
                <a:latin typeface="Segoe UI Semibold" panose="020B0702040204020203" pitchFamily="34" charset="0"/>
                <a:cs typeface="Segoe UI Semibold" panose="020B0702040204020203" pitchFamily="34" charset="0"/>
              </a:defRPr>
            </a:lvl1pPr>
          </a:lstStyle>
          <a:p>
            <a:endParaRPr lang="en-US"/>
          </a:p>
        </p:txBody>
      </p:sp>
      <p:sp>
        <p:nvSpPr>
          <p:cNvPr id="3" name="Text Placeholder 4"/>
          <p:cNvSpPr>
            <a:spLocks noGrp="1"/>
          </p:cNvSpPr>
          <p:nvPr>
            <p:ph type="body" sz="quarter" idx="12" hasCustomPrompt="1"/>
          </p:nvPr>
        </p:nvSpPr>
        <p:spPr>
          <a:xfrm>
            <a:off x="522514" y="3935092"/>
            <a:ext cx="11161486" cy="498598"/>
          </a:xfrm>
          <a:noFill/>
        </p:spPr>
        <p:txBody>
          <a:bodyPr>
            <a:noAutofit/>
          </a:bodyPr>
          <a:lstStyle>
            <a:lvl1pPr marL="0" indent="0" algn="l">
              <a:spcBef>
                <a:spcPts val="0"/>
              </a:spcBef>
              <a:buNone/>
              <a:defRPr sz="2200" spc="0" baseline="0">
                <a:solidFill>
                  <a:schemeClr val="tx2"/>
                </a:solidFill>
                <a:latin typeface="Segoe UI Semibold" panose="020B0702040204020203" pitchFamily="34" charset="0"/>
                <a:cs typeface="Segoe UI Semibold" panose="020B0702040204020203" pitchFamily="34" charset="0"/>
              </a:defRPr>
            </a:lvl1pPr>
          </a:lstStyle>
          <a:p>
            <a:pPr lvl="0"/>
            <a:r>
              <a:rPr lang="en-IN"/>
              <a:t>Click to edit title style</a:t>
            </a:r>
            <a:endParaRPr lang="en-US"/>
          </a:p>
        </p:txBody>
      </p:sp>
      <p:pic>
        <p:nvPicPr>
          <p:cNvPr id="11" name="Picture 10"/>
          <p:cNvPicPr>
            <a:picLocks noChangeAspect="1"/>
          </p:cNvPicPr>
          <p:nvPr userDrawn="1"/>
        </p:nvPicPr>
        <p:blipFill>
          <a:blip r:embed="rId6"/>
          <a:srcRect/>
          <a:stretch>
            <a:fillRect/>
          </a:stretch>
        </p:blipFill>
        <p:spPr>
          <a:xfrm>
            <a:off x="-368300" y="-470115"/>
            <a:ext cx="2862072" cy="2862072"/>
          </a:xfrm>
          <a:custGeom>
            <a:avLst/>
            <a:gdLst>
              <a:gd name="connsiteX0" fmla="*/ 304800 w 2362200"/>
              <a:gd name="connsiteY0" fmla="*/ 389343 h 2362200"/>
              <a:gd name="connsiteX1" fmla="*/ 2362200 w 2362200"/>
              <a:gd name="connsiteY1" fmla="*/ 389343 h 2362200"/>
              <a:gd name="connsiteX2" fmla="*/ 2362200 w 2362200"/>
              <a:gd name="connsiteY2" fmla="*/ 2362200 h 2362200"/>
              <a:gd name="connsiteX3" fmla="*/ 304800 w 2362200"/>
              <a:gd name="connsiteY3" fmla="*/ 2362200 h 2362200"/>
              <a:gd name="connsiteX4" fmla="*/ 0 w 2362200"/>
              <a:gd name="connsiteY4" fmla="*/ 0 h 2362200"/>
              <a:gd name="connsiteX5" fmla="*/ 304800 w 2362200"/>
              <a:gd name="connsiteY5" fmla="*/ 0 h 2362200"/>
              <a:gd name="connsiteX6" fmla="*/ 304800 w 2362200"/>
              <a:gd name="connsiteY6" fmla="*/ 389343 h 2362200"/>
              <a:gd name="connsiteX7" fmla="*/ 0 w 2362200"/>
              <a:gd name="connsiteY7" fmla="*/ 389343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200" h="2362200">
                <a:moveTo>
                  <a:pt x="304800" y="389343"/>
                </a:moveTo>
                <a:lnTo>
                  <a:pt x="2362200" y="389343"/>
                </a:lnTo>
                <a:lnTo>
                  <a:pt x="2362200" y="2362200"/>
                </a:lnTo>
                <a:lnTo>
                  <a:pt x="304800" y="2362200"/>
                </a:lnTo>
                <a:close/>
                <a:moveTo>
                  <a:pt x="0" y="0"/>
                </a:moveTo>
                <a:lnTo>
                  <a:pt x="304800" y="0"/>
                </a:lnTo>
                <a:lnTo>
                  <a:pt x="304800" y="389343"/>
                </a:lnTo>
                <a:lnTo>
                  <a:pt x="0" y="389343"/>
                </a:lnTo>
                <a:close/>
              </a:path>
            </a:pathLst>
          </a:custGeom>
        </p:spPr>
      </p:pic>
      <p:pic>
        <p:nvPicPr>
          <p:cNvPr id="12" name="Picture 11"/>
          <p:cNvPicPr>
            <a:picLocks noChangeAspect="1"/>
          </p:cNvPicPr>
          <p:nvPr userDrawn="1"/>
        </p:nvPicPr>
        <p:blipFill>
          <a:blip r:embed="rId7"/>
          <a:stretch>
            <a:fillRect/>
          </a:stretch>
        </p:blipFill>
        <p:spPr>
          <a:xfrm>
            <a:off x="10019409" y="6273800"/>
            <a:ext cx="1664591" cy="394764"/>
          </a:xfrm>
          <a:prstGeom prst="rect">
            <a:avLst/>
          </a:prstGeom>
        </p:spPr>
      </p:pic>
    </p:spTree>
    <p:extLst>
      <p:ext uri="{BB962C8B-B14F-4D97-AF65-F5344CB8AC3E}">
        <p14:creationId xmlns:p14="http://schemas.microsoft.com/office/powerpoint/2010/main" val="5082234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368300" y="-465543"/>
            <a:ext cx="2857500" cy="2857500"/>
          </a:xfrm>
          <a:custGeom>
            <a:avLst/>
            <a:gdLst>
              <a:gd name="connsiteX0" fmla="*/ 304800 w 2359152"/>
              <a:gd name="connsiteY0" fmla="*/ 389343 h 2359152"/>
              <a:gd name="connsiteX1" fmla="*/ 2359152 w 2359152"/>
              <a:gd name="connsiteY1" fmla="*/ 389343 h 2359152"/>
              <a:gd name="connsiteX2" fmla="*/ 2359152 w 2359152"/>
              <a:gd name="connsiteY2" fmla="*/ 2359152 h 2359152"/>
              <a:gd name="connsiteX3" fmla="*/ 304800 w 2359152"/>
              <a:gd name="connsiteY3" fmla="*/ 2359152 h 2359152"/>
              <a:gd name="connsiteX4" fmla="*/ 0 w 2359152"/>
              <a:gd name="connsiteY4" fmla="*/ 0 h 2359152"/>
              <a:gd name="connsiteX5" fmla="*/ 304800 w 2359152"/>
              <a:gd name="connsiteY5" fmla="*/ 0 h 2359152"/>
              <a:gd name="connsiteX6" fmla="*/ 304800 w 2359152"/>
              <a:gd name="connsiteY6" fmla="*/ 389343 h 2359152"/>
              <a:gd name="connsiteX7" fmla="*/ 0 w 2359152"/>
              <a:gd name="connsiteY7" fmla="*/ 389343 h 235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9152" h="2359152">
                <a:moveTo>
                  <a:pt x="304800" y="389343"/>
                </a:moveTo>
                <a:lnTo>
                  <a:pt x="2359152" y="389343"/>
                </a:lnTo>
                <a:lnTo>
                  <a:pt x="2359152" y="2359152"/>
                </a:lnTo>
                <a:lnTo>
                  <a:pt x="304800" y="2359152"/>
                </a:lnTo>
                <a:close/>
                <a:moveTo>
                  <a:pt x="0" y="0"/>
                </a:moveTo>
                <a:lnTo>
                  <a:pt x="304800" y="0"/>
                </a:lnTo>
                <a:lnTo>
                  <a:pt x="304800" y="389343"/>
                </a:lnTo>
                <a:lnTo>
                  <a:pt x="0" y="389343"/>
                </a:lnTo>
                <a:close/>
              </a:path>
            </a:pathLst>
          </a:custGeom>
        </p:spPr>
      </p:pic>
      <p:pic>
        <p:nvPicPr>
          <p:cNvPr id="7" name="Picture 6"/>
          <p:cNvPicPr>
            <a:picLocks noChangeAspect="1"/>
          </p:cNvPicPr>
          <p:nvPr userDrawn="1"/>
        </p:nvPicPr>
        <p:blipFill>
          <a:blip r:embed="rId5"/>
          <a:stretch>
            <a:fillRect/>
          </a:stretch>
        </p:blipFill>
        <p:spPr>
          <a:xfrm>
            <a:off x="10033303" y="6275372"/>
            <a:ext cx="1650697" cy="393192"/>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58" name="think-cell Slide" r:id="rId6" imgW="377" imgH="377" progId="TCLayout.ActiveDocument.1">
                  <p:embed/>
                </p:oleObj>
              </mc:Choice>
              <mc:Fallback>
                <p:oleObj name="think-cell Slide" r:id="rId6" imgW="377" imgH="377" progId="TCLayout.ActiveDocument.1">
                  <p:embed/>
                  <p:pic>
                    <p:nvPicPr>
                      <p:cNvPr id="4" name="Object 3"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22514" y="2598577"/>
            <a:ext cx="11161486" cy="1218795"/>
          </a:xfrm>
        </p:spPr>
        <p:txBody>
          <a:bodyPr anchor="b" anchorCtr="0"/>
          <a:lstStyle>
            <a:lvl1pPr>
              <a:defRPr sz="6600" spc="-100" baseline="0">
                <a:solidFill>
                  <a:schemeClr val="bg2"/>
                </a:solidFill>
                <a:latin typeface="Segoe UI Semibold" panose="020B0702040204020203" pitchFamily="34" charset="0"/>
                <a:cs typeface="Segoe UI Semibold" panose="020B0702040204020203" pitchFamily="34" charset="0"/>
              </a:defRPr>
            </a:lvl1pPr>
          </a:lstStyle>
          <a:p>
            <a:endParaRPr lang="en-US"/>
          </a:p>
        </p:txBody>
      </p:sp>
      <p:sp>
        <p:nvSpPr>
          <p:cNvPr id="3" name="Text Placeholder 4"/>
          <p:cNvSpPr>
            <a:spLocks noGrp="1"/>
          </p:cNvSpPr>
          <p:nvPr>
            <p:ph type="body" sz="quarter" idx="12" hasCustomPrompt="1"/>
          </p:nvPr>
        </p:nvSpPr>
        <p:spPr>
          <a:xfrm>
            <a:off x="522514" y="3935092"/>
            <a:ext cx="11161486" cy="498598"/>
          </a:xfrm>
          <a:noFill/>
        </p:spPr>
        <p:txBody>
          <a:bodyPr>
            <a:noAutofit/>
          </a:bodyPr>
          <a:lstStyle>
            <a:lvl1pPr marL="0" indent="0" algn="l">
              <a:spcBef>
                <a:spcPts val="0"/>
              </a:spcBef>
              <a:buNone/>
              <a:defRPr sz="2200" spc="0" baseline="0">
                <a:solidFill>
                  <a:schemeClr val="bg2"/>
                </a:solidFill>
                <a:latin typeface="Segoe UI Semibold" panose="020B0702040204020203" pitchFamily="34" charset="0"/>
                <a:cs typeface="Segoe UI Semibold" panose="020B0702040204020203" pitchFamily="34" charset="0"/>
              </a:defRPr>
            </a:lvl1pPr>
          </a:lstStyle>
          <a:p>
            <a:pPr lvl="0"/>
            <a:r>
              <a:rPr lang="en-IN"/>
              <a:t>Click to edit title style</a:t>
            </a:r>
            <a:endParaRPr lang="en-US"/>
          </a:p>
        </p:txBody>
      </p:sp>
    </p:spTree>
    <p:extLst>
      <p:ext uri="{BB962C8B-B14F-4D97-AF65-F5344CB8AC3E}">
        <p14:creationId xmlns:p14="http://schemas.microsoft.com/office/powerpoint/2010/main" val="3220669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2" name="think-cell Slide" r:id="rId13" imgW="377" imgH="377" progId="TCLayout.ActiveDocument.1">
                  <p:embed/>
                </p:oleObj>
              </mc:Choice>
              <mc:Fallback>
                <p:oleObj name="think-cell Slide" r:id="rId13" imgW="377" imgH="377" progId="TCLayout.ActiveDocument.1">
                  <p:embed/>
                  <p:pic>
                    <p:nvPicPr>
                      <p:cNvPr id="3" name="Object 2" hidden="1"/>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userDrawn="1">
            <p:ph type="body" idx="1"/>
          </p:nvPr>
        </p:nvSpPr>
        <p:spPr>
          <a:xfrm>
            <a:off x="508000" y="1447801"/>
            <a:ext cx="11176000" cy="221599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userDrawn="1">
            <p:ph type="title"/>
          </p:nvPr>
        </p:nvSpPr>
        <p:spPr>
          <a:xfrm>
            <a:off x="508000" y="299804"/>
            <a:ext cx="11176000" cy="932563"/>
          </a:xfrm>
          <a:prstGeom prst="rect">
            <a:avLst/>
          </a:prstGeom>
          <a:noFill/>
        </p:spPr>
        <p:txBody>
          <a:bodyPr vert="horz" wrap="square" lIns="0" tIns="0" rIns="0" bIns="0" rtlCol="0" anchor="ctr">
            <a:noAutofit/>
          </a:bodyPr>
          <a:lstStyle/>
          <a:p>
            <a:r>
              <a:rPr lang="en-US"/>
              <a:t>Click to edit Master title style</a:t>
            </a:r>
          </a:p>
        </p:txBody>
      </p:sp>
      <p:sp>
        <p:nvSpPr>
          <p:cNvPr id="20"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
        <p:nvSpPr>
          <p:cNvPr id="12" name="Freeform: Shape 11"/>
          <p:cNvSpPr/>
          <p:nvPr userDrawn="1"/>
        </p:nvSpPr>
        <p:spPr>
          <a:xfrm>
            <a:off x="0" y="6515100"/>
            <a:ext cx="12192000" cy="342900"/>
          </a:xfrm>
          <a:custGeom>
            <a:avLst/>
            <a:gdLst>
              <a:gd name="connsiteX0" fmla="*/ 12192000 w 12192000"/>
              <a:gd name="connsiteY0" fmla="*/ 0 h 342900"/>
              <a:gd name="connsiteX1" fmla="*/ 12192000 w 12192000"/>
              <a:gd name="connsiteY1" fmla="*/ 342900 h 342900"/>
              <a:gd name="connsiteX2" fmla="*/ 0 w 12192000"/>
              <a:gd name="connsiteY2" fmla="*/ 342900 h 342900"/>
              <a:gd name="connsiteX3" fmla="*/ 0 w 12192000"/>
              <a:gd name="connsiteY3" fmla="*/ 260092 h 342900"/>
            </a:gdLst>
            <a:ahLst/>
            <a:cxnLst>
              <a:cxn ang="0">
                <a:pos x="connsiteX0" y="connsiteY0"/>
              </a:cxn>
              <a:cxn ang="0">
                <a:pos x="connsiteX1" y="connsiteY1"/>
              </a:cxn>
              <a:cxn ang="0">
                <a:pos x="connsiteX2" y="connsiteY2"/>
              </a:cxn>
              <a:cxn ang="0">
                <a:pos x="connsiteX3" y="connsiteY3"/>
              </a:cxn>
            </a:cxnLst>
            <a:rect l="l" t="t" r="r" b="b"/>
            <a:pathLst>
              <a:path w="12192000" h="342900">
                <a:moveTo>
                  <a:pt x="12192000" y="0"/>
                </a:moveTo>
                <a:lnTo>
                  <a:pt x="12192000" y="342900"/>
                </a:lnTo>
                <a:lnTo>
                  <a:pt x="0" y="342900"/>
                </a:lnTo>
                <a:lnTo>
                  <a:pt x="0" y="260092"/>
                </a:lnTo>
                <a:close/>
              </a:path>
            </a:pathLst>
          </a:cu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800">
                <a:solidFill>
                  <a:schemeClr val="bg1">
                    <a:lumMod val="75000"/>
                  </a:schemeClr>
                </a:solidFill>
              </a:rPr>
              <a:t>©Valorem</a:t>
            </a:r>
          </a:p>
        </p:txBody>
      </p:sp>
      <p:pic>
        <p:nvPicPr>
          <p:cNvPr id="13" name="Picture 12"/>
          <p:cNvPicPr>
            <a:picLocks noChangeAspect="1"/>
          </p:cNvPicPr>
          <p:nvPr userDrawn="1"/>
        </p:nvPicPr>
        <p:blipFill>
          <a:blip r:embed="rId15"/>
          <a:stretch>
            <a:fillRect/>
          </a:stretch>
        </p:blipFill>
        <p:spPr>
          <a:xfrm>
            <a:off x="508000" y="6162485"/>
            <a:ext cx="400543" cy="400543"/>
          </a:xfrm>
          <a:prstGeom prst="rect">
            <a:avLst/>
          </a:prstGeom>
        </p:spPr>
      </p:pic>
      <p:sp>
        <p:nvSpPr>
          <p:cNvPr id="6"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Tree>
    <p:extLst>
      <p:ext uri="{BB962C8B-B14F-4D97-AF65-F5344CB8AC3E}">
        <p14:creationId xmlns:p14="http://schemas.microsoft.com/office/powerpoint/2010/main" val="2482364208"/>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71" r:id="rId5"/>
    <p:sldLayoutId id="2147483665" r:id="rId6"/>
    <p:sldLayoutId id="2147483666" r:id="rId7"/>
    <p:sldLayoutId id="2147483668" r:id="rId8"/>
    <p:sldLayoutId id="2147483669" r:id="rId9"/>
  </p:sldLayoutIdLst>
  <p:transition>
    <p:fade/>
  </p:transition>
  <p:hf hdr="0" dt="0"/>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accent2"/>
          </a:solidFill>
          <a:effectLst/>
          <a:latin typeface="+mj-lt"/>
          <a:ea typeface="+mn-ea"/>
          <a:cs typeface="Segoe UI" panose="020B0502040204020203" pitchFamily="34" charset="0"/>
        </a:defRPr>
      </a:lvl1pPr>
    </p:titleStyle>
    <p:bodyStyle>
      <a:lvl1pPr marL="339725" marR="0" indent="-339725" algn="l" defTabSz="914363" rtl="0" eaLnBrk="1" fontAlgn="auto" latinLnBrk="0" hangingPunct="1">
        <a:lnSpc>
          <a:spcPct val="100000"/>
        </a:lnSpc>
        <a:spcBef>
          <a:spcPts val="600"/>
        </a:spcBef>
        <a:spcAft>
          <a:spcPts val="0"/>
        </a:spcAft>
        <a:buClrTx/>
        <a:buSzPct val="80000"/>
        <a:buFont typeface="Arial" pitchFamily="34" charset="0"/>
        <a:buChar char="•"/>
        <a:tabLst/>
        <a:defRPr sz="3600" kern="1200" spc="-70" baseline="0">
          <a:solidFill>
            <a:schemeClr val="tx2"/>
          </a:solidFill>
          <a:latin typeface="+mj-lt"/>
          <a:ea typeface="+mn-ea"/>
          <a:cs typeface="+mn-cs"/>
        </a:defRPr>
      </a:lvl1pPr>
      <a:lvl2pPr marL="573088" marR="0" indent="-233363" algn="l" defTabSz="914363" rtl="0" eaLnBrk="1" fontAlgn="auto" latinLnBrk="0" hangingPunct="1">
        <a:lnSpc>
          <a:spcPct val="100000"/>
        </a:lnSpc>
        <a:spcBef>
          <a:spcPts val="600"/>
        </a:spcBef>
        <a:spcAft>
          <a:spcPts val="0"/>
        </a:spcAft>
        <a:buClrTx/>
        <a:buSzPct val="90000"/>
        <a:buFont typeface="Wingdings" pitchFamily="2" charset="2"/>
        <a:buChar char=""/>
        <a:tabLst/>
        <a:defRPr sz="2400" kern="1200" spc="0" baseline="0">
          <a:solidFill>
            <a:schemeClr val="tx2"/>
          </a:solidFill>
          <a:latin typeface="+mn-lt"/>
          <a:ea typeface="+mn-ea"/>
          <a:cs typeface="+mn-cs"/>
        </a:defRPr>
      </a:lvl2pPr>
      <a:lvl3pPr marL="798513" marR="0" indent="-225425" algn="l" defTabSz="914363" rtl="0" eaLnBrk="1" fontAlgn="auto" latinLnBrk="0" hangingPunct="1">
        <a:lnSpc>
          <a:spcPct val="100000"/>
        </a:lnSpc>
        <a:spcBef>
          <a:spcPts val="600"/>
        </a:spcBef>
        <a:spcAft>
          <a:spcPts val="0"/>
        </a:spcAft>
        <a:buClrTx/>
        <a:buSzPct val="90000"/>
        <a:buFont typeface="Wingdings" pitchFamily="2" charset="2"/>
        <a:buChar char=""/>
        <a:tabLst>
          <a:tab pos="798513" algn="l"/>
        </a:tabLst>
        <a:defRPr sz="2400" kern="1200" spc="0" baseline="0">
          <a:solidFill>
            <a:schemeClr val="tx2"/>
          </a:solidFill>
          <a:latin typeface="+mn-lt"/>
          <a:ea typeface="+mn-ea"/>
          <a:cs typeface="+mn-cs"/>
        </a:defRPr>
      </a:lvl3pPr>
      <a:lvl4pPr marL="1030288" marR="0" indent="-231775" algn="l" defTabSz="914363" rtl="0" eaLnBrk="1" fontAlgn="auto" latinLnBrk="0" hangingPunct="1">
        <a:lnSpc>
          <a:spcPct val="100000"/>
        </a:lnSpc>
        <a:spcBef>
          <a:spcPts val="600"/>
        </a:spcBef>
        <a:spcAft>
          <a:spcPts val="0"/>
        </a:spcAft>
        <a:buClrTx/>
        <a:buSzPct val="90000"/>
        <a:buFont typeface="Wingdings" pitchFamily="2" charset="2"/>
        <a:buChar char=""/>
        <a:tabLst/>
        <a:defRPr sz="2000" kern="1200" spc="0" baseline="0">
          <a:solidFill>
            <a:schemeClr val="tx2"/>
          </a:solidFill>
          <a:latin typeface="+mn-lt"/>
          <a:ea typeface="+mn-ea"/>
          <a:cs typeface="+mn-cs"/>
        </a:defRPr>
      </a:lvl4pPr>
      <a:lvl5pPr marL="1255713" marR="0" indent="-225425" algn="l" defTabSz="914363" rtl="0" eaLnBrk="1" fontAlgn="auto" latinLnBrk="0" hangingPunct="1">
        <a:lnSpc>
          <a:spcPct val="100000"/>
        </a:lnSpc>
        <a:spcBef>
          <a:spcPts val="600"/>
        </a:spcBef>
        <a:spcAft>
          <a:spcPts val="0"/>
        </a:spcAft>
        <a:buClrTx/>
        <a:buSzPct val="90000"/>
        <a:buFont typeface="Wingdings" pitchFamily="2" charset="2"/>
        <a:buChar char=""/>
        <a:tabLst>
          <a:tab pos="1255713" algn="l"/>
        </a:tabLst>
        <a:defRPr sz="2000" kern="1200" spc="0" baseline="0">
          <a:solidFill>
            <a:schemeClr val="tx2"/>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92">
          <p15:clr>
            <a:srgbClr val="F26B43"/>
          </p15:clr>
        </p15:guide>
        <p15:guide id="2" pos="320">
          <p15:clr>
            <a:srgbClr val="F26B43"/>
          </p15:clr>
        </p15:guide>
        <p15:guide id="3" pos="7360">
          <p15:clr>
            <a:srgbClr val="F26B43"/>
          </p15:clr>
        </p15:guide>
        <p15:guide id="4" orient="horz" pos="179">
          <p15:clr>
            <a:srgbClr val="F26B43"/>
          </p15:clr>
        </p15:guide>
        <p15:guide id="5" orient="horz" pos="906">
          <p15:clr>
            <a:srgbClr val="F26B43"/>
          </p15:clr>
        </p15:guide>
        <p15:guide id="6" orient="horz" pos="3912">
          <p15:clr>
            <a:srgbClr val="F26B43"/>
          </p15:clr>
        </p15:guide>
        <p15:guide id="7"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3E318-42E8-443F-9837-0E2C9B64AFE2}" type="datetimeFigureOut">
              <a:rPr lang="en-US" smtClean="0"/>
              <a:t>10/25/2017</a:t>
            </a:fld>
            <a:endParaRPr lang="en-US"/>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6804B-F6D7-494C-9678-3941512E2CFE}" type="slidenum">
              <a:rPr lang="en-US" smtClean="0"/>
              <a:t>‹#›</a:t>
            </a:fld>
            <a:endParaRPr lang="en-US"/>
          </a:p>
        </p:txBody>
      </p:sp>
    </p:spTree>
    <p:extLst>
      <p:ext uri="{BB962C8B-B14F-4D97-AF65-F5344CB8AC3E}">
        <p14:creationId xmlns:p14="http://schemas.microsoft.com/office/powerpoint/2010/main" val="25501161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studio.azureml.net/"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mailto:cweaver@valorem.com"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9.jpg"/><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5.xml"/><Relationship Id="rId7" Type="http://schemas.openxmlformats.org/officeDocument/2006/relationships/image" Target="../media/image15.emf"/><Relationship Id="rId12" Type="http://schemas.openxmlformats.org/officeDocument/2006/relationships/image" Target="../media/image21.png"/><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oleObject" Target="../embeddings/oleObject10.bin"/><Relationship Id="rId11" Type="http://schemas.openxmlformats.org/officeDocument/2006/relationships/image" Target="../media/image20.png"/><Relationship Id="rId5" Type="http://schemas.openxmlformats.org/officeDocument/2006/relationships/image" Target="../media/image16.jpeg"/><Relationship Id="rId10" Type="http://schemas.openxmlformats.org/officeDocument/2006/relationships/image" Target="../media/image19.png"/><Relationship Id="rId4" Type="http://schemas.openxmlformats.org/officeDocument/2006/relationships/notesSlide" Target="../notesSlides/notesSlide5.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atafactory.azure.com/?datafactory/edit/subscription/7bb2614e-43e6-46d0-b531-609738a791ef/resourceGroup/czwresource/dataFactory/czwADF1/?tenantId=5c8085d9-1e88-4bb6-b5bd-e6e6d5b5babd"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use-su1.azuredatacatalog.com/#/brows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3E48"/>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26146" y="3341727"/>
            <a:ext cx="8459244" cy="1292662"/>
          </a:xfrm>
        </p:spPr>
        <p:txBody>
          <a:bodyPr/>
          <a:lstStyle/>
          <a:p>
            <a:r>
              <a:rPr lang="en-US" dirty="0" err="1" smtClean="0">
                <a:latin typeface="Segoe UI Light"/>
                <a:cs typeface="Segoe UI Light"/>
              </a:rPr>
              <a:t>AzureML</a:t>
            </a:r>
            <a:r>
              <a:rPr lang="en-US" dirty="0" smtClean="0">
                <a:latin typeface="Segoe UI Light"/>
                <a:cs typeface="Segoe UI Light"/>
              </a:rPr>
              <a:t> Walkthrough</a:t>
            </a:r>
            <a:br>
              <a:rPr lang="en-US" dirty="0" smtClean="0">
                <a:latin typeface="Segoe UI Light"/>
                <a:cs typeface="Segoe UI Light"/>
              </a:rPr>
            </a:br>
            <a:r>
              <a:rPr lang="en-US" sz="3600" dirty="0" smtClean="0">
                <a:solidFill>
                  <a:schemeClr val="tx1">
                    <a:lumMod val="85000"/>
                    <a:lumOff val="15000"/>
                  </a:schemeClr>
                </a:solidFill>
                <a:latin typeface="Segoe UI Light"/>
                <a:cs typeface="Segoe UI Light"/>
              </a:rPr>
              <a:t>A Data Journey</a:t>
            </a:r>
            <a:endParaRPr lang="en-US" sz="3600" dirty="0">
              <a:solidFill>
                <a:schemeClr val="tx1">
                  <a:lumMod val="85000"/>
                  <a:lumOff val="15000"/>
                </a:schemeClr>
              </a:solidFill>
              <a:latin typeface="Segoe UI Light"/>
              <a:cs typeface="Segoe UI Light"/>
            </a:endParaRPr>
          </a:p>
        </p:txBody>
      </p:sp>
      <p:sp>
        <p:nvSpPr>
          <p:cNvPr id="4" name="Text Placeholder 3"/>
          <p:cNvSpPr>
            <a:spLocks noGrp="1"/>
          </p:cNvSpPr>
          <p:nvPr>
            <p:ph type="body" sz="quarter" idx="12"/>
          </p:nvPr>
        </p:nvSpPr>
        <p:spPr/>
        <p:txBody>
          <a:bodyPr/>
          <a:lstStyle/>
          <a:p>
            <a:r>
              <a:rPr lang="en-US" dirty="0" smtClean="0"/>
              <a:t>October 16</a:t>
            </a:r>
            <a:r>
              <a:rPr lang="en-US" baseline="30000" dirty="0" smtClean="0"/>
              <a:t>th</a:t>
            </a:r>
            <a:r>
              <a:rPr lang="en-US" dirty="0"/>
              <a:t>,</a:t>
            </a:r>
            <a:r>
              <a:rPr lang="en-US" baseline="30000" dirty="0"/>
              <a:t> </a:t>
            </a:r>
            <a:r>
              <a:rPr lang="en-US" dirty="0"/>
              <a:t>2017</a:t>
            </a:r>
          </a:p>
        </p:txBody>
      </p:sp>
    </p:spTree>
    <p:extLst>
      <p:ext uri="{BB962C8B-B14F-4D97-AF65-F5344CB8AC3E}">
        <p14:creationId xmlns:p14="http://schemas.microsoft.com/office/powerpoint/2010/main" val="4082645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5616922"/>
          </a:xfrm>
        </p:spPr>
        <p:txBody>
          <a:bodyPr/>
          <a:lstStyle/>
          <a:p>
            <a:pPr marL="742950" indent="-742950">
              <a:buFont typeface="+mj-lt"/>
              <a:buAutoNum type="arabicPeriod" startAt="2"/>
            </a:pPr>
            <a:r>
              <a:rPr lang="en-US" sz="2800" i="1" dirty="0"/>
              <a:t>Open </a:t>
            </a:r>
            <a:r>
              <a:rPr lang="en-US" sz="2800" i="1" dirty="0" err="1">
                <a:hlinkClick r:id="rId2"/>
              </a:rPr>
              <a:t>AzureML</a:t>
            </a:r>
            <a:r>
              <a:rPr lang="en-US" sz="2800" i="1" dirty="0">
                <a:hlinkClick r:id="rId2"/>
              </a:rPr>
              <a:t> Studio</a:t>
            </a:r>
            <a:endParaRPr lang="en-US" sz="2800" i="1" dirty="0"/>
          </a:p>
          <a:p>
            <a:pPr marL="742950" lvl="1" indent="-742950">
              <a:buFont typeface="+mj-lt"/>
              <a:buAutoNum type="arabicPeriod"/>
            </a:pPr>
            <a:r>
              <a:rPr lang="en-US" sz="1400" i="1" dirty="0"/>
              <a:t>Open Buyer Propensity Model-US</a:t>
            </a:r>
          </a:p>
          <a:p>
            <a:pPr marL="974725" lvl="2" indent="-742950">
              <a:buFont typeface="+mj-lt"/>
              <a:buAutoNum type="arabicPeriod"/>
            </a:pPr>
            <a:r>
              <a:rPr lang="en-US" sz="1400" i="1" dirty="0"/>
              <a:t>Note that the data is retrieved directly from the Azure Blob storage</a:t>
            </a:r>
          </a:p>
          <a:p>
            <a:pPr marL="974725" lvl="2" indent="-742950">
              <a:buFont typeface="+mj-lt"/>
              <a:buAutoNum type="arabicPeriod"/>
            </a:pPr>
            <a:r>
              <a:rPr lang="en-US" sz="1400" i="1" dirty="0"/>
              <a:t>Briefly review the </a:t>
            </a:r>
            <a:r>
              <a:rPr lang="en-US" sz="1400" i="1" dirty="0" err="1"/>
              <a:t>AzureML</a:t>
            </a:r>
            <a:r>
              <a:rPr lang="en-US" sz="1400" i="1" dirty="0"/>
              <a:t> Model – visualize the performance</a:t>
            </a:r>
          </a:p>
          <a:p>
            <a:pPr marL="974725" lvl="2" indent="-742950">
              <a:buFont typeface="+mj-lt"/>
              <a:buAutoNum type="arabicPeriod"/>
            </a:pPr>
            <a:r>
              <a:rPr lang="en-US" sz="1400" i="1" dirty="0"/>
              <a:t>Show Predictive Experiment tab</a:t>
            </a:r>
          </a:p>
          <a:p>
            <a:pPr marL="1200150" lvl="3" indent="-742950">
              <a:buFont typeface="+mj-lt"/>
              <a:buAutoNum type="arabicPeriod"/>
            </a:pPr>
            <a:r>
              <a:rPr lang="en-US" sz="1400" i="1" dirty="0"/>
              <a:t>Mention it is created automatically.  Only mod was the selection of output variables</a:t>
            </a:r>
          </a:p>
          <a:p>
            <a:pPr marL="974725" lvl="2" indent="-742950">
              <a:buFont typeface="+mj-lt"/>
              <a:buAutoNum type="arabicPeriod"/>
            </a:pPr>
            <a:r>
              <a:rPr lang="en-US" sz="1400" i="1" dirty="0"/>
              <a:t>Go to Web Services and select Buyer Propensity Model – US [predictive </a:t>
            </a:r>
            <a:r>
              <a:rPr lang="en-US" sz="1400" i="1" dirty="0" err="1"/>
              <a:t>exp</a:t>
            </a:r>
            <a:r>
              <a:rPr lang="en-US" sz="1400" i="1" dirty="0"/>
              <a:t>]</a:t>
            </a:r>
          </a:p>
          <a:p>
            <a:pPr marL="1200150" lvl="3" indent="-742950">
              <a:buFont typeface="+mj-lt"/>
              <a:buAutoNum type="arabicPeriod"/>
            </a:pPr>
            <a:r>
              <a:rPr lang="en-US" sz="1400" i="1" dirty="0"/>
              <a:t>Show the Test Button but do not execute (just to save time)</a:t>
            </a:r>
          </a:p>
          <a:p>
            <a:pPr marL="1200150" lvl="3" indent="-742950">
              <a:buFont typeface="+mj-lt"/>
              <a:buAutoNum type="arabicPeriod"/>
            </a:pPr>
            <a:r>
              <a:rPr lang="en-US" sz="1400" i="1" dirty="0"/>
              <a:t>Open the Excel 2013 or Later </a:t>
            </a:r>
            <a:r>
              <a:rPr lang="en-US" sz="1400" i="1" dirty="0" smtClean="0"/>
              <a:t>link (enable editing when prompted)</a:t>
            </a:r>
            <a:endParaRPr lang="en-US" sz="1400" i="1" dirty="0"/>
          </a:p>
          <a:p>
            <a:pPr marL="1436688" lvl="4" indent="-742950">
              <a:buFont typeface="+mj-lt"/>
              <a:buAutoNum type="arabicPeriod"/>
            </a:pPr>
            <a:r>
              <a:rPr lang="en-US" sz="1400" i="1" dirty="0"/>
              <a:t>Use Sample Data.  Select N1 as Output (ensure Include headers is selected</a:t>
            </a:r>
            <a:r>
              <a:rPr lang="en-US" sz="1400" i="1" dirty="0" smtClean="0"/>
              <a:t>)</a:t>
            </a:r>
          </a:p>
          <a:p>
            <a:pPr marL="1436688" lvl="4" indent="-742950">
              <a:buFont typeface="+mj-lt"/>
              <a:buAutoNum type="arabicPeriod"/>
            </a:pPr>
            <a:r>
              <a:rPr lang="en-US" sz="1400" i="1" dirty="0" smtClean="0"/>
              <a:t>Go to Azure Blob </a:t>
            </a:r>
            <a:r>
              <a:rPr lang="en-US" sz="1400" i="1" dirty="0" err="1" smtClean="0"/>
              <a:t>czwdemo</a:t>
            </a:r>
            <a:r>
              <a:rPr lang="en-US" sz="1400" i="1" dirty="0" smtClean="0"/>
              <a:t> and download BikeBuyerRandomTestData.csv.</a:t>
            </a:r>
          </a:p>
          <a:p>
            <a:pPr marL="1436688" lvl="4" indent="-742950">
              <a:buFont typeface="+mj-lt"/>
              <a:buAutoNum type="arabicPeriod"/>
            </a:pPr>
            <a:r>
              <a:rPr lang="en-US" sz="1400" i="1" dirty="0" smtClean="0"/>
              <a:t>Copy the random data into the Excel Algorithm file and run the prediction (note, Excel seems to hang – give it a minute – it’ll free up!)  Move to PBI</a:t>
            </a:r>
          </a:p>
          <a:p>
            <a:endParaRPr lang="en-US" sz="3400" i="1" dirty="0"/>
          </a:p>
          <a:p>
            <a:endParaRPr lang="en-US" dirty="0"/>
          </a:p>
        </p:txBody>
      </p:sp>
      <p:sp>
        <p:nvSpPr>
          <p:cNvPr id="3" name="Title 2"/>
          <p:cNvSpPr>
            <a:spLocks noGrp="1"/>
          </p:cNvSpPr>
          <p:nvPr>
            <p:ph type="title"/>
          </p:nvPr>
        </p:nvSpPr>
        <p:spPr/>
        <p:txBody>
          <a:bodyPr/>
          <a:lstStyle/>
          <a:p>
            <a:r>
              <a:rPr lang="en-US" sz="3600" dirty="0"/>
              <a:t>Demo – Detailed </a:t>
            </a:r>
            <a:r>
              <a:rPr lang="en-US" sz="3600" dirty="0" smtClean="0"/>
              <a:t>Steps, Cont’d</a:t>
            </a:r>
            <a:endParaRPr lang="en-US" sz="3600"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10</a:t>
            </a:fld>
            <a:endParaRPr lang="en-US"/>
          </a:p>
        </p:txBody>
      </p:sp>
    </p:spTree>
    <p:extLst>
      <p:ext uri="{BB962C8B-B14F-4D97-AF65-F5344CB8AC3E}">
        <p14:creationId xmlns:p14="http://schemas.microsoft.com/office/powerpoint/2010/main" val="7590472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2385268"/>
          </a:xfrm>
        </p:spPr>
        <p:txBody>
          <a:bodyPr/>
          <a:lstStyle/>
          <a:p>
            <a:pPr marL="742950" indent="-742950">
              <a:buFont typeface="+mj-lt"/>
              <a:buAutoNum type="arabicPeriod" startAt="3"/>
            </a:pPr>
            <a:r>
              <a:rPr lang="en-US" dirty="0" smtClean="0"/>
              <a:t>Open </a:t>
            </a:r>
            <a:r>
              <a:rPr lang="en-US" dirty="0" err="1" smtClean="0"/>
              <a:t>BikeBuyer</a:t>
            </a:r>
            <a:r>
              <a:rPr lang="en-US" dirty="0" smtClean="0"/>
              <a:t> PBI File</a:t>
            </a:r>
          </a:p>
          <a:p>
            <a:pPr marL="742950" lvl="1" indent="-742950">
              <a:buFont typeface="+mj-lt"/>
              <a:buAutoNum type="arabicPeriod"/>
            </a:pPr>
            <a:r>
              <a:rPr lang="en-US" dirty="0" smtClean="0"/>
              <a:t>Highlight the data on the dashboard where the scored probabilities from the Excel file are illustrated</a:t>
            </a:r>
          </a:p>
          <a:p>
            <a:pPr marL="742950" lvl="1" indent="-742950">
              <a:buFont typeface="+mj-lt"/>
              <a:buAutoNum type="arabicPeriod"/>
            </a:pPr>
            <a:r>
              <a:rPr lang="en-US" dirty="0" smtClean="0"/>
              <a:t>Note the fields are the same that we saw throughout the demo</a:t>
            </a:r>
          </a:p>
          <a:p>
            <a:pPr marL="974725" lvl="2" indent="-742950">
              <a:buFont typeface="+mj-lt"/>
              <a:buAutoNum type="arabicPeriod"/>
            </a:pPr>
            <a:r>
              <a:rPr lang="en-US" dirty="0" smtClean="0"/>
              <a:t>Started at Data Catalog</a:t>
            </a:r>
            <a:r>
              <a:rPr lang="en-US" smtClean="0"/>
              <a:t>, through </a:t>
            </a:r>
            <a:r>
              <a:rPr lang="en-US" dirty="0" smtClean="0"/>
              <a:t>Data Factory, Azure Blob, </a:t>
            </a:r>
            <a:r>
              <a:rPr lang="en-US" dirty="0" err="1" smtClean="0"/>
              <a:t>AzureML</a:t>
            </a:r>
            <a:r>
              <a:rPr lang="en-US" dirty="0" smtClean="0"/>
              <a:t>, Excel and finally into Power BI</a:t>
            </a:r>
            <a:endParaRPr lang="en-US" dirty="0"/>
          </a:p>
        </p:txBody>
      </p:sp>
      <p:sp>
        <p:nvSpPr>
          <p:cNvPr id="3" name="Title 2"/>
          <p:cNvSpPr>
            <a:spLocks noGrp="1"/>
          </p:cNvSpPr>
          <p:nvPr>
            <p:ph type="title"/>
          </p:nvPr>
        </p:nvSpPr>
        <p:spPr/>
        <p:txBody>
          <a:bodyPr/>
          <a:lstStyle/>
          <a:p>
            <a:r>
              <a:rPr lang="en-US" sz="3600" dirty="0"/>
              <a:t>Demo – Detailed Steps, Cont’d</a:t>
            </a:r>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11</a:t>
            </a:fld>
            <a:endParaRPr lang="en-US"/>
          </a:p>
        </p:txBody>
      </p:sp>
    </p:spTree>
    <p:extLst>
      <p:ext uri="{BB962C8B-B14F-4D97-AF65-F5344CB8AC3E}">
        <p14:creationId xmlns:p14="http://schemas.microsoft.com/office/powerpoint/2010/main" val="14556804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0" y="0"/>
            <a:ext cx="12192000" cy="6858000"/>
          </a:xfrm>
          <a:prstGeom prst="rect">
            <a:avLst/>
          </a:prstGeom>
        </p:spPr>
      </p:pic>
      <p:sp>
        <p:nvSpPr>
          <p:cNvPr id="3" name="Footer Placeholder 2"/>
          <p:cNvSpPr>
            <a:spLocks noGrp="1"/>
          </p:cNvSpPr>
          <p:nvPr>
            <p:ph type="ftr" sz="quarter" idx="3"/>
          </p:nvPr>
        </p:nvSpPr>
        <p:spPr/>
        <p:txBody>
          <a:bodyPr/>
          <a:lstStyle/>
          <a:p>
            <a:r>
              <a:rPr lang="en-US">
                <a:solidFill>
                  <a:schemeClr val="bg1"/>
                </a:solidFill>
              </a:rPr>
              <a:t>Confidential</a:t>
            </a:r>
          </a:p>
        </p:txBody>
      </p:sp>
      <p:sp>
        <p:nvSpPr>
          <p:cNvPr id="5" name="Freeform: Shape 4"/>
          <p:cNvSpPr/>
          <p:nvPr/>
        </p:nvSpPr>
        <p:spPr>
          <a:xfrm>
            <a:off x="0" y="6515100"/>
            <a:ext cx="12192000" cy="342900"/>
          </a:xfrm>
          <a:custGeom>
            <a:avLst/>
            <a:gdLst>
              <a:gd name="connsiteX0" fmla="*/ 12192000 w 12192000"/>
              <a:gd name="connsiteY0" fmla="*/ 0 h 342900"/>
              <a:gd name="connsiteX1" fmla="*/ 12192000 w 12192000"/>
              <a:gd name="connsiteY1" fmla="*/ 342900 h 342900"/>
              <a:gd name="connsiteX2" fmla="*/ 0 w 12192000"/>
              <a:gd name="connsiteY2" fmla="*/ 342900 h 342900"/>
              <a:gd name="connsiteX3" fmla="*/ 0 w 12192000"/>
              <a:gd name="connsiteY3" fmla="*/ 260092 h 342900"/>
            </a:gdLst>
            <a:ahLst/>
            <a:cxnLst>
              <a:cxn ang="0">
                <a:pos x="connsiteX0" y="connsiteY0"/>
              </a:cxn>
              <a:cxn ang="0">
                <a:pos x="connsiteX1" y="connsiteY1"/>
              </a:cxn>
              <a:cxn ang="0">
                <a:pos x="connsiteX2" y="connsiteY2"/>
              </a:cxn>
              <a:cxn ang="0">
                <a:pos x="connsiteX3" y="connsiteY3"/>
              </a:cxn>
            </a:cxnLst>
            <a:rect l="l" t="t" r="r" b="b"/>
            <a:pathLst>
              <a:path w="12192000" h="342900">
                <a:moveTo>
                  <a:pt x="12192000" y="0"/>
                </a:moveTo>
                <a:lnTo>
                  <a:pt x="12192000" y="342900"/>
                </a:lnTo>
                <a:lnTo>
                  <a:pt x="0" y="342900"/>
                </a:lnTo>
                <a:lnTo>
                  <a:pt x="0" y="260092"/>
                </a:lnTo>
                <a:close/>
              </a:path>
            </a:pathLst>
          </a:cu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800">
                <a:solidFill>
                  <a:schemeClr val="bg1">
                    <a:lumMod val="75000"/>
                  </a:schemeClr>
                </a:solidFill>
              </a:rPr>
              <a:t>©Valorem</a:t>
            </a:r>
          </a:p>
        </p:txBody>
      </p:sp>
      <p:pic>
        <p:nvPicPr>
          <p:cNvPr id="6" name="Picture 5"/>
          <p:cNvPicPr>
            <a:picLocks noChangeAspect="1"/>
          </p:cNvPicPr>
          <p:nvPr/>
        </p:nvPicPr>
        <p:blipFill>
          <a:blip r:embed="rId4"/>
          <a:stretch>
            <a:fillRect/>
          </a:stretch>
        </p:blipFill>
        <p:spPr>
          <a:xfrm>
            <a:off x="508000" y="6162485"/>
            <a:ext cx="400543" cy="400543"/>
          </a:xfrm>
          <a:prstGeom prst="rect">
            <a:avLst/>
          </a:prstGeom>
        </p:spPr>
      </p:pic>
      <p:sp>
        <p:nvSpPr>
          <p:cNvPr id="9" name="Rectangle 8"/>
          <p:cNvSpPr/>
          <p:nvPr/>
        </p:nvSpPr>
        <p:spPr>
          <a:xfrm>
            <a:off x="507999" y="754744"/>
            <a:ext cx="4702629" cy="5257942"/>
          </a:xfrm>
          <a:prstGeom prst="rect">
            <a:avLst/>
          </a:prstGeom>
          <a:solidFill>
            <a:schemeClr val="bg2"/>
          </a:solidFill>
          <a:ln w="25400">
            <a:noFill/>
            <a:headEnd type="triangle"/>
            <a:tailEnd type="none"/>
          </a:ln>
          <a:effectLst>
            <a:outerShdw blurRad="50800" dist="38100" dir="5400000" algn="t"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2000" dirty="0" smtClean="0">
                <a:solidFill>
                  <a:schemeClr val="accent2"/>
                </a:solidFill>
                <a:latin typeface="Segoe UI Semibold" panose="020B0702040204020203" pitchFamily="34" charset="0"/>
                <a:cs typeface="Segoe UI Semibold" panose="020B0702040204020203" pitchFamily="34" charset="0"/>
              </a:rPr>
              <a:t>What we learned</a:t>
            </a:r>
            <a:endParaRPr lang="en-US" sz="2000" dirty="0">
              <a:solidFill>
                <a:schemeClr val="accent2"/>
              </a:solidFill>
              <a:latin typeface="Segoe UI Semibold" panose="020B0702040204020203" pitchFamily="34" charset="0"/>
              <a:cs typeface="Segoe UI Semibold" panose="020B0702040204020203" pitchFamily="34" charset="0"/>
            </a:endParaRP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Azure Data Factory used to collect local data</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Store data on Azure Storage</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Use cloud data to build a predictive model</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Deploy predictive model and an API</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Consume the API in Excel</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Leverage Power BI to democratize the results from machine </a:t>
            </a:r>
            <a:r>
              <a:rPr lang="en-US" dirty="0">
                <a:solidFill>
                  <a:schemeClr val="tx2"/>
                </a:solidFill>
                <a:cs typeface="Segoe UI Semibold" panose="020B0702040204020203" pitchFamily="34" charset="0"/>
              </a:rPr>
              <a:t>l</a:t>
            </a:r>
            <a:r>
              <a:rPr lang="en-US" dirty="0" smtClean="0">
                <a:solidFill>
                  <a:schemeClr val="tx2"/>
                </a:solidFill>
                <a:cs typeface="Segoe UI Semibold" panose="020B0702040204020203" pitchFamily="34" charset="0"/>
              </a:rPr>
              <a:t>earning investments</a:t>
            </a:r>
            <a:endParaRPr lang="en-US" dirty="0">
              <a:solidFill>
                <a:schemeClr val="tx2"/>
              </a:solidFill>
              <a:cs typeface="Segoe UI Semibold" panose="020B0702040204020203" pitchFamily="34" charset="0"/>
            </a:endParaRPr>
          </a:p>
        </p:txBody>
      </p:sp>
      <p:sp>
        <p:nvSpPr>
          <p:cNvPr id="13" name="Slide Number Placeholder 12"/>
          <p:cNvSpPr>
            <a:spLocks noGrp="1"/>
          </p:cNvSpPr>
          <p:nvPr>
            <p:ph type="sldNum" sz="quarter" idx="4"/>
          </p:nvPr>
        </p:nvSpPr>
        <p:spPr/>
        <p:txBody>
          <a:bodyPr/>
          <a:lstStyle/>
          <a:p>
            <a:pPr defTabSz="914363"/>
            <a:fld id="{727B4C2D-45E2-4621-8491-2995EB46A674}" type="slidenum">
              <a:rPr lang="en-US" smtClean="0">
                <a:solidFill>
                  <a:schemeClr val="bg2"/>
                </a:solidFill>
              </a:rPr>
              <a:pPr defTabSz="914363"/>
              <a:t>12</a:t>
            </a:fld>
            <a:endParaRPr lang="en-US">
              <a:solidFill>
                <a:schemeClr val="bg2"/>
              </a:solidFill>
            </a:endParaRPr>
          </a:p>
        </p:txBody>
      </p:sp>
    </p:spTree>
    <p:extLst>
      <p:ext uri="{BB962C8B-B14F-4D97-AF65-F5344CB8AC3E}">
        <p14:creationId xmlns:p14="http://schemas.microsoft.com/office/powerpoint/2010/main" val="365562298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Segoe UI Light"/>
                <a:cs typeface="Segoe UI Light"/>
              </a:rPr>
              <a:t>THANK YOU</a:t>
            </a:r>
            <a:endParaRPr lang="en-US" sz="6600">
              <a:latin typeface="Segoe UI Light"/>
              <a:cs typeface="Segoe UI Light"/>
            </a:endParaRPr>
          </a:p>
        </p:txBody>
      </p:sp>
      <p:sp>
        <p:nvSpPr>
          <p:cNvPr id="4" name="Text Placeholder 3"/>
          <p:cNvSpPr>
            <a:spLocks noGrp="1"/>
          </p:cNvSpPr>
          <p:nvPr>
            <p:ph type="body" sz="quarter" idx="12"/>
          </p:nvPr>
        </p:nvSpPr>
        <p:spPr>
          <a:xfrm>
            <a:off x="522514" y="3935091"/>
            <a:ext cx="11161486" cy="619323"/>
          </a:xfrm>
        </p:spPr>
        <p:txBody>
          <a:bodyPr/>
          <a:lstStyle/>
          <a:p>
            <a:r>
              <a:rPr lang="en-US" dirty="0" smtClean="0"/>
              <a:t>Cliff Weaver</a:t>
            </a:r>
            <a:endParaRPr lang="en-US" dirty="0"/>
          </a:p>
          <a:p>
            <a:r>
              <a:rPr lang="en-US" sz="1400" dirty="0" smtClean="0">
                <a:latin typeface="+mn-lt"/>
              </a:rPr>
              <a:t>Data Scientist</a:t>
            </a:r>
            <a:endParaRPr lang="en-US" sz="1400" dirty="0">
              <a:latin typeface="+mn-lt"/>
            </a:endParaRPr>
          </a:p>
          <a:p>
            <a:pPr>
              <a:spcBef>
                <a:spcPts val="1800"/>
              </a:spcBef>
            </a:pPr>
            <a:r>
              <a:rPr lang="en-US" sz="1400" dirty="0" smtClean="0">
                <a:latin typeface="+mn-lt"/>
                <a:hlinkClick r:id="rId3"/>
              </a:rPr>
              <a:t>cweaver@valorem.com</a:t>
            </a:r>
            <a:endParaRPr lang="en-US" sz="1400" dirty="0">
              <a:latin typeface="+mn-lt"/>
            </a:endParaRPr>
          </a:p>
          <a:p>
            <a:r>
              <a:rPr lang="en-US" sz="1400" dirty="0" smtClean="0">
                <a:latin typeface="+mn-lt"/>
              </a:rPr>
              <a:t>(816) 406-1501</a:t>
            </a:r>
            <a:endParaRPr lang="en-US" sz="1400" dirty="0">
              <a:latin typeface="+mn-lt"/>
            </a:endParaRPr>
          </a:p>
        </p:txBody>
      </p:sp>
    </p:spTree>
    <p:extLst>
      <p:ext uri="{BB962C8B-B14F-4D97-AF65-F5344CB8AC3E}">
        <p14:creationId xmlns:p14="http://schemas.microsoft.com/office/powerpoint/2010/main" val="27396170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30738" name="think-cell Slide" r:id="rId5" imgW="377" imgH="377" progId="TCLayout.ActiveDocument.1">
                  <p:embed/>
                </p:oleObj>
              </mc:Choice>
              <mc:Fallback>
                <p:oleObj name="think-cell Slide" r:id="rId5" imgW="377" imgH="377" progId="TCLayout.ActiveDocument.1">
                  <p:embed/>
                  <p:pic>
                    <p:nvPicPr>
                      <p:cNvPr id="2" name="Object 1" hidden="1"/>
                      <p:cNvPicPr/>
                      <p:nvPr/>
                    </p:nvPicPr>
                    <p:blipFill>
                      <a:blip r:embed="rId6"/>
                      <a:stretch>
                        <a:fillRect/>
                      </a:stretch>
                    </p:blipFill>
                    <p:spPr>
                      <a:xfrm>
                        <a:off x="3176" y="2482"/>
                        <a:ext cx="1587" cy="1587"/>
                      </a:xfrm>
                      <a:prstGeom prst="rect">
                        <a:avLst/>
                      </a:prstGeom>
                    </p:spPr>
                  </p:pic>
                </p:oleObj>
              </mc:Fallback>
            </mc:AlternateContent>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7" y="4489827"/>
            <a:ext cx="2045983" cy="2283888"/>
          </a:xfrm>
          <a:prstGeom prst="rect">
            <a:avLst/>
          </a:prstGeom>
        </p:spPr>
      </p:pic>
      <p:sp>
        <p:nvSpPr>
          <p:cNvPr id="6" name="TextBox 5"/>
          <p:cNvSpPr txBox="1"/>
          <p:nvPr/>
        </p:nvSpPr>
        <p:spPr>
          <a:xfrm>
            <a:off x="1951410" y="4742920"/>
            <a:ext cx="4067670" cy="1815409"/>
          </a:xfrm>
          <a:prstGeom prst="rect">
            <a:avLst/>
          </a:prstGeom>
          <a:noFill/>
        </p:spPr>
        <p:txBody>
          <a:bodyPr wrap="square" rtlCol="0">
            <a:spAutoFit/>
          </a:bodyPr>
          <a:lstStyle/>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Application Development</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Cloud Platform</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Cloud Productivity</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Data Analytics</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Data Platform</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Datacenter</a:t>
            </a:r>
          </a:p>
          <a:p>
            <a:pPr defTabSz="914126">
              <a:defRPr/>
            </a:pPr>
            <a:r>
              <a:rPr lang="en-US" sz="1400" kern="0">
                <a:solidFill>
                  <a:srgbClr val="FFC000"/>
                </a:solidFill>
                <a:latin typeface="Segoe UI Semibold" panose="020B0702040204020203" pitchFamily="34" charset="0"/>
                <a:cs typeface="Segoe UI Semibold" panose="020B0702040204020203" pitchFamily="34" charset="0"/>
              </a:rPr>
              <a:t>Gold Enterprise Mobility Management</a:t>
            </a:r>
            <a:endParaRPr lang="en-US" sz="1400" kern="0">
              <a:solidFill>
                <a:srgbClr val="FF0000"/>
              </a:solidFill>
              <a:latin typeface="Segoe UI Semibold" panose="020B0702040204020203" pitchFamily="34" charset="0"/>
              <a:cs typeface="Segoe UI Semibold" panose="020B0702040204020203" pitchFamily="34" charset="0"/>
            </a:endParaRP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Hosting</a:t>
            </a:r>
          </a:p>
        </p:txBody>
      </p:sp>
      <p:sp>
        <p:nvSpPr>
          <p:cNvPr id="7" name="TextBox 6"/>
          <p:cNvSpPr txBox="1"/>
          <p:nvPr/>
        </p:nvSpPr>
        <p:spPr>
          <a:xfrm>
            <a:off x="5950208" y="4742919"/>
            <a:ext cx="4742376" cy="2030796"/>
          </a:xfrm>
          <a:prstGeom prst="rect">
            <a:avLst/>
          </a:prstGeom>
          <a:noFill/>
        </p:spPr>
        <p:txBody>
          <a:bodyPr wrap="square" rtlCol="0">
            <a:spAutoFit/>
          </a:bodyPr>
          <a:lstStyle/>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Cloud Customer Relationship Management</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Collaboration and Content</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Digital Advertising</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Intelligent Systems</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Messaging</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a:t>
            </a:r>
            <a:r>
              <a:rPr lang="en-US" sz="1400" kern="0" err="1">
                <a:solidFill>
                  <a:prstClr val="white">
                    <a:lumMod val="50000"/>
                  </a:prstClr>
                </a:solidFill>
                <a:latin typeface="Segoe UI Semibold" panose="020B0702040204020203" pitchFamily="34" charset="0"/>
                <a:cs typeface="Segoe UI Semibold" panose="020B0702040204020203" pitchFamily="34" charset="0"/>
              </a:rPr>
              <a:t>MidMarket</a:t>
            </a:r>
            <a:r>
              <a:rPr lang="en-US" sz="1400" kern="0">
                <a:solidFill>
                  <a:prstClr val="white">
                    <a:lumMod val="50000"/>
                  </a:prstClr>
                </a:solidFill>
                <a:latin typeface="Segoe UI Semibold" panose="020B0702040204020203" pitchFamily="34" charset="0"/>
                <a:cs typeface="Segoe UI Semibold" panose="020B0702040204020203" pitchFamily="34" charset="0"/>
              </a:rPr>
              <a:t> Solutions Provider</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Small and </a:t>
            </a:r>
            <a:r>
              <a:rPr lang="en-US" sz="1400" kern="0" err="1">
                <a:solidFill>
                  <a:prstClr val="white">
                    <a:lumMod val="50000"/>
                  </a:prstClr>
                </a:solidFill>
                <a:latin typeface="Segoe UI Semibold" panose="020B0702040204020203" pitchFamily="34" charset="0"/>
                <a:cs typeface="Segoe UI Semibold" panose="020B0702040204020203" pitchFamily="34" charset="0"/>
              </a:rPr>
              <a:t>MidMarket</a:t>
            </a:r>
            <a:r>
              <a:rPr lang="en-US" sz="1400" kern="0">
                <a:solidFill>
                  <a:prstClr val="white">
                    <a:lumMod val="50000"/>
                  </a:prstClr>
                </a:solidFill>
                <a:latin typeface="Segoe UI Semibold" panose="020B0702040204020203" pitchFamily="34" charset="0"/>
                <a:cs typeface="Segoe UI Semibold" panose="020B0702040204020203" pitchFamily="34" charset="0"/>
              </a:rPr>
              <a:t> Cloud Solutions</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Windows and Devices</a:t>
            </a:r>
          </a:p>
          <a:p>
            <a:pPr defTabSz="914126">
              <a:defRPr/>
            </a:pPr>
            <a:endParaRPr lang="en-US" sz="1400" kern="0">
              <a:solidFill>
                <a:prstClr val="white">
                  <a:lumMod val="50000"/>
                </a:prst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41283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WHO WE ARE</a:t>
            </a:r>
          </a:p>
        </p:txBody>
      </p:sp>
      <p:sp>
        <p:nvSpPr>
          <p:cNvPr id="6" name="Footer Placeholder 5"/>
          <p:cNvSpPr>
            <a:spLocks noGrp="1"/>
          </p:cNvSpPr>
          <p:nvPr>
            <p:ph type="ftr" sz="quarter" idx="3"/>
          </p:nvPr>
        </p:nvSpPr>
        <p:spPr/>
        <p:txBody>
          <a:bodyPr/>
          <a:lstStyle/>
          <a:p>
            <a:r>
              <a:rPr lang="en-US"/>
              <a:t>Confidential</a:t>
            </a:r>
          </a:p>
        </p:txBody>
      </p:sp>
      <p:grpSp>
        <p:nvGrpSpPr>
          <p:cNvPr id="8" name="Group 7"/>
          <p:cNvGrpSpPr/>
          <p:nvPr/>
        </p:nvGrpSpPr>
        <p:grpSpPr>
          <a:xfrm>
            <a:off x="507999" y="1438275"/>
            <a:ext cx="4107543" cy="4570640"/>
            <a:chOff x="507999" y="1438275"/>
            <a:chExt cx="4107543" cy="4570640"/>
          </a:xfrm>
        </p:grpSpPr>
        <p:sp>
          <p:nvSpPr>
            <p:cNvPr id="4" name="Rectangle: Rounded Corners 3"/>
            <p:cNvSpPr/>
            <p:nvPr/>
          </p:nvSpPr>
          <p:spPr>
            <a:xfrm>
              <a:off x="507999" y="1438275"/>
              <a:ext cx="4107543" cy="4570640"/>
            </a:xfrm>
            <a:prstGeom prst="roundRect">
              <a:avLst>
                <a:gd name="adj" fmla="val 928"/>
              </a:avLst>
            </a:prstGeom>
            <a:solidFill>
              <a:schemeClr val="bg2"/>
            </a:solidFill>
            <a:ln w="25400">
              <a:noFill/>
              <a:headEnd type="triangle"/>
              <a:tailEnd type="none"/>
            </a:ln>
            <a:effectLst>
              <a:outerShdw blurRad="50800" dist="127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400">
                  <a:solidFill>
                    <a:schemeClr val="tx2"/>
                  </a:solidFill>
                  <a:latin typeface="Segoe UI Semibold" panose="020B0702040204020203" pitchFamily="34" charset="0"/>
                  <a:cs typeface="Segoe UI Semibold" panose="020B0702040204020203" pitchFamily="34" charset="0"/>
                </a:rPr>
                <a:t>Global Services</a:t>
              </a:r>
            </a:p>
            <a:p>
              <a:r>
                <a:rPr lang="en-US" sz="2000" kern="0">
                  <a:solidFill>
                    <a:srgbClr val="595959"/>
                  </a:solidFill>
                </a:rPr>
                <a:t>Valorem helps </a:t>
              </a:r>
              <a:r>
                <a:rPr lang="en-US" sz="2000" b="1" kern="0">
                  <a:solidFill>
                    <a:srgbClr val="595959"/>
                  </a:solidFill>
                </a:rPr>
                <a:t>clients realize value </a:t>
              </a:r>
              <a:r>
                <a:rPr lang="en-US" sz="2000" kern="0">
                  <a:solidFill>
                    <a:srgbClr val="595959"/>
                  </a:solidFill>
                </a:rPr>
                <a:t>through business technology solutions. Collectively our people have worked with </a:t>
              </a:r>
              <a:r>
                <a:rPr lang="en-US" sz="2000" b="1" i="1" kern="0">
                  <a:solidFill>
                    <a:srgbClr val="595959"/>
                  </a:solidFill>
                </a:rPr>
                <a:t>thousands of enterprises around the world delivering innovative, insightful and technical services.</a:t>
              </a:r>
              <a:endParaRPr lang="en-US" sz="2000">
                <a:solidFill>
                  <a:schemeClr val="accent2"/>
                </a:solidFill>
                <a:latin typeface="Segoe UI Semibold" panose="020B0702040204020203" pitchFamily="34" charset="0"/>
                <a:cs typeface="Segoe UI Semibold" panose="020B0702040204020203" pitchFamily="34" charset="0"/>
              </a:endParaRPr>
            </a:p>
          </p:txBody>
        </p:sp>
        <p:sp>
          <p:nvSpPr>
            <p:cNvPr id="19" name="Freeform 17"/>
            <p:cNvSpPr>
              <a:spLocks noEditPoints="1"/>
            </p:cNvSpPr>
            <p:nvPr/>
          </p:nvSpPr>
          <p:spPr bwMode="auto">
            <a:xfrm>
              <a:off x="3678464" y="5211989"/>
              <a:ext cx="774700" cy="667885"/>
            </a:xfrm>
            <a:custGeom>
              <a:avLst/>
              <a:gdLst>
                <a:gd name="T0" fmla="*/ 366 w 1143"/>
                <a:gd name="T1" fmla="*/ 867 h 986"/>
                <a:gd name="T2" fmla="*/ 350 w 1143"/>
                <a:gd name="T3" fmla="*/ 806 h 986"/>
                <a:gd name="T4" fmla="*/ 61 w 1143"/>
                <a:gd name="T5" fmla="*/ 785 h 986"/>
                <a:gd name="T6" fmla="*/ 0 w 1143"/>
                <a:gd name="T7" fmla="*/ 532 h 986"/>
                <a:gd name="T8" fmla="*/ 189 w 1143"/>
                <a:gd name="T9" fmla="*/ 413 h 986"/>
                <a:gd name="T10" fmla="*/ 368 w 1143"/>
                <a:gd name="T11" fmla="*/ 405 h 986"/>
                <a:gd name="T12" fmla="*/ 536 w 1143"/>
                <a:gd name="T13" fmla="*/ 367 h 986"/>
                <a:gd name="T14" fmla="*/ 903 w 1143"/>
                <a:gd name="T15" fmla="*/ 413 h 986"/>
                <a:gd name="T16" fmla="*/ 1137 w 1143"/>
                <a:gd name="T17" fmla="*/ 535 h 986"/>
                <a:gd name="T18" fmla="*/ 933 w 1143"/>
                <a:gd name="T19" fmla="*/ 874 h 986"/>
                <a:gd name="T20" fmla="*/ 766 w 1143"/>
                <a:gd name="T21" fmla="*/ 864 h 986"/>
                <a:gd name="T22" fmla="*/ 557 w 1143"/>
                <a:gd name="T23" fmla="*/ 986 h 986"/>
                <a:gd name="T24" fmla="*/ 574 w 1143"/>
                <a:gd name="T25" fmla="*/ 949 h 986"/>
                <a:gd name="T26" fmla="*/ 815 w 1143"/>
                <a:gd name="T27" fmla="*/ 516 h 986"/>
                <a:gd name="T28" fmla="*/ 537 w 1143"/>
                <a:gd name="T29" fmla="*/ 403 h 986"/>
                <a:gd name="T30" fmla="*/ 319 w 1143"/>
                <a:gd name="T31" fmla="*/ 519 h 986"/>
                <a:gd name="T32" fmla="*/ 807 w 1143"/>
                <a:gd name="T33" fmla="*/ 771 h 986"/>
                <a:gd name="T34" fmla="*/ 1041 w 1143"/>
                <a:gd name="T35" fmla="*/ 772 h 986"/>
                <a:gd name="T36" fmla="*/ 1097 w 1143"/>
                <a:gd name="T37" fmla="*/ 501 h 986"/>
                <a:gd name="T38" fmla="*/ 838 w 1143"/>
                <a:gd name="T39" fmla="*/ 458 h 986"/>
                <a:gd name="T40" fmla="*/ 798 w 1143"/>
                <a:gd name="T41" fmla="*/ 733 h 986"/>
                <a:gd name="T42" fmla="*/ 94 w 1143"/>
                <a:gd name="T43" fmla="*/ 771 h 986"/>
                <a:gd name="T44" fmla="*/ 327 w 1143"/>
                <a:gd name="T45" fmla="*/ 772 h 986"/>
                <a:gd name="T46" fmla="*/ 336 w 1143"/>
                <a:gd name="T47" fmla="*/ 744 h 986"/>
                <a:gd name="T48" fmla="*/ 283 w 1143"/>
                <a:gd name="T49" fmla="*/ 520 h 986"/>
                <a:gd name="T50" fmla="*/ 191 w 1143"/>
                <a:gd name="T51" fmla="*/ 449 h 986"/>
                <a:gd name="T52" fmla="*/ 94 w 1143"/>
                <a:gd name="T53" fmla="*/ 771 h 986"/>
                <a:gd name="T54" fmla="*/ 793 w 1143"/>
                <a:gd name="T55" fmla="*/ 262 h 986"/>
                <a:gd name="T56" fmla="*/ 1058 w 1143"/>
                <a:gd name="T57" fmla="*/ 262 h 986"/>
                <a:gd name="T58" fmla="*/ 926 w 1143"/>
                <a:gd name="T59" fmla="*/ 165 h 986"/>
                <a:gd name="T60" fmla="*/ 926 w 1143"/>
                <a:gd name="T61" fmla="*/ 359 h 986"/>
                <a:gd name="T62" fmla="*/ 926 w 1143"/>
                <a:gd name="T63" fmla="*/ 165 h 986"/>
                <a:gd name="T64" fmla="*/ 80 w 1143"/>
                <a:gd name="T65" fmla="*/ 262 h 986"/>
                <a:gd name="T66" fmla="*/ 345 w 1143"/>
                <a:gd name="T67" fmla="*/ 262 h 986"/>
                <a:gd name="T68" fmla="*/ 212 w 1143"/>
                <a:gd name="T69" fmla="*/ 165 h 986"/>
                <a:gd name="T70" fmla="*/ 212 w 1143"/>
                <a:gd name="T71" fmla="*/ 359 h 986"/>
                <a:gd name="T72" fmla="*/ 212 w 1143"/>
                <a:gd name="T73" fmla="*/ 165 h 986"/>
                <a:gd name="T74" fmla="*/ 392 w 1143"/>
                <a:gd name="T75" fmla="*/ 175 h 986"/>
                <a:gd name="T76" fmla="*/ 742 w 1143"/>
                <a:gd name="T77" fmla="*/ 175 h 986"/>
                <a:gd name="T78" fmla="*/ 567 w 1143"/>
                <a:gd name="T79" fmla="*/ 36 h 986"/>
                <a:gd name="T80" fmla="*/ 567 w 1143"/>
                <a:gd name="T81" fmla="*/ 315 h 986"/>
                <a:gd name="T82" fmla="*/ 567 w 1143"/>
                <a:gd name="T83" fmla="*/ 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3" h="986">
                  <a:moveTo>
                    <a:pt x="557" y="986"/>
                  </a:moveTo>
                  <a:cubicBezTo>
                    <a:pt x="473" y="986"/>
                    <a:pt x="404" y="943"/>
                    <a:pt x="366" y="867"/>
                  </a:cubicBezTo>
                  <a:cubicBezTo>
                    <a:pt x="365" y="865"/>
                    <a:pt x="365" y="865"/>
                    <a:pt x="365" y="865"/>
                  </a:cubicBezTo>
                  <a:cubicBezTo>
                    <a:pt x="350" y="806"/>
                    <a:pt x="350" y="806"/>
                    <a:pt x="350" y="806"/>
                  </a:cubicBezTo>
                  <a:cubicBezTo>
                    <a:pt x="326" y="842"/>
                    <a:pt x="274" y="870"/>
                    <a:pt x="220" y="874"/>
                  </a:cubicBezTo>
                  <a:cubicBezTo>
                    <a:pt x="150" y="880"/>
                    <a:pt x="92" y="847"/>
                    <a:pt x="61" y="785"/>
                  </a:cubicBezTo>
                  <a:cubicBezTo>
                    <a:pt x="60" y="783"/>
                    <a:pt x="60" y="783"/>
                    <a:pt x="60" y="783"/>
                  </a:cubicBezTo>
                  <a:cubicBezTo>
                    <a:pt x="0" y="532"/>
                    <a:pt x="0" y="532"/>
                    <a:pt x="0" y="532"/>
                  </a:cubicBezTo>
                  <a:cubicBezTo>
                    <a:pt x="0" y="529"/>
                    <a:pt x="0" y="529"/>
                    <a:pt x="0" y="529"/>
                  </a:cubicBezTo>
                  <a:cubicBezTo>
                    <a:pt x="4" y="461"/>
                    <a:pt x="75" y="417"/>
                    <a:pt x="189" y="413"/>
                  </a:cubicBezTo>
                  <a:cubicBezTo>
                    <a:pt x="237" y="411"/>
                    <a:pt x="288" y="418"/>
                    <a:pt x="329" y="430"/>
                  </a:cubicBezTo>
                  <a:cubicBezTo>
                    <a:pt x="340" y="421"/>
                    <a:pt x="353" y="412"/>
                    <a:pt x="368" y="405"/>
                  </a:cubicBezTo>
                  <a:cubicBezTo>
                    <a:pt x="411" y="383"/>
                    <a:pt x="469" y="370"/>
                    <a:pt x="536" y="367"/>
                  </a:cubicBezTo>
                  <a:cubicBezTo>
                    <a:pt x="536" y="367"/>
                    <a:pt x="536" y="367"/>
                    <a:pt x="536" y="367"/>
                  </a:cubicBezTo>
                  <a:cubicBezTo>
                    <a:pt x="631" y="364"/>
                    <a:pt x="747" y="384"/>
                    <a:pt x="808" y="429"/>
                  </a:cubicBezTo>
                  <a:cubicBezTo>
                    <a:pt x="836" y="420"/>
                    <a:pt x="868" y="415"/>
                    <a:pt x="903" y="413"/>
                  </a:cubicBezTo>
                  <a:cubicBezTo>
                    <a:pt x="983" y="410"/>
                    <a:pt x="1087" y="429"/>
                    <a:pt x="1125" y="478"/>
                  </a:cubicBezTo>
                  <a:cubicBezTo>
                    <a:pt x="1138" y="496"/>
                    <a:pt x="1143" y="515"/>
                    <a:pt x="1137" y="535"/>
                  </a:cubicBezTo>
                  <a:cubicBezTo>
                    <a:pt x="1075" y="782"/>
                    <a:pt x="1075" y="782"/>
                    <a:pt x="1075" y="782"/>
                  </a:cubicBezTo>
                  <a:cubicBezTo>
                    <a:pt x="1060" y="830"/>
                    <a:pt x="999" y="869"/>
                    <a:pt x="933" y="874"/>
                  </a:cubicBezTo>
                  <a:cubicBezTo>
                    <a:pt x="869" y="879"/>
                    <a:pt x="814" y="852"/>
                    <a:pt x="782" y="799"/>
                  </a:cubicBezTo>
                  <a:cubicBezTo>
                    <a:pt x="766" y="864"/>
                    <a:pt x="766" y="864"/>
                    <a:pt x="766" y="864"/>
                  </a:cubicBezTo>
                  <a:cubicBezTo>
                    <a:pt x="745" y="926"/>
                    <a:pt x="664" y="978"/>
                    <a:pt x="577" y="985"/>
                  </a:cubicBezTo>
                  <a:cubicBezTo>
                    <a:pt x="570" y="986"/>
                    <a:pt x="564" y="986"/>
                    <a:pt x="557" y="986"/>
                  </a:cubicBezTo>
                  <a:close/>
                  <a:moveTo>
                    <a:pt x="399" y="852"/>
                  </a:moveTo>
                  <a:cubicBezTo>
                    <a:pt x="446" y="945"/>
                    <a:pt x="529" y="953"/>
                    <a:pt x="574" y="949"/>
                  </a:cubicBezTo>
                  <a:cubicBezTo>
                    <a:pt x="646" y="944"/>
                    <a:pt x="715" y="902"/>
                    <a:pt x="731" y="854"/>
                  </a:cubicBezTo>
                  <a:cubicBezTo>
                    <a:pt x="815" y="516"/>
                    <a:pt x="815" y="516"/>
                    <a:pt x="815" y="516"/>
                  </a:cubicBezTo>
                  <a:cubicBezTo>
                    <a:pt x="819" y="502"/>
                    <a:pt x="816" y="489"/>
                    <a:pt x="806" y="476"/>
                  </a:cubicBezTo>
                  <a:cubicBezTo>
                    <a:pt x="771" y="430"/>
                    <a:pt x="655" y="399"/>
                    <a:pt x="537" y="403"/>
                  </a:cubicBezTo>
                  <a:cubicBezTo>
                    <a:pt x="537" y="403"/>
                    <a:pt x="537" y="403"/>
                    <a:pt x="537" y="403"/>
                  </a:cubicBezTo>
                  <a:cubicBezTo>
                    <a:pt x="436" y="407"/>
                    <a:pt x="326" y="439"/>
                    <a:pt x="319" y="519"/>
                  </a:cubicBezTo>
                  <a:lnTo>
                    <a:pt x="399" y="852"/>
                  </a:lnTo>
                  <a:close/>
                  <a:moveTo>
                    <a:pt x="807" y="771"/>
                  </a:moveTo>
                  <a:cubicBezTo>
                    <a:pt x="841" y="835"/>
                    <a:pt x="899" y="841"/>
                    <a:pt x="930" y="838"/>
                  </a:cubicBezTo>
                  <a:cubicBezTo>
                    <a:pt x="981" y="834"/>
                    <a:pt x="1030" y="805"/>
                    <a:pt x="1041" y="772"/>
                  </a:cubicBezTo>
                  <a:cubicBezTo>
                    <a:pt x="1102" y="525"/>
                    <a:pt x="1102" y="525"/>
                    <a:pt x="1102" y="525"/>
                  </a:cubicBezTo>
                  <a:cubicBezTo>
                    <a:pt x="1105" y="516"/>
                    <a:pt x="1103" y="509"/>
                    <a:pt x="1097" y="501"/>
                  </a:cubicBezTo>
                  <a:cubicBezTo>
                    <a:pt x="1072" y="469"/>
                    <a:pt x="987" y="446"/>
                    <a:pt x="904" y="449"/>
                  </a:cubicBezTo>
                  <a:cubicBezTo>
                    <a:pt x="880" y="450"/>
                    <a:pt x="858" y="453"/>
                    <a:pt x="838" y="458"/>
                  </a:cubicBezTo>
                  <a:cubicBezTo>
                    <a:pt x="852" y="479"/>
                    <a:pt x="856" y="502"/>
                    <a:pt x="850" y="526"/>
                  </a:cubicBezTo>
                  <a:cubicBezTo>
                    <a:pt x="798" y="733"/>
                    <a:pt x="798" y="733"/>
                    <a:pt x="798" y="733"/>
                  </a:cubicBezTo>
                  <a:lnTo>
                    <a:pt x="807" y="771"/>
                  </a:lnTo>
                  <a:close/>
                  <a:moveTo>
                    <a:pt x="94" y="771"/>
                  </a:moveTo>
                  <a:cubicBezTo>
                    <a:pt x="127" y="835"/>
                    <a:pt x="185" y="841"/>
                    <a:pt x="217" y="838"/>
                  </a:cubicBezTo>
                  <a:cubicBezTo>
                    <a:pt x="268" y="834"/>
                    <a:pt x="316" y="805"/>
                    <a:pt x="327" y="772"/>
                  </a:cubicBezTo>
                  <a:cubicBezTo>
                    <a:pt x="335" y="743"/>
                    <a:pt x="335" y="743"/>
                    <a:pt x="335" y="743"/>
                  </a:cubicBezTo>
                  <a:cubicBezTo>
                    <a:pt x="336" y="744"/>
                    <a:pt x="336" y="744"/>
                    <a:pt x="336" y="744"/>
                  </a:cubicBezTo>
                  <a:cubicBezTo>
                    <a:pt x="282" y="522"/>
                    <a:pt x="282" y="522"/>
                    <a:pt x="282" y="522"/>
                  </a:cubicBezTo>
                  <a:cubicBezTo>
                    <a:pt x="283" y="520"/>
                    <a:pt x="283" y="520"/>
                    <a:pt x="283" y="520"/>
                  </a:cubicBezTo>
                  <a:cubicBezTo>
                    <a:pt x="284" y="498"/>
                    <a:pt x="291" y="478"/>
                    <a:pt x="302" y="460"/>
                  </a:cubicBezTo>
                  <a:cubicBezTo>
                    <a:pt x="268" y="452"/>
                    <a:pt x="229" y="448"/>
                    <a:pt x="191" y="449"/>
                  </a:cubicBezTo>
                  <a:cubicBezTo>
                    <a:pt x="119" y="452"/>
                    <a:pt x="41" y="474"/>
                    <a:pt x="36" y="529"/>
                  </a:cubicBezTo>
                  <a:lnTo>
                    <a:pt x="94" y="771"/>
                  </a:lnTo>
                  <a:close/>
                  <a:moveTo>
                    <a:pt x="926" y="395"/>
                  </a:moveTo>
                  <a:cubicBezTo>
                    <a:pt x="853" y="395"/>
                    <a:pt x="793" y="335"/>
                    <a:pt x="793" y="262"/>
                  </a:cubicBezTo>
                  <a:cubicBezTo>
                    <a:pt x="793" y="189"/>
                    <a:pt x="853" y="129"/>
                    <a:pt x="926" y="129"/>
                  </a:cubicBezTo>
                  <a:cubicBezTo>
                    <a:pt x="999" y="129"/>
                    <a:pt x="1058" y="189"/>
                    <a:pt x="1058" y="262"/>
                  </a:cubicBezTo>
                  <a:cubicBezTo>
                    <a:pt x="1058" y="335"/>
                    <a:pt x="999" y="395"/>
                    <a:pt x="926" y="395"/>
                  </a:cubicBezTo>
                  <a:close/>
                  <a:moveTo>
                    <a:pt x="926" y="165"/>
                  </a:moveTo>
                  <a:cubicBezTo>
                    <a:pt x="873" y="165"/>
                    <a:pt x="829" y="209"/>
                    <a:pt x="829" y="262"/>
                  </a:cubicBezTo>
                  <a:cubicBezTo>
                    <a:pt x="829" y="315"/>
                    <a:pt x="873" y="359"/>
                    <a:pt x="926" y="359"/>
                  </a:cubicBezTo>
                  <a:cubicBezTo>
                    <a:pt x="979" y="359"/>
                    <a:pt x="1022" y="315"/>
                    <a:pt x="1022" y="262"/>
                  </a:cubicBezTo>
                  <a:cubicBezTo>
                    <a:pt x="1022" y="209"/>
                    <a:pt x="979" y="165"/>
                    <a:pt x="926" y="165"/>
                  </a:cubicBezTo>
                  <a:close/>
                  <a:moveTo>
                    <a:pt x="212" y="395"/>
                  </a:moveTo>
                  <a:cubicBezTo>
                    <a:pt x="139" y="395"/>
                    <a:pt x="80" y="335"/>
                    <a:pt x="80" y="262"/>
                  </a:cubicBezTo>
                  <a:cubicBezTo>
                    <a:pt x="80" y="189"/>
                    <a:pt x="139" y="129"/>
                    <a:pt x="212" y="129"/>
                  </a:cubicBezTo>
                  <a:cubicBezTo>
                    <a:pt x="285" y="129"/>
                    <a:pt x="345" y="189"/>
                    <a:pt x="345" y="262"/>
                  </a:cubicBezTo>
                  <a:cubicBezTo>
                    <a:pt x="345" y="335"/>
                    <a:pt x="285" y="395"/>
                    <a:pt x="212" y="395"/>
                  </a:cubicBezTo>
                  <a:close/>
                  <a:moveTo>
                    <a:pt x="212" y="165"/>
                  </a:moveTo>
                  <a:cubicBezTo>
                    <a:pt x="159" y="165"/>
                    <a:pt x="116" y="209"/>
                    <a:pt x="116" y="262"/>
                  </a:cubicBezTo>
                  <a:cubicBezTo>
                    <a:pt x="116" y="315"/>
                    <a:pt x="159" y="359"/>
                    <a:pt x="212" y="359"/>
                  </a:cubicBezTo>
                  <a:cubicBezTo>
                    <a:pt x="265" y="359"/>
                    <a:pt x="309" y="315"/>
                    <a:pt x="309" y="262"/>
                  </a:cubicBezTo>
                  <a:cubicBezTo>
                    <a:pt x="309" y="209"/>
                    <a:pt x="265" y="165"/>
                    <a:pt x="212" y="165"/>
                  </a:cubicBezTo>
                  <a:close/>
                  <a:moveTo>
                    <a:pt x="567" y="351"/>
                  </a:moveTo>
                  <a:cubicBezTo>
                    <a:pt x="471" y="351"/>
                    <a:pt x="392" y="272"/>
                    <a:pt x="392" y="175"/>
                  </a:cubicBezTo>
                  <a:cubicBezTo>
                    <a:pt x="392" y="79"/>
                    <a:pt x="471" y="0"/>
                    <a:pt x="567" y="0"/>
                  </a:cubicBezTo>
                  <a:cubicBezTo>
                    <a:pt x="663" y="0"/>
                    <a:pt x="742" y="79"/>
                    <a:pt x="742" y="175"/>
                  </a:cubicBezTo>
                  <a:cubicBezTo>
                    <a:pt x="742" y="272"/>
                    <a:pt x="663" y="351"/>
                    <a:pt x="567" y="351"/>
                  </a:cubicBezTo>
                  <a:close/>
                  <a:moveTo>
                    <a:pt x="567" y="36"/>
                  </a:moveTo>
                  <a:cubicBezTo>
                    <a:pt x="490" y="36"/>
                    <a:pt x="428" y="99"/>
                    <a:pt x="428" y="175"/>
                  </a:cubicBezTo>
                  <a:cubicBezTo>
                    <a:pt x="428" y="252"/>
                    <a:pt x="490" y="315"/>
                    <a:pt x="567" y="315"/>
                  </a:cubicBezTo>
                  <a:cubicBezTo>
                    <a:pt x="643" y="315"/>
                    <a:pt x="706" y="252"/>
                    <a:pt x="706" y="175"/>
                  </a:cubicBezTo>
                  <a:cubicBezTo>
                    <a:pt x="706" y="99"/>
                    <a:pt x="643" y="36"/>
                    <a:pt x="567" y="3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grpSp>
      <p:grpSp>
        <p:nvGrpSpPr>
          <p:cNvPr id="9" name="Group 8"/>
          <p:cNvGrpSpPr/>
          <p:nvPr/>
        </p:nvGrpSpPr>
        <p:grpSpPr>
          <a:xfrm>
            <a:off x="4760685" y="1438275"/>
            <a:ext cx="6923315" cy="4570640"/>
            <a:chOff x="4760685" y="1438275"/>
            <a:chExt cx="6923315" cy="4570640"/>
          </a:xfrm>
        </p:grpSpPr>
        <p:sp>
          <p:nvSpPr>
            <p:cNvPr id="18" name="Rectangle: Rounded Corners 17"/>
            <p:cNvSpPr/>
            <p:nvPr/>
          </p:nvSpPr>
          <p:spPr>
            <a:xfrm>
              <a:off x="4760685" y="1438275"/>
              <a:ext cx="6923315" cy="4570640"/>
            </a:xfrm>
            <a:prstGeom prst="roundRect">
              <a:avLst>
                <a:gd name="adj" fmla="val 605"/>
              </a:avLst>
            </a:prstGeom>
            <a:solidFill>
              <a:schemeClr val="bg2"/>
            </a:solidFill>
            <a:ln w="25400">
              <a:noFill/>
              <a:headEnd type="triangle"/>
              <a:tailEnd type="none"/>
            </a:ln>
            <a:effectLst>
              <a:outerShdw blurRad="50800" dist="127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Aft>
                  <a:spcPts val="1000"/>
                </a:spcAft>
              </a:pPr>
              <a:r>
                <a:rPr lang="en-US" sz="2400">
                  <a:solidFill>
                    <a:schemeClr val="tx2"/>
                  </a:solidFill>
                  <a:latin typeface="Segoe UI Semibold" panose="020B0702040204020203" pitchFamily="34" charset="0"/>
                  <a:cs typeface="Segoe UI Semibold" panose="020B0702040204020203" pitchFamily="34" charset="0"/>
                </a:rPr>
                <a:t>Recent Awards</a:t>
              </a:r>
              <a:endParaRPr lang="en-US" sz="2000" b="1"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CRN: </a:t>
              </a:r>
              <a:r>
                <a:rPr lang="en-US" sz="2000" kern="0">
                  <a:solidFill>
                    <a:srgbClr val="595959"/>
                  </a:solidFill>
                </a:rPr>
                <a:t>2017 Fast Growth 150 </a:t>
              </a:r>
              <a:endParaRPr lang="en-US" sz="2000" b="1"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CRN: </a:t>
              </a:r>
              <a:r>
                <a:rPr lang="en-US" sz="2000" kern="0">
                  <a:solidFill>
                    <a:srgbClr val="595959"/>
                  </a:solidFill>
                  <a:cs typeface="Segoe UI Semibold" panose="020B0702040204020203" pitchFamily="34" charset="0"/>
                </a:rPr>
                <a:t>2017 Solution Provider 500</a:t>
              </a:r>
            </a:p>
            <a:p>
              <a:pPr marL="347663" indent="-228600">
                <a:lnSpc>
                  <a:spcPct val="150000"/>
                </a:lnSpc>
                <a:buFont typeface="Arial" panose="020B0604020202020204" pitchFamily="34" charset="0"/>
                <a:buChar char="•"/>
              </a:pPr>
              <a:r>
                <a:rPr lang="en-US" sz="2000" b="1" kern="0">
                  <a:solidFill>
                    <a:schemeClr val="accent3"/>
                  </a:solidFill>
                  <a:cs typeface="Segoe UI Semibold" panose="020B0702040204020203" pitchFamily="34" charset="0"/>
                </a:rPr>
                <a:t>KC Business Journal: </a:t>
              </a:r>
              <a:r>
                <a:rPr lang="en-US" sz="2000" kern="0">
                  <a:solidFill>
                    <a:srgbClr val="595959"/>
                  </a:solidFill>
                  <a:cs typeface="Segoe UI Semibold" panose="020B0702040204020203" pitchFamily="34" charset="0"/>
                </a:rPr>
                <a:t>2017 Info Systems Firm (#4)</a:t>
              </a:r>
              <a:endParaRPr lang="en-US" sz="2000"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KC Business Journal: </a:t>
              </a:r>
              <a:r>
                <a:rPr lang="en-US" sz="2000" kern="0">
                  <a:solidFill>
                    <a:srgbClr val="595959"/>
                  </a:solidFill>
                </a:rPr>
                <a:t>2016 Fastest Growing</a:t>
              </a:r>
              <a:endParaRPr lang="en-US" sz="2000" b="1"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Redmond Channel Partner: </a:t>
              </a:r>
              <a:r>
                <a:rPr lang="en-US" sz="2000" kern="0">
                  <a:solidFill>
                    <a:srgbClr val="595959"/>
                  </a:solidFill>
                  <a:cs typeface="Segoe UI Semibold" panose="020B0702040204020203" pitchFamily="34" charset="0"/>
                </a:rPr>
                <a:t>2016 Top 200 US</a:t>
              </a:r>
              <a:br>
                <a:rPr lang="en-US" sz="2000" kern="0">
                  <a:solidFill>
                    <a:srgbClr val="595959"/>
                  </a:solidFill>
                  <a:cs typeface="Segoe UI Semibold" panose="020B0702040204020203" pitchFamily="34" charset="0"/>
                </a:rPr>
              </a:br>
              <a:r>
                <a:rPr lang="en-US" sz="2000" kern="0">
                  <a:solidFill>
                    <a:srgbClr val="595959"/>
                  </a:solidFill>
                  <a:cs typeface="Segoe UI Semibold" panose="020B0702040204020203" pitchFamily="34" charset="0"/>
                </a:rPr>
                <a:t>MS Partners</a:t>
              </a:r>
            </a:p>
            <a:p>
              <a:pPr marL="347663" indent="-228600">
                <a:lnSpc>
                  <a:spcPct val="150000"/>
                </a:lnSpc>
                <a:buFont typeface="Arial" panose="020B0604020202020204" pitchFamily="34" charset="0"/>
                <a:buChar char="•"/>
              </a:pPr>
              <a:r>
                <a:rPr lang="en-US" sz="2000" b="1" kern="0">
                  <a:solidFill>
                    <a:srgbClr val="4C8B2B"/>
                  </a:solidFill>
                </a:rPr>
                <a:t>Microsoft DX EIP Elite Partner</a:t>
              </a:r>
              <a:endParaRPr lang="en-US" sz="2000">
                <a:solidFill>
                  <a:schemeClr val="accent2"/>
                </a:solidFill>
                <a:latin typeface="Segoe UI Semibold" panose="020B0702040204020203" pitchFamily="34" charset="0"/>
                <a:cs typeface="Segoe UI Semibold" panose="020B0702040204020203" pitchFamily="34" charset="0"/>
              </a:endParaRPr>
            </a:p>
          </p:txBody>
        </p:sp>
        <p:grpSp>
          <p:nvGrpSpPr>
            <p:cNvPr id="20" name="Group 135"/>
            <p:cNvGrpSpPr>
              <a:grpSpLocks noChangeAspect="1"/>
            </p:cNvGrpSpPr>
            <p:nvPr/>
          </p:nvGrpSpPr>
          <p:grpSpPr bwMode="auto">
            <a:xfrm>
              <a:off x="10921093" y="5211989"/>
              <a:ext cx="622300" cy="611854"/>
              <a:chOff x="5102" y="2638"/>
              <a:chExt cx="2502" cy="2460"/>
            </a:xfrm>
            <a:solidFill>
              <a:schemeClr val="accent3"/>
            </a:solidFill>
          </p:grpSpPr>
          <p:sp>
            <p:nvSpPr>
              <p:cNvPr id="21" name="Freeform 136"/>
              <p:cNvSpPr>
                <a:spLocks noEditPoints="1"/>
              </p:cNvSpPr>
              <p:nvPr/>
            </p:nvSpPr>
            <p:spPr bwMode="auto">
              <a:xfrm>
                <a:off x="5102" y="2638"/>
                <a:ext cx="2502" cy="1712"/>
              </a:xfrm>
              <a:custGeom>
                <a:avLst/>
                <a:gdLst>
                  <a:gd name="T0" fmla="*/ 930 w 1060"/>
                  <a:gd name="T1" fmla="*/ 726 h 726"/>
                  <a:gd name="T2" fmla="*/ 930 w 1060"/>
                  <a:gd name="T3" fmla="*/ 694 h 726"/>
                  <a:gd name="T4" fmla="*/ 1028 w 1060"/>
                  <a:gd name="T5" fmla="*/ 32 h 726"/>
                  <a:gd name="T6" fmla="*/ 32 w 1060"/>
                  <a:gd name="T7" fmla="*/ 694 h 726"/>
                  <a:gd name="T8" fmla="*/ 771 w 1060"/>
                  <a:gd name="T9" fmla="*/ 710 h 726"/>
                  <a:gd name="T10" fmla="*/ 16 w 1060"/>
                  <a:gd name="T11" fmla="*/ 726 h 726"/>
                  <a:gd name="T12" fmla="*/ 0 w 1060"/>
                  <a:gd name="T13" fmla="*/ 16 h 726"/>
                  <a:gd name="T14" fmla="*/ 1044 w 1060"/>
                  <a:gd name="T15" fmla="*/ 0 h 726"/>
                  <a:gd name="T16" fmla="*/ 1060 w 1060"/>
                  <a:gd name="T17" fmla="*/ 710 h 726"/>
                  <a:gd name="T18" fmla="*/ 466 w 1060"/>
                  <a:gd name="T19" fmla="*/ 601 h 726"/>
                  <a:gd name="T20" fmla="*/ 104 w 1060"/>
                  <a:gd name="T21" fmla="*/ 585 h 726"/>
                  <a:gd name="T22" fmla="*/ 466 w 1060"/>
                  <a:gd name="T23" fmla="*/ 569 h 726"/>
                  <a:gd name="T24" fmla="*/ 466 w 1060"/>
                  <a:gd name="T25" fmla="*/ 601 h 726"/>
                  <a:gd name="T26" fmla="*/ 120 w 1060"/>
                  <a:gd name="T27" fmla="*/ 522 h 726"/>
                  <a:gd name="T28" fmla="*/ 120 w 1060"/>
                  <a:gd name="T29" fmla="*/ 490 h 726"/>
                  <a:gd name="T30" fmla="*/ 590 w 1060"/>
                  <a:gd name="T31" fmla="*/ 506 h 726"/>
                  <a:gd name="T32" fmla="*/ 574 w 1060"/>
                  <a:gd name="T33" fmla="*/ 443 h 726"/>
                  <a:gd name="T34" fmla="*/ 104 w 1060"/>
                  <a:gd name="T35" fmla="*/ 427 h 726"/>
                  <a:gd name="T36" fmla="*/ 574 w 1060"/>
                  <a:gd name="T37" fmla="*/ 411 h 726"/>
                  <a:gd name="T38" fmla="*/ 574 w 1060"/>
                  <a:gd name="T39" fmla="*/ 443 h 726"/>
                  <a:gd name="T40" fmla="*/ 120 w 1060"/>
                  <a:gd name="T41" fmla="*/ 364 h 726"/>
                  <a:gd name="T42" fmla="*/ 120 w 1060"/>
                  <a:gd name="T43" fmla="*/ 332 h 726"/>
                  <a:gd name="T44" fmla="*/ 956 w 1060"/>
                  <a:gd name="T45" fmla="*/ 348 h 726"/>
                  <a:gd name="T46" fmla="*/ 940 w 1060"/>
                  <a:gd name="T47" fmla="*/ 286 h 726"/>
                  <a:gd name="T48" fmla="*/ 104 w 1060"/>
                  <a:gd name="T49" fmla="*/ 270 h 726"/>
                  <a:gd name="T50" fmla="*/ 940 w 1060"/>
                  <a:gd name="T51" fmla="*/ 254 h 726"/>
                  <a:gd name="T52" fmla="*/ 940 w 1060"/>
                  <a:gd name="T53" fmla="*/ 286 h 726"/>
                  <a:gd name="T54" fmla="*/ 120 w 1060"/>
                  <a:gd name="T55" fmla="*/ 207 h 726"/>
                  <a:gd name="T56" fmla="*/ 120 w 1060"/>
                  <a:gd name="T57" fmla="*/ 175 h 726"/>
                  <a:gd name="T58" fmla="*/ 956 w 1060"/>
                  <a:gd name="T59" fmla="*/ 191 h 726"/>
                  <a:gd name="T60" fmla="*/ 940 w 1060"/>
                  <a:gd name="T61" fmla="*/ 128 h 726"/>
                  <a:gd name="T62" fmla="*/ 104 w 1060"/>
                  <a:gd name="T63" fmla="*/ 112 h 726"/>
                  <a:gd name="T64" fmla="*/ 940 w 1060"/>
                  <a:gd name="T65" fmla="*/ 96 h 726"/>
                  <a:gd name="T66" fmla="*/ 940 w 1060"/>
                  <a:gd name="T67" fmla="*/ 128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0" h="726">
                    <a:moveTo>
                      <a:pt x="1044" y="726"/>
                    </a:moveTo>
                    <a:cubicBezTo>
                      <a:pt x="930" y="726"/>
                      <a:pt x="930" y="726"/>
                      <a:pt x="930" y="726"/>
                    </a:cubicBezTo>
                    <a:cubicBezTo>
                      <a:pt x="921" y="726"/>
                      <a:pt x="914" y="719"/>
                      <a:pt x="914" y="710"/>
                    </a:cubicBezTo>
                    <a:cubicBezTo>
                      <a:pt x="914" y="701"/>
                      <a:pt x="921" y="694"/>
                      <a:pt x="930" y="694"/>
                    </a:cubicBezTo>
                    <a:cubicBezTo>
                      <a:pt x="1028" y="694"/>
                      <a:pt x="1028" y="694"/>
                      <a:pt x="1028" y="694"/>
                    </a:cubicBezTo>
                    <a:cubicBezTo>
                      <a:pt x="1028" y="32"/>
                      <a:pt x="1028" y="32"/>
                      <a:pt x="1028" y="32"/>
                    </a:cubicBezTo>
                    <a:cubicBezTo>
                      <a:pt x="32" y="32"/>
                      <a:pt x="32" y="32"/>
                      <a:pt x="32" y="32"/>
                    </a:cubicBezTo>
                    <a:cubicBezTo>
                      <a:pt x="32" y="694"/>
                      <a:pt x="32" y="694"/>
                      <a:pt x="32" y="694"/>
                    </a:cubicBezTo>
                    <a:cubicBezTo>
                      <a:pt x="755" y="694"/>
                      <a:pt x="755" y="694"/>
                      <a:pt x="755" y="694"/>
                    </a:cubicBezTo>
                    <a:cubicBezTo>
                      <a:pt x="764" y="694"/>
                      <a:pt x="771" y="701"/>
                      <a:pt x="771" y="710"/>
                    </a:cubicBezTo>
                    <a:cubicBezTo>
                      <a:pt x="771" y="719"/>
                      <a:pt x="764" y="726"/>
                      <a:pt x="755" y="726"/>
                    </a:cubicBezTo>
                    <a:cubicBezTo>
                      <a:pt x="16" y="726"/>
                      <a:pt x="16" y="726"/>
                      <a:pt x="16" y="726"/>
                    </a:cubicBezTo>
                    <a:cubicBezTo>
                      <a:pt x="8" y="726"/>
                      <a:pt x="0" y="719"/>
                      <a:pt x="0" y="710"/>
                    </a:cubicBezTo>
                    <a:cubicBezTo>
                      <a:pt x="0" y="16"/>
                      <a:pt x="0" y="16"/>
                      <a:pt x="0" y="16"/>
                    </a:cubicBezTo>
                    <a:cubicBezTo>
                      <a:pt x="0" y="7"/>
                      <a:pt x="8" y="0"/>
                      <a:pt x="16" y="0"/>
                    </a:cubicBezTo>
                    <a:cubicBezTo>
                      <a:pt x="1044" y="0"/>
                      <a:pt x="1044" y="0"/>
                      <a:pt x="1044" y="0"/>
                    </a:cubicBezTo>
                    <a:cubicBezTo>
                      <a:pt x="1053" y="0"/>
                      <a:pt x="1060" y="7"/>
                      <a:pt x="1060" y="16"/>
                    </a:cubicBezTo>
                    <a:cubicBezTo>
                      <a:pt x="1060" y="710"/>
                      <a:pt x="1060" y="710"/>
                      <a:pt x="1060" y="710"/>
                    </a:cubicBezTo>
                    <a:cubicBezTo>
                      <a:pt x="1060" y="719"/>
                      <a:pt x="1053" y="726"/>
                      <a:pt x="1044" y="726"/>
                    </a:cubicBezTo>
                    <a:close/>
                    <a:moveTo>
                      <a:pt x="466" y="601"/>
                    </a:moveTo>
                    <a:cubicBezTo>
                      <a:pt x="120" y="601"/>
                      <a:pt x="120" y="601"/>
                      <a:pt x="120" y="601"/>
                    </a:cubicBezTo>
                    <a:cubicBezTo>
                      <a:pt x="111" y="601"/>
                      <a:pt x="104" y="594"/>
                      <a:pt x="104" y="585"/>
                    </a:cubicBezTo>
                    <a:cubicBezTo>
                      <a:pt x="104" y="576"/>
                      <a:pt x="111" y="569"/>
                      <a:pt x="120" y="569"/>
                    </a:cubicBezTo>
                    <a:cubicBezTo>
                      <a:pt x="466" y="569"/>
                      <a:pt x="466" y="569"/>
                      <a:pt x="466" y="569"/>
                    </a:cubicBezTo>
                    <a:cubicBezTo>
                      <a:pt x="474" y="569"/>
                      <a:pt x="482" y="576"/>
                      <a:pt x="482" y="585"/>
                    </a:cubicBezTo>
                    <a:cubicBezTo>
                      <a:pt x="482" y="594"/>
                      <a:pt x="474" y="601"/>
                      <a:pt x="466" y="601"/>
                    </a:cubicBezTo>
                    <a:close/>
                    <a:moveTo>
                      <a:pt x="574" y="522"/>
                    </a:moveTo>
                    <a:cubicBezTo>
                      <a:pt x="120" y="522"/>
                      <a:pt x="120" y="522"/>
                      <a:pt x="120" y="522"/>
                    </a:cubicBezTo>
                    <a:cubicBezTo>
                      <a:pt x="111" y="522"/>
                      <a:pt x="104" y="515"/>
                      <a:pt x="104" y="506"/>
                    </a:cubicBezTo>
                    <a:cubicBezTo>
                      <a:pt x="104" y="497"/>
                      <a:pt x="111" y="490"/>
                      <a:pt x="120" y="490"/>
                    </a:cubicBezTo>
                    <a:cubicBezTo>
                      <a:pt x="574" y="490"/>
                      <a:pt x="574" y="490"/>
                      <a:pt x="574" y="490"/>
                    </a:cubicBezTo>
                    <a:cubicBezTo>
                      <a:pt x="583" y="490"/>
                      <a:pt x="590" y="497"/>
                      <a:pt x="590" y="506"/>
                    </a:cubicBezTo>
                    <a:cubicBezTo>
                      <a:pt x="590" y="515"/>
                      <a:pt x="583" y="522"/>
                      <a:pt x="574" y="522"/>
                    </a:cubicBezTo>
                    <a:close/>
                    <a:moveTo>
                      <a:pt x="574" y="443"/>
                    </a:moveTo>
                    <a:cubicBezTo>
                      <a:pt x="120" y="443"/>
                      <a:pt x="120" y="443"/>
                      <a:pt x="120" y="443"/>
                    </a:cubicBezTo>
                    <a:cubicBezTo>
                      <a:pt x="111" y="443"/>
                      <a:pt x="104" y="436"/>
                      <a:pt x="104" y="427"/>
                    </a:cubicBezTo>
                    <a:cubicBezTo>
                      <a:pt x="104" y="418"/>
                      <a:pt x="111" y="411"/>
                      <a:pt x="120" y="411"/>
                    </a:cubicBezTo>
                    <a:cubicBezTo>
                      <a:pt x="574" y="411"/>
                      <a:pt x="574" y="411"/>
                      <a:pt x="574" y="411"/>
                    </a:cubicBezTo>
                    <a:cubicBezTo>
                      <a:pt x="583" y="411"/>
                      <a:pt x="590" y="418"/>
                      <a:pt x="590" y="427"/>
                    </a:cubicBezTo>
                    <a:cubicBezTo>
                      <a:pt x="590" y="436"/>
                      <a:pt x="583" y="443"/>
                      <a:pt x="574" y="443"/>
                    </a:cubicBezTo>
                    <a:close/>
                    <a:moveTo>
                      <a:pt x="940" y="364"/>
                    </a:moveTo>
                    <a:cubicBezTo>
                      <a:pt x="120" y="364"/>
                      <a:pt x="120" y="364"/>
                      <a:pt x="120" y="364"/>
                    </a:cubicBezTo>
                    <a:cubicBezTo>
                      <a:pt x="111" y="364"/>
                      <a:pt x="104" y="357"/>
                      <a:pt x="104" y="348"/>
                    </a:cubicBezTo>
                    <a:cubicBezTo>
                      <a:pt x="104" y="340"/>
                      <a:pt x="111" y="332"/>
                      <a:pt x="120" y="332"/>
                    </a:cubicBezTo>
                    <a:cubicBezTo>
                      <a:pt x="940" y="332"/>
                      <a:pt x="940" y="332"/>
                      <a:pt x="940" y="332"/>
                    </a:cubicBezTo>
                    <a:cubicBezTo>
                      <a:pt x="949" y="332"/>
                      <a:pt x="956" y="340"/>
                      <a:pt x="956" y="348"/>
                    </a:cubicBezTo>
                    <a:cubicBezTo>
                      <a:pt x="956" y="357"/>
                      <a:pt x="949" y="364"/>
                      <a:pt x="940" y="364"/>
                    </a:cubicBezTo>
                    <a:close/>
                    <a:moveTo>
                      <a:pt x="940" y="286"/>
                    </a:moveTo>
                    <a:cubicBezTo>
                      <a:pt x="120" y="286"/>
                      <a:pt x="120" y="286"/>
                      <a:pt x="120" y="286"/>
                    </a:cubicBezTo>
                    <a:cubicBezTo>
                      <a:pt x="111" y="286"/>
                      <a:pt x="104" y="278"/>
                      <a:pt x="104" y="270"/>
                    </a:cubicBezTo>
                    <a:cubicBezTo>
                      <a:pt x="104" y="261"/>
                      <a:pt x="111" y="254"/>
                      <a:pt x="120" y="254"/>
                    </a:cubicBezTo>
                    <a:cubicBezTo>
                      <a:pt x="940" y="254"/>
                      <a:pt x="940" y="254"/>
                      <a:pt x="940" y="254"/>
                    </a:cubicBezTo>
                    <a:cubicBezTo>
                      <a:pt x="949" y="254"/>
                      <a:pt x="956" y="261"/>
                      <a:pt x="956" y="270"/>
                    </a:cubicBezTo>
                    <a:cubicBezTo>
                      <a:pt x="956" y="278"/>
                      <a:pt x="949" y="286"/>
                      <a:pt x="940" y="286"/>
                    </a:cubicBezTo>
                    <a:close/>
                    <a:moveTo>
                      <a:pt x="940" y="207"/>
                    </a:moveTo>
                    <a:cubicBezTo>
                      <a:pt x="120" y="207"/>
                      <a:pt x="120" y="207"/>
                      <a:pt x="120" y="207"/>
                    </a:cubicBezTo>
                    <a:cubicBezTo>
                      <a:pt x="111" y="207"/>
                      <a:pt x="104" y="200"/>
                      <a:pt x="104" y="191"/>
                    </a:cubicBezTo>
                    <a:cubicBezTo>
                      <a:pt x="104" y="182"/>
                      <a:pt x="111" y="175"/>
                      <a:pt x="120" y="175"/>
                    </a:cubicBezTo>
                    <a:cubicBezTo>
                      <a:pt x="940" y="175"/>
                      <a:pt x="940" y="175"/>
                      <a:pt x="940" y="175"/>
                    </a:cubicBezTo>
                    <a:cubicBezTo>
                      <a:pt x="949" y="175"/>
                      <a:pt x="956" y="182"/>
                      <a:pt x="956" y="191"/>
                    </a:cubicBezTo>
                    <a:cubicBezTo>
                      <a:pt x="956" y="200"/>
                      <a:pt x="949" y="207"/>
                      <a:pt x="940" y="207"/>
                    </a:cubicBezTo>
                    <a:close/>
                    <a:moveTo>
                      <a:pt x="940" y="128"/>
                    </a:moveTo>
                    <a:cubicBezTo>
                      <a:pt x="120" y="128"/>
                      <a:pt x="120" y="128"/>
                      <a:pt x="120" y="128"/>
                    </a:cubicBezTo>
                    <a:cubicBezTo>
                      <a:pt x="111" y="128"/>
                      <a:pt x="104" y="121"/>
                      <a:pt x="104" y="112"/>
                    </a:cubicBezTo>
                    <a:cubicBezTo>
                      <a:pt x="104" y="103"/>
                      <a:pt x="111" y="96"/>
                      <a:pt x="120" y="96"/>
                    </a:cubicBezTo>
                    <a:cubicBezTo>
                      <a:pt x="940" y="96"/>
                      <a:pt x="940" y="96"/>
                      <a:pt x="940" y="96"/>
                    </a:cubicBezTo>
                    <a:cubicBezTo>
                      <a:pt x="949" y="96"/>
                      <a:pt x="956" y="103"/>
                      <a:pt x="956" y="112"/>
                    </a:cubicBezTo>
                    <a:cubicBezTo>
                      <a:pt x="956" y="121"/>
                      <a:pt x="949" y="128"/>
                      <a:pt x="940"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sp>
            <p:nvSpPr>
              <p:cNvPr id="22" name="Freeform 137"/>
              <p:cNvSpPr>
                <a:spLocks noEditPoints="1"/>
              </p:cNvSpPr>
              <p:nvPr/>
            </p:nvSpPr>
            <p:spPr bwMode="auto">
              <a:xfrm>
                <a:off x="6631" y="3544"/>
                <a:ext cx="923" cy="1554"/>
              </a:xfrm>
              <a:custGeom>
                <a:avLst/>
                <a:gdLst>
                  <a:gd name="T0" fmla="*/ 388 w 391"/>
                  <a:gd name="T1" fmla="*/ 627 h 659"/>
                  <a:gd name="T2" fmla="*/ 272 w 391"/>
                  <a:gd name="T3" fmla="*/ 275 h 659"/>
                  <a:gd name="T4" fmla="*/ 340 w 391"/>
                  <a:gd name="T5" fmla="*/ 149 h 659"/>
                  <a:gd name="T6" fmla="*/ 190 w 391"/>
                  <a:gd name="T7" fmla="*/ 0 h 659"/>
                  <a:gd name="T8" fmla="*/ 41 w 391"/>
                  <a:gd name="T9" fmla="*/ 149 h 659"/>
                  <a:gd name="T10" fmla="*/ 121 w 391"/>
                  <a:gd name="T11" fmla="*/ 282 h 659"/>
                  <a:gd name="T12" fmla="*/ 3 w 391"/>
                  <a:gd name="T13" fmla="*/ 638 h 659"/>
                  <a:gd name="T14" fmla="*/ 10 w 391"/>
                  <a:gd name="T15" fmla="*/ 656 h 659"/>
                  <a:gd name="T16" fmla="*/ 18 w 391"/>
                  <a:gd name="T17" fmla="*/ 659 h 659"/>
                  <a:gd name="T18" fmla="*/ 29 w 391"/>
                  <a:gd name="T19" fmla="*/ 654 h 659"/>
                  <a:gd name="T20" fmla="*/ 134 w 391"/>
                  <a:gd name="T21" fmla="*/ 550 h 659"/>
                  <a:gd name="T22" fmla="*/ 190 w 391"/>
                  <a:gd name="T23" fmla="*/ 649 h 659"/>
                  <a:gd name="T24" fmla="*/ 205 w 391"/>
                  <a:gd name="T25" fmla="*/ 657 h 659"/>
                  <a:gd name="T26" fmla="*/ 219 w 391"/>
                  <a:gd name="T27" fmla="*/ 647 h 659"/>
                  <a:gd name="T28" fmla="*/ 259 w 391"/>
                  <a:gd name="T29" fmla="*/ 543 h 659"/>
                  <a:gd name="T30" fmla="*/ 362 w 391"/>
                  <a:gd name="T31" fmla="*/ 644 h 659"/>
                  <a:gd name="T32" fmla="*/ 382 w 391"/>
                  <a:gd name="T33" fmla="*/ 646 h 659"/>
                  <a:gd name="T34" fmla="*/ 388 w 391"/>
                  <a:gd name="T35" fmla="*/ 627 h 659"/>
                  <a:gd name="T36" fmla="*/ 73 w 391"/>
                  <a:gd name="T37" fmla="*/ 149 h 659"/>
                  <a:gd name="T38" fmla="*/ 190 w 391"/>
                  <a:gd name="T39" fmla="*/ 32 h 659"/>
                  <a:gd name="T40" fmla="*/ 308 w 391"/>
                  <a:gd name="T41" fmla="*/ 149 h 659"/>
                  <a:gd name="T42" fmla="*/ 190 w 391"/>
                  <a:gd name="T43" fmla="*/ 267 h 659"/>
                  <a:gd name="T44" fmla="*/ 73 w 391"/>
                  <a:gd name="T45" fmla="*/ 149 h 659"/>
                  <a:gd name="T46" fmla="*/ 264 w 391"/>
                  <a:gd name="T47" fmla="*/ 503 h 659"/>
                  <a:gd name="T48" fmla="*/ 249 w 391"/>
                  <a:gd name="T49" fmla="*/ 498 h 659"/>
                  <a:gd name="T50" fmla="*/ 238 w 391"/>
                  <a:gd name="T51" fmla="*/ 508 h 659"/>
                  <a:gd name="T52" fmla="*/ 201 w 391"/>
                  <a:gd name="T53" fmla="*/ 604 h 659"/>
                  <a:gd name="T54" fmla="*/ 151 w 391"/>
                  <a:gd name="T55" fmla="*/ 516 h 659"/>
                  <a:gd name="T56" fmla="*/ 139 w 391"/>
                  <a:gd name="T57" fmla="*/ 508 h 659"/>
                  <a:gd name="T58" fmla="*/ 126 w 391"/>
                  <a:gd name="T59" fmla="*/ 513 h 659"/>
                  <a:gd name="T60" fmla="*/ 54 w 391"/>
                  <a:gd name="T61" fmla="*/ 584 h 659"/>
                  <a:gd name="T62" fmla="*/ 151 w 391"/>
                  <a:gd name="T63" fmla="*/ 294 h 659"/>
                  <a:gd name="T64" fmla="*/ 190 w 391"/>
                  <a:gd name="T65" fmla="*/ 299 h 659"/>
                  <a:gd name="T66" fmla="*/ 243 w 391"/>
                  <a:gd name="T67" fmla="*/ 290 h 659"/>
                  <a:gd name="T68" fmla="*/ 337 w 391"/>
                  <a:gd name="T69" fmla="*/ 574 h 659"/>
                  <a:gd name="T70" fmla="*/ 264 w 391"/>
                  <a:gd name="T71" fmla="*/ 50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1" h="659">
                    <a:moveTo>
                      <a:pt x="388" y="627"/>
                    </a:moveTo>
                    <a:cubicBezTo>
                      <a:pt x="272" y="275"/>
                      <a:pt x="272" y="275"/>
                      <a:pt x="272" y="275"/>
                    </a:cubicBezTo>
                    <a:cubicBezTo>
                      <a:pt x="313" y="249"/>
                      <a:pt x="340" y="202"/>
                      <a:pt x="340" y="149"/>
                    </a:cubicBezTo>
                    <a:cubicBezTo>
                      <a:pt x="340" y="67"/>
                      <a:pt x="273" y="0"/>
                      <a:pt x="190" y="0"/>
                    </a:cubicBezTo>
                    <a:cubicBezTo>
                      <a:pt x="108" y="0"/>
                      <a:pt x="41" y="67"/>
                      <a:pt x="41" y="149"/>
                    </a:cubicBezTo>
                    <a:cubicBezTo>
                      <a:pt x="41" y="207"/>
                      <a:pt x="73" y="257"/>
                      <a:pt x="121" y="282"/>
                    </a:cubicBezTo>
                    <a:cubicBezTo>
                      <a:pt x="3" y="638"/>
                      <a:pt x="3" y="638"/>
                      <a:pt x="3" y="638"/>
                    </a:cubicBezTo>
                    <a:cubicBezTo>
                      <a:pt x="0" y="645"/>
                      <a:pt x="3" y="652"/>
                      <a:pt x="10" y="656"/>
                    </a:cubicBezTo>
                    <a:cubicBezTo>
                      <a:pt x="12" y="658"/>
                      <a:pt x="15" y="659"/>
                      <a:pt x="18" y="659"/>
                    </a:cubicBezTo>
                    <a:cubicBezTo>
                      <a:pt x="22" y="659"/>
                      <a:pt x="26" y="657"/>
                      <a:pt x="29" y="654"/>
                    </a:cubicBezTo>
                    <a:cubicBezTo>
                      <a:pt x="134" y="550"/>
                      <a:pt x="134" y="550"/>
                      <a:pt x="134" y="550"/>
                    </a:cubicBezTo>
                    <a:cubicBezTo>
                      <a:pt x="190" y="649"/>
                      <a:pt x="190" y="649"/>
                      <a:pt x="190" y="649"/>
                    </a:cubicBezTo>
                    <a:cubicBezTo>
                      <a:pt x="193" y="655"/>
                      <a:pt x="199" y="658"/>
                      <a:pt x="205" y="657"/>
                    </a:cubicBezTo>
                    <a:cubicBezTo>
                      <a:pt x="211" y="657"/>
                      <a:pt x="216" y="653"/>
                      <a:pt x="219" y="647"/>
                    </a:cubicBezTo>
                    <a:cubicBezTo>
                      <a:pt x="259" y="543"/>
                      <a:pt x="259" y="543"/>
                      <a:pt x="259" y="543"/>
                    </a:cubicBezTo>
                    <a:cubicBezTo>
                      <a:pt x="362" y="644"/>
                      <a:pt x="362" y="644"/>
                      <a:pt x="362" y="644"/>
                    </a:cubicBezTo>
                    <a:cubicBezTo>
                      <a:pt x="367" y="649"/>
                      <a:pt x="375" y="650"/>
                      <a:pt x="382" y="646"/>
                    </a:cubicBezTo>
                    <a:cubicBezTo>
                      <a:pt x="388" y="642"/>
                      <a:pt x="391" y="634"/>
                      <a:pt x="388" y="627"/>
                    </a:cubicBezTo>
                    <a:close/>
                    <a:moveTo>
                      <a:pt x="73" y="149"/>
                    </a:moveTo>
                    <a:cubicBezTo>
                      <a:pt x="73" y="84"/>
                      <a:pt x="126" y="32"/>
                      <a:pt x="190" y="32"/>
                    </a:cubicBezTo>
                    <a:cubicBezTo>
                      <a:pt x="255" y="32"/>
                      <a:pt x="308" y="84"/>
                      <a:pt x="308" y="149"/>
                    </a:cubicBezTo>
                    <a:cubicBezTo>
                      <a:pt x="308" y="214"/>
                      <a:pt x="255" y="267"/>
                      <a:pt x="190" y="267"/>
                    </a:cubicBezTo>
                    <a:cubicBezTo>
                      <a:pt x="126" y="267"/>
                      <a:pt x="73" y="214"/>
                      <a:pt x="73" y="149"/>
                    </a:cubicBezTo>
                    <a:close/>
                    <a:moveTo>
                      <a:pt x="264" y="503"/>
                    </a:moveTo>
                    <a:cubicBezTo>
                      <a:pt x="260" y="499"/>
                      <a:pt x="255" y="497"/>
                      <a:pt x="249" y="498"/>
                    </a:cubicBezTo>
                    <a:cubicBezTo>
                      <a:pt x="244" y="500"/>
                      <a:pt x="240" y="503"/>
                      <a:pt x="238" y="508"/>
                    </a:cubicBezTo>
                    <a:cubicBezTo>
                      <a:pt x="201" y="604"/>
                      <a:pt x="201" y="604"/>
                      <a:pt x="201" y="604"/>
                    </a:cubicBezTo>
                    <a:cubicBezTo>
                      <a:pt x="151" y="516"/>
                      <a:pt x="151" y="516"/>
                      <a:pt x="151" y="516"/>
                    </a:cubicBezTo>
                    <a:cubicBezTo>
                      <a:pt x="149" y="512"/>
                      <a:pt x="144" y="509"/>
                      <a:pt x="139" y="508"/>
                    </a:cubicBezTo>
                    <a:cubicBezTo>
                      <a:pt x="135" y="507"/>
                      <a:pt x="130" y="509"/>
                      <a:pt x="126" y="513"/>
                    </a:cubicBezTo>
                    <a:cubicBezTo>
                      <a:pt x="54" y="584"/>
                      <a:pt x="54" y="584"/>
                      <a:pt x="54" y="584"/>
                    </a:cubicBezTo>
                    <a:cubicBezTo>
                      <a:pt x="151" y="294"/>
                      <a:pt x="151" y="294"/>
                      <a:pt x="151" y="294"/>
                    </a:cubicBezTo>
                    <a:cubicBezTo>
                      <a:pt x="163" y="297"/>
                      <a:pt x="177" y="299"/>
                      <a:pt x="190" y="299"/>
                    </a:cubicBezTo>
                    <a:cubicBezTo>
                      <a:pt x="209" y="299"/>
                      <a:pt x="226" y="296"/>
                      <a:pt x="243" y="290"/>
                    </a:cubicBezTo>
                    <a:cubicBezTo>
                      <a:pt x="337" y="574"/>
                      <a:pt x="337" y="574"/>
                      <a:pt x="337" y="574"/>
                    </a:cubicBezTo>
                    <a:lnTo>
                      <a:pt x="26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sp>
            <p:nvSpPr>
              <p:cNvPr id="23" name="Freeform 138"/>
              <p:cNvSpPr>
                <a:spLocks noEditPoints="1"/>
              </p:cNvSpPr>
              <p:nvPr/>
            </p:nvSpPr>
            <p:spPr bwMode="auto">
              <a:xfrm>
                <a:off x="6886" y="3702"/>
                <a:ext cx="390" cy="386"/>
              </a:xfrm>
              <a:custGeom>
                <a:avLst/>
                <a:gdLst>
                  <a:gd name="T0" fmla="*/ 165 w 165"/>
                  <a:gd name="T1" fmla="*/ 82 h 164"/>
                  <a:gd name="T2" fmla="*/ 82 w 165"/>
                  <a:gd name="T3" fmla="*/ 0 h 164"/>
                  <a:gd name="T4" fmla="*/ 0 w 165"/>
                  <a:gd name="T5" fmla="*/ 82 h 164"/>
                  <a:gd name="T6" fmla="*/ 82 w 165"/>
                  <a:gd name="T7" fmla="*/ 164 h 164"/>
                  <a:gd name="T8" fmla="*/ 165 w 165"/>
                  <a:gd name="T9" fmla="*/ 82 h 164"/>
                  <a:gd name="T10" fmla="*/ 33 w 165"/>
                  <a:gd name="T11" fmla="*/ 82 h 164"/>
                  <a:gd name="T12" fmla="*/ 82 w 165"/>
                  <a:gd name="T13" fmla="*/ 32 h 164"/>
                  <a:gd name="T14" fmla="*/ 132 w 165"/>
                  <a:gd name="T15" fmla="*/ 82 h 164"/>
                  <a:gd name="T16" fmla="*/ 82 w 165"/>
                  <a:gd name="T17" fmla="*/ 132 h 164"/>
                  <a:gd name="T18" fmla="*/ 33 w 165"/>
                  <a:gd name="T19" fmla="*/ 8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4">
                    <a:moveTo>
                      <a:pt x="165" y="82"/>
                    </a:moveTo>
                    <a:cubicBezTo>
                      <a:pt x="165" y="37"/>
                      <a:pt x="128" y="0"/>
                      <a:pt x="82" y="0"/>
                    </a:cubicBezTo>
                    <a:cubicBezTo>
                      <a:pt x="37" y="0"/>
                      <a:pt x="0" y="37"/>
                      <a:pt x="0" y="82"/>
                    </a:cubicBezTo>
                    <a:cubicBezTo>
                      <a:pt x="0" y="128"/>
                      <a:pt x="37" y="164"/>
                      <a:pt x="82" y="164"/>
                    </a:cubicBezTo>
                    <a:cubicBezTo>
                      <a:pt x="128" y="164"/>
                      <a:pt x="165" y="128"/>
                      <a:pt x="165" y="82"/>
                    </a:cubicBezTo>
                    <a:close/>
                    <a:moveTo>
                      <a:pt x="33" y="82"/>
                    </a:moveTo>
                    <a:cubicBezTo>
                      <a:pt x="33" y="55"/>
                      <a:pt x="55" y="32"/>
                      <a:pt x="82" y="32"/>
                    </a:cubicBezTo>
                    <a:cubicBezTo>
                      <a:pt x="110" y="32"/>
                      <a:pt x="132" y="55"/>
                      <a:pt x="132" y="82"/>
                    </a:cubicBezTo>
                    <a:cubicBezTo>
                      <a:pt x="132" y="110"/>
                      <a:pt x="110" y="132"/>
                      <a:pt x="82" y="132"/>
                    </a:cubicBezTo>
                    <a:cubicBezTo>
                      <a:pt x="55" y="132"/>
                      <a:pt x="33" y="110"/>
                      <a:pt x="33"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grpSp>
      </p:grpSp>
      <p:sp>
        <p:nvSpPr>
          <p:cNvPr id="7" name="Slide Number Placeholder 6"/>
          <p:cNvSpPr>
            <a:spLocks noGrp="1"/>
          </p:cNvSpPr>
          <p:nvPr>
            <p:ph type="sldNum" sz="quarter" idx="4"/>
          </p:nvPr>
        </p:nvSpPr>
        <p:spPr/>
        <p:txBody>
          <a:bodyPr/>
          <a:lstStyle/>
          <a:p>
            <a:pPr defTabSz="914363"/>
            <a:fld id="{727B4C2D-45E2-4621-8491-2995EB46A674}" type="slidenum">
              <a:rPr lang="en-US" smtClean="0"/>
              <a:pPr defTabSz="914363"/>
              <a:t>3</a:t>
            </a:fld>
            <a:endParaRPr lang="en-US"/>
          </a:p>
        </p:txBody>
      </p:sp>
      <p:sp>
        <p:nvSpPr>
          <p:cNvPr id="24" name="Rectangle 23"/>
          <p:cNvSpPr/>
          <p:nvPr/>
        </p:nvSpPr>
        <p:spPr>
          <a:xfrm>
            <a:off x="0" y="1257300"/>
            <a:ext cx="435429" cy="4954814"/>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p:cNvSpPr/>
          <p:nvPr/>
        </p:nvSpPr>
        <p:spPr>
          <a:xfrm>
            <a:off x="11756571" y="1257300"/>
            <a:ext cx="435429" cy="4954814"/>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09757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1+#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Rectangle 473"/>
          <p:cNvSpPr/>
          <p:nvPr/>
        </p:nvSpPr>
        <p:spPr>
          <a:xfrm>
            <a:off x="4254140" y="3453607"/>
            <a:ext cx="1778019" cy="2459037"/>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83" name="Picture 482"/>
          <p:cNvPicPr>
            <a:picLocks noChangeAspect="1"/>
          </p:cNvPicPr>
          <p:nvPr/>
        </p:nvPicPr>
        <p:blipFill rotWithShape="1">
          <a:blip r:embed="rId3">
            <a:extLst>
              <a:ext uri="{28A0092B-C50C-407E-A947-70E740481C1C}">
                <a14:useLocalDpi xmlns:a14="http://schemas.microsoft.com/office/drawing/2010/main" val="0"/>
              </a:ext>
            </a:extLst>
          </a:blip>
          <a:srcRect l="25794"/>
          <a:stretch/>
        </p:blipFill>
        <p:spPr>
          <a:xfrm>
            <a:off x="4253501" y="3443652"/>
            <a:ext cx="2737991" cy="2459820"/>
          </a:xfrm>
          <a:custGeom>
            <a:avLst/>
            <a:gdLst>
              <a:gd name="connsiteX0" fmla="*/ 0 w 1778019"/>
              <a:gd name="connsiteY0" fmla="*/ 0 h 2459037"/>
              <a:gd name="connsiteX1" fmla="*/ 1778019 w 1778019"/>
              <a:gd name="connsiteY1" fmla="*/ 0 h 2459037"/>
              <a:gd name="connsiteX2" fmla="*/ 1778019 w 1778019"/>
              <a:gd name="connsiteY2" fmla="*/ 2459037 h 2459037"/>
              <a:gd name="connsiteX3" fmla="*/ 0 w 1778019"/>
              <a:gd name="connsiteY3" fmla="*/ 2459037 h 2459037"/>
            </a:gdLst>
            <a:ahLst/>
            <a:cxnLst>
              <a:cxn ang="0">
                <a:pos x="connsiteX0" y="connsiteY0"/>
              </a:cxn>
              <a:cxn ang="0">
                <a:pos x="connsiteX1" y="connsiteY1"/>
              </a:cxn>
              <a:cxn ang="0">
                <a:pos x="connsiteX2" y="connsiteY2"/>
              </a:cxn>
              <a:cxn ang="0">
                <a:pos x="connsiteX3" y="connsiteY3"/>
              </a:cxn>
            </a:cxnLst>
            <a:rect l="l" t="t" r="r" b="b"/>
            <a:pathLst>
              <a:path w="1778019" h="2459037">
                <a:moveTo>
                  <a:pt x="0" y="0"/>
                </a:moveTo>
                <a:lnTo>
                  <a:pt x="1778019" y="0"/>
                </a:lnTo>
                <a:lnTo>
                  <a:pt x="1778019" y="2459037"/>
                </a:lnTo>
                <a:lnTo>
                  <a:pt x="0" y="2459037"/>
                </a:lnTo>
                <a:close/>
              </a:path>
            </a:pathLst>
          </a:custGeom>
        </p:spPr>
      </p:pic>
      <p:sp>
        <p:nvSpPr>
          <p:cNvPr id="2" name="Footer Placeholder 1"/>
          <p:cNvSpPr>
            <a:spLocks noGrp="1"/>
          </p:cNvSpPr>
          <p:nvPr>
            <p:ph type="ftr" sz="quarter" idx="4294967295"/>
          </p:nvPr>
        </p:nvSpPr>
        <p:spPr>
          <a:xfrm>
            <a:off x="4038600" y="6253029"/>
            <a:ext cx="4114800" cy="219455"/>
          </a:xfrm>
        </p:spPr>
        <p:txBody>
          <a:bodyPr/>
          <a:lstStyle/>
          <a:p>
            <a:r>
              <a:rPr lang="en-US"/>
              <a:t>Confidential</a:t>
            </a:r>
          </a:p>
        </p:txBody>
      </p:sp>
      <p:sp>
        <p:nvSpPr>
          <p:cNvPr id="3" name="Slide Number Placeholder 2"/>
          <p:cNvSpPr>
            <a:spLocks noGrp="1"/>
          </p:cNvSpPr>
          <p:nvPr>
            <p:ph type="sldNum" sz="quarter" idx="4"/>
          </p:nvPr>
        </p:nvSpPr>
        <p:spPr/>
        <p:txBody>
          <a:bodyPr/>
          <a:lstStyle/>
          <a:p>
            <a:pPr defTabSz="914363"/>
            <a:fld id="{727B4C2D-45E2-4621-8491-2995EB46A674}" type="slidenum">
              <a:rPr lang="en-US" smtClean="0"/>
              <a:pPr defTabSz="914363"/>
              <a:t>4</a:t>
            </a:fld>
            <a:endParaRPr lang="en-US"/>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830" y="940296"/>
            <a:ext cx="3682989" cy="2455325"/>
          </a:xfrm>
          <a:prstGeom prst="rect">
            <a:avLst/>
          </a:prstGeom>
        </p:spPr>
      </p:pic>
      <p:sp>
        <p:nvSpPr>
          <p:cNvPr id="30" name="Rectangle 29"/>
          <p:cNvSpPr/>
          <p:nvPr/>
        </p:nvSpPr>
        <p:spPr>
          <a:xfrm>
            <a:off x="8859045" y="944884"/>
            <a:ext cx="2824668"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spcAft>
                <a:spcPts val="200"/>
              </a:spcAft>
              <a:defRPr/>
            </a:pPr>
            <a:r>
              <a:rPr lang="en-US" b="1" kern="0">
                <a:solidFill>
                  <a:schemeClr val="bg1"/>
                </a:solidFill>
              </a:rPr>
              <a:t>SEATTLE</a:t>
            </a:r>
          </a:p>
          <a:p>
            <a:pPr lvl="0">
              <a:defRPr/>
            </a:pPr>
            <a:r>
              <a:rPr lang="en-US" sz="1600" kern="0">
                <a:solidFill>
                  <a:schemeClr val="bg1"/>
                </a:solidFill>
              </a:rPr>
              <a:t>1201 Western Ave. #350 Seattle, WA 98101</a:t>
            </a:r>
          </a:p>
        </p:txBody>
      </p:sp>
      <p:sp>
        <p:nvSpPr>
          <p:cNvPr id="26" name="Rectangle 25"/>
          <p:cNvSpPr/>
          <p:nvPr/>
        </p:nvSpPr>
        <p:spPr>
          <a:xfrm>
            <a:off x="2286019" y="3453607"/>
            <a:ext cx="1905701"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spcAft>
                <a:spcPts val="200"/>
              </a:spcAft>
              <a:defRPr/>
            </a:pPr>
            <a:r>
              <a:rPr lang="en-US" sz="2000" b="1" kern="0">
                <a:solidFill>
                  <a:schemeClr val="bg1"/>
                </a:solidFill>
              </a:rPr>
              <a:t>ST. LOUIS</a:t>
            </a:r>
          </a:p>
          <a:p>
            <a:pPr lvl="0">
              <a:defRPr/>
            </a:pPr>
            <a:r>
              <a:rPr lang="en-US" sz="1600" kern="0">
                <a:solidFill>
                  <a:schemeClr val="bg1"/>
                </a:solidFill>
              </a:rPr>
              <a:t>111 Westport Plaza Dr., </a:t>
            </a:r>
            <a:r>
              <a:rPr lang="en-US" sz="1600" kern="0" err="1">
                <a:solidFill>
                  <a:schemeClr val="bg1"/>
                </a:solidFill>
              </a:rPr>
              <a:t>Ste</a:t>
            </a:r>
            <a:r>
              <a:rPr lang="en-US" sz="1600" kern="0">
                <a:solidFill>
                  <a:schemeClr val="bg1"/>
                </a:solidFill>
              </a:rPr>
              <a:t> 600 </a:t>
            </a:r>
            <a:br>
              <a:rPr lang="en-US" sz="1600" kern="0">
                <a:solidFill>
                  <a:schemeClr val="bg1"/>
                </a:solidFill>
              </a:rPr>
            </a:br>
            <a:r>
              <a:rPr lang="en-US" sz="1600" kern="0">
                <a:solidFill>
                  <a:schemeClr val="bg1"/>
                </a:solidFill>
              </a:rPr>
              <a:t>St. Louis, </a:t>
            </a:r>
            <a:br>
              <a:rPr lang="en-US" sz="1600" kern="0">
                <a:solidFill>
                  <a:schemeClr val="bg1"/>
                </a:solidFill>
              </a:rPr>
            </a:br>
            <a:r>
              <a:rPr lang="en-US" sz="1600" kern="0">
                <a:solidFill>
                  <a:schemeClr val="bg1"/>
                </a:solidFill>
              </a:rPr>
              <a:t>MO 63146</a:t>
            </a:r>
          </a:p>
        </p:txBody>
      </p:sp>
      <p:pic>
        <p:nvPicPr>
          <p:cNvPr id="27" name="Picture 26"/>
          <p:cNvPicPr>
            <a:picLocks noChangeAspect="1"/>
          </p:cNvPicPr>
          <p:nvPr/>
        </p:nvPicPr>
        <p:blipFill rotWithShape="1">
          <a:blip r:embed="rId5" cstate="hqprint">
            <a:extLst>
              <a:ext uri="{28A0092B-C50C-407E-A947-70E740481C1C}">
                <a14:useLocalDpi xmlns:a14="http://schemas.microsoft.com/office/drawing/2010/main" val="0"/>
              </a:ext>
            </a:extLst>
          </a:blip>
          <a:srcRect l="20205" r="25257"/>
          <a:stretch/>
        </p:blipFill>
        <p:spPr>
          <a:xfrm>
            <a:off x="502929" y="3453607"/>
            <a:ext cx="1788161" cy="2459038"/>
          </a:xfrm>
          <a:prstGeom prst="rect">
            <a:avLst/>
          </a:prstGeom>
        </p:spPr>
      </p:pic>
      <p:pic>
        <p:nvPicPr>
          <p:cNvPr id="485" name="Picture 4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0281" y="3453607"/>
            <a:ext cx="3683432" cy="2459037"/>
          </a:xfrm>
          <a:custGeom>
            <a:avLst/>
            <a:gdLst>
              <a:gd name="connsiteX0" fmla="*/ 0 w 1778019"/>
              <a:gd name="connsiteY0" fmla="*/ 0 h 2459037"/>
              <a:gd name="connsiteX1" fmla="*/ 1778019 w 1778019"/>
              <a:gd name="connsiteY1" fmla="*/ 0 h 2459037"/>
              <a:gd name="connsiteX2" fmla="*/ 1778019 w 1778019"/>
              <a:gd name="connsiteY2" fmla="*/ 2459037 h 2459037"/>
              <a:gd name="connsiteX3" fmla="*/ 0 w 1778019"/>
              <a:gd name="connsiteY3" fmla="*/ 2459037 h 2459037"/>
            </a:gdLst>
            <a:ahLst/>
            <a:cxnLst>
              <a:cxn ang="0">
                <a:pos x="connsiteX0" y="connsiteY0"/>
              </a:cxn>
              <a:cxn ang="0">
                <a:pos x="connsiteX1" y="connsiteY1"/>
              </a:cxn>
              <a:cxn ang="0">
                <a:pos x="connsiteX2" y="connsiteY2"/>
              </a:cxn>
              <a:cxn ang="0">
                <a:pos x="connsiteX3" y="connsiteY3"/>
              </a:cxn>
            </a:cxnLst>
            <a:rect l="l" t="t" r="r" b="b"/>
            <a:pathLst>
              <a:path w="1778019" h="2459037">
                <a:moveTo>
                  <a:pt x="0" y="0"/>
                </a:moveTo>
                <a:lnTo>
                  <a:pt x="1778019" y="0"/>
                </a:lnTo>
                <a:lnTo>
                  <a:pt x="1778019" y="2459037"/>
                </a:lnTo>
                <a:lnTo>
                  <a:pt x="0" y="2459037"/>
                </a:lnTo>
                <a:close/>
              </a:path>
            </a:pathLst>
          </a:custGeom>
        </p:spPr>
      </p:pic>
      <p:pic>
        <p:nvPicPr>
          <p:cNvPr id="480" name="Picture 479"/>
          <p:cNvPicPr>
            <a:picLocks noChangeAspect="1"/>
          </p:cNvPicPr>
          <p:nvPr/>
        </p:nvPicPr>
        <p:blipFill rotWithShape="1">
          <a:blip r:embed="rId7">
            <a:extLst>
              <a:ext uri="{28A0092B-C50C-407E-A947-70E740481C1C}">
                <a14:useLocalDpi xmlns:a14="http://schemas.microsoft.com/office/drawing/2010/main" val="0"/>
              </a:ext>
            </a:extLst>
          </a:blip>
          <a:srcRect l="17114" t="418" b="-418"/>
          <a:stretch/>
        </p:blipFill>
        <p:spPr>
          <a:xfrm>
            <a:off x="500933" y="944564"/>
            <a:ext cx="3070072" cy="2469312"/>
          </a:xfrm>
          <a:custGeom>
            <a:avLst/>
            <a:gdLst>
              <a:gd name="connsiteX0" fmla="*/ 0 w 2730500"/>
              <a:gd name="connsiteY0" fmla="*/ 0 h 2459037"/>
              <a:gd name="connsiteX1" fmla="*/ 2730500 w 2730500"/>
              <a:gd name="connsiteY1" fmla="*/ 0 h 2459037"/>
              <a:gd name="connsiteX2" fmla="*/ 2730500 w 2730500"/>
              <a:gd name="connsiteY2" fmla="*/ 2459037 h 2459037"/>
              <a:gd name="connsiteX3" fmla="*/ 0 w 2730500"/>
              <a:gd name="connsiteY3" fmla="*/ 2459037 h 2459037"/>
            </a:gdLst>
            <a:ahLst/>
            <a:cxnLst>
              <a:cxn ang="0">
                <a:pos x="connsiteX0" y="connsiteY0"/>
              </a:cxn>
              <a:cxn ang="0">
                <a:pos x="connsiteX1" y="connsiteY1"/>
              </a:cxn>
              <a:cxn ang="0">
                <a:pos x="connsiteX2" y="connsiteY2"/>
              </a:cxn>
              <a:cxn ang="0">
                <a:pos x="connsiteX3" y="connsiteY3"/>
              </a:cxn>
            </a:cxnLst>
            <a:rect l="l" t="t" r="r" b="b"/>
            <a:pathLst>
              <a:path w="2730500" h="2459037">
                <a:moveTo>
                  <a:pt x="0" y="0"/>
                </a:moveTo>
                <a:lnTo>
                  <a:pt x="2730500" y="0"/>
                </a:lnTo>
                <a:lnTo>
                  <a:pt x="2730500" y="2459037"/>
                </a:lnTo>
                <a:lnTo>
                  <a:pt x="0" y="2459037"/>
                </a:lnTo>
                <a:close/>
              </a:path>
            </a:pathLst>
          </a:custGeom>
        </p:spPr>
      </p:pic>
      <p:sp>
        <p:nvSpPr>
          <p:cNvPr id="9" name="Rectangle 8"/>
          <p:cNvSpPr/>
          <p:nvPr/>
        </p:nvSpPr>
        <p:spPr>
          <a:xfrm>
            <a:off x="3238500" y="944884"/>
            <a:ext cx="2824668"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b="1">
                <a:solidFill>
                  <a:schemeClr val="bg1"/>
                </a:solidFill>
              </a:rPr>
              <a:t>KANSAS CITY</a:t>
            </a:r>
          </a:p>
          <a:p>
            <a:r>
              <a:rPr lang="en-US" sz="1600">
                <a:solidFill>
                  <a:schemeClr val="bg1"/>
                </a:solidFill>
              </a:rPr>
              <a:t>2101 Broadway, Ste 31 Kansas City, MO 64108</a:t>
            </a:r>
          </a:p>
        </p:txBody>
      </p:sp>
      <p:sp>
        <p:nvSpPr>
          <p:cNvPr id="478" name="Rectangle 477"/>
          <p:cNvSpPr/>
          <p:nvPr/>
        </p:nvSpPr>
        <p:spPr>
          <a:xfrm>
            <a:off x="6032159" y="3453607"/>
            <a:ext cx="1905701"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b="1">
                <a:solidFill>
                  <a:schemeClr val="bg1"/>
                </a:solidFill>
              </a:rPr>
              <a:t>KOCHI</a:t>
            </a:r>
          </a:p>
          <a:p>
            <a:r>
              <a:rPr lang="en-US" sz="1600">
                <a:solidFill>
                  <a:schemeClr val="bg1"/>
                </a:solidFill>
              </a:rPr>
              <a:t>33/2361 B5 Jacob Towers Kochi,</a:t>
            </a:r>
            <a:br>
              <a:rPr lang="en-US" sz="1600">
                <a:solidFill>
                  <a:schemeClr val="bg1"/>
                </a:solidFill>
              </a:rPr>
            </a:br>
            <a:r>
              <a:rPr lang="en-US" sz="1600">
                <a:solidFill>
                  <a:schemeClr val="bg1"/>
                </a:solidFill>
              </a:rPr>
              <a:t>India 682019</a:t>
            </a:r>
          </a:p>
        </p:txBody>
      </p:sp>
      <p:sp>
        <p:nvSpPr>
          <p:cNvPr id="479" name="Rectangle 478"/>
          <p:cNvSpPr/>
          <p:nvPr/>
        </p:nvSpPr>
        <p:spPr>
          <a:xfrm>
            <a:off x="9778299" y="3453607"/>
            <a:ext cx="1905701"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b="1">
                <a:solidFill>
                  <a:schemeClr val="bg1"/>
                </a:solidFill>
              </a:rPr>
              <a:t>HERRLIBERG</a:t>
            </a:r>
          </a:p>
          <a:p>
            <a:r>
              <a:rPr lang="en-US" sz="1600" err="1">
                <a:solidFill>
                  <a:schemeClr val="bg1"/>
                </a:solidFill>
              </a:rPr>
              <a:t>Ackerstrasse</a:t>
            </a:r>
            <a:r>
              <a:rPr lang="en-US" sz="1600">
                <a:solidFill>
                  <a:schemeClr val="bg1"/>
                </a:solidFill>
              </a:rPr>
              <a:t> 13 8704 </a:t>
            </a:r>
            <a:r>
              <a:rPr lang="en-US" sz="1600" err="1">
                <a:solidFill>
                  <a:schemeClr val="bg1"/>
                </a:solidFill>
              </a:rPr>
              <a:t>Herrliberg</a:t>
            </a:r>
            <a:r>
              <a:rPr lang="en-US" sz="1600">
                <a:solidFill>
                  <a:schemeClr val="bg1"/>
                </a:solidFill>
              </a:rPr>
              <a:t>, Switzerland</a:t>
            </a:r>
          </a:p>
        </p:txBody>
      </p:sp>
      <p:sp>
        <p:nvSpPr>
          <p:cNvPr id="486" name="Rectangle 485"/>
          <p:cNvSpPr/>
          <p:nvPr/>
        </p:nvSpPr>
        <p:spPr>
          <a:xfrm>
            <a:off x="3238500" y="3022600"/>
            <a:ext cx="2824668"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(816) 398-8949</a:t>
            </a:r>
          </a:p>
        </p:txBody>
      </p:sp>
      <p:sp>
        <p:nvSpPr>
          <p:cNvPr id="487" name="Rectangle 486"/>
          <p:cNvSpPr/>
          <p:nvPr/>
        </p:nvSpPr>
        <p:spPr>
          <a:xfrm>
            <a:off x="8859332" y="3051496"/>
            <a:ext cx="2824668"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(855) 864-9929</a:t>
            </a:r>
          </a:p>
        </p:txBody>
      </p:sp>
      <p:sp>
        <p:nvSpPr>
          <p:cNvPr id="488" name="Rectangle 487"/>
          <p:cNvSpPr/>
          <p:nvPr/>
        </p:nvSpPr>
        <p:spPr>
          <a:xfrm>
            <a:off x="2286019" y="5539108"/>
            <a:ext cx="1905700"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(314) 696-0030</a:t>
            </a:r>
          </a:p>
        </p:txBody>
      </p:sp>
      <p:sp>
        <p:nvSpPr>
          <p:cNvPr id="490" name="Rectangle 489"/>
          <p:cNvSpPr/>
          <p:nvPr/>
        </p:nvSpPr>
        <p:spPr>
          <a:xfrm>
            <a:off x="6032160" y="5539108"/>
            <a:ext cx="1905700"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+91 484-280-3193</a:t>
            </a:r>
          </a:p>
        </p:txBody>
      </p:sp>
      <p:sp>
        <p:nvSpPr>
          <p:cNvPr id="491" name="Rectangle 490"/>
          <p:cNvSpPr/>
          <p:nvPr/>
        </p:nvSpPr>
        <p:spPr>
          <a:xfrm>
            <a:off x="9778300" y="5539108"/>
            <a:ext cx="1905700"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+41 435-004-265</a:t>
            </a:r>
          </a:p>
        </p:txBody>
      </p:sp>
      <p:sp>
        <p:nvSpPr>
          <p:cNvPr id="492" name="Freeform 54"/>
          <p:cNvSpPr>
            <a:spLocks/>
          </p:cNvSpPr>
          <p:nvPr/>
        </p:nvSpPr>
        <p:spPr bwMode="auto">
          <a:xfrm>
            <a:off x="5804482" y="3027187"/>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3" name="Freeform 54"/>
          <p:cNvSpPr>
            <a:spLocks/>
          </p:cNvSpPr>
          <p:nvPr/>
        </p:nvSpPr>
        <p:spPr bwMode="auto">
          <a:xfrm>
            <a:off x="11425315" y="3027187"/>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4" name="Freeform 54"/>
          <p:cNvSpPr>
            <a:spLocks/>
          </p:cNvSpPr>
          <p:nvPr/>
        </p:nvSpPr>
        <p:spPr bwMode="auto">
          <a:xfrm>
            <a:off x="11425315" y="5543695"/>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5" name="Freeform 54"/>
          <p:cNvSpPr>
            <a:spLocks/>
          </p:cNvSpPr>
          <p:nvPr/>
        </p:nvSpPr>
        <p:spPr bwMode="auto">
          <a:xfrm>
            <a:off x="7673597" y="5543695"/>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6" name="Freeform 54"/>
          <p:cNvSpPr>
            <a:spLocks/>
          </p:cNvSpPr>
          <p:nvPr/>
        </p:nvSpPr>
        <p:spPr bwMode="auto">
          <a:xfrm>
            <a:off x="3921879" y="5543695"/>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07250443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135" descr="bar, business, conference"/>
          <p:cNvPicPr>
            <a:picLocks noChangeAspect="1" noChangeArrowheads="1"/>
          </p:cNvPicPr>
          <p:nvPr/>
        </p:nvPicPr>
        <p:blipFill rotWithShape="1">
          <a:blip r:embed="rId5">
            <a:extLst>
              <a:ext uri="{28A0092B-C50C-407E-A947-70E740481C1C}">
                <a14:useLocalDpi xmlns:a14="http://schemas.microsoft.com/office/drawing/2010/main" val="0"/>
              </a:ext>
            </a:extLst>
          </a:blip>
          <a:srcRect t="19642" b="27019"/>
          <a:stretch/>
        </p:blipFill>
        <p:spPr bwMode="auto">
          <a:xfrm>
            <a:off x="0" y="3"/>
            <a:ext cx="12192000" cy="4296229"/>
          </a:xfrm>
          <a:custGeom>
            <a:avLst/>
            <a:gdLst>
              <a:gd name="connsiteX0" fmla="*/ 0 w 12192000"/>
              <a:gd name="connsiteY0" fmla="*/ 0 h 4296229"/>
              <a:gd name="connsiteX1" fmla="*/ 12192000 w 12192000"/>
              <a:gd name="connsiteY1" fmla="*/ 0 h 4296229"/>
              <a:gd name="connsiteX2" fmla="*/ 12192000 w 12192000"/>
              <a:gd name="connsiteY2" fmla="*/ 4296229 h 4296229"/>
              <a:gd name="connsiteX3" fmla="*/ 0 w 12192000"/>
              <a:gd name="connsiteY3" fmla="*/ 4296229 h 4296229"/>
            </a:gdLst>
            <a:ahLst/>
            <a:cxnLst>
              <a:cxn ang="0">
                <a:pos x="connsiteX0" y="connsiteY0"/>
              </a:cxn>
              <a:cxn ang="0">
                <a:pos x="connsiteX1" y="connsiteY1"/>
              </a:cxn>
              <a:cxn ang="0">
                <a:pos x="connsiteX2" y="connsiteY2"/>
              </a:cxn>
              <a:cxn ang="0">
                <a:pos x="connsiteX3" y="connsiteY3"/>
              </a:cxn>
            </a:cxnLst>
            <a:rect l="l" t="t" r="r" b="b"/>
            <a:pathLst>
              <a:path w="12192000" h="4296229">
                <a:moveTo>
                  <a:pt x="0" y="0"/>
                </a:moveTo>
                <a:lnTo>
                  <a:pt x="12192000" y="0"/>
                </a:lnTo>
                <a:lnTo>
                  <a:pt x="12192000" y="4296229"/>
                </a:lnTo>
                <a:lnTo>
                  <a:pt x="0" y="4296229"/>
                </a:lnTo>
                <a:close/>
              </a:path>
            </a:pathLst>
          </a:custGeom>
          <a:noFill/>
          <a:extLst>
            <a:ext uri="{909E8E84-426E-40DD-AFC4-6F175D3DCCD1}">
              <a14:hiddenFill xmlns:a14="http://schemas.microsoft.com/office/drawing/2010/main">
                <a:solidFill>
                  <a:srgbClr val="FFFFFF"/>
                </a:solidFill>
              </a14:hiddenFill>
            </a:ext>
          </a:extLst>
        </p:spPr>
      </p:pic>
      <p:sp>
        <p:nvSpPr>
          <p:cNvPr id="179" name="Rectangle 178"/>
          <p:cNvSpPr/>
          <p:nvPr/>
        </p:nvSpPr>
        <p:spPr>
          <a:xfrm>
            <a:off x="0" y="0"/>
            <a:ext cx="12192000" cy="4296229"/>
          </a:xfrm>
          <a:prstGeom prst="rect">
            <a:avLst/>
          </a:prstGeom>
          <a:solidFill>
            <a:schemeClr val="tx1">
              <a:alpha val="6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aphicFrame>
        <p:nvGraphicFramePr>
          <p:cNvPr id="20" name="Object 19" hidden="1"/>
          <p:cNvGraphicFramePr>
            <a:graphicFrameLocks noChangeAspect="1"/>
          </p:cNvGraphicFramePr>
          <p:nvPr>
            <p:custDataLst>
              <p:tags r:id="rId2"/>
            </p:custDataLst>
            <p:extLst/>
          </p:nvPr>
        </p:nvGraphicFramePr>
        <p:xfrm>
          <a:off x="4765" y="2483"/>
          <a:ext cx="1587" cy="1587"/>
        </p:xfrm>
        <a:graphic>
          <a:graphicData uri="http://schemas.openxmlformats.org/presentationml/2006/ole">
            <mc:AlternateContent xmlns:mc="http://schemas.openxmlformats.org/markup-compatibility/2006">
              <mc:Choice xmlns:v="urn:schemas-microsoft-com:vml" Requires="v">
                <p:oleObj spid="_x0000_s40978" name="think-cell Slide" r:id="rId6" imgW="270" imgH="270" progId="TCLayout.ActiveDocument.1">
                  <p:embed/>
                </p:oleObj>
              </mc:Choice>
              <mc:Fallback>
                <p:oleObj name="think-cell Slide" r:id="rId6" imgW="270" imgH="270" progId="TCLayout.ActiveDocument.1">
                  <p:embed/>
                  <p:pic>
                    <p:nvPicPr>
                      <p:cNvPr id="20" name="Object 19" hidden="1"/>
                      <p:cNvPicPr/>
                      <p:nvPr/>
                    </p:nvPicPr>
                    <p:blipFill>
                      <a:blip r:embed="rId7"/>
                      <a:stretch>
                        <a:fillRect/>
                      </a:stretch>
                    </p:blipFill>
                    <p:spPr>
                      <a:xfrm>
                        <a:off x="4765" y="2483"/>
                        <a:ext cx="1587" cy="1587"/>
                      </a:xfrm>
                      <a:prstGeom prst="rect">
                        <a:avLst/>
                      </a:prstGeom>
                    </p:spPr>
                  </p:pic>
                </p:oleObj>
              </mc:Fallback>
            </mc:AlternateContent>
          </a:graphicData>
        </a:graphic>
      </p:graphicFrame>
      <p:sp>
        <p:nvSpPr>
          <p:cNvPr id="12" name="Title 11"/>
          <p:cNvSpPr>
            <a:spLocks noGrp="1"/>
          </p:cNvSpPr>
          <p:nvPr>
            <p:ph type="title"/>
          </p:nvPr>
        </p:nvSpPr>
        <p:spPr/>
        <p:txBody>
          <a:bodyPr/>
          <a:lstStyle/>
          <a:p>
            <a:r>
              <a:rPr lang="en-US">
                <a:solidFill>
                  <a:schemeClr val="bg1"/>
                </a:solidFill>
              </a:rPr>
              <a:t>CAPABILITIES</a:t>
            </a:r>
          </a:p>
        </p:txBody>
      </p:sp>
      <p:sp>
        <p:nvSpPr>
          <p:cNvPr id="168" name="Footer Placeholder 2"/>
          <p:cNvSpPr>
            <a:spLocks noGrp="1"/>
          </p:cNvSpPr>
          <p:nvPr>
            <p:ph type="ftr" sz="quarter" idx="3"/>
          </p:nvPr>
        </p:nvSpPr>
        <p:spPr>
          <a:xfrm>
            <a:off x="4038600" y="6253029"/>
            <a:ext cx="4114800" cy="21945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a:ea typeface="+mn-ea"/>
                <a:cs typeface="+mn-cs"/>
              </a:rPr>
              <a:t>Confidential</a:t>
            </a:r>
          </a:p>
        </p:txBody>
      </p:sp>
      <p:sp>
        <p:nvSpPr>
          <p:cNvPr id="169" name="Slide Number Placeholder 3"/>
          <p:cNvSpPr>
            <a:spLocks noGrp="1"/>
          </p:cNvSpPr>
          <p:nvPr>
            <p:ph type="sldNum" sz="quarter" idx="4"/>
          </p:nvPr>
        </p:nvSpPr>
        <p:spPr>
          <a:xfrm>
            <a:off x="1023938" y="6253028"/>
            <a:ext cx="560832" cy="219456"/>
          </a:xfrm>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fld id="{727B4C2D-45E2-4621-8491-2995EB46A674}" type="slidenum">
              <a:rPr kumimoji="0" lang="en-US" sz="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5</a:t>
            </a:fld>
            <a:endParaRPr kumimoji="0" lang="en-US" sz="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152" name="Group 151">
            <a:extLst>
              <a:ext uri="{FF2B5EF4-FFF2-40B4-BE49-F238E27FC236}">
                <a16:creationId xmlns:a16="http://schemas.microsoft.com/office/drawing/2014/main" id="{037AEB73-6D3E-4D11-9319-4C9BBD98A655}"/>
              </a:ext>
            </a:extLst>
          </p:cNvPr>
          <p:cNvGrpSpPr/>
          <p:nvPr/>
        </p:nvGrpSpPr>
        <p:grpSpPr>
          <a:xfrm>
            <a:off x="520089" y="3592002"/>
            <a:ext cx="11151823" cy="1928589"/>
            <a:chOff x="512274" y="3499641"/>
            <a:chExt cx="11151823" cy="1928589"/>
          </a:xfrm>
        </p:grpSpPr>
        <p:grpSp>
          <p:nvGrpSpPr>
            <p:cNvPr id="172" name="Group 171">
              <a:extLst>
                <a:ext uri="{FF2B5EF4-FFF2-40B4-BE49-F238E27FC236}">
                  <a16:creationId xmlns:a16="http://schemas.microsoft.com/office/drawing/2014/main" id="{3E28F5E4-5FEA-4C19-A6D3-3FCDD959D560}"/>
                </a:ext>
              </a:extLst>
            </p:cNvPr>
            <p:cNvGrpSpPr/>
            <p:nvPr/>
          </p:nvGrpSpPr>
          <p:grpSpPr>
            <a:xfrm>
              <a:off x="512274" y="4796474"/>
              <a:ext cx="11151823" cy="631756"/>
              <a:chOff x="512274" y="4796474"/>
              <a:chExt cx="11151823" cy="631756"/>
            </a:xfrm>
          </p:grpSpPr>
          <p:sp>
            <p:nvSpPr>
              <p:cNvPr id="257" name="Rectangle 256">
                <a:extLst>
                  <a:ext uri="{FF2B5EF4-FFF2-40B4-BE49-F238E27FC236}">
                    <a16:creationId xmlns:a16="http://schemas.microsoft.com/office/drawing/2014/main" id="{A7B7011D-7952-4636-AAAD-841B754DB0FA}"/>
                  </a:ext>
                </a:extLst>
              </p:cNvPr>
              <p:cNvSpPr/>
              <p:nvPr/>
            </p:nvSpPr>
            <p:spPr>
              <a:xfrm>
                <a:off x="512274" y="4841714"/>
                <a:ext cx="1143000" cy="54127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Cloud</a:t>
                </a:r>
              </a:p>
            </p:txBody>
          </p:sp>
          <p:sp>
            <p:nvSpPr>
              <p:cNvPr id="259" name="Rectangle 258">
                <a:extLst>
                  <a:ext uri="{FF2B5EF4-FFF2-40B4-BE49-F238E27FC236}">
                    <a16:creationId xmlns:a16="http://schemas.microsoft.com/office/drawing/2014/main" id="{DFF6F7A7-FC68-42CB-8F54-F8C3A69D29E6}"/>
                  </a:ext>
                </a:extLst>
              </p:cNvPr>
              <p:cNvSpPr/>
              <p:nvPr/>
            </p:nvSpPr>
            <p:spPr>
              <a:xfrm>
                <a:off x="6231602"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Digital Insights</a:t>
                </a:r>
              </a:p>
            </p:txBody>
          </p:sp>
          <p:sp>
            <p:nvSpPr>
              <p:cNvPr id="273" name="Rectangle 272">
                <a:extLst>
                  <a:ext uri="{FF2B5EF4-FFF2-40B4-BE49-F238E27FC236}">
                    <a16:creationId xmlns:a16="http://schemas.microsoft.com/office/drawing/2014/main" id="{0C311A41-16C4-47FF-BD38-E3638D372BFA}"/>
                  </a:ext>
                </a:extLst>
              </p:cNvPr>
              <p:cNvSpPr/>
              <p:nvPr/>
            </p:nvSpPr>
            <p:spPr>
              <a:xfrm>
                <a:off x="7580551" y="4796474"/>
                <a:ext cx="1304766"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App Development</a:t>
                </a:r>
              </a:p>
            </p:txBody>
          </p:sp>
          <p:sp>
            <p:nvSpPr>
              <p:cNvPr id="283" name="Rectangle 282">
                <a:extLst>
                  <a:ext uri="{FF2B5EF4-FFF2-40B4-BE49-F238E27FC236}">
                    <a16:creationId xmlns:a16="http://schemas.microsoft.com/office/drawing/2014/main" id="{D00E376A-19E3-4EAC-8A26-686520A63888}"/>
                  </a:ext>
                </a:extLst>
              </p:cNvPr>
              <p:cNvSpPr/>
              <p:nvPr/>
            </p:nvSpPr>
            <p:spPr>
              <a:xfrm>
                <a:off x="4801770"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Business Solutions</a:t>
                </a:r>
              </a:p>
            </p:txBody>
          </p:sp>
          <p:sp>
            <p:nvSpPr>
              <p:cNvPr id="284" name="Rectangle 283">
                <a:extLst>
                  <a:ext uri="{FF2B5EF4-FFF2-40B4-BE49-F238E27FC236}">
                    <a16:creationId xmlns:a16="http://schemas.microsoft.com/office/drawing/2014/main" id="{7803C7FF-4737-4DE5-B185-2A81FAF7F914}"/>
                  </a:ext>
                </a:extLst>
              </p:cNvPr>
              <p:cNvSpPr/>
              <p:nvPr/>
            </p:nvSpPr>
            <p:spPr>
              <a:xfrm>
                <a:off x="10521097"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Immersive</a:t>
                </a:r>
                <a:b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b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Experiences</a:t>
                </a:r>
              </a:p>
            </p:txBody>
          </p:sp>
          <p:sp>
            <p:nvSpPr>
              <p:cNvPr id="285" name="Rectangle 284">
                <a:extLst>
                  <a:ext uri="{FF2B5EF4-FFF2-40B4-BE49-F238E27FC236}">
                    <a16:creationId xmlns:a16="http://schemas.microsoft.com/office/drawing/2014/main" id="{1895D5EC-526D-4DBD-AECE-9BEDA7C69AFF}"/>
                  </a:ext>
                </a:extLst>
              </p:cNvPr>
              <p:cNvSpPr/>
              <p:nvPr/>
            </p:nvSpPr>
            <p:spPr>
              <a:xfrm>
                <a:off x="1942106" y="4950568"/>
                <a:ext cx="1143000" cy="323569"/>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Security</a:t>
                </a:r>
              </a:p>
            </p:txBody>
          </p:sp>
          <p:sp>
            <p:nvSpPr>
              <p:cNvPr id="286" name="Rectangle 285">
                <a:extLst>
                  <a:ext uri="{FF2B5EF4-FFF2-40B4-BE49-F238E27FC236}">
                    <a16:creationId xmlns:a16="http://schemas.microsoft.com/office/drawing/2014/main" id="{1FF54EA9-ACC7-4DE5-A53B-7E7E10D01521}"/>
                  </a:ext>
                </a:extLst>
              </p:cNvPr>
              <p:cNvSpPr/>
              <p:nvPr/>
            </p:nvSpPr>
            <p:spPr>
              <a:xfrm>
                <a:off x="3371938" y="4897014"/>
                <a:ext cx="1143000" cy="43067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US" sz="1400" kern="0">
                    <a:solidFill>
                      <a:srgbClr val="0055B8"/>
                    </a:solidFill>
                    <a:latin typeface="Segoe UI Semibold" panose="020B0702040204020203" pitchFamily="34" charset="0"/>
                    <a:cs typeface="Segoe UI Semibold" panose="020B0702040204020203" pitchFamily="34" charset="0"/>
                  </a:rPr>
                  <a:t>Digital</a:t>
                </a:r>
                <a:br>
                  <a:rPr lang="en-US" sz="1400" kern="0">
                    <a:solidFill>
                      <a:srgbClr val="0055B8"/>
                    </a:solidFill>
                    <a:latin typeface="Segoe UI Semibold" panose="020B0702040204020203" pitchFamily="34" charset="0"/>
                    <a:cs typeface="Segoe UI Semibold" panose="020B0702040204020203" pitchFamily="34" charset="0"/>
                  </a:rPr>
                </a:b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Strategy</a:t>
                </a:r>
              </a:p>
            </p:txBody>
          </p:sp>
          <p:sp>
            <p:nvSpPr>
              <p:cNvPr id="287" name="Rectangle 286">
                <a:extLst>
                  <a:ext uri="{FF2B5EF4-FFF2-40B4-BE49-F238E27FC236}">
                    <a16:creationId xmlns:a16="http://schemas.microsoft.com/office/drawing/2014/main" id="{04B509DE-E970-4ECC-B993-1E21659EED72}"/>
                  </a:ext>
                </a:extLst>
              </p:cNvPr>
              <p:cNvSpPr/>
              <p:nvPr/>
            </p:nvSpPr>
            <p:spPr>
              <a:xfrm>
                <a:off x="9091266"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User </a:t>
                </a:r>
                <a:b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b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Experience (UX)</a:t>
                </a:r>
              </a:p>
            </p:txBody>
          </p:sp>
        </p:grpSp>
        <p:grpSp>
          <p:nvGrpSpPr>
            <p:cNvPr id="176" name="Group 175">
              <a:extLst>
                <a:ext uri="{FF2B5EF4-FFF2-40B4-BE49-F238E27FC236}">
                  <a16:creationId xmlns:a16="http://schemas.microsoft.com/office/drawing/2014/main" id="{DE3C6FA4-956F-4665-B616-57730AC93055}"/>
                </a:ext>
              </a:extLst>
            </p:cNvPr>
            <p:cNvGrpSpPr/>
            <p:nvPr/>
          </p:nvGrpSpPr>
          <p:grpSpPr>
            <a:xfrm>
              <a:off x="514172" y="3499641"/>
              <a:ext cx="11149925" cy="1139205"/>
              <a:chOff x="514172" y="3575841"/>
              <a:chExt cx="11149925" cy="1139205"/>
            </a:xfrm>
          </p:grpSpPr>
          <p:grpSp>
            <p:nvGrpSpPr>
              <p:cNvPr id="178" name="Group 177">
                <a:extLst>
                  <a:ext uri="{FF2B5EF4-FFF2-40B4-BE49-F238E27FC236}">
                    <a16:creationId xmlns:a16="http://schemas.microsoft.com/office/drawing/2014/main" id="{A05A9F4E-2AEA-4A37-A6F1-DAFFEF3F9ECF}"/>
                  </a:ext>
                </a:extLst>
              </p:cNvPr>
              <p:cNvGrpSpPr/>
              <p:nvPr/>
            </p:nvGrpSpPr>
            <p:grpSpPr>
              <a:xfrm>
                <a:off x="514172" y="3575841"/>
                <a:ext cx="1139204" cy="1139205"/>
                <a:chOff x="547806" y="3575841"/>
                <a:chExt cx="1139204" cy="1139205"/>
              </a:xfrm>
            </p:grpSpPr>
            <p:sp>
              <p:nvSpPr>
                <p:cNvPr id="247" name="Oval 246">
                  <a:extLst>
                    <a:ext uri="{FF2B5EF4-FFF2-40B4-BE49-F238E27FC236}">
                      <a16:creationId xmlns:a16="http://schemas.microsoft.com/office/drawing/2014/main" id="{1E72576D-06B9-43CC-8D44-E8CF35E5641D}"/>
                    </a:ext>
                  </a:extLst>
                </p:cNvPr>
                <p:cNvSpPr/>
                <p:nvPr/>
              </p:nvSpPr>
              <p:spPr>
                <a:xfrm>
                  <a:off x="547806"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48" name="Group 247">
                  <a:extLst>
                    <a:ext uri="{FF2B5EF4-FFF2-40B4-BE49-F238E27FC236}">
                      <a16:creationId xmlns:a16="http://schemas.microsoft.com/office/drawing/2014/main" id="{6379EA2D-46F8-433E-864A-6D3C7CFFE6C4}"/>
                    </a:ext>
                  </a:extLst>
                </p:cNvPr>
                <p:cNvGrpSpPr/>
                <p:nvPr/>
              </p:nvGrpSpPr>
              <p:grpSpPr>
                <a:xfrm>
                  <a:off x="794170" y="3923568"/>
                  <a:ext cx="646477" cy="443750"/>
                  <a:chOff x="7132638" y="5713413"/>
                  <a:chExt cx="911225" cy="625475"/>
                </a:xfrm>
              </p:grpSpPr>
              <p:sp>
                <p:nvSpPr>
                  <p:cNvPr id="249" name="Freeform 42">
                    <a:extLst>
                      <a:ext uri="{FF2B5EF4-FFF2-40B4-BE49-F238E27FC236}">
                        <a16:creationId xmlns:a16="http://schemas.microsoft.com/office/drawing/2014/main" id="{79A4330A-C1C9-4D7D-9081-1371440F5E76}"/>
                      </a:ext>
                    </a:extLst>
                  </p:cNvPr>
                  <p:cNvSpPr>
                    <a:spLocks/>
                  </p:cNvSpPr>
                  <p:nvPr/>
                </p:nvSpPr>
                <p:spPr bwMode="auto">
                  <a:xfrm>
                    <a:off x="7132638" y="5713413"/>
                    <a:ext cx="911225" cy="549275"/>
                  </a:xfrm>
                  <a:custGeom>
                    <a:avLst/>
                    <a:gdLst>
                      <a:gd name="T0" fmla="*/ 71 w 240"/>
                      <a:gd name="T1" fmla="*/ 144 h 144"/>
                      <a:gd name="T2" fmla="*/ 48 w 240"/>
                      <a:gd name="T3" fmla="*/ 144 h 144"/>
                      <a:gd name="T4" fmla="*/ 0 w 240"/>
                      <a:gd name="T5" fmla="*/ 96 h 144"/>
                      <a:gd name="T6" fmla="*/ 34 w 240"/>
                      <a:gd name="T7" fmla="*/ 50 h 144"/>
                      <a:gd name="T8" fmla="*/ 34 w 240"/>
                      <a:gd name="T9" fmla="*/ 44 h 144"/>
                      <a:gd name="T10" fmla="*/ 78 w 240"/>
                      <a:gd name="T11" fmla="*/ 0 h 144"/>
                      <a:gd name="T12" fmla="*/ 122 w 240"/>
                      <a:gd name="T13" fmla="*/ 41 h 144"/>
                      <a:gd name="T14" fmla="*/ 146 w 240"/>
                      <a:gd name="T15" fmla="*/ 34 h 144"/>
                      <a:gd name="T16" fmla="*/ 190 w 240"/>
                      <a:gd name="T17" fmla="*/ 78 h 144"/>
                      <a:gd name="T18" fmla="*/ 190 w 240"/>
                      <a:gd name="T19" fmla="*/ 80 h 144"/>
                      <a:gd name="T20" fmla="*/ 206 w 240"/>
                      <a:gd name="T21" fmla="*/ 76 h 144"/>
                      <a:gd name="T22" fmla="*/ 240 w 240"/>
                      <a:gd name="T23" fmla="*/ 110 h 144"/>
                      <a:gd name="T24" fmla="*/ 206 w 240"/>
                      <a:gd name="T25" fmla="*/ 144 h 144"/>
                      <a:gd name="T26" fmla="*/ 171 w 240"/>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144">
                        <a:moveTo>
                          <a:pt x="71" y="144"/>
                        </a:moveTo>
                        <a:cubicBezTo>
                          <a:pt x="48" y="144"/>
                          <a:pt x="48" y="144"/>
                          <a:pt x="48" y="144"/>
                        </a:cubicBezTo>
                        <a:cubicBezTo>
                          <a:pt x="21" y="144"/>
                          <a:pt x="0" y="122"/>
                          <a:pt x="0" y="96"/>
                        </a:cubicBezTo>
                        <a:cubicBezTo>
                          <a:pt x="0" y="74"/>
                          <a:pt x="15" y="56"/>
                          <a:pt x="34" y="50"/>
                        </a:cubicBezTo>
                        <a:cubicBezTo>
                          <a:pt x="34" y="48"/>
                          <a:pt x="34" y="46"/>
                          <a:pt x="34" y="44"/>
                        </a:cubicBezTo>
                        <a:cubicBezTo>
                          <a:pt x="34" y="20"/>
                          <a:pt x="54" y="0"/>
                          <a:pt x="78" y="0"/>
                        </a:cubicBezTo>
                        <a:cubicBezTo>
                          <a:pt x="101" y="0"/>
                          <a:pt x="120" y="18"/>
                          <a:pt x="122" y="41"/>
                        </a:cubicBezTo>
                        <a:cubicBezTo>
                          <a:pt x="129" y="37"/>
                          <a:pt x="137" y="34"/>
                          <a:pt x="146" y="34"/>
                        </a:cubicBezTo>
                        <a:cubicBezTo>
                          <a:pt x="170" y="34"/>
                          <a:pt x="190" y="54"/>
                          <a:pt x="190" y="78"/>
                        </a:cubicBezTo>
                        <a:cubicBezTo>
                          <a:pt x="190" y="79"/>
                          <a:pt x="190" y="79"/>
                          <a:pt x="190" y="80"/>
                        </a:cubicBezTo>
                        <a:cubicBezTo>
                          <a:pt x="195" y="77"/>
                          <a:pt x="200" y="76"/>
                          <a:pt x="206" y="76"/>
                        </a:cubicBezTo>
                        <a:cubicBezTo>
                          <a:pt x="225" y="76"/>
                          <a:pt x="240" y="91"/>
                          <a:pt x="240" y="110"/>
                        </a:cubicBezTo>
                        <a:cubicBezTo>
                          <a:pt x="240" y="129"/>
                          <a:pt x="225" y="144"/>
                          <a:pt x="206" y="144"/>
                        </a:cubicBezTo>
                        <a:cubicBezTo>
                          <a:pt x="171" y="144"/>
                          <a:pt x="171" y="144"/>
                          <a:pt x="171" y="144"/>
                        </a:cubicBezTo>
                      </a:path>
                    </a:pathLst>
                  </a:cu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0" name="Freeform 43">
                    <a:extLst>
                      <a:ext uri="{FF2B5EF4-FFF2-40B4-BE49-F238E27FC236}">
                        <a16:creationId xmlns:a16="http://schemas.microsoft.com/office/drawing/2014/main" id="{0F02E1AC-0F3A-4A2F-9D58-DDC62CB9D6A1}"/>
                      </a:ext>
                    </a:extLst>
                  </p:cNvPr>
                  <p:cNvSpPr>
                    <a:spLocks/>
                  </p:cNvSpPr>
                  <p:nvPr/>
                </p:nvSpPr>
                <p:spPr bwMode="auto">
                  <a:xfrm>
                    <a:off x="7402513" y="5973763"/>
                    <a:ext cx="303213" cy="365125"/>
                  </a:xfrm>
                  <a:custGeom>
                    <a:avLst/>
                    <a:gdLst>
                      <a:gd name="T0" fmla="*/ 0 w 80"/>
                      <a:gd name="T1" fmla="*/ 84 h 96"/>
                      <a:gd name="T2" fmla="*/ 40 w 80"/>
                      <a:gd name="T3" fmla="*/ 96 h 96"/>
                      <a:gd name="T4" fmla="*/ 80 w 80"/>
                      <a:gd name="T5" fmla="*/ 84 h 96"/>
                      <a:gd name="T6" fmla="*/ 80 w 80"/>
                      <a:gd name="T7" fmla="*/ 12 h 96"/>
                      <a:gd name="T8" fmla="*/ 40 w 80"/>
                      <a:gd name="T9" fmla="*/ 0 h 96"/>
                      <a:gd name="T10" fmla="*/ 0 w 80"/>
                      <a:gd name="T11" fmla="*/ 12 h 96"/>
                      <a:gd name="T12" fmla="*/ 0 w 80"/>
                      <a:gd name="T13" fmla="*/ 84 h 96"/>
                    </a:gdLst>
                    <a:ahLst/>
                    <a:cxnLst>
                      <a:cxn ang="0">
                        <a:pos x="T0" y="T1"/>
                      </a:cxn>
                      <a:cxn ang="0">
                        <a:pos x="T2" y="T3"/>
                      </a:cxn>
                      <a:cxn ang="0">
                        <a:pos x="T4" y="T5"/>
                      </a:cxn>
                      <a:cxn ang="0">
                        <a:pos x="T6" y="T7"/>
                      </a:cxn>
                      <a:cxn ang="0">
                        <a:pos x="T8" y="T9"/>
                      </a:cxn>
                      <a:cxn ang="0">
                        <a:pos x="T10" y="T11"/>
                      </a:cxn>
                      <a:cxn ang="0">
                        <a:pos x="T12" y="T13"/>
                      </a:cxn>
                    </a:cxnLst>
                    <a:rect l="0" t="0" r="r" b="b"/>
                    <a:pathLst>
                      <a:path w="80" h="96">
                        <a:moveTo>
                          <a:pt x="0" y="84"/>
                        </a:moveTo>
                        <a:cubicBezTo>
                          <a:pt x="0" y="91"/>
                          <a:pt x="17" y="96"/>
                          <a:pt x="40" y="96"/>
                        </a:cubicBezTo>
                        <a:cubicBezTo>
                          <a:pt x="62" y="96"/>
                          <a:pt x="80" y="91"/>
                          <a:pt x="80" y="84"/>
                        </a:cubicBezTo>
                        <a:cubicBezTo>
                          <a:pt x="80" y="12"/>
                          <a:pt x="80" y="12"/>
                          <a:pt x="80" y="12"/>
                        </a:cubicBezTo>
                        <a:cubicBezTo>
                          <a:pt x="80" y="5"/>
                          <a:pt x="62" y="0"/>
                          <a:pt x="40" y="0"/>
                        </a:cubicBezTo>
                        <a:cubicBezTo>
                          <a:pt x="17" y="0"/>
                          <a:pt x="0" y="5"/>
                          <a:pt x="0" y="12"/>
                        </a:cubicBezTo>
                        <a:lnTo>
                          <a:pt x="0" y="84"/>
                        </a:lnTo>
                        <a:close/>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1" name="Freeform 44">
                    <a:extLst>
                      <a:ext uri="{FF2B5EF4-FFF2-40B4-BE49-F238E27FC236}">
                        <a16:creationId xmlns:a16="http://schemas.microsoft.com/office/drawing/2014/main" id="{D34F7383-6611-4892-B0ED-E8E6E36EF9AC}"/>
                      </a:ext>
                    </a:extLst>
                  </p:cNvPr>
                  <p:cNvSpPr>
                    <a:spLocks/>
                  </p:cNvSpPr>
                  <p:nvPr/>
                </p:nvSpPr>
                <p:spPr bwMode="auto">
                  <a:xfrm>
                    <a:off x="7402513" y="6018213"/>
                    <a:ext cx="303213" cy="46038"/>
                  </a:xfrm>
                  <a:custGeom>
                    <a:avLst/>
                    <a:gdLst>
                      <a:gd name="T0" fmla="*/ 0 w 80"/>
                      <a:gd name="T1" fmla="*/ 0 h 12"/>
                      <a:gd name="T2" fmla="*/ 40 w 80"/>
                      <a:gd name="T3" fmla="*/ 12 h 12"/>
                      <a:gd name="T4" fmla="*/ 80 w 80"/>
                      <a:gd name="T5" fmla="*/ 0 h 12"/>
                    </a:gdLst>
                    <a:ahLst/>
                    <a:cxnLst>
                      <a:cxn ang="0">
                        <a:pos x="T0" y="T1"/>
                      </a:cxn>
                      <a:cxn ang="0">
                        <a:pos x="T2" y="T3"/>
                      </a:cxn>
                      <a:cxn ang="0">
                        <a:pos x="T4" y="T5"/>
                      </a:cxn>
                    </a:cxnLst>
                    <a:rect l="0" t="0" r="r" b="b"/>
                    <a:pathLst>
                      <a:path w="80" h="12">
                        <a:moveTo>
                          <a:pt x="0" y="0"/>
                        </a:moveTo>
                        <a:cubicBezTo>
                          <a:pt x="0" y="7"/>
                          <a:pt x="17" y="12"/>
                          <a:pt x="40" y="12"/>
                        </a:cubicBezTo>
                        <a:cubicBezTo>
                          <a:pt x="62" y="12"/>
                          <a:pt x="80" y="7"/>
                          <a:pt x="80" y="0"/>
                        </a:cubicBezTo>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2" name="Freeform 45">
                    <a:extLst>
                      <a:ext uri="{FF2B5EF4-FFF2-40B4-BE49-F238E27FC236}">
                        <a16:creationId xmlns:a16="http://schemas.microsoft.com/office/drawing/2014/main" id="{085E1A1A-7106-444A-AE64-0D501933D776}"/>
                      </a:ext>
                    </a:extLst>
                  </p:cNvPr>
                  <p:cNvSpPr>
                    <a:spLocks/>
                  </p:cNvSpPr>
                  <p:nvPr/>
                </p:nvSpPr>
                <p:spPr bwMode="auto">
                  <a:xfrm>
                    <a:off x="7402513" y="6110288"/>
                    <a:ext cx="303213" cy="46038"/>
                  </a:xfrm>
                  <a:custGeom>
                    <a:avLst/>
                    <a:gdLst>
                      <a:gd name="T0" fmla="*/ 80 w 80"/>
                      <a:gd name="T1" fmla="*/ 0 h 12"/>
                      <a:gd name="T2" fmla="*/ 40 w 80"/>
                      <a:gd name="T3" fmla="*/ 12 h 12"/>
                      <a:gd name="T4" fmla="*/ 0 w 80"/>
                      <a:gd name="T5" fmla="*/ 0 h 12"/>
                    </a:gdLst>
                    <a:ahLst/>
                    <a:cxnLst>
                      <a:cxn ang="0">
                        <a:pos x="T0" y="T1"/>
                      </a:cxn>
                      <a:cxn ang="0">
                        <a:pos x="T2" y="T3"/>
                      </a:cxn>
                      <a:cxn ang="0">
                        <a:pos x="T4" y="T5"/>
                      </a:cxn>
                    </a:cxnLst>
                    <a:rect l="0" t="0" r="r" b="b"/>
                    <a:pathLst>
                      <a:path w="80" h="12">
                        <a:moveTo>
                          <a:pt x="80" y="0"/>
                        </a:moveTo>
                        <a:cubicBezTo>
                          <a:pt x="80" y="7"/>
                          <a:pt x="62" y="12"/>
                          <a:pt x="40" y="12"/>
                        </a:cubicBezTo>
                        <a:cubicBezTo>
                          <a:pt x="17" y="12"/>
                          <a:pt x="0" y="7"/>
                          <a:pt x="0" y="0"/>
                        </a:cubicBezTo>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3" name="Freeform 46">
                    <a:extLst>
                      <a:ext uri="{FF2B5EF4-FFF2-40B4-BE49-F238E27FC236}">
                        <a16:creationId xmlns:a16="http://schemas.microsoft.com/office/drawing/2014/main" id="{BEE61A0F-E5F0-48B9-B0D6-89120A6AF930}"/>
                      </a:ext>
                    </a:extLst>
                  </p:cNvPr>
                  <p:cNvSpPr>
                    <a:spLocks/>
                  </p:cNvSpPr>
                  <p:nvPr/>
                </p:nvSpPr>
                <p:spPr bwMode="auto">
                  <a:xfrm>
                    <a:off x="7402513" y="6202363"/>
                    <a:ext cx="303213" cy="46038"/>
                  </a:xfrm>
                  <a:custGeom>
                    <a:avLst/>
                    <a:gdLst>
                      <a:gd name="T0" fmla="*/ 80 w 80"/>
                      <a:gd name="T1" fmla="*/ 0 h 12"/>
                      <a:gd name="T2" fmla="*/ 40 w 80"/>
                      <a:gd name="T3" fmla="*/ 12 h 12"/>
                      <a:gd name="T4" fmla="*/ 0 w 80"/>
                      <a:gd name="T5" fmla="*/ 0 h 12"/>
                    </a:gdLst>
                    <a:ahLst/>
                    <a:cxnLst>
                      <a:cxn ang="0">
                        <a:pos x="T0" y="T1"/>
                      </a:cxn>
                      <a:cxn ang="0">
                        <a:pos x="T2" y="T3"/>
                      </a:cxn>
                      <a:cxn ang="0">
                        <a:pos x="T4" y="T5"/>
                      </a:cxn>
                    </a:cxnLst>
                    <a:rect l="0" t="0" r="r" b="b"/>
                    <a:pathLst>
                      <a:path w="80" h="12">
                        <a:moveTo>
                          <a:pt x="80" y="0"/>
                        </a:moveTo>
                        <a:cubicBezTo>
                          <a:pt x="80" y="7"/>
                          <a:pt x="62" y="12"/>
                          <a:pt x="40" y="12"/>
                        </a:cubicBezTo>
                        <a:cubicBezTo>
                          <a:pt x="17" y="12"/>
                          <a:pt x="0" y="7"/>
                          <a:pt x="0" y="0"/>
                        </a:cubicBezTo>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4" name="Oval 47">
                    <a:extLst>
                      <a:ext uri="{FF2B5EF4-FFF2-40B4-BE49-F238E27FC236}">
                        <a16:creationId xmlns:a16="http://schemas.microsoft.com/office/drawing/2014/main" id="{EA40E71C-AAC8-4840-AD40-6AB68A7638A8}"/>
                      </a:ext>
                    </a:extLst>
                  </p:cNvPr>
                  <p:cNvSpPr>
                    <a:spLocks noChangeArrowheads="1"/>
                  </p:cNvSpPr>
                  <p:nvPr/>
                </p:nvSpPr>
                <p:spPr bwMode="auto">
                  <a:xfrm>
                    <a:off x="7634288" y="6083300"/>
                    <a:ext cx="30163" cy="31750"/>
                  </a:xfrm>
                  <a:prstGeom prst="ellipse">
                    <a:avLst/>
                  </a:prstGeom>
                  <a:solidFill>
                    <a:schemeClr val="accent2">
                      <a:lumMod val="20000"/>
                      <a:lumOff val="80000"/>
                    </a:schemeClr>
                  </a:solidFill>
                  <a:ln w="25400">
                    <a:solidFill>
                      <a:schemeClr val="bg2"/>
                    </a:solidFill>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5" name="Oval 48">
                    <a:extLst>
                      <a:ext uri="{FF2B5EF4-FFF2-40B4-BE49-F238E27FC236}">
                        <a16:creationId xmlns:a16="http://schemas.microsoft.com/office/drawing/2014/main" id="{DEDE190F-7E38-418D-B5D0-8C2B7EF9C63A}"/>
                      </a:ext>
                    </a:extLst>
                  </p:cNvPr>
                  <p:cNvSpPr>
                    <a:spLocks noChangeArrowheads="1"/>
                  </p:cNvSpPr>
                  <p:nvPr/>
                </p:nvSpPr>
                <p:spPr bwMode="auto">
                  <a:xfrm>
                    <a:off x="7634288" y="6175375"/>
                    <a:ext cx="30163" cy="30163"/>
                  </a:xfrm>
                  <a:prstGeom prst="ellipse">
                    <a:avLst/>
                  </a:prstGeom>
                  <a:solidFill>
                    <a:schemeClr val="accent2">
                      <a:lumMod val="20000"/>
                      <a:lumOff val="80000"/>
                    </a:schemeClr>
                  </a:solidFill>
                  <a:ln w="25400">
                    <a:solidFill>
                      <a:schemeClr val="bg2"/>
                    </a:solidFill>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6" name="Oval 49">
                    <a:extLst>
                      <a:ext uri="{FF2B5EF4-FFF2-40B4-BE49-F238E27FC236}">
                        <a16:creationId xmlns:a16="http://schemas.microsoft.com/office/drawing/2014/main" id="{C2388B85-07C7-4858-A1E5-09B63A0062E6}"/>
                      </a:ext>
                    </a:extLst>
                  </p:cNvPr>
                  <p:cNvSpPr>
                    <a:spLocks noChangeArrowheads="1"/>
                  </p:cNvSpPr>
                  <p:nvPr/>
                </p:nvSpPr>
                <p:spPr bwMode="auto">
                  <a:xfrm>
                    <a:off x="7634288" y="6270625"/>
                    <a:ext cx="30163" cy="30163"/>
                  </a:xfrm>
                  <a:prstGeom prst="ellipse">
                    <a:avLst/>
                  </a:prstGeom>
                  <a:solidFill>
                    <a:schemeClr val="accent2">
                      <a:lumMod val="20000"/>
                      <a:lumOff val="80000"/>
                    </a:schemeClr>
                  </a:solidFill>
                  <a:ln w="25400">
                    <a:solidFill>
                      <a:schemeClr val="bg2"/>
                    </a:solidFill>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grpSp>
          </p:grpSp>
          <p:grpSp>
            <p:nvGrpSpPr>
              <p:cNvPr id="180" name="Group 179">
                <a:extLst>
                  <a:ext uri="{FF2B5EF4-FFF2-40B4-BE49-F238E27FC236}">
                    <a16:creationId xmlns:a16="http://schemas.microsoft.com/office/drawing/2014/main" id="{C4358362-440D-4184-BF20-36DE7D2C8594}"/>
                  </a:ext>
                </a:extLst>
              </p:cNvPr>
              <p:cNvGrpSpPr/>
              <p:nvPr/>
            </p:nvGrpSpPr>
            <p:grpSpPr>
              <a:xfrm>
                <a:off x="6234584" y="3575841"/>
                <a:ext cx="1139204" cy="1139205"/>
                <a:chOff x="6260370" y="3575841"/>
                <a:chExt cx="1139204" cy="1139205"/>
              </a:xfrm>
            </p:grpSpPr>
            <p:sp>
              <p:nvSpPr>
                <p:cNvPr id="217" name="Oval 216">
                  <a:extLst>
                    <a:ext uri="{FF2B5EF4-FFF2-40B4-BE49-F238E27FC236}">
                      <a16:creationId xmlns:a16="http://schemas.microsoft.com/office/drawing/2014/main" id="{64E4743F-14BF-40F2-BEC3-25801650D6FE}"/>
                    </a:ext>
                  </a:extLst>
                </p:cNvPr>
                <p:cNvSpPr/>
                <p:nvPr/>
              </p:nvSpPr>
              <p:spPr>
                <a:xfrm>
                  <a:off x="6260370"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18" name="Group 217">
                  <a:extLst>
                    <a:ext uri="{FF2B5EF4-FFF2-40B4-BE49-F238E27FC236}">
                      <a16:creationId xmlns:a16="http://schemas.microsoft.com/office/drawing/2014/main" id="{2462BAAE-968E-4AB6-803F-CD7CBAE0376F}"/>
                    </a:ext>
                  </a:extLst>
                </p:cNvPr>
                <p:cNvGrpSpPr/>
                <p:nvPr/>
              </p:nvGrpSpPr>
              <p:grpSpPr>
                <a:xfrm>
                  <a:off x="6522353" y="3911227"/>
                  <a:ext cx="615238" cy="468432"/>
                  <a:chOff x="5149850" y="2533651"/>
                  <a:chExt cx="871538" cy="663575"/>
                </a:xfrm>
              </p:grpSpPr>
              <p:sp>
                <p:nvSpPr>
                  <p:cNvPr id="219" name="Line 87">
                    <a:extLst>
                      <a:ext uri="{FF2B5EF4-FFF2-40B4-BE49-F238E27FC236}">
                        <a16:creationId xmlns:a16="http://schemas.microsoft.com/office/drawing/2014/main" id="{F24E0DE6-5624-412C-9E58-726EA07DDAF6}"/>
                      </a:ext>
                    </a:extLst>
                  </p:cNvPr>
                  <p:cNvSpPr>
                    <a:spLocks noChangeShapeType="1"/>
                  </p:cNvSpPr>
                  <p:nvPr/>
                </p:nvSpPr>
                <p:spPr bwMode="auto">
                  <a:xfrm flipV="1">
                    <a:off x="5510213" y="2879726"/>
                    <a:ext cx="0" cy="136525"/>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0" name="Line 88">
                    <a:extLst>
                      <a:ext uri="{FF2B5EF4-FFF2-40B4-BE49-F238E27FC236}">
                        <a16:creationId xmlns:a16="http://schemas.microsoft.com/office/drawing/2014/main" id="{653D33BC-6546-4D19-9FB3-6A155D9AF421}"/>
                      </a:ext>
                    </a:extLst>
                  </p:cNvPr>
                  <p:cNvSpPr>
                    <a:spLocks noChangeShapeType="1"/>
                  </p:cNvSpPr>
                  <p:nvPr/>
                </p:nvSpPr>
                <p:spPr bwMode="auto">
                  <a:xfrm flipV="1">
                    <a:off x="5584825" y="2819401"/>
                    <a:ext cx="0" cy="19685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1" name="Line 89">
                    <a:extLst>
                      <a:ext uri="{FF2B5EF4-FFF2-40B4-BE49-F238E27FC236}">
                        <a16:creationId xmlns:a16="http://schemas.microsoft.com/office/drawing/2014/main" id="{A541261E-8D6B-45D7-A78D-1DB876D02650}"/>
                      </a:ext>
                    </a:extLst>
                  </p:cNvPr>
                  <p:cNvSpPr>
                    <a:spLocks noChangeShapeType="1"/>
                  </p:cNvSpPr>
                  <p:nvPr/>
                </p:nvSpPr>
                <p:spPr bwMode="auto">
                  <a:xfrm flipV="1">
                    <a:off x="5661025" y="2940051"/>
                    <a:ext cx="0" cy="7620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2" name="Line 90">
                    <a:extLst>
                      <a:ext uri="{FF2B5EF4-FFF2-40B4-BE49-F238E27FC236}">
                        <a16:creationId xmlns:a16="http://schemas.microsoft.com/office/drawing/2014/main" id="{5532C8D8-2907-4F05-A33C-0DACC8DE19E1}"/>
                      </a:ext>
                    </a:extLst>
                  </p:cNvPr>
                  <p:cNvSpPr>
                    <a:spLocks noChangeShapeType="1"/>
                  </p:cNvSpPr>
                  <p:nvPr/>
                </p:nvSpPr>
                <p:spPr bwMode="auto">
                  <a:xfrm flipV="1">
                    <a:off x="5284788" y="2970213"/>
                    <a:ext cx="0" cy="46038"/>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3" name="Line 91">
                    <a:extLst>
                      <a:ext uri="{FF2B5EF4-FFF2-40B4-BE49-F238E27FC236}">
                        <a16:creationId xmlns:a16="http://schemas.microsoft.com/office/drawing/2014/main" id="{C419D95E-F4C7-48CA-83A8-BA656290F327}"/>
                      </a:ext>
                    </a:extLst>
                  </p:cNvPr>
                  <p:cNvSpPr>
                    <a:spLocks noChangeShapeType="1"/>
                  </p:cNvSpPr>
                  <p:nvPr/>
                </p:nvSpPr>
                <p:spPr bwMode="auto">
                  <a:xfrm flipV="1">
                    <a:off x="5359400" y="2895601"/>
                    <a:ext cx="0" cy="12065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4" name="Line 92">
                    <a:extLst>
                      <a:ext uri="{FF2B5EF4-FFF2-40B4-BE49-F238E27FC236}">
                        <a16:creationId xmlns:a16="http://schemas.microsoft.com/office/drawing/2014/main" id="{73E7992F-086B-4725-8D82-D0AE242EC1EA}"/>
                      </a:ext>
                    </a:extLst>
                  </p:cNvPr>
                  <p:cNvSpPr>
                    <a:spLocks noChangeShapeType="1"/>
                  </p:cNvSpPr>
                  <p:nvPr/>
                </p:nvSpPr>
                <p:spPr bwMode="auto">
                  <a:xfrm flipV="1">
                    <a:off x="5435600" y="2940051"/>
                    <a:ext cx="0" cy="7620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5" name="Line 93">
                    <a:extLst>
                      <a:ext uri="{FF2B5EF4-FFF2-40B4-BE49-F238E27FC236}">
                        <a16:creationId xmlns:a16="http://schemas.microsoft.com/office/drawing/2014/main" id="{12C0CE09-3725-49F1-9F93-B209C86BDEEC}"/>
                      </a:ext>
                    </a:extLst>
                  </p:cNvPr>
                  <p:cNvSpPr>
                    <a:spLocks noChangeShapeType="1"/>
                  </p:cNvSpPr>
                  <p:nvPr/>
                </p:nvSpPr>
                <p:spPr bwMode="auto">
                  <a:xfrm flipV="1">
                    <a:off x="5735638" y="2879726"/>
                    <a:ext cx="0" cy="136525"/>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6" name="Line 94">
                    <a:extLst>
                      <a:ext uri="{FF2B5EF4-FFF2-40B4-BE49-F238E27FC236}">
                        <a16:creationId xmlns:a16="http://schemas.microsoft.com/office/drawing/2014/main" id="{F791F5D9-B74F-4925-B30D-A0E456EE3393}"/>
                      </a:ext>
                    </a:extLst>
                  </p:cNvPr>
                  <p:cNvSpPr>
                    <a:spLocks noChangeShapeType="1"/>
                  </p:cNvSpPr>
                  <p:nvPr/>
                </p:nvSpPr>
                <p:spPr bwMode="auto">
                  <a:xfrm flipV="1">
                    <a:off x="5810250" y="2909888"/>
                    <a:ext cx="0" cy="106363"/>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7" name="Line 95">
                    <a:extLst>
                      <a:ext uri="{FF2B5EF4-FFF2-40B4-BE49-F238E27FC236}">
                        <a16:creationId xmlns:a16="http://schemas.microsoft.com/office/drawing/2014/main" id="{791F55A5-95C2-4DA6-A97B-4B6B00182AEB}"/>
                      </a:ext>
                    </a:extLst>
                  </p:cNvPr>
                  <p:cNvSpPr>
                    <a:spLocks noChangeShapeType="1"/>
                  </p:cNvSpPr>
                  <p:nvPr/>
                </p:nvSpPr>
                <p:spPr bwMode="auto">
                  <a:xfrm flipV="1">
                    <a:off x="5884863" y="2940051"/>
                    <a:ext cx="0" cy="7620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8" name="Rectangle 96">
                    <a:extLst>
                      <a:ext uri="{FF2B5EF4-FFF2-40B4-BE49-F238E27FC236}">
                        <a16:creationId xmlns:a16="http://schemas.microsoft.com/office/drawing/2014/main" id="{5B011B0D-B7A7-4BF9-A159-AA91564E00B6}"/>
                      </a:ext>
                    </a:extLst>
                  </p:cNvPr>
                  <p:cNvSpPr>
                    <a:spLocks noChangeArrowheads="1"/>
                  </p:cNvSpPr>
                  <p:nvPr/>
                </p:nvSpPr>
                <p:spPr bwMode="auto">
                  <a:xfrm>
                    <a:off x="5149850" y="2533651"/>
                    <a:ext cx="871538" cy="542925"/>
                  </a:xfrm>
                  <a:prstGeom prst="rect">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9" name="Line 97">
                    <a:extLst>
                      <a:ext uri="{FF2B5EF4-FFF2-40B4-BE49-F238E27FC236}">
                        <a16:creationId xmlns:a16="http://schemas.microsoft.com/office/drawing/2014/main" id="{B0BD1968-C9C1-4C10-A875-72B4F4AE1C18}"/>
                      </a:ext>
                    </a:extLst>
                  </p:cNvPr>
                  <p:cNvSpPr>
                    <a:spLocks noChangeShapeType="1"/>
                  </p:cNvSpPr>
                  <p:nvPr/>
                </p:nvSpPr>
                <p:spPr bwMode="auto">
                  <a:xfrm>
                    <a:off x="5584825" y="3076576"/>
                    <a:ext cx="0" cy="120650"/>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0" name="Line 98">
                    <a:extLst>
                      <a:ext uri="{FF2B5EF4-FFF2-40B4-BE49-F238E27FC236}">
                        <a16:creationId xmlns:a16="http://schemas.microsoft.com/office/drawing/2014/main" id="{B2601302-11BA-484C-A19E-86025649F6BD}"/>
                      </a:ext>
                    </a:extLst>
                  </p:cNvPr>
                  <p:cNvSpPr>
                    <a:spLocks noChangeShapeType="1"/>
                  </p:cNvSpPr>
                  <p:nvPr/>
                </p:nvSpPr>
                <p:spPr bwMode="auto">
                  <a:xfrm>
                    <a:off x="5435600" y="3197226"/>
                    <a:ext cx="300038" cy="0"/>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1" name="Oval 99">
                    <a:extLst>
                      <a:ext uri="{FF2B5EF4-FFF2-40B4-BE49-F238E27FC236}">
                        <a16:creationId xmlns:a16="http://schemas.microsoft.com/office/drawing/2014/main" id="{D0C2E7FA-2FC3-4EED-81F2-EA9B83D9B12D}"/>
                      </a:ext>
                    </a:extLst>
                  </p:cNvPr>
                  <p:cNvSpPr>
                    <a:spLocks noChangeArrowheads="1"/>
                  </p:cNvSpPr>
                  <p:nvPr/>
                </p:nvSpPr>
                <p:spPr bwMode="auto">
                  <a:xfrm>
                    <a:off x="5326063" y="2627313"/>
                    <a:ext cx="60325"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2" name="Oval 100">
                    <a:extLst>
                      <a:ext uri="{FF2B5EF4-FFF2-40B4-BE49-F238E27FC236}">
                        <a16:creationId xmlns:a16="http://schemas.microsoft.com/office/drawing/2014/main" id="{DA8BACFA-AA42-4F45-8109-11AF1BEF2AB0}"/>
                      </a:ext>
                    </a:extLst>
                  </p:cNvPr>
                  <p:cNvSpPr>
                    <a:spLocks noChangeArrowheads="1"/>
                  </p:cNvSpPr>
                  <p:nvPr/>
                </p:nvSpPr>
                <p:spPr bwMode="auto">
                  <a:xfrm>
                    <a:off x="5227638" y="2763838"/>
                    <a:ext cx="60325"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3" name="Oval 101">
                    <a:extLst>
                      <a:ext uri="{FF2B5EF4-FFF2-40B4-BE49-F238E27FC236}">
                        <a16:creationId xmlns:a16="http://schemas.microsoft.com/office/drawing/2014/main" id="{1C5A5687-A853-4729-8339-6E05FFAB45A1}"/>
                      </a:ext>
                    </a:extLst>
                  </p:cNvPr>
                  <p:cNvSpPr>
                    <a:spLocks noChangeArrowheads="1"/>
                  </p:cNvSpPr>
                  <p:nvPr/>
                </p:nvSpPr>
                <p:spPr bwMode="auto">
                  <a:xfrm>
                    <a:off x="5461000" y="2709863"/>
                    <a:ext cx="60325"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4" name="Oval 102">
                    <a:extLst>
                      <a:ext uri="{FF2B5EF4-FFF2-40B4-BE49-F238E27FC236}">
                        <a16:creationId xmlns:a16="http://schemas.microsoft.com/office/drawing/2014/main" id="{1D9345BD-EE21-4E36-97A6-647437033A3B}"/>
                      </a:ext>
                    </a:extLst>
                  </p:cNvPr>
                  <p:cNvSpPr>
                    <a:spLocks noChangeArrowheads="1"/>
                  </p:cNvSpPr>
                  <p:nvPr/>
                </p:nvSpPr>
                <p:spPr bwMode="auto">
                  <a:xfrm>
                    <a:off x="5589588" y="2597151"/>
                    <a:ext cx="58738"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5" name="Oval 103">
                    <a:extLst>
                      <a:ext uri="{FF2B5EF4-FFF2-40B4-BE49-F238E27FC236}">
                        <a16:creationId xmlns:a16="http://schemas.microsoft.com/office/drawing/2014/main" id="{96263881-9FAE-4A12-8826-3A101C849665}"/>
                      </a:ext>
                    </a:extLst>
                  </p:cNvPr>
                  <p:cNvSpPr>
                    <a:spLocks noChangeArrowheads="1"/>
                  </p:cNvSpPr>
                  <p:nvPr/>
                </p:nvSpPr>
                <p:spPr bwMode="auto">
                  <a:xfrm>
                    <a:off x="5749925" y="2616201"/>
                    <a:ext cx="180975" cy="18097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7" name="Freeform 104">
                    <a:extLst>
                      <a:ext uri="{FF2B5EF4-FFF2-40B4-BE49-F238E27FC236}">
                        <a16:creationId xmlns:a16="http://schemas.microsoft.com/office/drawing/2014/main" id="{2D60B638-B5AF-4EBA-9CAA-67494C7C6EAC}"/>
                      </a:ext>
                    </a:extLst>
                  </p:cNvPr>
                  <p:cNvSpPr>
                    <a:spLocks/>
                  </p:cNvSpPr>
                  <p:nvPr/>
                </p:nvSpPr>
                <p:spPr bwMode="auto">
                  <a:xfrm>
                    <a:off x="5840413" y="2616201"/>
                    <a:ext cx="87313" cy="90488"/>
                  </a:xfrm>
                  <a:custGeom>
                    <a:avLst/>
                    <a:gdLst>
                      <a:gd name="T0" fmla="*/ 0 w 55"/>
                      <a:gd name="T1" fmla="*/ 0 h 57"/>
                      <a:gd name="T2" fmla="*/ 0 w 55"/>
                      <a:gd name="T3" fmla="*/ 57 h 57"/>
                      <a:gd name="T4" fmla="*/ 55 w 55"/>
                      <a:gd name="T5" fmla="*/ 45 h 57"/>
                    </a:gdLst>
                    <a:ahLst/>
                    <a:cxnLst>
                      <a:cxn ang="0">
                        <a:pos x="T0" y="T1"/>
                      </a:cxn>
                      <a:cxn ang="0">
                        <a:pos x="T2" y="T3"/>
                      </a:cxn>
                      <a:cxn ang="0">
                        <a:pos x="T4" y="T5"/>
                      </a:cxn>
                    </a:cxnLst>
                    <a:rect l="0" t="0" r="r" b="b"/>
                    <a:pathLst>
                      <a:path w="55" h="57">
                        <a:moveTo>
                          <a:pt x="0" y="0"/>
                        </a:moveTo>
                        <a:lnTo>
                          <a:pt x="0" y="57"/>
                        </a:lnTo>
                        <a:lnTo>
                          <a:pt x="55" y="45"/>
                        </a:lnTo>
                      </a:path>
                    </a:pathLst>
                  </a:custGeom>
                  <a:noFill/>
                  <a:ln w="254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9" name="Line 105">
                    <a:extLst>
                      <a:ext uri="{FF2B5EF4-FFF2-40B4-BE49-F238E27FC236}">
                        <a16:creationId xmlns:a16="http://schemas.microsoft.com/office/drawing/2014/main" id="{4E1EA1AB-1CBC-4131-8046-E40AC772AB34}"/>
                      </a:ext>
                    </a:extLst>
                  </p:cNvPr>
                  <p:cNvSpPr>
                    <a:spLocks noChangeShapeType="1"/>
                  </p:cNvSpPr>
                  <p:nvPr/>
                </p:nvSpPr>
                <p:spPr bwMode="auto">
                  <a:xfrm>
                    <a:off x="5840413" y="2706688"/>
                    <a:ext cx="63500" cy="63500"/>
                  </a:xfrm>
                  <a:prstGeom prst="line">
                    <a:avLst/>
                  </a:prstGeom>
                  <a:noFill/>
                  <a:ln w="25400" cap="rnd">
                    <a:solidFill>
                      <a:schemeClr val="bg2"/>
                    </a:solidFill>
                    <a:prstDash val="solid"/>
                    <a:round/>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44" name="Line 106">
                    <a:extLst>
                      <a:ext uri="{FF2B5EF4-FFF2-40B4-BE49-F238E27FC236}">
                        <a16:creationId xmlns:a16="http://schemas.microsoft.com/office/drawing/2014/main" id="{CB6431DE-A3D7-40CD-8788-A8DA3960639D}"/>
                      </a:ext>
                    </a:extLst>
                  </p:cNvPr>
                  <p:cNvSpPr>
                    <a:spLocks noChangeShapeType="1"/>
                  </p:cNvSpPr>
                  <p:nvPr/>
                </p:nvSpPr>
                <p:spPr bwMode="auto">
                  <a:xfrm flipV="1">
                    <a:off x="5281613" y="2684463"/>
                    <a:ext cx="58738" cy="85725"/>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45" name="Line 107">
                    <a:extLst>
                      <a:ext uri="{FF2B5EF4-FFF2-40B4-BE49-F238E27FC236}">
                        <a16:creationId xmlns:a16="http://schemas.microsoft.com/office/drawing/2014/main" id="{6B2EAC07-AD0F-4A27-826F-38A2D3B75EE6}"/>
                      </a:ext>
                    </a:extLst>
                  </p:cNvPr>
                  <p:cNvSpPr>
                    <a:spLocks noChangeShapeType="1"/>
                  </p:cNvSpPr>
                  <p:nvPr/>
                </p:nvSpPr>
                <p:spPr bwMode="auto">
                  <a:xfrm>
                    <a:off x="5381625" y="2673351"/>
                    <a:ext cx="84138" cy="52388"/>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46" name="Line 108">
                    <a:extLst>
                      <a:ext uri="{FF2B5EF4-FFF2-40B4-BE49-F238E27FC236}">
                        <a16:creationId xmlns:a16="http://schemas.microsoft.com/office/drawing/2014/main" id="{FCA49FA6-0AA4-47CF-B83D-0C4BC9F7F9A1}"/>
                      </a:ext>
                    </a:extLst>
                  </p:cNvPr>
                  <p:cNvSpPr>
                    <a:spLocks noChangeShapeType="1"/>
                  </p:cNvSpPr>
                  <p:nvPr/>
                </p:nvSpPr>
                <p:spPr bwMode="auto">
                  <a:xfrm flipV="1">
                    <a:off x="5518150" y="2649538"/>
                    <a:ext cx="82550" cy="76200"/>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grpSp>
          </p:grpSp>
          <p:grpSp>
            <p:nvGrpSpPr>
              <p:cNvPr id="191" name="Group 190">
                <a:extLst>
                  <a:ext uri="{FF2B5EF4-FFF2-40B4-BE49-F238E27FC236}">
                    <a16:creationId xmlns:a16="http://schemas.microsoft.com/office/drawing/2014/main" id="{746CC3C6-2240-4AF5-A509-64BE17D1A9DC}"/>
                  </a:ext>
                </a:extLst>
              </p:cNvPr>
              <p:cNvGrpSpPr/>
              <p:nvPr/>
            </p:nvGrpSpPr>
            <p:grpSpPr>
              <a:xfrm>
                <a:off x="7664687" y="3575841"/>
                <a:ext cx="1139204" cy="1139205"/>
                <a:chOff x="7688511" y="3575841"/>
                <a:chExt cx="1139204" cy="1139205"/>
              </a:xfrm>
            </p:grpSpPr>
            <p:sp>
              <p:nvSpPr>
                <p:cNvPr id="207" name="Oval 206">
                  <a:extLst>
                    <a:ext uri="{FF2B5EF4-FFF2-40B4-BE49-F238E27FC236}">
                      <a16:creationId xmlns:a16="http://schemas.microsoft.com/office/drawing/2014/main" id="{4841F2CE-6494-4957-A9DD-5D0CFE7AAD2B}"/>
                    </a:ext>
                  </a:extLst>
                </p:cNvPr>
                <p:cNvSpPr/>
                <p:nvPr/>
              </p:nvSpPr>
              <p:spPr>
                <a:xfrm>
                  <a:off x="7688511"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08" name="Group 207">
                  <a:extLst>
                    <a:ext uri="{FF2B5EF4-FFF2-40B4-BE49-F238E27FC236}">
                      <a16:creationId xmlns:a16="http://schemas.microsoft.com/office/drawing/2014/main" id="{DE04F24E-2B7A-4C00-927A-CC91305FBAB3}"/>
                    </a:ext>
                  </a:extLst>
                </p:cNvPr>
                <p:cNvGrpSpPr/>
                <p:nvPr/>
              </p:nvGrpSpPr>
              <p:grpSpPr>
                <a:xfrm>
                  <a:off x="7963206" y="3928415"/>
                  <a:ext cx="589815" cy="434056"/>
                  <a:chOff x="4022725" y="2533651"/>
                  <a:chExt cx="901700" cy="663575"/>
                </a:xfrm>
              </p:grpSpPr>
              <p:sp>
                <p:nvSpPr>
                  <p:cNvPr id="209" name="Rectangle 5">
                    <a:extLst>
                      <a:ext uri="{FF2B5EF4-FFF2-40B4-BE49-F238E27FC236}">
                        <a16:creationId xmlns:a16="http://schemas.microsoft.com/office/drawing/2014/main" id="{38C073F0-0487-4BB9-B93D-1A9BE41B6152}"/>
                      </a:ext>
                    </a:extLst>
                  </p:cNvPr>
                  <p:cNvSpPr>
                    <a:spLocks noChangeArrowheads="1"/>
                  </p:cNvSpPr>
                  <p:nvPr/>
                </p:nvSpPr>
                <p:spPr bwMode="auto">
                  <a:xfrm>
                    <a:off x="4022725" y="2533651"/>
                    <a:ext cx="901700" cy="663575"/>
                  </a:xfrm>
                  <a:prstGeom prst="rect">
                    <a:avLst/>
                  </a:pr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0" name="Line 6">
                    <a:extLst>
                      <a:ext uri="{FF2B5EF4-FFF2-40B4-BE49-F238E27FC236}">
                        <a16:creationId xmlns:a16="http://schemas.microsoft.com/office/drawing/2014/main" id="{E1BCE292-5A62-4099-8742-E12DA336FC0E}"/>
                      </a:ext>
                    </a:extLst>
                  </p:cNvPr>
                  <p:cNvSpPr>
                    <a:spLocks noChangeShapeType="1"/>
                  </p:cNvSpPr>
                  <p:nvPr/>
                </p:nvSpPr>
                <p:spPr bwMode="auto">
                  <a:xfrm>
                    <a:off x="4022725" y="2654301"/>
                    <a:ext cx="901700" cy="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7">
                    <a:extLst>
                      <a:ext uri="{FF2B5EF4-FFF2-40B4-BE49-F238E27FC236}">
                        <a16:creationId xmlns:a16="http://schemas.microsoft.com/office/drawing/2014/main" id="{EB06C75F-D364-4EBE-8183-FA95C3DE8CD1}"/>
                      </a:ext>
                    </a:extLst>
                  </p:cNvPr>
                  <p:cNvSpPr>
                    <a:spLocks noChangeArrowheads="1"/>
                  </p:cNvSpPr>
                  <p:nvPr/>
                </p:nvSpPr>
                <p:spPr bwMode="auto">
                  <a:xfrm>
                    <a:off x="4067175" y="2578101"/>
                    <a:ext cx="30163" cy="30163"/>
                  </a:xfrm>
                  <a:prstGeom prst="ellipse">
                    <a:avLst/>
                  </a:prstGeom>
                  <a:solidFill>
                    <a:schemeClr val="bg1"/>
                  </a:solidFill>
                  <a:ln w="25400">
                    <a:solidFill>
                      <a:schemeClr val="bg2"/>
                    </a:solidFill>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2" name="Oval 8">
                    <a:extLst>
                      <a:ext uri="{FF2B5EF4-FFF2-40B4-BE49-F238E27FC236}">
                        <a16:creationId xmlns:a16="http://schemas.microsoft.com/office/drawing/2014/main" id="{52E38AEA-053B-40C1-8EDB-1DA692476296}"/>
                      </a:ext>
                    </a:extLst>
                  </p:cNvPr>
                  <p:cNvSpPr>
                    <a:spLocks noChangeArrowheads="1"/>
                  </p:cNvSpPr>
                  <p:nvPr/>
                </p:nvSpPr>
                <p:spPr bwMode="auto">
                  <a:xfrm>
                    <a:off x="4127500" y="2578101"/>
                    <a:ext cx="30163" cy="30163"/>
                  </a:xfrm>
                  <a:prstGeom prst="ellipse">
                    <a:avLst/>
                  </a:prstGeom>
                  <a:solidFill>
                    <a:schemeClr val="bg1"/>
                  </a:solidFill>
                  <a:ln w="25400">
                    <a:solidFill>
                      <a:schemeClr val="bg2"/>
                    </a:solidFill>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3" name="Oval 9">
                    <a:extLst>
                      <a:ext uri="{FF2B5EF4-FFF2-40B4-BE49-F238E27FC236}">
                        <a16:creationId xmlns:a16="http://schemas.microsoft.com/office/drawing/2014/main" id="{73EDD338-A8B2-4879-B7B1-8D476C5B0BB8}"/>
                      </a:ext>
                    </a:extLst>
                  </p:cNvPr>
                  <p:cNvSpPr>
                    <a:spLocks noChangeArrowheads="1"/>
                  </p:cNvSpPr>
                  <p:nvPr/>
                </p:nvSpPr>
                <p:spPr bwMode="auto">
                  <a:xfrm>
                    <a:off x="4187825" y="2578101"/>
                    <a:ext cx="30163" cy="30163"/>
                  </a:xfrm>
                  <a:prstGeom prst="ellipse">
                    <a:avLst/>
                  </a:prstGeom>
                  <a:solidFill>
                    <a:schemeClr val="bg1"/>
                  </a:solidFill>
                  <a:ln w="25400">
                    <a:solidFill>
                      <a:schemeClr val="bg2"/>
                    </a:solidFill>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10">
                    <a:extLst>
                      <a:ext uri="{FF2B5EF4-FFF2-40B4-BE49-F238E27FC236}">
                        <a16:creationId xmlns:a16="http://schemas.microsoft.com/office/drawing/2014/main" id="{948B42FD-2700-468C-B726-0F1AB66343A8}"/>
                      </a:ext>
                    </a:extLst>
                  </p:cNvPr>
                  <p:cNvSpPr>
                    <a:spLocks/>
                  </p:cNvSpPr>
                  <p:nvPr/>
                </p:nvSpPr>
                <p:spPr bwMode="auto">
                  <a:xfrm>
                    <a:off x="4578350" y="2811463"/>
                    <a:ext cx="165100" cy="212725"/>
                  </a:xfrm>
                  <a:custGeom>
                    <a:avLst/>
                    <a:gdLst>
                      <a:gd name="T0" fmla="*/ 0 w 104"/>
                      <a:gd name="T1" fmla="*/ 0 h 134"/>
                      <a:gd name="T2" fmla="*/ 104 w 104"/>
                      <a:gd name="T3" fmla="*/ 67 h 134"/>
                      <a:gd name="T4" fmla="*/ 0 w 104"/>
                      <a:gd name="T5" fmla="*/ 134 h 134"/>
                    </a:gdLst>
                    <a:ahLst/>
                    <a:cxnLst>
                      <a:cxn ang="0">
                        <a:pos x="T0" y="T1"/>
                      </a:cxn>
                      <a:cxn ang="0">
                        <a:pos x="T2" y="T3"/>
                      </a:cxn>
                      <a:cxn ang="0">
                        <a:pos x="T4" y="T5"/>
                      </a:cxn>
                    </a:cxnLst>
                    <a:rect l="0" t="0" r="r" b="b"/>
                    <a:pathLst>
                      <a:path w="104" h="134">
                        <a:moveTo>
                          <a:pt x="0" y="0"/>
                        </a:moveTo>
                        <a:lnTo>
                          <a:pt x="104" y="67"/>
                        </a:lnTo>
                        <a:lnTo>
                          <a:pt x="0" y="134"/>
                        </a:lnTo>
                      </a:path>
                    </a:pathLst>
                  </a:custGeom>
                  <a:noFill/>
                  <a:ln w="25400" cap="rnd">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5" name="Freeform 11">
                    <a:extLst>
                      <a:ext uri="{FF2B5EF4-FFF2-40B4-BE49-F238E27FC236}">
                        <a16:creationId xmlns:a16="http://schemas.microsoft.com/office/drawing/2014/main" id="{3FB83CD1-7FF5-403B-B8B0-56756F6E9448}"/>
                      </a:ext>
                    </a:extLst>
                  </p:cNvPr>
                  <p:cNvSpPr>
                    <a:spLocks/>
                  </p:cNvSpPr>
                  <p:nvPr/>
                </p:nvSpPr>
                <p:spPr bwMode="auto">
                  <a:xfrm>
                    <a:off x="4203700" y="2811463"/>
                    <a:ext cx="165100" cy="212725"/>
                  </a:xfrm>
                  <a:custGeom>
                    <a:avLst/>
                    <a:gdLst>
                      <a:gd name="T0" fmla="*/ 104 w 104"/>
                      <a:gd name="T1" fmla="*/ 134 h 134"/>
                      <a:gd name="T2" fmla="*/ 0 w 104"/>
                      <a:gd name="T3" fmla="*/ 67 h 134"/>
                      <a:gd name="T4" fmla="*/ 104 w 104"/>
                      <a:gd name="T5" fmla="*/ 0 h 134"/>
                    </a:gdLst>
                    <a:ahLst/>
                    <a:cxnLst>
                      <a:cxn ang="0">
                        <a:pos x="T0" y="T1"/>
                      </a:cxn>
                      <a:cxn ang="0">
                        <a:pos x="T2" y="T3"/>
                      </a:cxn>
                      <a:cxn ang="0">
                        <a:pos x="T4" y="T5"/>
                      </a:cxn>
                    </a:cxnLst>
                    <a:rect l="0" t="0" r="r" b="b"/>
                    <a:pathLst>
                      <a:path w="104" h="134">
                        <a:moveTo>
                          <a:pt x="104" y="134"/>
                        </a:moveTo>
                        <a:lnTo>
                          <a:pt x="0" y="67"/>
                        </a:lnTo>
                        <a:lnTo>
                          <a:pt x="104" y="0"/>
                        </a:lnTo>
                      </a:path>
                    </a:pathLst>
                  </a:custGeom>
                  <a:noFill/>
                  <a:ln w="25400" cap="rnd">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6" name="Line 12">
                    <a:extLst>
                      <a:ext uri="{FF2B5EF4-FFF2-40B4-BE49-F238E27FC236}">
                        <a16:creationId xmlns:a16="http://schemas.microsoft.com/office/drawing/2014/main" id="{0F121C29-E72F-42D8-ADCC-017C47EE1BBE}"/>
                      </a:ext>
                    </a:extLst>
                  </p:cNvPr>
                  <p:cNvSpPr>
                    <a:spLocks noChangeShapeType="1"/>
                  </p:cNvSpPr>
                  <p:nvPr/>
                </p:nvSpPr>
                <p:spPr bwMode="auto">
                  <a:xfrm flipH="1">
                    <a:off x="4443413" y="2767013"/>
                    <a:ext cx="60325" cy="257175"/>
                  </a:xfrm>
                  <a:prstGeom prst="line">
                    <a:avLst/>
                  </a:prstGeom>
                  <a:noFill/>
                  <a:ln w="25400" cap="rnd">
                    <a:solidFill>
                      <a:schemeClr val="bg2"/>
                    </a:solidFill>
                    <a:prstDash val="solid"/>
                    <a:bevel/>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grpSp>
          </p:grpSp>
          <p:grpSp>
            <p:nvGrpSpPr>
              <p:cNvPr id="192" name="Group 191">
                <a:extLst>
                  <a:ext uri="{FF2B5EF4-FFF2-40B4-BE49-F238E27FC236}">
                    <a16:creationId xmlns:a16="http://schemas.microsoft.com/office/drawing/2014/main" id="{B04E6AB6-CDCC-4345-B1E6-231F05F4EC7A}"/>
                  </a:ext>
                </a:extLst>
              </p:cNvPr>
              <p:cNvGrpSpPr/>
              <p:nvPr/>
            </p:nvGrpSpPr>
            <p:grpSpPr>
              <a:xfrm>
                <a:off x="4804481" y="3575841"/>
                <a:ext cx="1139204" cy="1139205"/>
                <a:chOff x="2010343" y="3555916"/>
                <a:chExt cx="1139204" cy="1139205"/>
              </a:xfrm>
            </p:grpSpPr>
            <p:sp>
              <p:nvSpPr>
                <p:cNvPr id="205" name="Oval 204">
                  <a:extLst>
                    <a:ext uri="{FF2B5EF4-FFF2-40B4-BE49-F238E27FC236}">
                      <a16:creationId xmlns:a16="http://schemas.microsoft.com/office/drawing/2014/main" id="{A8F1E5C1-8D0C-4830-A8E3-013E58AD6CF6}"/>
                    </a:ext>
                  </a:extLst>
                </p:cNvPr>
                <p:cNvSpPr/>
                <p:nvPr/>
              </p:nvSpPr>
              <p:spPr>
                <a:xfrm>
                  <a:off x="2010343" y="3555916"/>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6" name="Picture 205">
                  <a:extLst>
                    <a:ext uri="{FF2B5EF4-FFF2-40B4-BE49-F238E27FC236}">
                      <a16:creationId xmlns:a16="http://schemas.microsoft.com/office/drawing/2014/main" id="{9F936CB6-10B0-4B48-87A1-833119436427}"/>
                    </a:ext>
                  </a:extLst>
                </p:cNvPr>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2285382" y="3848401"/>
                  <a:ext cx="589126" cy="503435"/>
                </a:xfrm>
                <a:prstGeom prst="rect">
                  <a:avLst/>
                </a:prstGeom>
              </p:spPr>
            </p:pic>
          </p:grpSp>
          <p:grpSp>
            <p:nvGrpSpPr>
              <p:cNvPr id="193" name="Group 192">
                <a:extLst>
                  <a:ext uri="{FF2B5EF4-FFF2-40B4-BE49-F238E27FC236}">
                    <a16:creationId xmlns:a16="http://schemas.microsoft.com/office/drawing/2014/main" id="{1C2BE748-62EC-407E-8F98-A64EDC7B27CD}"/>
                  </a:ext>
                </a:extLst>
              </p:cNvPr>
              <p:cNvGrpSpPr/>
              <p:nvPr/>
            </p:nvGrpSpPr>
            <p:grpSpPr>
              <a:xfrm>
                <a:off x="10524893" y="3575841"/>
                <a:ext cx="1139204" cy="1139205"/>
                <a:chOff x="10392378" y="4100076"/>
                <a:chExt cx="1139204" cy="1139205"/>
              </a:xfrm>
            </p:grpSpPr>
            <p:sp>
              <p:nvSpPr>
                <p:cNvPr id="203" name="Oval 202">
                  <a:extLst>
                    <a:ext uri="{FF2B5EF4-FFF2-40B4-BE49-F238E27FC236}">
                      <a16:creationId xmlns:a16="http://schemas.microsoft.com/office/drawing/2014/main" id="{9C4E1C71-BD0D-4DF5-846C-551F42E698C0}"/>
                    </a:ext>
                  </a:extLst>
                </p:cNvPr>
                <p:cNvSpPr/>
                <p:nvPr/>
              </p:nvSpPr>
              <p:spPr>
                <a:xfrm>
                  <a:off x="10392378" y="4100076"/>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4" name="Picture 203">
                  <a:extLst>
                    <a:ext uri="{FF2B5EF4-FFF2-40B4-BE49-F238E27FC236}">
                      <a16:creationId xmlns:a16="http://schemas.microsoft.com/office/drawing/2014/main" id="{D067D027-B540-4331-A97A-5216BBBBDBB7}"/>
                    </a:ext>
                  </a:extLst>
                </p:cNvPr>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637702" y="4355534"/>
                  <a:ext cx="648556" cy="628289"/>
                </a:xfrm>
                <a:prstGeom prst="rect">
                  <a:avLst/>
                </a:prstGeom>
              </p:spPr>
            </p:pic>
          </p:grpSp>
          <p:grpSp>
            <p:nvGrpSpPr>
              <p:cNvPr id="194" name="Group 193">
                <a:extLst>
                  <a:ext uri="{FF2B5EF4-FFF2-40B4-BE49-F238E27FC236}">
                    <a16:creationId xmlns:a16="http://schemas.microsoft.com/office/drawing/2014/main" id="{06AA23D5-795C-4986-A6BE-D74FF1DA3BB3}"/>
                  </a:ext>
                </a:extLst>
              </p:cNvPr>
              <p:cNvGrpSpPr/>
              <p:nvPr/>
            </p:nvGrpSpPr>
            <p:grpSpPr>
              <a:xfrm>
                <a:off x="1944275" y="3575841"/>
                <a:ext cx="1139204" cy="1139205"/>
                <a:chOff x="1975947" y="3575841"/>
                <a:chExt cx="1139204" cy="1139205"/>
              </a:xfrm>
            </p:grpSpPr>
            <p:sp>
              <p:nvSpPr>
                <p:cNvPr id="201" name="Oval 200">
                  <a:extLst>
                    <a:ext uri="{FF2B5EF4-FFF2-40B4-BE49-F238E27FC236}">
                      <a16:creationId xmlns:a16="http://schemas.microsoft.com/office/drawing/2014/main" id="{1B4AD967-D6C2-467B-ADEB-6809FCD25725}"/>
                    </a:ext>
                  </a:extLst>
                </p:cNvPr>
                <p:cNvSpPr/>
                <p:nvPr/>
              </p:nvSpPr>
              <p:spPr>
                <a:xfrm>
                  <a:off x="1975947"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2" name="Picture 201">
                  <a:extLst>
                    <a:ext uri="{FF2B5EF4-FFF2-40B4-BE49-F238E27FC236}">
                      <a16:creationId xmlns:a16="http://schemas.microsoft.com/office/drawing/2014/main" id="{042DDEB9-38F3-42AB-8B9C-32079A341A8E}"/>
                    </a:ext>
                  </a:extLst>
                </p:cNvPr>
                <p:cNvPicPr>
                  <a:picLocks noChangeAspect="1"/>
                </p:cNvPicPr>
                <p:nvPr/>
              </p:nvPicPr>
              <p:blipFill>
                <a:blip r:embed="rId10">
                  <a:biLevel thresh="25000"/>
                  <a:extLst>
                    <a:ext uri="{28A0092B-C50C-407E-A947-70E740481C1C}">
                      <a14:useLocalDpi xmlns:a14="http://schemas.microsoft.com/office/drawing/2010/main" val="0"/>
                    </a:ext>
                  </a:extLst>
                </a:blip>
                <a:stretch>
                  <a:fillRect/>
                </a:stretch>
              </p:blipFill>
              <p:spPr>
                <a:xfrm>
                  <a:off x="2279918" y="3827840"/>
                  <a:ext cx="531263" cy="635206"/>
                </a:xfrm>
                <a:prstGeom prst="rect">
                  <a:avLst/>
                </a:prstGeom>
              </p:spPr>
            </p:pic>
          </p:grpSp>
          <p:grpSp>
            <p:nvGrpSpPr>
              <p:cNvPr id="195" name="Group 194">
                <a:extLst>
                  <a:ext uri="{FF2B5EF4-FFF2-40B4-BE49-F238E27FC236}">
                    <a16:creationId xmlns:a16="http://schemas.microsoft.com/office/drawing/2014/main" id="{BC67E7DE-22D6-48D2-9688-C24AAB6D54C6}"/>
                  </a:ext>
                </a:extLst>
              </p:cNvPr>
              <p:cNvGrpSpPr/>
              <p:nvPr/>
            </p:nvGrpSpPr>
            <p:grpSpPr>
              <a:xfrm>
                <a:off x="3374378" y="3575841"/>
                <a:ext cx="1139204" cy="1139205"/>
                <a:chOff x="3404088" y="3575841"/>
                <a:chExt cx="1139204" cy="1139205"/>
              </a:xfrm>
            </p:grpSpPr>
            <p:sp>
              <p:nvSpPr>
                <p:cNvPr id="199" name="Oval 198">
                  <a:extLst>
                    <a:ext uri="{FF2B5EF4-FFF2-40B4-BE49-F238E27FC236}">
                      <a16:creationId xmlns:a16="http://schemas.microsoft.com/office/drawing/2014/main" id="{8826A1A9-B38A-4F7E-9871-D1A1D6FBBE72}"/>
                    </a:ext>
                  </a:extLst>
                </p:cNvPr>
                <p:cNvSpPr/>
                <p:nvPr/>
              </p:nvSpPr>
              <p:spPr>
                <a:xfrm>
                  <a:off x="3404088"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0" name="Picture 199" descr="A close up of a sign&#10;&#10;Description generated with very high confidence">
                  <a:extLst>
                    <a:ext uri="{FF2B5EF4-FFF2-40B4-BE49-F238E27FC236}">
                      <a16:creationId xmlns:a16="http://schemas.microsoft.com/office/drawing/2014/main" id="{E5590791-5B1A-4E43-9A69-A34D2B442F56}"/>
                    </a:ext>
                  </a:extLst>
                </p:cNvPr>
                <p:cNvPicPr>
                  <a:picLocks noChangeAspect="1"/>
                </p:cNvPicPr>
                <p:nvPr/>
              </p:nvPicPr>
              <p:blipFill>
                <a:blip r:embed="rId11">
                  <a:biLevel thresh="25000"/>
                  <a:extLst>
                    <a:ext uri="{28A0092B-C50C-407E-A947-70E740481C1C}">
                      <a14:useLocalDpi xmlns:a14="http://schemas.microsoft.com/office/drawing/2010/main" val="0"/>
                    </a:ext>
                  </a:extLst>
                </a:blip>
                <a:stretch>
                  <a:fillRect/>
                </a:stretch>
              </p:blipFill>
              <p:spPr>
                <a:xfrm>
                  <a:off x="3678905" y="3845661"/>
                  <a:ext cx="589571" cy="599564"/>
                </a:xfrm>
                <a:prstGeom prst="rect">
                  <a:avLst/>
                </a:prstGeom>
              </p:spPr>
            </p:pic>
          </p:grpSp>
          <p:grpSp>
            <p:nvGrpSpPr>
              <p:cNvPr id="196" name="Group 195">
                <a:extLst>
                  <a:ext uri="{FF2B5EF4-FFF2-40B4-BE49-F238E27FC236}">
                    <a16:creationId xmlns:a16="http://schemas.microsoft.com/office/drawing/2014/main" id="{0A46BCD1-1D0E-4731-94A6-5791B879FA44}"/>
                  </a:ext>
                </a:extLst>
              </p:cNvPr>
              <p:cNvGrpSpPr/>
              <p:nvPr/>
            </p:nvGrpSpPr>
            <p:grpSpPr>
              <a:xfrm>
                <a:off x="9094790" y="3575841"/>
                <a:ext cx="1139204" cy="1139205"/>
                <a:chOff x="9116652" y="3575841"/>
                <a:chExt cx="1139204" cy="1139205"/>
              </a:xfrm>
            </p:grpSpPr>
            <p:sp>
              <p:nvSpPr>
                <p:cNvPr id="197" name="Oval 196">
                  <a:extLst>
                    <a:ext uri="{FF2B5EF4-FFF2-40B4-BE49-F238E27FC236}">
                      <a16:creationId xmlns:a16="http://schemas.microsoft.com/office/drawing/2014/main" id="{CC3AC306-0078-4C92-9F38-7241F329A0C4}"/>
                    </a:ext>
                  </a:extLst>
                </p:cNvPr>
                <p:cNvSpPr/>
                <p:nvPr/>
              </p:nvSpPr>
              <p:spPr>
                <a:xfrm>
                  <a:off x="9116652"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198" name="Picture 197" descr="A picture containing object&#10;&#10;Description generated with high confidence">
                  <a:extLst>
                    <a:ext uri="{FF2B5EF4-FFF2-40B4-BE49-F238E27FC236}">
                      <a16:creationId xmlns:a16="http://schemas.microsoft.com/office/drawing/2014/main" id="{B9833368-A716-45F7-BC8D-32FD67A0F8BC}"/>
                    </a:ext>
                  </a:extLst>
                </p:cNvPr>
                <p:cNvPicPr>
                  <a:picLocks noChangeAspect="1"/>
                </p:cNvPicPr>
                <p:nvPr/>
              </p:nvPicPr>
              <p:blipFill>
                <a:blip r:embed="rId12">
                  <a:biLevel thresh="25000"/>
                  <a:extLst>
                    <a:ext uri="{28A0092B-C50C-407E-A947-70E740481C1C}">
                      <a14:useLocalDpi xmlns:a14="http://schemas.microsoft.com/office/drawing/2010/main" val="0"/>
                    </a:ext>
                  </a:extLst>
                </a:blip>
                <a:stretch>
                  <a:fillRect/>
                </a:stretch>
              </p:blipFill>
              <p:spPr>
                <a:xfrm>
                  <a:off x="9375196" y="3828516"/>
                  <a:ext cx="622116" cy="633854"/>
                </a:xfrm>
                <a:prstGeom prst="rect">
                  <a:avLst/>
                </a:prstGeom>
              </p:spPr>
            </p:pic>
          </p:grpSp>
        </p:grpSp>
      </p:grpSp>
    </p:spTree>
    <p:extLst>
      <p:ext uri="{BB962C8B-B14F-4D97-AF65-F5344CB8AC3E}">
        <p14:creationId xmlns:p14="http://schemas.microsoft.com/office/powerpoint/2010/main" val="203168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SLIDE</a:t>
            </a:r>
            <a:endParaRPr lang="en-US">
              <a:cs typeface="Segoe UI Light"/>
            </a:endParaRPr>
          </a:p>
        </p:txBody>
      </p:sp>
      <p:sp>
        <p:nvSpPr>
          <p:cNvPr id="4" name="Footer Placeholder 3"/>
          <p:cNvSpPr>
            <a:spLocks noGrp="1"/>
          </p:cNvSpPr>
          <p:nvPr>
            <p:ph type="ftr" sz="quarter" idx="3"/>
          </p:nvPr>
        </p:nvSpPr>
        <p:spPr/>
        <p:txBody>
          <a:bodyPr/>
          <a:lstStyle/>
          <a:p>
            <a:r>
              <a:rPr lang="en-US"/>
              <a:t>Confidential</a:t>
            </a:r>
          </a:p>
        </p:txBody>
      </p:sp>
      <p:sp>
        <p:nvSpPr>
          <p:cNvPr id="6" name="Slide Number Placeholder 5"/>
          <p:cNvSpPr>
            <a:spLocks noGrp="1"/>
          </p:cNvSpPr>
          <p:nvPr>
            <p:ph type="sldNum" sz="quarter" idx="4"/>
          </p:nvPr>
        </p:nvSpPr>
        <p:spPr/>
        <p:txBody>
          <a:bodyPr/>
          <a:lstStyle/>
          <a:p>
            <a:pPr defTabSz="914363"/>
            <a:fld id="{727B4C2D-45E2-4621-8491-2995EB46A674}" type="slidenum">
              <a:rPr lang="en-US" smtClean="0"/>
              <a:pPr defTabSz="914363"/>
              <a:t>6</a:t>
            </a:fld>
            <a:endParaRPr lang="en-US"/>
          </a:p>
        </p:txBody>
      </p:sp>
      <p:pic>
        <p:nvPicPr>
          <p:cNvPr id="5" name="Picture 4"/>
          <p:cNvPicPr>
            <a:picLocks noChangeAspect="1"/>
          </p:cNvPicPr>
          <p:nvPr/>
        </p:nvPicPr>
        <p:blipFill rotWithShape="1">
          <a:blip r:embed="rId3"/>
          <a:srcRect b="3131"/>
          <a:stretch/>
        </p:blipFill>
        <p:spPr>
          <a:xfrm>
            <a:off x="712177" y="1017111"/>
            <a:ext cx="10056144" cy="2454483"/>
          </a:xfrm>
          <a:prstGeom prst="rect">
            <a:avLst/>
          </a:prstGeom>
        </p:spPr>
      </p:pic>
      <p:sp>
        <p:nvSpPr>
          <p:cNvPr id="7" name="TextBox 6"/>
          <p:cNvSpPr txBox="1"/>
          <p:nvPr/>
        </p:nvSpPr>
        <p:spPr>
          <a:xfrm>
            <a:off x="931985" y="3754316"/>
            <a:ext cx="10673861" cy="2215991"/>
          </a:xfrm>
          <a:prstGeom prst="rect">
            <a:avLst/>
          </a:prstGeom>
          <a:noFill/>
        </p:spPr>
        <p:txBody>
          <a:bodyPr wrap="square" lIns="0" tIns="0" rIns="0" bIns="0" rtlCol="0">
            <a:spAutoFit/>
          </a:bodyPr>
          <a:lstStyle/>
          <a:p>
            <a:r>
              <a:rPr lang="en-US" sz="2400" spc="-70" dirty="0" smtClean="0">
                <a:solidFill>
                  <a:srgbClr val="0070C0"/>
                </a:solidFill>
              </a:rPr>
              <a:t>We will use:</a:t>
            </a:r>
          </a:p>
          <a:p>
            <a:pPr marL="342900" indent="-342900">
              <a:buFont typeface="Arial" panose="020B0604020202020204" pitchFamily="34" charset="0"/>
              <a:buChar char="•"/>
            </a:pPr>
            <a:r>
              <a:rPr lang="en-US" sz="2400" spc="-70" dirty="0" smtClean="0">
                <a:solidFill>
                  <a:srgbClr val="0070C0"/>
                </a:solidFill>
              </a:rPr>
              <a:t>Azure Data Factory to retrieve on-premises data</a:t>
            </a:r>
          </a:p>
          <a:p>
            <a:pPr marL="342900" indent="-342900">
              <a:buFont typeface="Arial" panose="020B0604020202020204" pitchFamily="34" charset="0"/>
              <a:buChar char="•"/>
            </a:pPr>
            <a:r>
              <a:rPr lang="en-US" sz="2400" spc="-70" dirty="0" smtClean="0">
                <a:solidFill>
                  <a:srgbClr val="0070C0"/>
                </a:solidFill>
              </a:rPr>
              <a:t>Store the data on Azure Storage Blob</a:t>
            </a:r>
          </a:p>
          <a:p>
            <a:pPr marL="342900" indent="-342900">
              <a:buFont typeface="Arial" panose="020B0604020202020204" pitchFamily="34" charset="0"/>
              <a:buChar char="•"/>
            </a:pPr>
            <a:r>
              <a:rPr lang="en-US" sz="2400" spc="-70" dirty="0" smtClean="0">
                <a:solidFill>
                  <a:srgbClr val="0070C0"/>
                </a:solidFill>
              </a:rPr>
              <a:t>Ingest data from Azure Blob into </a:t>
            </a:r>
            <a:r>
              <a:rPr lang="en-US" sz="2400" spc="-70" dirty="0" err="1" smtClean="0">
                <a:solidFill>
                  <a:srgbClr val="0070C0"/>
                </a:solidFill>
              </a:rPr>
              <a:t>AzureML</a:t>
            </a:r>
            <a:endParaRPr lang="en-US" sz="2400" spc="-70" dirty="0" smtClean="0">
              <a:solidFill>
                <a:srgbClr val="0070C0"/>
              </a:solidFill>
            </a:endParaRPr>
          </a:p>
          <a:p>
            <a:pPr marL="342900" indent="-342900">
              <a:buFont typeface="Arial" panose="020B0604020202020204" pitchFamily="34" charset="0"/>
              <a:buChar char="•"/>
            </a:pPr>
            <a:r>
              <a:rPr lang="en-US" sz="2400" spc="-70" dirty="0" smtClean="0">
                <a:solidFill>
                  <a:srgbClr val="0070C0"/>
                </a:solidFill>
              </a:rPr>
              <a:t>Create a predictive model and operationalize it through an API</a:t>
            </a:r>
          </a:p>
          <a:p>
            <a:pPr marL="342900" indent="-342900">
              <a:buFont typeface="Arial" panose="020B0604020202020204" pitchFamily="34" charset="0"/>
              <a:buChar char="•"/>
            </a:pPr>
            <a:r>
              <a:rPr lang="en-US" sz="2400" spc="-70" dirty="0" smtClean="0">
                <a:solidFill>
                  <a:srgbClr val="0070C0"/>
                </a:solidFill>
              </a:rPr>
              <a:t>Consume the API in Excel and Power BI</a:t>
            </a:r>
          </a:p>
        </p:txBody>
      </p:sp>
    </p:spTree>
    <p:extLst>
      <p:ext uri="{BB962C8B-B14F-4D97-AF65-F5344CB8AC3E}">
        <p14:creationId xmlns:p14="http://schemas.microsoft.com/office/powerpoint/2010/main" val="20413983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2923877"/>
          </a:xfrm>
        </p:spPr>
        <p:txBody>
          <a:bodyPr/>
          <a:lstStyle/>
          <a:p>
            <a:pPr marL="742950" indent="-742950">
              <a:buFont typeface="+mj-lt"/>
              <a:buAutoNum type="arabicPeriod"/>
            </a:pPr>
            <a:r>
              <a:rPr lang="en-US" dirty="0" smtClean="0"/>
              <a:t>Start DSVM on Azure DI Subscription</a:t>
            </a:r>
          </a:p>
          <a:p>
            <a:pPr marL="742950" lvl="1" indent="-742950">
              <a:buFont typeface="+mj-lt"/>
              <a:buAutoNum type="arabicPeriod"/>
            </a:pPr>
            <a:r>
              <a:rPr lang="en-US" dirty="0" smtClean="0"/>
              <a:t>Check to see if Integration Runtime is working (shortcut on desktop)</a:t>
            </a:r>
          </a:p>
          <a:p>
            <a:pPr marL="742950" lvl="1" indent="-742950">
              <a:buFont typeface="+mj-lt"/>
              <a:buAutoNum type="arabicPeriod"/>
            </a:pPr>
            <a:r>
              <a:rPr lang="en-US" dirty="0" smtClean="0"/>
              <a:t>Public IP:  </a:t>
            </a:r>
            <a:r>
              <a:rPr lang="en-US" dirty="0"/>
              <a:t>40.76.18.186</a:t>
            </a:r>
            <a:endParaRPr lang="en-US" dirty="0" smtClean="0"/>
          </a:p>
          <a:p>
            <a:pPr marL="742950" indent="-742950">
              <a:buFont typeface="+mj-lt"/>
              <a:buAutoNum type="arabicPeriod"/>
            </a:pPr>
            <a:r>
              <a:rPr lang="en-US" dirty="0" smtClean="0"/>
              <a:t>Using the </a:t>
            </a:r>
            <a:r>
              <a:rPr lang="en-US" dirty="0" smtClean="0">
                <a:hlinkClick r:id="rId2"/>
              </a:rPr>
              <a:t>Azure Portal</a:t>
            </a:r>
            <a:r>
              <a:rPr lang="en-US" dirty="0" smtClean="0"/>
              <a:t>, ensure </a:t>
            </a:r>
            <a:r>
              <a:rPr lang="en-US" dirty="0" smtClean="0">
                <a:hlinkClick r:id="rId3"/>
              </a:rPr>
              <a:t>czwADF1</a:t>
            </a:r>
            <a:r>
              <a:rPr lang="en-US" dirty="0" smtClean="0"/>
              <a:t> Pipeline is working</a:t>
            </a:r>
            <a:endParaRPr lang="en-US" dirty="0"/>
          </a:p>
        </p:txBody>
      </p:sp>
      <p:sp>
        <p:nvSpPr>
          <p:cNvPr id="2" name="Title 1"/>
          <p:cNvSpPr>
            <a:spLocks noGrp="1"/>
          </p:cNvSpPr>
          <p:nvPr>
            <p:ph type="title"/>
          </p:nvPr>
        </p:nvSpPr>
        <p:spPr/>
        <p:txBody>
          <a:bodyPr/>
          <a:lstStyle/>
          <a:p>
            <a:r>
              <a:rPr lang="en-US" dirty="0" smtClean="0"/>
              <a:t>Setup/Prep Requirements</a:t>
            </a:r>
            <a:endParaRPr lang="en-US" dirty="0"/>
          </a:p>
        </p:txBody>
      </p:sp>
      <p:sp>
        <p:nvSpPr>
          <p:cNvPr id="3" name="Footer Placeholder 2"/>
          <p:cNvSpPr>
            <a:spLocks noGrp="1"/>
          </p:cNvSpPr>
          <p:nvPr>
            <p:ph type="ftr" sz="quarter" idx="3"/>
          </p:nvPr>
        </p:nvSpPr>
        <p:spPr/>
        <p:txBody>
          <a:bodyPr/>
          <a:lstStyle/>
          <a:p>
            <a:r>
              <a:rPr lang="en-US" smtClean="0"/>
              <a:t>Confidential</a:t>
            </a:r>
            <a:endParaRPr lang="en-US"/>
          </a:p>
        </p:txBody>
      </p:sp>
      <p:sp>
        <p:nvSpPr>
          <p:cNvPr id="4" name="Slide Number Placeholder 3"/>
          <p:cNvSpPr>
            <a:spLocks noGrp="1"/>
          </p:cNvSpPr>
          <p:nvPr>
            <p:ph type="sldNum" sz="quarter" idx="4"/>
          </p:nvPr>
        </p:nvSpPr>
        <p:spPr/>
        <p:txBody>
          <a:bodyPr/>
          <a:lstStyle/>
          <a:p>
            <a:pPr defTabSz="914363"/>
            <a:fld id="{727B4C2D-45E2-4621-8491-2995EB46A674}" type="slidenum">
              <a:rPr lang="en-US" smtClean="0"/>
              <a:pPr defTabSz="914363"/>
              <a:t>7</a:t>
            </a:fld>
            <a:endParaRPr lang="en-US"/>
          </a:p>
        </p:txBody>
      </p:sp>
    </p:spTree>
    <p:extLst>
      <p:ext uri="{BB962C8B-B14F-4D97-AF65-F5344CB8AC3E}">
        <p14:creationId xmlns:p14="http://schemas.microsoft.com/office/powerpoint/2010/main" val="24296616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199" y="163107"/>
            <a:ext cx="2856523" cy="1218795"/>
          </a:xfrm>
        </p:spPr>
        <p:txBody>
          <a:bodyPr/>
          <a:lstStyle/>
          <a:p>
            <a:r>
              <a:rPr lang="en-US" dirty="0" smtClean="0">
                <a:latin typeface="Segoe UI Light"/>
                <a:cs typeface="Segoe UI Light"/>
              </a:rPr>
              <a:t>DEMO</a:t>
            </a:r>
            <a:endParaRPr lang="en-US" sz="6600" dirty="0">
              <a:latin typeface="Segoe UI Light"/>
              <a:cs typeface="Segoe UI Light"/>
            </a:endParaRPr>
          </a:p>
        </p:txBody>
      </p:sp>
      <p:sp>
        <p:nvSpPr>
          <p:cNvPr id="5" name="TextBox 4"/>
          <p:cNvSpPr txBox="1"/>
          <p:nvPr/>
        </p:nvSpPr>
        <p:spPr>
          <a:xfrm>
            <a:off x="378071" y="2444261"/>
            <a:ext cx="11306907" cy="3724096"/>
          </a:xfrm>
          <a:prstGeom prst="rect">
            <a:avLst/>
          </a:prstGeom>
          <a:noFill/>
        </p:spPr>
        <p:txBody>
          <a:bodyPr wrap="square" lIns="0" tIns="0" rIns="0" bIns="0" rtlCol="0">
            <a:spAutoFit/>
          </a:bodyPr>
          <a:lstStyle/>
          <a:p>
            <a:r>
              <a:rPr lang="en-US" sz="1600" spc="-70" dirty="0">
                <a:gradFill>
                  <a:gsLst>
                    <a:gs pos="2917">
                      <a:schemeClr val="bg2"/>
                    </a:gs>
                    <a:gs pos="95000">
                      <a:schemeClr val="bg2"/>
                    </a:gs>
                  </a:gsLst>
                  <a:lin ang="5400000" scaled="0"/>
                </a:gradFill>
              </a:rPr>
              <a:t>Summary</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This is a buyer propensity model that predicts which customers are most likely to buy bikes. This is a good example of a customer targeting model that is widely used in Marketing.  It uses 2 binary classification algorithms namely Logistic Regression and Boosted Decision Trees. </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**Inputs:**</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The input data is the </a:t>
            </a:r>
            <a:r>
              <a:rPr lang="en-US" sz="1600" spc="-70" dirty="0" err="1">
                <a:gradFill>
                  <a:gsLst>
                    <a:gs pos="2917">
                      <a:schemeClr val="bg2"/>
                    </a:gs>
                    <a:gs pos="95000">
                      <a:schemeClr val="bg2"/>
                    </a:gs>
                  </a:gsLst>
                  <a:lin ang="5400000" scaled="0"/>
                </a:gradFill>
              </a:rPr>
              <a:t>BikeBuyer</a:t>
            </a:r>
            <a:r>
              <a:rPr lang="en-US" sz="1600" spc="-70" dirty="0">
                <a:gradFill>
                  <a:gsLst>
                    <a:gs pos="2917">
                      <a:schemeClr val="bg2"/>
                    </a:gs>
                    <a:gs pos="95000">
                      <a:schemeClr val="bg2"/>
                    </a:gs>
                  </a:gsLst>
                  <a:lin ang="5400000" scaled="0"/>
                </a:gradFill>
              </a:rPr>
              <a:t> dataset that has historical sales data on a set of fictitious customers. This data includes demographic variables such as marital status, gender, yearly income, number of children, occupation, age, etc. Other input variables include home ownership status, number of cars, and commute distance.</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**Outputs:**</a:t>
            </a:r>
          </a:p>
          <a:p>
            <a:endParaRPr lang="en-US" sz="105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The training data has one output - a single binary variable showing whether the customer bought a bike or not.  The output of the model is the probability of purchase.  So for a given customer the model shows the probability that the given customer will buy a bike.</a:t>
            </a:r>
          </a:p>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989437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879239"/>
            <a:ext cx="11151917" cy="2769989"/>
          </a:xfrm>
        </p:spPr>
        <p:txBody>
          <a:bodyPr/>
          <a:lstStyle/>
          <a:p>
            <a:pPr marL="742950" indent="-742950">
              <a:buFont typeface="+mj-lt"/>
              <a:buAutoNum type="arabicPeriod"/>
            </a:pPr>
            <a:r>
              <a:rPr lang="en-US" sz="2800" dirty="0" smtClean="0"/>
              <a:t>Search for interesting data in data catalog</a:t>
            </a:r>
          </a:p>
          <a:p>
            <a:pPr marL="742950" lvl="1" indent="-742950">
              <a:buFont typeface="+mj-lt"/>
              <a:buAutoNum type="arabicPeriod"/>
            </a:pPr>
            <a:r>
              <a:rPr lang="en-US" sz="1400" dirty="0" smtClean="0"/>
              <a:t>Open </a:t>
            </a:r>
            <a:r>
              <a:rPr lang="en-US" sz="1400" dirty="0" smtClean="0">
                <a:hlinkClick r:id="rId2"/>
              </a:rPr>
              <a:t>Azure Data catalog </a:t>
            </a:r>
            <a:r>
              <a:rPr lang="en-US" sz="1400" dirty="0" smtClean="0"/>
              <a:t>app on laptop and search for </a:t>
            </a:r>
            <a:r>
              <a:rPr lang="en-US" sz="1400" i="1" dirty="0" smtClean="0"/>
              <a:t>bike</a:t>
            </a:r>
          </a:p>
          <a:p>
            <a:pPr marL="974725" lvl="2" indent="-742950">
              <a:buFont typeface="+mj-lt"/>
              <a:buAutoNum type="arabicPeriod"/>
            </a:pPr>
            <a:r>
              <a:rPr lang="en-US" sz="1400" i="1" dirty="0" smtClean="0"/>
              <a:t>Show the columns in the CSV</a:t>
            </a:r>
          </a:p>
          <a:p>
            <a:pPr marL="974725" lvl="2" indent="-742950">
              <a:buFont typeface="+mj-lt"/>
              <a:buAutoNum type="arabicPeriod"/>
            </a:pPr>
            <a:r>
              <a:rPr lang="en-US" sz="1400" i="1" dirty="0" smtClean="0"/>
              <a:t>Note that </a:t>
            </a:r>
            <a:r>
              <a:rPr lang="en-US" sz="1400" i="1" dirty="0" err="1" smtClean="0"/>
              <a:t>cweaver@valorem</a:t>
            </a:r>
            <a:r>
              <a:rPr lang="en-US" sz="1400" i="1" dirty="0" smtClean="0"/>
              <a:t> is the person to contact for access</a:t>
            </a:r>
          </a:p>
          <a:p>
            <a:pPr marL="742950" lvl="1" indent="-742950">
              <a:buFont typeface="+mj-lt"/>
              <a:buAutoNum type="arabicPeriod"/>
            </a:pPr>
            <a:r>
              <a:rPr lang="en-US" sz="1400" i="1" dirty="0" smtClean="0"/>
              <a:t>Go to Azure portal and open Blob storage</a:t>
            </a:r>
          </a:p>
          <a:p>
            <a:pPr marL="974725" lvl="2" indent="-742950">
              <a:buFont typeface="+mj-lt"/>
              <a:buAutoNum type="arabicPeriod"/>
            </a:pPr>
            <a:r>
              <a:rPr lang="en-US" sz="1400" i="1" dirty="0" smtClean="0"/>
              <a:t>Note that the data could be downloaded by the Download link or the URL</a:t>
            </a:r>
          </a:p>
          <a:p>
            <a:pPr marL="742950" lvl="1" indent="-742950">
              <a:buFont typeface="+mj-lt"/>
              <a:buAutoNum type="arabicPeriod"/>
            </a:pPr>
            <a:r>
              <a:rPr lang="en-US" sz="1400" i="1" dirty="0" smtClean="0"/>
              <a:t>Introduce Data Factory to show how the data gets into Blob (recall the data comes from the DSVM VM, not the laptop!)</a:t>
            </a:r>
          </a:p>
          <a:p>
            <a:pPr marL="974725" lvl="2" indent="-742950">
              <a:buFont typeface="+mj-lt"/>
              <a:buAutoNum type="arabicPeriod"/>
            </a:pPr>
            <a:r>
              <a:rPr lang="en-US" sz="1400" i="1" dirty="0" smtClean="0"/>
              <a:t>Recall the VM must be running (verify the Integration Runtime is enabled)</a:t>
            </a:r>
          </a:p>
          <a:p>
            <a:pPr marL="974725" lvl="2" indent="-742950">
              <a:buFont typeface="+mj-lt"/>
              <a:buAutoNum type="arabicPeriod"/>
            </a:pPr>
            <a:r>
              <a:rPr lang="en-US" sz="1400" i="1" dirty="0" smtClean="0"/>
              <a:t>Data is in the </a:t>
            </a:r>
            <a:r>
              <a:rPr lang="en-US" sz="1400" i="1" dirty="0" err="1" smtClean="0"/>
              <a:t>czwdemo</a:t>
            </a:r>
            <a:r>
              <a:rPr lang="en-US" sz="1400" i="1" dirty="0" smtClean="0"/>
              <a:t> container</a:t>
            </a:r>
          </a:p>
        </p:txBody>
      </p:sp>
      <p:sp>
        <p:nvSpPr>
          <p:cNvPr id="3" name="Title 2"/>
          <p:cNvSpPr>
            <a:spLocks noGrp="1"/>
          </p:cNvSpPr>
          <p:nvPr>
            <p:ph type="title"/>
          </p:nvPr>
        </p:nvSpPr>
        <p:spPr>
          <a:xfrm>
            <a:off x="508000" y="299804"/>
            <a:ext cx="11176000" cy="571147"/>
          </a:xfrm>
        </p:spPr>
        <p:txBody>
          <a:bodyPr/>
          <a:lstStyle/>
          <a:p>
            <a:r>
              <a:rPr lang="en-US" sz="3600" dirty="0" smtClean="0"/>
              <a:t>Demo – Detailed Steps</a:t>
            </a:r>
            <a:endParaRPr lang="en-US" sz="3600" dirty="0"/>
          </a:p>
        </p:txBody>
      </p:sp>
      <p:sp>
        <p:nvSpPr>
          <p:cNvPr id="4" name="Footer Placeholder 3"/>
          <p:cNvSpPr>
            <a:spLocks noGrp="1"/>
          </p:cNvSpPr>
          <p:nvPr>
            <p:ph type="ftr" sz="quarter" idx="3"/>
          </p:nvPr>
        </p:nvSpPr>
        <p:spPr/>
        <p:txBody>
          <a:bodyPr/>
          <a:lstStyle/>
          <a:p>
            <a:r>
              <a:rPr lang="en-US" dirty="0" smtClean="0"/>
              <a:t>Confidential</a:t>
            </a:r>
            <a:endParaRPr lang="en-US" dirty="0"/>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9</a:t>
            </a:fld>
            <a:endParaRPr lang="en-US"/>
          </a:p>
        </p:txBody>
      </p:sp>
      <p:sp>
        <p:nvSpPr>
          <p:cNvPr id="6" name="TextBox 5"/>
          <p:cNvSpPr txBox="1"/>
          <p:nvPr/>
        </p:nvSpPr>
        <p:spPr>
          <a:xfrm>
            <a:off x="519248" y="4158762"/>
            <a:ext cx="10304083" cy="369332"/>
          </a:xfrm>
          <a:prstGeom prst="rect">
            <a:avLst/>
          </a:prstGeom>
          <a:noFill/>
        </p:spPr>
        <p:txBody>
          <a:bodyPr wrap="square" lIns="0" tIns="0" rIns="0" bIns="0" rtlCol="0">
            <a:spAutoFit/>
          </a:bodyPr>
          <a:lstStyle/>
          <a:p>
            <a:r>
              <a:rPr lang="en-US" sz="2400" spc="-70" dirty="0" smtClean="0">
                <a:solidFill>
                  <a:srgbClr val="0077EE"/>
                </a:solidFill>
              </a:rPr>
              <a:t>DSVM should be running.  Make sure Integration Runtime is status </a:t>
            </a:r>
            <a:r>
              <a:rPr lang="en-US" sz="2400" spc="-70" dirty="0" smtClean="0">
                <a:solidFill>
                  <a:srgbClr val="00B050"/>
                </a:solidFill>
              </a:rPr>
              <a:t>green</a:t>
            </a:r>
          </a:p>
        </p:txBody>
      </p:sp>
    </p:spTree>
    <p:extLst>
      <p:ext uri="{BB962C8B-B14F-4D97-AF65-F5344CB8AC3E}">
        <p14:creationId xmlns:p14="http://schemas.microsoft.com/office/powerpoint/2010/main" val="145882063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Valorem">
  <a:themeElements>
    <a:clrScheme name="Custom 6">
      <a:dk1>
        <a:sysClr val="windowText" lastClr="000000"/>
      </a:dk1>
      <a:lt1>
        <a:sysClr val="window" lastClr="FFFFFF"/>
      </a:lt1>
      <a:dk2>
        <a:srgbClr val="595959"/>
      </a:dk2>
      <a:lt2>
        <a:srgbClr val="FFFFFF"/>
      </a:lt2>
      <a:accent1>
        <a:srgbClr val="303E48"/>
      </a:accent1>
      <a:accent2>
        <a:srgbClr val="0055B8"/>
      </a:accent2>
      <a:accent3>
        <a:srgbClr val="4C8B2B"/>
      </a:accent3>
      <a:accent4>
        <a:srgbClr val="009ADE"/>
      </a:accent4>
      <a:accent5>
        <a:srgbClr val="6CC04A"/>
      </a:accent5>
      <a:accent6>
        <a:srgbClr val="FEA500"/>
      </a:accent6>
      <a:hlink>
        <a:srgbClr val="FEA500"/>
      </a:hlink>
      <a:folHlink>
        <a:srgbClr val="FC4B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a:noFill/>
          <a:headEnd type="triangle"/>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6350">
          <a:solidFill>
            <a:schemeClr val="bg1">
              <a:lumMod val="7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Unofficial O15 Post-Jul16 - Office_Template_2012_16x9_WHITE [Read-Only]" id="{988BD2BE-84F2-4F30-A250-29352BB53896}" vid="{502A3F0F-A4D6-4024-8341-F88BC6E8736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1B4C4108-813C-4934-B2FC-515B63F97AD1}">
  <we:reference id="wa104380169" version="1.1.0.0" store="en-US"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A75FFD5-7897-47E5-BE45-B1E26FFE59D4}">
  <we:reference id="wa104379997"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9DABEAF9F8A04D8F1ABBD91AB27C70" ma:contentTypeVersion="7" ma:contentTypeDescription="Create a new document." ma:contentTypeScope="" ma:versionID="0a89eafc657e16e7d2794d66853396f5">
  <xsd:schema xmlns:xsd="http://www.w3.org/2001/XMLSchema" xmlns:xs="http://www.w3.org/2001/XMLSchema" xmlns:p="http://schemas.microsoft.com/office/2006/metadata/properties" xmlns:ns1="http://schemas.microsoft.com/sharepoint/v3" xmlns:ns2="70dcd4cf-9c6e-459d-a4ea-805e647abef2" xmlns:ns3="997ffc08-a8f1-4a33-883c-6fe89f9dd5fa" targetNamespace="http://schemas.microsoft.com/office/2006/metadata/properties" ma:root="true" ma:fieldsID="dfad468a3d3d17ed2d3e439cbe9938e0" ns1:_="" ns2:_="" ns3:_="">
    <xsd:import namespace="http://schemas.microsoft.com/sharepoint/v3"/>
    <xsd:import namespace="70dcd4cf-9c6e-459d-a4ea-805e647abef2"/>
    <xsd:import namespace="997ffc08-a8f1-4a33-883c-6fe89f9dd5f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1:PublishingStartDate" minOccurs="0"/>
                <xsd:element ref="ns1:PublishingExpirationDate" minOccurs="0"/>
                <xsd:element ref="ns3:MediaServiceAuto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2"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dcd4cf-9c6e-459d-a4ea-805e647abef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97ffc08-a8f1-4a33-883c-6fe89f9dd5f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element name="MediaServiceDateTaken" ma:index="15"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0dcd4cf-9c6e-459d-a4ea-805e647abef2">
      <UserInfo>
        <DisplayName>Steve Cummings</DisplayName>
        <AccountId>212</AccountId>
        <AccountType/>
      </UserInfo>
      <UserInfo>
        <DisplayName>Allison Jensen</DisplayName>
        <AccountId>234</AccountId>
        <AccountType/>
      </UserInfo>
      <UserInfo>
        <DisplayName>Domnick Parretta</DisplayName>
        <AccountId>16</AccountId>
        <AccountType/>
      </UserInfo>
      <UserInfo>
        <DisplayName>Andrea Dancs</DisplayName>
        <AccountId>748</AccountId>
        <AccountType/>
      </UserInfo>
      <UserInfo>
        <DisplayName>Jason Ritchey</DisplayName>
        <AccountId>24</AccountId>
        <AccountType/>
      </UserInfo>
      <UserInfo>
        <DisplayName>Charly Hartley</DisplayName>
        <AccountId>617</AccountId>
        <AccountType/>
      </UserInfo>
    </SharedWithUsers>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3F21777-E520-4424-BBFF-9E2AA5AD9F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0dcd4cf-9c6e-459d-a4ea-805e647abef2"/>
    <ds:schemaRef ds:uri="997ffc08-a8f1-4a33-883c-6fe89f9dd5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365AFC-432E-47C3-829B-62446E10221D}">
  <ds:schemaRefs>
    <ds:schemaRef ds:uri="http://schemas.microsoft.com/sharepoint/v3/contenttype/forms"/>
  </ds:schemaRefs>
</ds:datastoreItem>
</file>

<file path=customXml/itemProps3.xml><?xml version="1.0" encoding="utf-8"?>
<ds:datastoreItem xmlns:ds="http://schemas.openxmlformats.org/officeDocument/2006/customXml" ds:itemID="{9D4E24DE-A274-4886-BF1D-9211DC47F961}">
  <ds:schemaRefs>
    <ds:schemaRef ds:uri="http://purl.org/dc/elements/1.1/"/>
    <ds:schemaRef ds:uri="997ffc08-a8f1-4a33-883c-6fe89f9dd5fa"/>
    <ds:schemaRef ds:uri="http://purl.org/dc/dcmitype/"/>
    <ds:schemaRef ds:uri="http://schemas.microsoft.com/office/2006/metadata/properties"/>
    <ds:schemaRef ds:uri="http://www.w3.org/XML/1998/namespace"/>
    <ds:schemaRef ds:uri="70dcd4cf-9c6e-459d-a4ea-805e647abef2"/>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3718</TotalTime>
  <Words>991</Words>
  <Application>Microsoft Office PowerPoint</Application>
  <PresentationFormat>Widescreen</PresentationFormat>
  <Paragraphs>149</Paragraphs>
  <Slides>13</Slides>
  <Notes>9</Notes>
  <HiddenSlides>1</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3" baseType="lpstr">
      <vt:lpstr>Arial</vt:lpstr>
      <vt:lpstr>Calibri</vt:lpstr>
      <vt:lpstr>Calibri Light</vt:lpstr>
      <vt:lpstr>Segoe UI</vt:lpstr>
      <vt:lpstr>Segoe UI Light</vt:lpstr>
      <vt:lpstr>Segoe UI Semibold</vt:lpstr>
      <vt:lpstr>Wingdings</vt:lpstr>
      <vt:lpstr>3_Valorem</vt:lpstr>
      <vt:lpstr>1_Office Theme</vt:lpstr>
      <vt:lpstr>think-cell Slide</vt:lpstr>
      <vt:lpstr>AzureML Walkthrough A Data Journey</vt:lpstr>
      <vt:lpstr>PowerPoint Presentation</vt:lpstr>
      <vt:lpstr>WHO WE ARE</vt:lpstr>
      <vt:lpstr>PowerPoint Presentation</vt:lpstr>
      <vt:lpstr>CAPABILITIES</vt:lpstr>
      <vt:lpstr>AGENDA SLIDE</vt:lpstr>
      <vt:lpstr>Setup/Prep Requirements</vt:lpstr>
      <vt:lpstr>DEMO</vt:lpstr>
      <vt:lpstr>Demo – Detailed Steps</vt:lpstr>
      <vt:lpstr>Demo – Detailed Steps, Cont’d</vt:lpstr>
      <vt:lpstr>Demo – Detailed Steps, Cont’d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IMMERSIVE APP ENVISIONING</dc:title>
  <dc:creator>Cliff Weaver</dc:creator>
  <cp:lastModifiedBy>Cliff Weaver</cp:lastModifiedBy>
  <cp:revision>23</cp:revision>
  <dcterms:modified xsi:type="dcterms:W3CDTF">2017-10-27T17:37:35Z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0x010100669DABEAF9F8A04D8F1ABBD91AB27C70</vt:lpwstr>
  </property>
</Properties>
</file>