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Lst>
  <p:notesMasterIdLst>
    <p:notesMasterId r:id="rId41"/>
  </p:notesMasterIdLst>
  <p:handoutMasterIdLst>
    <p:handoutMasterId r:id="rId42"/>
  </p:handoutMasterIdLst>
  <p:sldIdLst>
    <p:sldId id="277" r:id="rId6"/>
    <p:sldId id="300" r:id="rId7"/>
    <p:sldId id="298" r:id="rId8"/>
    <p:sldId id="296" r:id="rId9"/>
    <p:sldId id="299" r:id="rId10"/>
    <p:sldId id="314" r:id="rId11"/>
    <p:sldId id="318" r:id="rId12"/>
    <p:sldId id="319" r:id="rId13"/>
    <p:sldId id="315" r:id="rId14"/>
    <p:sldId id="272" r:id="rId15"/>
    <p:sldId id="320" r:id="rId16"/>
    <p:sldId id="321" r:id="rId17"/>
    <p:sldId id="322" r:id="rId18"/>
    <p:sldId id="323" r:id="rId19"/>
    <p:sldId id="324" r:id="rId20"/>
    <p:sldId id="325" r:id="rId21"/>
    <p:sldId id="328" r:id="rId22"/>
    <p:sldId id="327" r:id="rId23"/>
    <p:sldId id="329" r:id="rId24"/>
    <p:sldId id="330" r:id="rId25"/>
    <p:sldId id="311" r:id="rId26"/>
    <p:sldId id="309" r:id="rId27"/>
    <p:sldId id="316" r:id="rId28"/>
    <p:sldId id="310" r:id="rId29"/>
    <p:sldId id="317" r:id="rId30"/>
    <p:sldId id="307" r:id="rId31"/>
    <p:sldId id="308" r:id="rId32"/>
    <p:sldId id="306" r:id="rId33"/>
    <p:sldId id="302" r:id="rId34"/>
    <p:sldId id="303" r:id="rId35"/>
    <p:sldId id="304" r:id="rId36"/>
    <p:sldId id="305" r:id="rId37"/>
    <p:sldId id="269" r:id="rId38"/>
    <p:sldId id="285"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EE"/>
    <a:srgbClr val="0044A5"/>
    <a:srgbClr val="0056B7"/>
    <a:srgbClr val="4BA5FF"/>
    <a:srgbClr val="005CB8"/>
    <a:srgbClr val="303E48"/>
    <a:srgbClr val="303E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55" autoAdjust="0"/>
  </p:normalViewPr>
  <p:slideViewPr>
    <p:cSldViewPr snapToGrid="0">
      <p:cViewPr varScale="1">
        <p:scale>
          <a:sx n="98" d="100"/>
          <a:sy n="98" d="100"/>
        </p:scale>
        <p:origin x="77"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D139D-0E9E-4EC8-940F-CBC1D8B0B74D}" type="datetimeFigureOut">
              <a:rPr lang="en-US" smtClean="0"/>
              <a:t>11/11/2017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47DD74-E843-4AB5-BDCA-41531D4F5235}" type="slidenum">
              <a:rPr lang="en-US" smtClean="0"/>
              <a:t>‹#›</a:t>
            </a:fld>
            <a:endParaRPr lang="en-US"/>
          </a:p>
        </p:txBody>
      </p:sp>
    </p:spTree>
    <p:extLst>
      <p:ext uri="{BB962C8B-B14F-4D97-AF65-F5344CB8AC3E}">
        <p14:creationId xmlns:p14="http://schemas.microsoft.com/office/powerpoint/2010/main" val="342359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B9F-6137-408C-9132-957537BDFACE}" type="datetimeFigureOut">
              <a:rPr lang="en-US" smtClean="0"/>
              <a:t>11/11/2017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91D18-4659-4470-9E79-D1AC771793C9}" type="slidenum">
              <a:rPr lang="en-US" smtClean="0"/>
              <a:t>‹#›</a:t>
            </a:fld>
            <a:endParaRPr lang="en-US"/>
          </a:p>
        </p:txBody>
      </p:sp>
    </p:spTree>
    <p:extLst>
      <p:ext uri="{BB962C8B-B14F-4D97-AF65-F5344CB8AC3E}">
        <p14:creationId xmlns:p14="http://schemas.microsoft.com/office/powerpoint/2010/main" val="4059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a:t>
            </a:fld>
            <a:endParaRPr lang="en-US"/>
          </a:p>
        </p:txBody>
      </p:sp>
    </p:spTree>
    <p:extLst>
      <p:ext uri="{BB962C8B-B14F-4D97-AF65-F5344CB8AC3E}">
        <p14:creationId xmlns:p14="http://schemas.microsoft.com/office/powerpoint/2010/main" val="2079225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p>
          <a:p>
            <a:r>
              <a:rPr lang="en-US" dirty="0" smtClean="0"/>
              <a:t>Feature Selection did not work – likely because there were not that many variables. </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15</a:t>
            </a:fld>
            <a:endParaRPr lang="en-US"/>
          </a:p>
        </p:txBody>
      </p:sp>
    </p:spTree>
    <p:extLst>
      <p:ext uri="{BB962C8B-B14F-4D97-AF65-F5344CB8AC3E}">
        <p14:creationId xmlns:p14="http://schemas.microsoft.com/office/powerpoint/2010/main" val="415435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Churn definition see http://customer-churn.com/</a:t>
            </a:r>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16</a:t>
            </a:fld>
            <a:endParaRPr lang="en-US"/>
          </a:p>
        </p:txBody>
      </p:sp>
    </p:spTree>
    <p:extLst>
      <p:ext uri="{BB962C8B-B14F-4D97-AF65-F5344CB8AC3E}">
        <p14:creationId xmlns:p14="http://schemas.microsoft.com/office/powerpoint/2010/main" val="1603684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KDD Cup</a:t>
            </a:r>
            <a:r>
              <a:rPr lang="en-US" sz="1200" b="0" i="0" u="none" strike="noStrike" kern="1200" dirty="0" smtClean="0">
                <a:solidFill>
                  <a:schemeClr val="tx1"/>
                </a:solidFill>
                <a:effectLst/>
                <a:latin typeface="+mn-lt"/>
                <a:ea typeface="+mn-ea"/>
                <a:cs typeface="+mn-cs"/>
              </a:rPr>
              <a:t> is the annual Data Mining and Knowledge Discovery competition organized by ACM Special Interest Group on Knowledge Discovery and Data Mining, the leading professional organization of data miners. </a:t>
            </a:r>
            <a:r>
              <a:rPr lang="en-US" dirty="0" smtClean="0"/>
              <a:t>(SIGKDD)</a:t>
            </a:r>
          </a:p>
          <a:p>
            <a:endParaRPr lang="en-US" dirty="0" smtClean="0"/>
          </a:p>
          <a:p>
            <a:r>
              <a:rPr lang="en-US" sz="1200" b="0" i="0" u="none" strike="noStrike" kern="1200" dirty="0" smtClean="0">
                <a:solidFill>
                  <a:schemeClr val="tx1"/>
                </a:solidFill>
                <a:effectLst/>
                <a:latin typeface="+mn-lt"/>
                <a:ea typeface="+mn-ea"/>
                <a:cs typeface="+mn-cs"/>
              </a:rPr>
              <a:t>The Association for Computing Machinery (ACM) is widely recognized as the premier membership organization for computing professionals, delivering resources that advance computing as a science and profession; enabling professional development; and promoting policies and research that benefit society.</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17</a:t>
            </a:fld>
            <a:endParaRPr lang="en-US"/>
          </a:p>
        </p:txBody>
      </p:sp>
    </p:spTree>
    <p:extLst>
      <p:ext uri="{BB962C8B-B14F-4D97-AF65-F5344CB8AC3E}">
        <p14:creationId xmlns:p14="http://schemas.microsoft.com/office/powerpoint/2010/main" val="70367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data here:  http://</a:t>
            </a:r>
            <a:r>
              <a:rPr lang="en-US" dirty="0" smtClean="0"/>
              <a:t>www.kdd.org/kdd-cup/view/kdd-cup-2009/Data</a:t>
            </a:r>
          </a:p>
          <a:p>
            <a:r>
              <a:rPr lang="en-US" dirty="0" smtClean="0"/>
              <a:t>Data file name :  </a:t>
            </a:r>
            <a:r>
              <a:rPr lang="en-US" dirty="0" err="1" smtClean="0"/>
              <a:t>orange_small_train.data</a:t>
            </a:r>
            <a:endParaRPr lang="en-US" dirty="0" smtClean="0"/>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18</a:t>
            </a:fld>
            <a:endParaRPr lang="en-US"/>
          </a:p>
        </p:txBody>
      </p:sp>
    </p:spTree>
    <p:extLst>
      <p:ext uri="{BB962C8B-B14F-4D97-AF65-F5344CB8AC3E}">
        <p14:creationId xmlns:p14="http://schemas.microsoft.com/office/powerpoint/2010/main" val="350394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19</a:t>
            </a:fld>
            <a:endParaRPr lang="en-US"/>
          </a:p>
        </p:txBody>
      </p:sp>
    </p:spTree>
    <p:extLst>
      <p:ext uri="{BB962C8B-B14F-4D97-AF65-F5344CB8AC3E}">
        <p14:creationId xmlns:p14="http://schemas.microsoft.com/office/powerpoint/2010/main" val="11226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difference between the 2 models is:</a:t>
            </a:r>
          </a:p>
          <a:p>
            <a:pPr marL="171450" indent="-171450">
              <a:buFontTx/>
              <a:buChar char="-"/>
            </a:pPr>
            <a:r>
              <a:rPr lang="en-US" dirty="0" smtClean="0"/>
              <a:t>In boosted decision tree algorithms multiple decision</a:t>
            </a:r>
            <a:r>
              <a:rPr lang="en-US" baseline="0" dirty="0" smtClean="0"/>
              <a:t> trees are grown in a series such that the output of one tree is the input to the next tree (boosting approach to modeling)</a:t>
            </a:r>
          </a:p>
          <a:p>
            <a:pPr marL="171450" indent="-171450">
              <a:buFontTx/>
              <a:buChar char="-"/>
            </a:pPr>
            <a:r>
              <a:rPr lang="en-US" baseline="0" dirty="0" smtClean="0"/>
              <a:t>Decision Forest algorithm grows each decision tree independently of one and other.  Each tree in the ensemble uses a sample of data drawn from the original dataset. (Bagging approach of ensemble modeling)</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20</a:t>
            </a:fld>
            <a:endParaRPr lang="en-US"/>
          </a:p>
        </p:txBody>
      </p:sp>
    </p:spTree>
    <p:extLst>
      <p:ext uri="{BB962C8B-B14F-4D97-AF65-F5344CB8AC3E}">
        <p14:creationId xmlns:p14="http://schemas.microsoft.com/office/powerpoint/2010/main" val="242787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http://businessforecastblog.com/whats-the-lift-of-your-churn-model-predictive-analytics-and-big-data/</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21</a:t>
            </a:fld>
            <a:endParaRPr lang="en-US"/>
          </a:p>
        </p:txBody>
      </p:sp>
    </p:spTree>
    <p:extLst>
      <p:ext uri="{BB962C8B-B14F-4D97-AF65-F5344CB8AC3E}">
        <p14:creationId xmlns:p14="http://schemas.microsoft.com/office/powerpoint/2010/main" val="875289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25</a:t>
            </a:fld>
            <a:endParaRPr lang="en-US"/>
          </a:p>
        </p:txBody>
      </p:sp>
    </p:spTree>
    <p:extLst>
      <p:ext uri="{BB962C8B-B14F-4D97-AF65-F5344CB8AC3E}">
        <p14:creationId xmlns:p14="http://schemas.microsoft.com/office/powerpoint/2010/main" val="3262069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91D18-4659-4470-9E79-D1AC771793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812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33</a:t>
            </a:fld>
            <a:endParaRPr lang="en-US"/>
          </a:p>
        </p:txBody>
      </p:sp>
    </p:spTree>
    <p:extLst>
      <p:ext uri="{BB962C8B-B14F-4D97-AF65-F5344CB8AC3E}">
        <p14:creationId xmlns:p14="http://schemas.microsoft.com/office/powerpoint/2010/main" val="313642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87743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34</a:t>
            </a:fld>
            <a:endParaRPr lang="en-US"/>
          </a:p>
        </p:txBody>
      </p:sp>
    </p:spTree>
    <p:extLst>
      <p:ext uri="{BB962C8B-B14F-4D97-AF65-F5344CB8AC3E}">
        <p14:creationId xmlns:p14="http://schemas.microsoft.com/office/powerpoint/2010/main" val="126127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4940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4</a:t>
            </a:fld>
            <a:endParaRPr lang="en-US"/>
          </a:p>
        </p:txBody>
      </p:sp>
    </p:spTree>
    <p:extLst>
      <p:ext uri="{BB962C8B-B14F-4D97-AF65-F5344CB8AC3E}">
        <p14:creationId xmlns:p14="http://schemas.microsoft.com/office/powerpoint/2010/main" val="613767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0D954C-E6BD-4495-8C98-461FA04AEEDF}" type="datetime1">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11/11/2017</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rPr>
              <a:t>Microsoft Office365</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012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10</a:t>
            </a:fld>
            <a:endParaRPr lang="en-US"/>
          </a:p>
        </p:txBody>
      </p:sp>
    </p:spTree>
    <p:extLst>
      <p:ext uri="{BB962C8B-B14F-4D97-AF65-F5344CB8AC3E}">
        <p14:creationId xmlns:p14="http://schemas.microsoft.com/office/powerpoint/2010/main" val="363278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Buyer Propensity Model - US - Demo1</a:t>
            </a:r>
          </a:p>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12</a:t>
            </a:fld>
            <a:endParaRPr lang="en-US"/>
          </a:p>
        </p:txBody>
      </p:sp>
    </p:spTree>
    <p:extLst>
      <p:ext uri="{BB962C8B-B14F-4D97-AF65-F5344CB8AC3E}">
        <p14:creationId xmlns:p14="http://schemas.microsoft.com/office/powerpoint/2010/main" val="30300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13</a:t>
            </a:fld>
            <a:endParaRPr lang="en-US"/>
          </a:p>
        </p:txBody>
      </p:sp>
    </p:spTree>
    <p:extLst>
      <p:ext uri="{BB962C8B-B14F-4D97-AF65-F5344CB8AC3E}">
        <p14:creationId xmlns:p14="http://schemas.microsoft.com/office/powerpoint/2010/main" val="392257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14</a:t>
            </a:fld>
            <a:endParaRPr lang="en-US"/>
          </a:p>
        </p:txBody>
      </p:sp>
    </p:spTree>
    <p:extLst>
      <p:ext uri="{BB962C8B-B14F-4D97-AF65-F5344CB8AC3E}">
        <p14:creationId xmlns:p14="http://schemas.microsoft.com/office/powerpoint/2010/main" val="3742358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3.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7.bin"/><Relationship Id="rId5" Type="http://schemas.openxmlformats.org/officeDocument/2006/relationships/image" Target="../media/image4.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9"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6"/>
          <a:stretch>
            <a:fillRect/>
          </a:stretch>
        </p:blipFill>
        <p:spPr>
          <a:xfrm>
            <a:off x="508001" y="512763"/>
            <a:ext cx="2068432" cy="490537"/>
          </a:xfrm>
          <a:prstGeom prst="rect">
            <a:avLst/>
          </a:prstGeom>
        </p:spPr>
      </p:pic>
    </p:spTree>
    <p:extLst>
      <p:ext uri="{BB962C8B-B14F-4D97-AF65-F5344CB8AC3E}">
        <p14:creationId xmlns:p14="http://schemas.microsoft.com/office/powerpoint/2010/main" val="299333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1E932-CA98-42AF-BB91-F87D9D7D8586}"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7DEA-1BD0-4A7F-BEEB-9767EC041EE1}" type="slidenum">
              <a:rPr lang="en-US" smtClean="0"/>
              <a:t>‹#›</a:t>
            </a:fld>
            <a:endParaRPr lang="en-US"/>
          </a:p>
        </p:txBody>
      </p:sp>
    </p:spTree>
    <p:extLst>
      <p:ext uri="{BB962C8B-B14F-4D97-AF65-F5344CB8AC3E}">
        <p14:creationId xmlns:p14="http://schemas.microsoft.com/office/powerpoint/2010/main" val="21279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53E318-42E8-443F-9837-0E2C9B64AFE2}"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0353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7342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53E318-42E8-443F-9837-0E2C9B64AFE2}"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5090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53E318-42E8-443F-9837-0E2C9B64AFE2}"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973617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53E318-42E8-443F-9837-0E2C9B64AFE2}" type="datetimeFigureOut">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3847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53E318-42E8-443F-9837-0E2C9B64AFE2}" type="datetimeFigureOut">
              <a:rPr lang="en-US" smtClean="0"/>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0285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3E318-42E8-443F-9837-0E2C9B64AFE2}" type="datetimeFigureOut">
              <a:rPr lang="en-US" smtClean="0"/>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001575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762979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60067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303E49"/>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4"/>
          <a:stretch>
            <a:fillRect/>
          </a:stretch>
        </p:blipFill>
        <p:spPr>
          <a:xfrm>
            <a:off x="508001" y="512763"/>
            <a:ext cx="2072968" cy="493776"/>
          </a:xfrm>
          <a:prstGeom prst="rect">
            <a:avLst/>
          </a:prstGeom>
        </p:spPr>
      </p:pic>
      <p:pic>
        <p:nvPicPr>
          <p:cNvPr id="13" name="Picture 12"/>
          <p:cNvPicPr>
            <a:picLocks noChangeAspect="1"/>
          </p:cNvPicPr>
          <p:nvPr userDrawn="1"/>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t="16996" r="13300"/>
          <a:stretch>
            <a:fillRect/>
          </a:stretch>
        </p:blipFill>
        <p:spPr>
          <a:xfrm>
            <a:off x="7086600" y="0"/>
            <a:ext cx="5105399" cy="4887782"/>
          </a:xfrm>
          <a:custGeom>
            <a:avLst/>
            <a:gdLst>
              <a:gd name="connsiteX0" fmla="*/ 0 w 5105399"/>
              <a:gd name="connsiteY0" fmla="*/ 0 h 4887782"/>
              <a:gd name="connsiteX1" fmla="*/ 5105399 w 5105399"/>
              <a:gd name="connsiteY1" fmla="*/ 0 h 4887782"/>
              <a:gd name="connsiteX2" fmla="*/ 5105399 w 5105399"/>
              <a:gd name="connsiteY2" fmla="*/ 4887782 h 4887782"/>
              <a:gd name="connsiteX3" fmla="*/ 0 w 5105399"/>
              <a:gd name="connsiteY3" fmla="*/ 4887782 h 4887782"/>
            </a:gdLst>
            <a:ahLst/>
            <a:cxnLst>
              <a:cxn ang="0">
                <a:pos x="connsiteX0" y="connsiteY0"/>
              </a:cxn>
              <a:cxn ang="0">
                <a:pos x="connsiteX1" y="connsiteY1"/>
              </a:cxn>
              <a:cxn ang="0">
                <a:pos x="connsiteX2" y="connsiteY2"/>
              </a:cxn>
              <a:cxn ang="0">
                <a:pos x="connsiteX3" y="connsiteY3"/>
              </a:cxn>
            </a:cxnLst>
            <a:rect l="l" t="t" r="r" b="b"/>
            <a:pathLst>
              <a:path w="5105399" h="4887782">
                <a:moveTo>
                  <a:pt x="0" y="0"/>
                </a:moveTo>
                <a:lnTo>
                  <a:pt x="5105399" y="0"/>
                </a:lnTo>
                <a:lnTo>
                  <a:pt x="5105399" y="4887782"/>
                </a:lnTo>
                <a:lnTo>
                  <a:pt x="0" y="4887782"/>
                </a:lnTo>
                <a:close/>
              </a:path>
            </a:pathLst>
          </a:cu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3" name="think-cell Slide" r:id="rId7" imgW="377" imgH="377" progId="TCLayout.ActiveDocument.1">
                  <p:embed/>
                </p:oleObj>
              </mc:Choice>
              <mc:Fallback>
                <p:oleObj name="think-cell Slide" r:id="rId7" imgW="377" imgH="377" progId="TCLayout.ActiveDocument.1">
                  <p:embed/>
                  <p:pic>
                    <p:nvPicPr>
                      <p:cNvPr id="3" name="Object 2"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bg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94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068383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31670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1"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3593"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Rectangle 13"/>
          <p:cNvSpPr/>
          <p:nvPr userDrawn="1"/>
        </p:nvSpPr>
        <p:spPr bwMode="auto">
          <a:xfrm>
            <a:off x="1"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GB" sz="2199">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647414"/>
            <a:ext cx="8459244" cy="1015343"/>
          </a:xfrm>
          <a:noFill/>
        </p:spPr>
        <p:txBody>
          <a:bodyPr wrap="square" anchor="b" anchorCtr="0">
            <a:spAutoFit/>
          </a:bodyPr>
          <a:lstStyle>
            <a:lvl1pPr algn="l">
              <a:lnSpc>
                <a:spcPct val="100000"/>
              </a:lnSpc>
              <a:defRPr sz="5998"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199"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20"/>
            <a:ext cx="2401659" cy="566245"/>
          </a:xfrm>
          <a:prstGeom prst="rect">
            <a:avLst/>
          </a:prstGeom>
        </p:spPr>
      </p:pic>
    </p:spTree>
    <p:extLst>
      <p:ext uri="{BB962C8B-B14F-4D97-AF65-F5344CB8AC3E}">
        <p14:creationId xmlns:p14="http://schemas.microsoft.com/office/powerpoint/2010/main" val="445185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0"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auto">
          <a:xfrm>
            <a:off x="0"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739426"/>
            <a:ext cx="8459244" cy="923330"/>
          </a:xfrm>
          <a:noFill/>
        </p:spPr>
        <p:txBody>
          <a:bodyPr wrap="square" anchor="b" anchorCtr="0">
            <a:spAutoFit/>
          </a:bodyPr>
          <a:lstStyle>
            <a:lvl1pPr algn="l">
              <a:lnSpc>
                <a:spcPct val="100000"/>
              </a:lnSpc>
              <a:defRPr sz="6000"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200"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18"/>
            <a:ext cx="2401659" cy="566245"/>
          </a:xfrm>
          <a:prstGeom prst="rect">
            <a:avLst/>
          </a:prstGeom>
        </p:spPr>
      </p:pic>
    </p:spTree>
    <p:extLst>
      <p:ext uri="{BB962C8B-B14F-4D97-AF65-F5344CB8AC3E}">
        <p14:creationId xmlns:p14="http://schemas.microsoft.com/office/powerpoint/2010/main" val="1673089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1"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519248" y="1447799"/>
            <a:ext cx="11151917" cy="2154436"/>
          </a:xfrm>
          <a:prstGeom prst="rect">
            <a:avLst/>
          </a:prstGeom>
        </p:spPr>
        <p:txBody>
          <a:bodyPr/>
          <a:lstStyle>
            <a:lvl1pPr marL="0" indent="0">
              <a:spcBef>
                <a:spcPts val="2400"/>
              </a:spcBef>
              <a:buNone/>
              <a:defRPr sz="4000">
                <a:solidFill>
                  <a:schemeClr val="tx2"/>
                </a:solidFill>
                <a:latin typeface="+mj-lt"/>
              </a:defRPr>
            </a:lvl1pPr>
            <a:lvl2pPr marL="0" indent="0">
              <a:buNone/>
              <a:defRPr sz="2000">
                <a:solidFill>
                  <a:schemeClr val="tx2"/>
                </a:solidFill>
              </a:defRPr>
            </a:lvl2pPr>
            <a:lvl3pPr marL="231775" indent="0">
              <a:buNone/>
              <a:defRPr sz="2000">
                <a:solidFill>
                  <a:schemeClr val="tx2"/>
                </a:solidFill>
              </a:defRPr>
            </a:lvl3pPr>
            <a:lvl4pPr marL="457200" indent="0">
              <a:buNone/>
              <a:defRPr sz="2000">
                <a:solidFill>
                  <a:schemeClr val="tx2"/>
                </a:solidFill>
              </a:defRPr>
            </a:lvl4pPr>
            <a:lvl5pPr marL="693738" indent="0">
              <a:buNone/>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8"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9"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28506527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85"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508000" y="299804"/>
            <a:ext cx="11176000" cy="932563"/>
          </a:xfrm>
        </p:spPr>
        <p:txBody>
          <a:bodyPr/>
          <a:lstStyle>
            <a:lvl1pPr>
              <a:defRPr sz="4800">
                <a:solidFill>
                  <a:schemeClr val="accent2"/>
                </a:solidFill>
              </a:defRPr>
            </a:lvl1pPr>
          </a:lstStyle>
          <a:p>
            <a:r>
              <a:rPr lang="en-US"/>
              <a:t>Click to edit Master title style</a:t>
            </a:r>
            <a:endParaRPr lang="en-IN"/>
          </a:p>
        </p:txBody>
      </p:sp>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7"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8" name="Freeform: Shape 7"/>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9" name="Picture 8"/>
          <p:cNvPicPr>
            <a:picLocks noChangeAspect="1"/>
          </p:cNvPicPr>
          <p:nvPr userDrawn="1"/>
        </p:nvPicPr>
        <p:blipFill>
          <a:blip r:embed="rId6"/>
          <a:stretch>
            <a:fillRect/>
          </a:stretch>
        </p:blipFill>
        <p:spPr>
          <a:xfrm>
            <a:off x="508000" y="6162485"/>
            <a:ext cx="400543" cy="400543"/>
          </a:xfrm>
          <a:prstGeom prst="rect">
            <a:avLst/>
          </a:prstGeom>
        </p:spPr>
      </p:pic>
    </p:spTree>
    <p:extLst>
      <p:ext uri="{BB962C8B-B14F-4D97-AF65-F5344CB8AC3E}">
        <p14:creationId xmlns:p14="http://schemas.microsoft.com/office/powerpoint/2010/main" val="26115559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09"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6"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19488707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3"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2514" y="2344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3" name="Text Placeholder 4"/>
          <p:cNvSpPr>
            <a:spLocks noGrp="1"/>
          </p:cNvSpPr>
          <p:nvPr>
            <p:ph type="body" sz="quarter" idx="12" hasCustomPrompt="1"/>
          </p:nvPr>
        </p:nvSpPr>
        <p:spPr>
          <a:xfrm>
            <a:off x="522514" y="3606915"/>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
        <p:nvSpPr>
          <p:cNvPr id="14" name="Freeform: Shape 13"/>
          <p:cNvSpPr/>
          <p:nvPr userDrawn="1"/>
        </p:nvSpPr>
        <p:spPr>
          <a:xfrm>
            <a:off x="0" y="5943600"/>
            <a:ext cx="12192000" cy="914400"/>
          </a:xfrm>
          <a:custGeom>
            <a:avLst/>
            <a:gdLst>
              <a:gd name="connsiteX0" fmla="*/ 12192000 w 12192000"/>
              <a:gd name="connsiteY0" fmla="*/ 0 h 914400"/>
              <a:gd name="connsiteX1" fmla="*/ 12192000 w 12192000"/>
              <a:gd name="connsiteY1" fmla="*/ 914400 h 914400"/>
              <a:gd name="connsiteX2" fmla="*/ 0 w 12192000"/>
              <a:gd name="connsiteY2" fmla="*/ 914400 h 914400"/>
              <a:gd name="connsiteX3" fmla="*/ 0 w 12192000"/>
              <a:gd name="connsiteY3" fmla="*/ 813554 h 914400"/>
            </a:gdLst>
            <a:ahLst/>
            <a:cxnLst>
              <a:cxn ang="0">
                <a:pos x="connsiteX0" y="connsiteY0"/>
              </a:cxn>
              <a:cxn ang="0">
                <a:pos x="connsiteX1" y="connsiteY1"/>
              </a:cxn>
              <a:cxn ang="0">
                <a:pos x="connsiteX2" y="connsiteY2"/>
              </a:cxn>
              <a:cxn ang="0">
                <a:pos x="connsiteX3" y="connsiteY3"/>
              </a:cxn>
            </a:cxnLst>
            <a:rect l="l" t="t" r="r" b="b"/>
            <a:pathLst>
              <a:path w="12192000" h="914400">
                <a:moveTo>
                  <a:pt x="12192000" y="0"/>
                </a:moveTo>
                <a:lnTo>
                  <a:pt x="12192000" y="914400"/>
                </a:lnTo>
                <a:lnTo>
                  <a:pt x="0" y="914400"/>
                </a:lnTo>
                <a:lnTo>
                  <a:pt x="0" y="813554"/>
                </a:lnTo>
                <a:close/>
              </a:path>
            </a:pathLst>
          </a:custGeom>
          <a:solidFill>
            <a:srgbClr val="0044A5"/>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p:cNvSpPr/>
          <p:nvPr userDrawn="1"/>
        </p:nvSpPr>
        <p:spPr>
          <a:xfrm>
            <a:off x="6638480" y="5943600"/>
            <a:ext cx="5553520" cy="898700"/>
          </a:xfrm>
          <a:custGeom>
            <a:avLst/>
            <a:gdLst>
              <a:gd name="connsiteX0" fmla="*/ 5553520 w 5553520"/>
              <a:gd name="connsiteY0" fmla="*/ 0 h 898700"/>
              <a:gd name="connsiteX1" fmla="*/ 5553520 w 5553520"/>
              <a:gd name="connsiteY1" fmla="*/ 898700 h 898700"/>
              <a:gd name="connsiteX2" fmla="*/ 0 w 5553520"/>
              <a:gd name="connsiteY2" fmla="*/ 370578 h 898700"/>
            </a:gdLst>
            <a:ahLst/>
            <a:cxnLst>
              <a:cxn ang="0">
                <a:pos x="connsiteX0" y="connsiteY0"/>
              </a:cxn>
              <a:cxn ang="0">
                <a:pos x="connsiteX1" y="connsiteY1"/>
              </a:cxn>
              <a:cxn ang="0">
                <a:pos x="connsiteX2" y="connsiteY2"/>
              </a:cxn>
            </a:cxnLst>
            <a:rect l="l" t="t" r="r" b="b"/>
            <a:pathLst>
              <a:path w="5553520" h="898700">
                <a:moveTo>
                  <a:pt x="5553520" y="0"/>
                </a:moveTo>
                <a:lnTo>
                  <a:pt x="5553520" y="898700"/>
                </a:lnTo>
                <a:lnTo>
                  <a:pt x="0" y="370578"/>
                </a:lnTo>
                <a:close/>
              </a:path>
            </a:pathLst>
          </a:custGeom>
          <a:solidFill>
            <a:srgbClr val="0056B7"/>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p:cNvPicPr>
            <a:picLocks noChangeAspect="1"/>
          </p:cNvPicPr>
          <p:nvPr userDrawn="1"/>
        </p:nvPicPr>
        <p:blipFill>
          <a:blip r:embed="rId6"/>
          <a:srcRect r="13515"/>
          <a:stretch>
            <a:fillRect/>
          </a:stretch>
        </p:blipFill>
        <p:spPr>
          <a:xfrm>
            <a:off x="9982200" y="2078010"/>
            <a:ext cx="2216357" cy="2562717"/>
          </a:xfrm>
          <a:custGeom>
            <a:avLst/>
            <a:gdLst>
              <a:gd name="connsiteX0" fmla="*/ 0 w 1866486"/>
              <a:gd name="connsiteY0" fmla="*/ 0 h 2158171"/>
              <a:gd name="connsiteX1" fmla="*/ 1866486 w 1866486"/>
              <a:gd name="connsiteY1" fmla="*/ 0 h 2158171"/>
              <a:gd name="connsiteX2" fmla="*/ 1866486 w 1866486"/>
              <a:gd name="connsiteY2" fmla="*/ 2158171 h 2158171"/>
              <a:gd name="connsiteX3" fmla="*/ 0 w 1866486"/>
              <a:gd name="connsiteY3" fmla="*/ 2158171 h 2158171"/>
            </a:gdLst>
            <a:ahLst/>
            <a:cxnLst>
              <a:cxn ang="0">
                <a:pos x="connsiteX0" y="connsiteY0"/>
              </a:cxn>
              <a:cxn ang="0">
                <a:pos x="connsiteX1" y="connsiteY1"/>
              </a:cxn>
              <a:cxn ang="0">
                <a:pos x="connsiteX2" y="connsiteY2"/>
              </a:cxn>
              <a:cxn ang="0">
                <a:pos x="connsiteX3" y="connsiteY3"/>
              </a:cxn>
            </a:cxnLst>
            <a:rect l="l" t="t" r="r" b="b"/>
            <a:pathLst>
              <a:path w="1866486" h="2158171">
                <a:moveTo>
                  <a:pt x="0" y="0"/>
                </a:moveTo>
                <a:lnTo>
                  <a:pt x="1866486" y="0"/>
                </a:lnTo>
                <a:lnTo>
                  <a:pt x="1866486" y="2158171"/>
                </a:lnTo>
                <a:lnTo>
                  <a:pt x="0" y="2158171"/>
                </a:lnTo>
                <a:close/>
              </a:path>
            </a:pathLst>
          </a:custGeom>
        </p:spPr>
      </p:pic>
    </p:spTree>
    <p:extLst>
      <p:ext uri="{BB962C8B-B14F-4D97-AF65-F5344CB8AC3E}">
        <p14:creationId xmlns:p14="http://schemas.microsoft.com/office/powerpoint/2010/main" val="25460966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57"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pic>
        <p:nvPicPr>
          <p:cNvPr id="11" name="Picture 10"/>
          <p:cNvPicPr>
            <a:picLocks noChangeAspect="1"/>
          </p:cNvPicPr>
          <p:nvPr userDrawn="1"/>
        </p:nvPicPr>
        <p:blipFill>
          <a:blip r:embed="rId6"/>
          <a:srcRect/>
          <a:stretch>
            <a:fillRect/>
          </a:stretch>
        </p:blipFill>
        <p:spPr>
          <a:xfrm>
            <a:off x="-368300" y="-470115"/>
            <a:ext cx="2862072" cy="2862072"/>
          </a:xfrm>
          <a:custGeom>
            <a:avLst/>
            <a:gdLst>
              <a:gd name="connsiteX0" fmla="*/ 304800 w 2362200"/>
              <a:gd name="connsiteY0" fmla="*/ 389343 h 2362200"/>
              <a:gd name="connsiteX1" fmla="*/ 2362200 w 2362200"/>
              <a:gd name="connsiteY1" fmla="*/ 389343 h 2362200"/>
              <a:gd name="connsiteX2" fmla="*/ 2362200 w 2362200"/>
              <a:gd name="connsiteY2" fmla="*/ 2362200 h 2362200"/>
              <a:gd name="connsiteX3" fmla="*/ 304800 w 2362200"/>
              <a:gd name="connsiteY3" fmla="*/ 2362200 h 2362200"/>
              <a:gd name="connsiteX4" fmla="*/ 0 w 2362200"/>
              <a:gd name="connsiteY4" fmla="*/ 0 h 2362200"/>
              <a:gd name="connsiteX5" fmla="*/ 304800 w 2362200"/>
              <a:gd name="connsiteY5" fmla="*/ 0 h 2362200"/>
              <a:gd name="connsiteX6" fmla="*/ 304800 w 2362200"/>
              <a:gd name="connsiteY6" fmla="*/ 389343 h 2362200"/>
              <a:gd name="connsiteX7" fmla="*/ 0 w 2362200"/>
              <a:gd name="connsiteY7" fmla="*/ 389343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200" h="2362200">
                <a:moveTo>
                  <a:pt x="304800" y="389343"/>
                </a:moveTo>
                <a:lnTo>
                  <a:pt x="2362200" y="389343"/>
                </a:lnTo>
                <a:lnTo>
                  <a:pt x="2362200" y="2362200"/>
                </a:lnTo>
                <a:lnTo>
                  <a:pt x="304800" y="2362200"/>
                </a:lnTo>
                <a:close/>
                <a:moveTo>
                  <a:pt x="0" y="0"/>
                </a:moveTo>
                <a:lnTo>
                  <a:pt x="304800" y="0"/>
                </a:lnTo>
                <a:lnTo>
                  <a:pt x="304800" y="389343"/>
                </a:lnTo>
                <a:lnTo>
                  <a:pt x="0" y="389343"/>
                </a:lnTo>
                <a:close/>
              </a:path>
            </a:pathLst>
          </a:custGeom>
        </p:spPr>
      </p:pic>
      <p:pic>
        <p:nvPicPr>
          <p:cNvPr id="12" name="Picture 11"/>
          <p:cNvPicPr>
            <a:picLocks noChangeAspect="1"/>
          </p:cNvPicPr>
          <p:nvPr userDrawn="1"/>
        </p:nvPicPr>
        <p:blipFill>
          <a:blip r:embed="rId7"/>
          <a:stretch>
            <a:fillRect/>
          </a:stretch>
        </p:blipFill>
        <p:spPr>
          <a:xfrm>
            <a:off x="10019409" y="6273800"/>
            <a:ext cx="1664591" cy="394764"/>
          </a:xfrm>
          <a:prstGeom prst="rect">
            <a:avLst/>
          </a:prstGeom>
        </p:spPr>
      </p:pic>
    </p:spTree>
    <p:extLst>
      <p:ext uri="{BB962C8B-B14F-4D97-AF65-F5344CB8AC3E}">
        <p14:creationId xmlns:p14="http://schemas.microsoft.com/office/powerpoint/2010/main" val="5082234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68300" y="-465543"/>
            <a:ext cx="2857500" cy="2857500"/>
          </a:xfrm>
          <a:custGeom>
            <a:avLst/>
            <a:gdLst>
              <a:gd name="connsiteX0" fmla="*/ 304800 w 2359152"/>
              <a:gd name="connsiteY0" fmla="*/ 389343 h 2359152"/>
              <a:gd name="connsiteX1" fmla="*/ 2359152 w 2359152"/>
              <a:gd name="connsiteY1" fmla="*/ 389343 h 2359152"/>
              <a:gd name="connsiteX2" fmla="*/ 2359152 w 2359152"/>
              <a:gd name="connsiteY2" fmla="*/ 2359152 h 2359152"/>
              <a:gd name="connsiteX3" fmla="*/ 304800 w 2359152"/>
              <a:gd name="connsiteY3" fmla="*/ 2359152 h 2359152"/>
              <a:gd name="connsiteX4" fmla="*/ 0 w 2359152"/>
              <a:gd name="connsiteY4" fmla="*/ 0 h 2359152"/>
              <a:gd name="connsiteX5" fmla="*/ 304800 w 2359152"/>
              <a:gd name="connsiteY5" fmla="*/ 0 h 2359152"/>
              <a:gd name="connsiteX6" fmla="*/ 304800 w 2359152"/>
              <a:gd name="connsiteY6" fmla="*/ 389343 h 2359152"/>
              <a:gd name="connsiteX7" fmla="*/ 0 w 2359152"/>
              <a:gd name="connsiteY7" fmla="*/ 389343 h 235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9152" h="2359152">
                <a:moveTo>
                  <a:pt x="304800" y="389343"/>
                </a:moveTo>
                <a:lnTo>
                  <a:pt x="2359152" y="389343"/>
                </a:lnTo>
                <a:lnTo>
                  <a:pt x="2359152" y="2359152"/>
                </a:lnTo>
                <a:lnTo>
                  <a:pt x="304800" y="2359152"/>
                </a:lnTo>
                <a:close/>
                <a:moveTo>
                  <a:pt x="0" y="0"/>
                </a:moveTo>
                <a:lnTo>
                  <a:pt x="304800" y="0"/>
                </a:lnTo>
                <a:lnTo>
                  <a:pt x="304800" y="389343"/>
                </a:lnTo>
                <a:lnTo>
                  <a:pt x="0" y="389343"/>
                </a:lnTo>
                <a:close/>
              </a:path>
            </a:pathLst>
          </a:custGeom>
        </p:spPr>
      </p:pic>
      <p:pic>
        <p:nvPicPr>
          <p:cNvPr id="7" name="Picture 6"/>
          <p:cNvPicPr>
            <a:picLocks noChangeAspect="1"/>
          </p:cNvPicPr>
          <p:nvPr userDrawn="1"/>
        </p:nvPicPr>
        <p:blipFill>
          <a:blip r:embed="rId5"/>
          <a:stretch>
            <a:fillRect/>
          </a:stretch>
        </p:blipFill>
        <p:spPr>
          <a:xfrm>
            <a:off x="10033303" y="6275372"/>
            <a:ext cx="1650697" cy="393192"/>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1" name="think-cell Slide" r:id="rId6" imgW="377" imgH="377" progId="TCLayout.ActiveDocument.1">
                  <p:embed/>
                </p:oleObj>
              </mc:Choice>
              <mc:Fallback>
                <p:oleObj name="think-cell Slide" r:id="rId6" imgW="377" imgH="377"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bg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bg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Tree>
    <p:extLst>
      <p:ext uri="{BB962C8B-B14F-4D97-AF65-F5344CB8AC3E}">
        <p14:creationId xmlns:p14="http://schemas.microsoft.com/office/powerpoint/2010/main" val="3220669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5" name="think-cell Slide" r:id="rId14" imgW="377" imgH="377" progId="TCLayout.ActiveDocument.1">
                  <p:embed/>
                </p:oleObj>
              </mc:Choice>
              <mc:Fallback>
                <p:oleObj name="think-cell Slide" r:id="rId14" imgW="377" imgH="377" progId="TCLayout.ActiveDocument.1">
                  <p:embed/>
                  <p:pic>
                    <p:nvPicPr>
                      <p:cNvPr id="3" name="Object 2"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userDrawn="1">
            <p:ph type="body" idx="1"/>
          </p:nvPr>
        </p:nvSpPr>
        <p:spPr>
          <a:xfrm>
            <a:off x="508000" y="1447801"/>
            <a:ext cx="11176000" cy="221599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a:xfrm>
            <a:off x="508000" y="299804"/>
            <a:ext cx="11176000" cy="932563"/>
          </a:xfrm>
          <a:prstGeom prst="rect">
            <a:avLst/>
          </a:prstGeom>
          <a:noFill/>
        </p:spPr>
        <p:txBody>
          <a:bodyPr vert="horz" wrap="square" lIns="0" tIns="0" rIns="0" bIns="0" rtlCol="0" anchor="ctr">
            <a:noAutofit/>
          </a:bodyPr>
          <a:lstStyle/>
          <a:p>
            <a:r>
              <a:rPr lang="en-US"/>
              <a:t>Click to edit Master title style</a:t>
            </a:r>
          </a:p>
        </p:txBody>
      </p:sp>
      <p:sp>
        <p:nvSpPr>
          <p:cNvPr id="20"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12" name="Freeform: Shape 11"/>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13" name="Picture 12"/>
          <p:cNvPicPr>
            <a:picLocks noChangeAspect="1"/>
          </p:cNvPicPr>
          <p:nvPr userDrawn="1"/>
        </p:nvPicPr>
        <p:blipFill>
          <a:blip r:embed="rId16"/>
          <a:stretch>
            <a:fillRect/>
          </a:stretch>
        </p:blipFill>
        <p:spPr>
          <a:xfrm>
            <a:off x="508000" y="6162485"/>
            <a:ext cx="400543" cy="400543"/>
          </a:xfrm>
          <a:prstGeom prst="rect">
            <a:avLst/>
          </a:prstGeom>
        </p:spPr>
      </p:pic>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Tree>
    <p:extLst>
      <p:ext uri="{BB962C8B-B14F-4D97-AF65-F5344CB8AC3E}">
        <p14:creationId xmlns:p14="http://schemas.microsoft.com/office/powerpoint/2010/main" val="2482364208"/>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71" r:id="rId5"/>
    <p:sldLayoutId id="2147483665" r:id="rId6"/>
    <p:sldLayoutId id="2147483666" r:id="rId7"/>
    <p:sldLayoutId id="2147483668" r:id="rId8"/>
    <p:sldLayoutId id="2147483669" r:id="rId9"/>
    <p:sldLayoutId id="2147483685" r:id="rId10"/>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accent2"/>
          </a:solidFill>
          <a:effectLst/>
          <a:latin typeface="+mj-lt"/>
          <a:ea typeface="+mn-ea"/>
          <a:cs typeface="Segoe UI" panose="020B0502040204020203" pitchFamily="34" charset="0"/>
        </a:defRPr>
      </a:lvl1pPr>
    </p:titleStyle>
    <p:bodyStyle>
      <a:lvl1pPr marL="339725" marR="0" indent="-339725" algn="l" defTabSz="914363" rtl="0" eaLnBrk="1" fontAlgn="auto" latinLnBrk="0" hangingPunct="1">
        <a:lnSpc>
          <a:spcPct val="100000"/>
        </a:lnSpc>
        <a:spcBef>
          <a:spcPts val="600"/>
        </a:spcBef>
        <a:spcAft>
          <a:spcPts val="0"/>
        </a:spcAft>
        <a:buClrTx/>
        <a:buSzPct val="80000"/>
        <a:buFont typeface="Arial" pitchFamily="34" charset="0"/>
        <a:buChar char="•"/>
        <a:tabLst/>
        <a:defRPr sz="3600" kern="1200" spc="-70" baseline="0">
          <a:solidFill>
            <a:schemeClr val="tx2"/>
          </a:solidFill>
          <a:latin typeface="+mj-lt"/>
          <a:ea typeface="+mn-ea"/>
          <a:cs typeface="+mn-cs"/>
        </a:defRPr>
      </a:lvl1pPr>
      <a:lvl2pPr marL="573088" marR="0" indent="-233363" algn="l" defTabSz="914363" rtl="0" eaLnBrk="1" fontAlgn="auto" latinLnBrk="0" hangingPunct="1">
        <a:lnSpc>
          <a:spcPct val="100000"/>
        </a:lnSpc>
        <a:spcBef>
          <a:spcPts val="600"/>
        </a:spcBef>
        <a:spcAft>
          <a:spcPts val="0"/>
        </a:spcAft>
        <a:buClrTx/>
        <a:buSzPct val="90000"/>
        <a:buFont typeface="Wingdings" pitchFamily="2" charset="2"/>
        <a:buChar char=""/>
        <a:tabLst/>
        <a:defRPr sz="2400" kern="1200" spc="0" baseline="0">
          <a:solidFill>
            <a:schemeClr val="tx2"/>
          </a:solidFill>
          <a:latin typeface="+mn-lt"/>
          <a:ea typeface="+mn-ea"/>
          <a:cs typeface="+mn-cs"/>
        </a:defRPr>
      </a:lvl2pPr>
      <a:lvl3pPr marL="7985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798513" algn="l"/>
        </a:tabLst>
        <a:defRPr sz="2400" kern="1200" spc="0" baseline="0">
          <a:solidFill>
            <a:schemeClr val="tx2"/>
          </a:solidFill>
          <a:latin typeface="+mn-lt"/>
          <a:ea typeface="+mn-ea"/>
          <a:cs typeface="+mn-cs"/>
        </a:defRPr>
      </a:lvl3pPr>
      <a:lvl4pPr marL="1030288" marR="0" indent="-231775" algn="l" defTabSz="914363" rtl="0" eaLnBrk="1" fontAlgn="auto" latinLnBrk="0" hangingPunct="1">
        <a:lnSpc>
          <a:spcPct val="100000"/>
        </a:lnSpc>
        <a:spcBef>
          <a:spcPts val="600"/>
        </a:spcBef>
        <a:spcAft>
          <a:spcPts val="0"/>
        </a:spcAft>
        <a:buClrTx/>
        <a:buSzPct val="90000"/>
        <a:buFont typeface="Wingdings" pitchFamily="2" charset="2"/>
        <a:buChar char=""/>
        <a:tabLst/>
        <a:defRPr sz="2000" kern="1200" spc="0" baseline="0">
          <a:solidFill>
            <a:schemeClr val="tx2"/>
          </a:solidFill>
          <a:latin typeface="+mn-lt"/>
          <a:ea typeface="+mn-ea"/>
          <a:cs typeface="+mn-cs"/>
        </a:defRPr>
      </a:lvl4pPr>
      <a:lvl5pPr marL="12557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1255713" algn="l"/>
        </a:tabLst>
        <a:defRPr sz="2000" kern="1200" spc="0" baseline="0">
          <a:solidFill>
            <a:schemeClr val="tx2"/>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92">
          <p15:clr>
            <a:srgbClr val="F26B43"/>
          </p15:clr>
        </p15:guide>
        <p15:guide id="2" pos="320">
          <p15:clr>
            <a:srgbClr val="F26B43"/>
          </p15:clr>
        </p15:guide>
        <p15:guide id="3" pos="7360">
          <p15:clr>
            <a:srgbClr val="F26B43"/>
          </p15:clr>
        </p15:guide>
        <p15:guide id="4" orient="horz" pos="179">
          <p15:clr>
            <a:srgbClr val="F26B43"/>
          </p15:clr>
        </p15:guide>
        <p15:guide id="5" orient="horz" pos="906">
          <p15:clr>
            <a:srgbClr val="F26B43"/>
          </p15:clr>
        </p15:guide>
        <p15:guide id="6" orient="horz" pos="3912">
          <p15:clr>
            <a:srgbClr val="F26B43"/>
          </p15:clr>
        </p15:guide>
        <p15:guide id="7"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3E318-42E8-443F-9837-0E2C9B64AFE2}" type="datetimeFigureOut">
              <a:rPr lang="en-US" smtClean="0"/>
              <a:t>11/11/2017</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6804B-F6D7-494C-9678-3941512E2CFE}" type="slidenum">
              <a:rPr lang="en-US" smtClean="0"/>
              <a:t>‹#›</a:t>
            </a:fld>
            <a:endParaRPr lang="en-US"/>
          </a:p>
        </p:txBody>
      </p:sp>
    </p:spTree>
    <p:extLst>
      <p:ext uri="{BB962C8B-B14F-4D97-AF65-F5344CB8AC3E}">
        <p14:creationId xmlns:p14="http://schemas.microsoft.com/office/powerpoint/2010/main" val="2550116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9.jp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datafactory.azure.com/?datafactory/edit/subscription/7bb2614e-43e6-46d0-b531-609738a791ef/resourceGroup/czwresource/dataFactory/czwADF1/?tenantId=5c8085d9-1e88-4bb6-b5bd-e6e6d5b5babd"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use-su1.azuredatacatalog.com/#/browse"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studio.azureml.net/"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hyperlink" Target="mailto:cweaver@valorem.com"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5.xml"/><Relationship Id="rId7" Type="http://schemas.openxmlformats.org/officeDocument/2006/relationships/image" Target="../media/image15.emf"/><Relationship Id="rId12" Type="http://schemas.openxmlformats.org/officeDocument/2006/relationships/image" Target="../media/image21.png"/><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oleObject" Target="../embeddings/oleObject10.bin"/><Relationship Id="rId11" Type="http://schemas.openxmlformats.org/officeDocument/2006/relationships/image" Target="../media/image20.png"/><Relationship Id="rId5" Type="http://schemas.openxmlformats.org/officeDocument/2006/relationships/image" Target="../media/image16.jpeg"/><Relationship Id="rId10" Type="http://schemas.openxmlformats.org/officeDocument/2006/relationships/image" Target="../media/image19.png"/><Relationship Id="rId4" Type="http://schemas.openxmlformats.org/officeDocument/2006/relationships/notesSlide" Target="../notesSlides/notesSlide5.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E48"/>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26146" y="3341727"/>
            <a:ext cx="8459244" cy="1292662"/>
          </a:xfrm>
        </p:spPr>
        <p:txBody>
          <a:bodyPr/>
          <a:lstStyle/>
          <a:p>
            <a:r>
              <a:rPr lang="en-US" dirty="0" err="1" smtClean="0">
                <a:latin typeface="Segoe UI Light"/>
                <a:cs typeface="Segoe UI Light"/>
              </a:rPr>
              <a:t>AzureML</a:t>
            </a:r>
            <a:r>
              <a:rPr lang="en-US" dirty="0" smtClean="0">
                <a:latin typeface="Segoe UI Light"/>
                <a:cs typeface="Segoe UI Light"/>
              </a:rPr>
              <a:t> Walkthrough</a:t>
            </a:r>
            <a:br>
              <a:rPr lang="en-US" dirty="0" smtClean="0">
                <a:latin typeface="Segoe UI Light"/>
                <a:cs typeface="Segoe UI Light"/>
              </a:rPr>
            </a:br>
            <a:r>
              <a:rPr lang="en-US" sz="3600" dirty="0" smtClean="0">
                <a:solidFill>
                  <a:schemeClr val="tx1">
                    <a:lumMod val="85000"/>
                    <a:lumOff val="15000"/>
                  </a:schemeClr>
                </a:solidFill>
                <a:latin typeface="Segoe UI Light"/>
                <a:cs typeface="Segoe UI Light"/>
              </a:rPr>
              <a:t>A Data Journey</a:t>
            </a:r>
            <a:endParaRPr lang="en-US" sz="3600" dirty="0">
              <a:solidFill>
                <a:schemeClr val="tx1">
                  <a:lumMod val="85000"/>
                  <a:lumOff val="15000"/>
                </a:schemeClr>
              </a:solidFill>
              <a:latin typeface="Segoe UI Light"/>
              <a:cs typeface="Segoe UI Light"/>
            </a:endParaRPr>
          </a:p>
        </p:txBody>
      </p:sp>
      <p:sp>
        <p:nvSpPr>
          <p:cNvPr id="4" name="Text Placeholder 3"/>
          <p:cNvSpPr>
            <a:spLocks noGrp="1"/>
          </p:cNvSpPr>
          <p:nvPr>
            <p:ph type="body" sz="quarter" idx="12"/>
          </p:nvPr>
        </p:nvSpPr>
        <p:spPr/>
        <p:txBody>
          <a:bodyPr/>
          <a:lstStyle/>
          <a:p>
            <a:r>
              <a:rPr lang="en-US" dirty="0" smtClean="0"/>
              <a:t>October 16</a:t>
            </a:r>
            <a:r>
              <a:rPr lang="en-US" baseline="30000" dirty="0" smtClean="0"/>
              <a:t>th</a:t>
            </a:r>
            <a:r>
              <a:rPr lang="en-US" dirty="0"/>
              <a:t>,</a:t>
            </a:r>
            <a:r>
              <a:rPr lang="en-US" baseline="30000" dirty="0"/>
              <a:t> </a:t>
            </a:r>
            <a:r>
              <a:rPr lang="en-US" dirty="0"/>
              <a:t>2017</a:t>
            </a:r>
          </a:p>
        </p:txBody>
      </p:sp>
    </p:spTree>
    <p:extLst>
      <p:ext uri="{BB962C8B-B14F-4D97-AF65-F5344CB8AC3E}">
        <p14:creationId xmlns:p14="http://schemas.microsoft.com/office/powerpoint/2010/main" val="4082645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SLIDE</a:t>
            </a:r>
            <a:endParaRPr lang="en-US">
              <a:cs typeface="Segoe UI Light"/>
            </a:endParaRPr>
          </a:p>
        </p:txBody>
      </p:sp>
      <p:sp>
        <p:nvSpPr>
          <p:cNvPr id="4" name="Footer Placeholder 3"/>
          <p:cNvSpPr>
            <a:spLocks noGrp="1"/>
          </p:cNvSpPr>
          <p:nvPr>
            <p:ph type="ftr" sz="quarter" idx="3"/>
          </p:nvPr>
        </p:nvSpPr>
        <p:spPr/>
        <p:txBody>
          <a:bodyPr/>
          <a:lstStyle/>
          <a:p>
            <a:r>
              <a:rPr lang="en-US"/>
              <a:t>Confidential</a:t>
            </a:r>
          </a:p>
        </p:txBody>
      </p:sp>
      <p:sp>
        <p:nvSpPr>
          <p:cNvPr id="6" name="Slide Number Placeholder 5"/>
          <p:cNvSpPr>
            <a:spLocks noGrp="1"/>
          </p:cNvSpPr>
          <p:nvPr>
            <p:ph type="sldNum" sz="quarter" idx="4"/>
          </p:nvPr>
        </p:nvSpPr>
        <p:spPr/>
        <p:txBody>
          <a:bodyPr/>
          <a:lstStyle/>
          <a:p>
            <a:pPr defTabSz="914363"/>
            <a:fld id="{727B4C2D-45E2-4621-8491-2995EB46A674}" type="slidenum">
              <a:rPr lang="en-US" smtClean="0"/>
              <a:pPr defTabSz="914363"/>
              <a:t>10</a:t>
            </a:fld>
            <a:endParaRPr lang="en-US"/>
          </a:p>
        </p:txBody>
      </p:sp>
      <p:pic>
        <p:nvPicPr>
          <p:cNvPr id="5" name="Picture 4"/>
          <p:cNvPicPr>
            <a:picLocks noChangeAspect="1"/>
          </p:cNvPicPr>
          <p:nvPr/>
        </p:nvPicPr>
        <p:blipFill rotWithShape="1">
          <a:blip r:embed="rId3"/>
          <a:srcRect b="3131"/>
          <a:stretch/>
        </p:blipFill>
        <p:spPr>
          <a:xfrm>
            <a:off x="712177" y="1017111"/>
            <a:ext cx="10056144" cy="2454483"/>
          </a:xfrm>
          <a:prstGeom prst="rect">
            <a:avLst/>
          </a:prstGeom>
        </p:spPr>
      </p:pic>
      <p:sp>
        <p:nvSpPr>
          <p:cNvPr id="7" name="TextBox 6"/>
          <p:cNvSpPr txBox="1"/>
          <p:nvPr/>
        </p:nvSpPr>
        <p:spPr>
          <a:xfrm>
            <a:off x="931985" y="3754316"/>
            <a:ext cx="10673861" cy="2215991"/>
          </a:xfrm>
          <a:prstGeom prst="rect">
            <a:avLst/>
          </a:prstGeom>
          <a:noFill/>
        </p:spPr>
        <p:txBody>
          <a:bodyPr wrap="square" lIns="0" tIns="0" rIns="0" bIns="0" rtlCol="0">
            <a:spAutoFit/>
          </a:bodyPr>
          <a:lstStyle/>
          <a:p>
            <a:r>
              <a:rPr lang="en-US" sz="2400" spc="-70" dirty="0" smtClean="0">
                <a:solidFill>
                  <a:srgbClr val="0070C0"/>
                </a:solidFill>
              </a:rPr>
              <a:t>We will use:</a:t>
            </a:r>
          </a:p>
          <a:p>
            <a:pPr marL="342900" indent="-342900">
              <a:buFont typeface="Arial" panose="020B0604020202020204" pitchFamily="34" charset="0"/>
              <a:buChar char="•"/>
            </a:pPr>
            <a:r>
              <a:rPr lang="en-US" sz="2400" spc="-70" dirty="0" smtClean="0">
                <a:solidFill>
                  <a:srgbClr val="0070C0"/>
                </a:solidFill>
              </a:rPr>
              <a:t>Azure Data Factory to retrieve on-premises data</a:t>
            </a:r>
          </a:p>
          <a:p>
            <a:pPr marL="342900" indent="-342900">
              <a:buFont typeface="Arial" panose="020B0604020202020204" pitchFamily="34" charset="0"/>
              <a:buChar char="•"/>
            </a:pPr>
            <a:r>
              <a:rPr lang="en-US" sz="2400" spc="-70" dirty="0" smtClean="0">
                <a:solidFill>
                  <a:srgbClr val="0070C0"/>
                </a:solidFill>
              </a:rPr>
              <a:t>Store the data on Azure Storage Blob</a:t>
            </a:r>
          </a:p>
          <a:p>
            <a:pPr marL="342900" indent="-342900">
              <a:buFont typeface="Arial" panose="020B0604020202020204" pitchFamily="34" charset="0"/>
              <a:buChar char="•"/>
            </a:pPr>
            <a:r>
              <a:rPr lang="en-US" sz="2400" spc="-70" dirty="0" smtClean="0">
                <a:solidFill>
                  <a:srgbClr val="0070C0"/>
                </a:solidFill>
              </a:rPr>
              <a:t>Ingest data from Azure Blob into </a:t>
            </a:r>
            <a:r>
              <a:rPr lang="en-US" sz="2400" spc="-70" dirty="0" err="1" smtClean="0">
                <a:solidFill>
                  <a:srgbClr val="0070C0"/>
                </a:solidFill>
              </a:rPr>
              <a:t>AzureML</a:t>
            </a:r>
            <a:endParaRPr lang="en-US" sz="2400" spc="-70" dirty="0" smtClean="0">
              <a:solidFill>
                <a:srgbClr val="0070C0"/>
              </a:solidFill>
            </a:endParaRPr>
          </a:p>
          <a:p>
            <a:pPr marL="342900" indent="-342900">
              <a:buFont typeface="Arial" panose="020B0604020202020204" pitchFamily="34" charset="0"/>
              <a:buChar char="•"/>
            </a:pPr>
            <a:r>
              <a:rPr lang="en-US" sz="2400" spc="-70" dirty="0" smtClean="0">
                <a:solidFill>
                  <a:srgbClr val="0070C0"/>
                </a:solidFill>
              </a:rPr>
              <a:t>Create a predictive model and operationalize it through an API</a:t>
            </a:r>
          </a:p>
          <a:p>
            <a:pPr marL="342900" indent="-342900">
              <a:buFont typeface="Arial" panose="020B0604020202020204" pitchFamily="34" charset="0"/>
              <a:buChar char="•"/>
            </a:pPr>
            <a:r>
              <a:rPr lang="en-US" sz="2400" spc="-70" dirty="0" smtClean="0">
                <a:solidFill>
                  <a:srgbClr val="0070C0"/>
                </a:solidFill>
              </a:rPr>
              <a:t>Consume the API in Excel and Power BI</a:t>
            </a:r>
          </a:p>
        </p:txBody>
      </p:sp>
    </p:spTree>
    <p:extLst>
      <p:ext uri="{BB962C8B-B14F-4D97-AF65-F5344CB8AC3E}">
        <p14:creationId xmlns:p14="http://schemas.microsoft.com/office/powerpoint/2010/main" val="20413983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AzureML</a:t>
            </a:r>
            <a:endParaRPr lang="en-US" dirty="0"/>
          </a:p>
        </p:txBody>
      </p:sp>
      <p:sp>
        <p:nvSpPr>
          <p:cNvPr id="3" name="Text Placeholder 2"/>
          <p:cNvSpPr>
            <a:spLocks noGrp="1"/>
          </p:cNvSpPr>
          <p:nvPr>
            <p:ph type="body" sz="quarter" idx="12"/>
          </p:nvPr>
        </p:nvSpPr>
        <p:spPr/>
        <p:txBody>
          <a:bodyPr/>
          <a:lstStyle/>
          <a:p>
            <a:r>
              <a:rPr lang="en-US" dirty="0" smtClean="0"/>
              <a:t>Building the model</a:t>
            </a:r>
            <a:endParaRPr lang="en-US" dirty="0"/>
          </a:p>
        </p:txBody>
      </p:sp>
    </p:spTree>
    <p:extLst>
      <p:ext uri="{BB962C8B-B14F-4D97-AF65-F5344CB8AC3E}">
        <p14:creationId xmlns:p14="http://schemas.microsoft.com/office/powerpoint/2010/main" val="290253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2923877"/>
          </a:xfrm>
        </p:spPr>
        <p:txBody>
          <a:bodyPr/>
          <a:lstStyle/>
          <a:p>
            <a:r>
              <a:rPr lang="en-US" sz="2000" dirty="0" smtClean="0"/>
              <a:t>Data Analysis</a:t>
            </a:r>
          </a:p>
          <a:p>
            <a:pPr marL="571500" indent="-571500">
              <a:spcBef>
                <a:spcPts val="1200"/>
              </a:spcBef>
              <a:buFont typeface="Arial" panose="020B0604020202020204" pitchFamily="34" charset="0"/>
              <a:buChar char="•"/>
            </a:pPr>
            <a:r>
              <a:rPr lang="en-US" sz="2000" dirty="0" smtClean="0"/>
              <a:t>Drag </a:t>
            </a:r>
            <a:r>
              <a:rPr lang="en-US" sz="2000" dirty="0" err="1" smtClean="0"/>
              <a:t>BikeBuyer</a:t>
            </a:r>
            <a:r>
              <a:rPr lang="en-US" sz="2000" dirty="0" smtClean="0"/>
              <a:t> data onto canvas and visualize - note no missing values</a:t>
            </a:r>
          </a:p>
          <a:p>
            <a:pPr marL="571500" indent="-571500">
              <a:spcBef>
                <a:spcPts val="1200"/>
              </a:spcBef>
              <a:buFont typeface="Arial" panose="020B0604020202020204" pitchFamily="34" charset="0"/>
              <a:buChar char="•"/>
            </a:pPr>
            <a:r>
              <a:rPr lang="en-US" sz="2000" dirty="0" smtClean="0"/>
              <a:t>Note last column Bike Buyer – the label</a:t>
            </a:r>
          </a:p>
          <a:p>
            <a:pPr marL="571500" indent="-571500">
              <a:spcBef>
                <a:spcPts val="1200"/>
              </a:spcBef>
              <a:buFont typeface="Arial" panose="020B0604020202020204" pitchFamily="34" charset="0"/>
              <a:buChar char="•"/>
            </a:pPr>
            <a:r>
              <a:rPr lang="en-US" sz="2000" dirty="0" smtClean="0"/>
              <a:t>Note yearly income – not normal – some </a:t>
            </a:r>
            <a:r>
              <a:rPr lang="en-US" sz="2000" dirty="0" err="1" smtClean="0"/>
              <a:t>aglos</a:t>
            </a:r>
            <a:r>
              <a:rPr lang="en-US" sz="2000" dirty="0" smtClean="0"/>
              <a:t> require normal </a:t>
            </a:r>
            <a:r>
              <a:rPr lang="en-US" sz="2000" dirty="0" err="1" smtClean="0"/>
              <a:t>dist</a:t>
            </a:r>
            <a:r>
              <a:rPr lang="en-US" sz="2000" dirty="0" smtClean="0"/>
              <a:t> (Age has same symptoms)</a:t>
            </a:r>
          </a:p>
          <a:p>
            <a:pPr marL="571500" indent="-571500">
              <a:spcBef>
                <a:spcPts val="1200"/>
              </a:spcBef>
              <a:buFont typeface="Arial" panose="020B0604020202020204" pitchFamily="34" charset="0"/>
              <a:buChar char="•"/>
            </a:pPr>
            <a:r>
              <a:rPr lang="en-US" sz="2000" dirty="0" smtClean="0"/>
              <a:t>Show box and whisker and explain.  Outliers are 1.5 * IRQ (75</a:t>
            </a:r>
            <a:r>
              <a:rPr lang="en-US" sz="2000" baseline="30000" dirty="0" smtClean="0"/>
              <a:t>th</a:t>
            </a:r>
            <a:r>
              <a:rPr lang="en-US" sz="2000" dirty="0" smtClean="0"/>
              <a:t> percentile – 25</a:t>
            </a:r>
            <a:r>
              <a:rPr lang="en-US" sz="2000" baseline="30000" dirty="0" smtClean="0"/>
              <a:t>th</a:t>
            </a:r>
            <a:r>
              <a:rPr lang="en-US" sz="2000" dirty="0" smtClean="0"/>
              <a:t> percentile)</a:t>
            </a:r>
          </a:p>
          <a:p>
            <a:pPr marL="571500" indent="-571500">
              <a:spcBef>
                <a:spcPts val="1200"/>
              </a:spcBef>
              <a:buFont typeface="Arial" panose="020B0604020202020204" pitchFamily="34" charset="0"/>
              <a:buChar char="•"/>
            </a:pPr>
            <a:r>
              <a:rPr lang="en-US" sz="2000" dirty="0" smtClean="0"/>
              <a:t>Correct income/Age with Apply Math Operation – Log10.  Outlier on box whisker plot is gone.  Preserved all the data with this transformation without losing an information! </a:t>
            </a: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12</a:t>
            </a:fld>
            <a:endParaRPr lang="en-US"/>
          </a:p>
        </p:txBody>
      </p:sp>
    </p:spTree>
    <p:extLst>
      <p:ext uri="{BB962C8B-B14F-4D97-AF65-F5344CB8AC3E}">
        <p14:creationId xmlns:p14="http://schemas.microsoft.com/office/powerpoint/2010/main" val="1194630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3554819"/>
          </a:xfrm>
        </p:spPr>
        <p:txBody>
          <a:bodyPr/>
          <a:lstStyle/>
          <a:p>
            <a:r>
              <a:rPr lang="en-US" sz="2000" dirty="0" smtClean="0"/>
              <a:t>Feature Selection</a:t>
            </a:r>
          </a:p>
          <a:p>
            <a:pPr marL="571500" indent="-571500">
              <a:spcBef>
                <a:spcPts val="1200"/>
              </a:spcBef>
              <a:buFont typeface="Arial" panose="020B0604020202020204" pitchFamily="34" charset="0"/>
              <a:buChar char="•"/>
            </a:pPr>
            <a:r>
              <a:rPr lang="en-US" sz="2000" dirty="0" smtClean="0"/>
              <a:t>Finds the set of variables that are highly correlated with the target label (Bike Buyer) with low correlation between the other variables.</a:t>
            </a:r>
          </a:p>
          <a:p>
            <a:pPr marL="571500" lvl="1" indent="-571500">
              <a:spcBef>
                <a:spcPts val="1200"/>
              </a:spcBef>
              <a:buFont typeface="Arial" panose="020B0604020202020204" pitchFamily="34" charset="0"/>
              <a:buChar char="•"/>
            </a:pPr>
            <a:r>
              <a:rPr lang="en-US" spc="-70" dirty="0">
                <a:latin typeface="+mj-lt"/>
              </a:rPr>
              <a:t>Experiment with the different scoring options during </a:t>
            </a:r>
            <a:r>
              <a:rPr lang="en-US" spc="-70" dirty="0" smtClean="0">
                <a:latin typeface="+mj-lt"/>
              </a:rPr>
              <a:t>experimentation</a:t>
            </a:r>
          </a:p>
          <a:p>
            <a:pPr lvl="1">
              <a:spcBef>
                <a:spcPts val="1200"/>
              </a:spcBef>
            </a:pPr>
            <a:r>
              <a:rPr lang="en-US" spc="-70" dirty="0" smtClean="0">
                <a:latin typeface="+mj-lt"/>
              </a:rPr>
              <a:t>Splitting Data</a:t>
            </a:r>
          </a:p>
          <a:p>
            <a:pPr marL="571500" lvl="1" indent="-571500">
              <a:spcBef>
                <a:spcPts val="1200"/>
              </a:spcBef>
              <a:buFont typeface="Arial" panose="020B0604020202020204" pitchFamily="34" charset="0"/>
              <a:buChar char="•"/>
            </a:pPr>
            <a:r>
              <a:rPr lang="en-US" spc="-70" dirty="0" smtClean="0">
                <a:latin typeface="+mj-lt"/>
              </a:rPr>
              <a:t>2 methods demonstrated</a:t>
            </a:r>
          </a:p>
          <a:p>
            <a:pPr marL="803275" lvl="2" indent="-571500">
              <a:spcBef>
                <a:spcPts val="1200"/>
              </a:spcBef>
              <a:buFont typeface="Arial" panose="020B0604020202020204" pitchFamily="34" charset="0"/>
              <a:buChar char="•"/>
            </a:pPr>
            <a:r>
              <a:rPr lang="en-US" spc="-70" dirty="0" smtClean="0">
                <a:latin typeface="+mj-lt"/>
              </a:rPr>
              <a:t>Split data</a:t>
            </a:r>
          </a:p>
          <a:p>
            <a:pPr marL="803275" lvl="2" indent="-571500">
              <a:spcBef>
                <a:spcPts val="1200"/>
              </a:spcBef>
              <a:buFont typeface="Arial" panose="020B0604020202020204" pitchFamily="34" charset="0"/>
              <a:buChar char="•"/>
            </a:pPr>
            <a:r>
              <a:rPr lang="en-US" spc="-70" dirty="0" smtClean="0">
                <a:latin typeface="+mj-lt"/>
              </a:rPr>
              <a:t>Cross validation</a:t>
            </a:r>
            <a:endParaRPr lang="en-US" spc="-70" dirty="0">
              <a:latin typeface="+mj-lt"/>
            </a:endParaRPr>
          </a:p>
          <a:p>
            <a:pPr marL="571500" lvl="1" indent="-571500">
              <a:spcBef>
                <a:spcPts val="1200"/>
              </a:spcBef>
              <a:buFont typeface="Arial" panose="020B0604020202020204" pitchFamily="34" charset="0"/>
              <a:buChar char="•"/>
            </a:pPr>
            <a:endParaRPr lang="en-US" sz="100" dirty="0" smtClean="0"/>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13</a:t>
            </a:fld>
            <a:endParaRPr lang="en-US"/>
          </a:p>
        </p:txBody>
      </p:sp>
    </p:spTree>
    <p:extLst>
      <p:ext uri="{BB962C8B-B14F-4D97-AF65-F5344CB8AC3E}">
        <p14:creationId xmlns:p14="http://schemas.microsoft.com/office/powerpoint/2010/main" val="34667381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770537"/>
          </a:xfrm>
        </p:spPr>
        <p:txBody>
          <a:bodyPr/>
          <a:lstStyle/>
          <a:p>
            <a:r>
              <a:rPr lang="en-US" sz="2000" dirty="0" smtClean="0"/>
              <a:t>Model Development</a:t>
            </a:r>
          </a:p>
          <a:p>
            <a:pPr marL="571500" lvl="1" indent="-571500">
              <a:spcBef>
                <a:spcPts val="1200"/>
              </a:spcBef>
              <a:buFont typeface="Arial" panose="020B0604020202020204" pitchFamily="34" charset="0"/>
              <a:buChar char="•"/>
            </a:pPr>
            <a:r>
              <a:rPr lang="en-US" dirty="0" smtClean="0">
                <a:latin typeface="+mj-lt"/>
              </a:rPr>
              <a:t>Classification typically start with logistic regression</a:t>
            </a:r>
          </a:p>
          <a:p>
            <a:pPr marL="571500" lvl="1" indent="-571500">
              <a:spcBef>
                <a:spcPts val="1200"/>
              </a:spcBef>
              <a:buFont typeface="Arial" panose="020B0604020202020204" pitchFamily="34" charset="0"/>
              <a:buChar char="•"/>
            </a:pPr>
            <a:r>
              <a:rPr lang="en-US" dirty="0" smtClean="0">
                <a:latin typeface="+mj-lt"/>
              </a:rPr>
              <a:t>Boosted tree have become more common</a:t>
            </a:r>
          </a:p>
          <a:p>
            <a:pPr lvl="1">
              <a:spcBef>
                <a:spcPts val="1200"/>
              </a:spcBef>
            </a:pPr>
            <a:r>
              <a:rPr lang="en-US" dirty="0" smtClean="0">
                <a:latin typeface="+mj-lt"/>
              </a:rPr>
              <a:t>Compare Models</a:t>
            </a:r>
          </a:p>
          <a:p>
            <a:pPr marL="342900" lvl="1" indent="-342900">
              <a:spcBef>
                <a:spcPts val="1200"/>
              </a:spcBef>
              <a:buFont typeface="Arial" panose="020B0604020202020204" pitchFamily="34" charset="0"/>
              <a:buChar char="•"/>
            </a:pPr>
            <a:r>
              <a:rPr lang="en-US" dirty="0" err="1" smtClean="0">
                <a:latin typeface="+mj-lt"/>
              </a:rPr>
              <a:t>AzureML</a:t>
            </a:r>
            <a:r>
              <a:rPr lang="en-US" dirty="0" smtClean="0">
                <a:latin typeface="+mj-lt"/>
              </a:rPr>
              <a:t> Evaluate Model provides a number of useful metrics</a:t>
            </a:r>
          </a:p>
          <a:p>
            <a:pPr marL="574675" lvl="2" indent="-342900">
              <a:spcBef>
                <a:spcPts val="1200"/>
              </a:spcBef>
              <a:buFont typeface="Arial" panose="020B0604020202020204" pitchFamily="34" charset="0"/>
              <a:buChar char="•"/>
            </a:pPr>
            <a:r>
              <a:rPr lang="en-US" dirty="0" smtClean="0">
                <a:latin typeface="+mj-lt"/>
              </a:rPr>
              <a:t>Accuracy, AUC, F1 and more</a:t>
            </a:r>
          </a:p>
          <a:p>
            <a:pPr marL="574675" lvl="2" indent="-342900">
              <a:spcBef>
                <a:spcPts val="1200"/>
              </a:spcBef>
              <a:buFont typeface="Arial" panose="020B0604020202020204" pitchFamily="34" charset="0"/>
              <a:buChar char="•"/>
            </a:pPr>
            <a:r>
              <a:rPr lang="en-US" dirty="0" smtClean="0">
                <a:latin typeface="+mj-lt"/>
              </a:rPr>
              <a:t>Accuracy measures how well the model correctly identifies buyers and non-buyers</a:t>
            </a:r>
          </a:p>
          <a:p>
            <a:pPr marL="800100" lvl="3" indent="-342900">
              <a:spcBef>
                <a:spcPts val="1200"/>
              </a:spcBef>
              <a:buFont typeface="Arial" panose="020B0604020202020204" pitchFamily="34" charset="0"/>
              <a:buChar char="•"/>
            </a:pPr>
            <a:r>
              <a:rPr lang="en-US" dirty="0" smtClean="0">
                <a:latin typeface="+mj-lt"/>
              </a:rPr>
              <a:t>Because of class imbalance, propensity models should not be evaluated on accuracy</a:t>
            </a:r>
          </a:p>
          <a:p>
            <a:pPr marL="1036638" lvl="4" indent="-342900">
              <a:spcBef>
                <a:spcPts val="1200"/>
              </a:spcBef>
              <a:buFont typeface="Arial" panose="020B0604020202020204" pitchFamily="34" charset="0"/>
              <a:buChar char="•"/>
            </a:pPr>
            <a:r>
              <a:rPr lang="en-US" dirty="0" smtClean="0">
                <a:latin typeface="+mj-lt"/>
              </a:rPr>
              <a:t>Most of the records represent non-buyers. A model could simply always predict 0 for non-buyer and be right 90% of the time!</a:t>
            </a:r>
          </a:p>
          <a:p>
            <a:pPr marL="1036638" lvl="4" indent="-342900">
              <a:spcBef>
                <a:spcPts val="1200"/>
              </a:spcBef>
              <a:buFont typeface="Arial" panose="020B0604020202020204" pitchFamily="34" charset="0"/>
              <a:buChar char="•"/>
            </a:pPr>
            <a:r>
              <a:rPr lang="en-US" b="1" dirty="0" smtClean="0">
                <a:latin typeface="+mj-lt"/>
              </a:rPr>
              <a:t>A</a:t>
            </a:r>
            <a:r>
              <a:rPr lang="en-US" dirty="0" smtClean="0">
                <a:latin typeface="+mj-lt"/>
              </a:rPr>
              <a:t>rea </a:t>
            </a:r>
            <a:r>
              <a:rPr lang="en-US" b="1" dirty="0" smtClean="0">
                <a:latin typeface="+mj-lt"/>
              </a:rPr>
              <a:t>U</a:t>
            </a:r>
            <a:r>
              <a:rPr lang="en-US" dirty="0" smtClean="0">
                <a:latin typeface="+mj-lt"/>
              </a:rPr>
              <a:t>nder the </a:t>
            </a:r>
            <a:r>
              <a:rPr lang="en-US" b="1" dirty="0" smtClean="0">
                <a:latin typeface="+mj-lt"/>
              </a:rPr>
              <a:t>C</a:t>
            </a:r>
            <a:r>
              <a:rPr lang="en-US" dirty="0" smtClean="0">
                <a:latin typeface="+mj-lt"/>
              </a:rPr>
              <a:t>urve (AUC) and F1 are much better metrics when the data is imbalanced</a:t>
            </a: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14</a:t>
            </a:fld>
            <a:endParaRPr lang="en-US"/>
          </a:p>
        </p:txBody>
      </p:sp>
    </p:spTree>
    <p:extLst>
      <p:ext uri="{BB962C8B-B14F-4D97-AF65-F5344CB8AC3E}">
        <p14:creationId xmlns:p14="http://schemas.microsoft.com/office/powerpoint/2010/main" val="2499142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1231106"/>
          </a:xfrm>
        </p:spPr>
        <p:txBody>
          <a:bodyPr/>
          <a:lstStyle/>
          <a:p>
            <a:r>
              <a:rPr lang="en-US" sz="2000" dirty="0" smtClean="0"/>
              <a:t>Model Results</a:t>
            </a:r>
          </a:p>
          <a:p>
            <a:endParaRPr lang="en-US"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59654299"/>
              </p:ext>
            </p:extLst>
          </p:nvPr>
        </p:nvGraphicFramePr>
        <p:xfrm>
          <a:off x="1584770" y="2517204"/>
          <a:ext cx="8574438" cy="2357120"/>
        </p:xfrm>
        <a:graphic>
          <a:graphicData uri="http://schemas.openxmlformats.org/drawingml/2006/table">
            <a:tbl>
              <a:tblPr firstRow="1" bandRow="1">
                <a:tableStyleId>{5C22544A-7EE6-4342-B048-85BDC9FD1C3A}</a:tableStyleId>
              </a:tblPr>
              <a:tblGrid>
                <a:gridCol w="1861815">
                  <a:extLst>
                    <a:ext uri="{9D8B030D-6E8A-4147-A177-3AD203B41FA5}">
                      <a16:colId xmlns:a16="http://schemas.microsoft.com/office/drawing/2014/main" val="1987808284"/>
                    </a:ext>
                  </a:extLst>
                </a:gridCol>
                <a:gridCol w="1836615">
                  <a:extLst>
                    <a:ext uri="{9D8B030D-6E8A-4147-A177-3AD203B41FA5}">
                      <a16:colId xmlns:a16="http://schemas.microsoft.com/office/drawing/2014/main" val="526498499"/>
                    </a:ext>
                  </a:extLst>
                </a:gridCol>
                <a:gridCol w="1266092">
                  <a:extLst>
                    <a:ext uri="{9D8B030D-6E8A-4147-A177-3AD203B41FA5}">
                      <a16:colId xmlns:a16="http://schemas.microsoft.com/office/drawing/2014/main" val="2641922406"/>
                    </a:ext>
                  </a:extLst>
                </a:gridCol>
                <a:gridCol w="1320800">
                  <a:extLst>
                    <a:ext uri="{9D8B030D-6E8A-4147-A177-3AD203B41FA5}">
                      <a16:colId xmlns:a16="http://schemas.microsoft.com/office/drawing/2014/main" val="2473199883"/>
                    </a:ext>
                  </a:extLst>
                </a:gridCol>
                <a:gridCol w="1180123">
                  <a:extLst>
                    <a:ext uri="{9D8B030D-6E8A-4147-A177-3AD203B41FA5}">
                      <a16:colId xmlns:a16="http://schemas.microsoft.com/office/drawing/2014/main" val="2332665008"/>
                    </a:ext>
                  </a:extLst>
                </a:gridCol>
                <a:gridCol w="1108993">
                  <a:extLst>
                    <a:ext uri="{9D8B030D-6E8A-4147-A177-3AD203B41FA5}">
                      <a16:colId xmlns:a16="http://schemas.microsoft.com/office/drawing/2014/main" val="1590513121"/>
                    </a:ext>
                  </a:extLst>
                </a:gridCol>
              </a:tblGrid>
              <a:tr h="370840">
                <a:tc>
                  <a:txBody>
                    <a:bodyPr/>
                    <a:lstStyle/>
                    <a:p>
                      <a:r>
                        <a:rPr lang="en-US" dirty="0" smtClean="0"/>
                        <a:t>Model</a:t>
                      </a:r>
                      <a:endParaRPr lang="en-US" dirty="0"/>
                    </a:p>
                  </a:txBody>
                  <a:tcPr/>
                </a:tc>
                <a:tc>
                  <a:txBody>
                    <a:bodyPr/>
                    <a:lstStyle/>
                    <a:p>
                      <a:pPr algn="ctr"/>
                      <a:r>
                        <a:rPr lang="en-US" dirty="0" smtClean="0"/>
                        <a:t>Data Split</a:t>
                      </a:r>
                      <a:endParaRPr lang="en-US" dirty="0"/>
                    </a:p>
                  </a:txBody>
                  <a:tcPr/>
                </a:tc>
                <a:tc>
                  <a:txBody>
                    <a:bodyPr/>
                    <a:lstStyle/>
                    <a:p>
                      <a:pPr algn="ctr"/>
                      <a:r>
                        <a:rPr lang="en-US" dirty="0" smtClean="0"/>
                        <a:t>Feature Selection</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AUC</a:t>
                      </a:r>
                      <a:endParaRPr lang="en-US" dirty="0"/>
                    </a:p>
                  </a:txBody>
                  <a:tcPr/>
                </a:tc>
                <a:tc>
                  <a:txBody>
                    <a:bodyPr/>
                    <a:lstStyle/>
                    <a:p>
                      <a:pPr algn="ctr"/>
                      <a:r>
                        <a:rPr lang="en-US" dirty="0" smtClean="0"/>
                        <a:t>F1</a:t>
                      </a:r>
                      <a:endParaRPr lang="en-US" dirty="0"/>
                    </a:p>
                  </a:txBody>
                  <a:tcPr/>
                </a:tc>
                <a:extLst>
                  <a:ext uri="{0D108BD9-81ED-4DB2-BD59-A6C34878D82A}">
                    <a16:rowId xmlns:a16="http://schemas.microsoft.com/office/drawing/2014/main" val="2690581237"/>
                  </a:ext>
                </a:extLst>
              </a:tr>
              <a:tr h="370840">
                <a:tc>
                  <a:txBody>
                    <a:bodyPr/>
                    <a:lstStyle/>
                    <a:p>
                      <a:r>
                        <a:rPr lang="en-US" dirty="0" smtClean="0"/>
                        <a:t>Boosted Tree</a:t>
                      </a:r>
                      <a:endParaRPr lang="en-US" dirty="0"/>
                    </a:p>
                  </a:txBody>
                  <a:tcPr/>
                </a:tc>
                <a:tc>
                  <a:txBody>
                    <a:bodyPr/>
                    <a:lstStyle/>
                    <a:p>
                      <a:pPr algn="ctr"/>
                      <a:r>
                        <a:rPr lang="en-US" dirty="0" smtClean="0"/>
                        <a:t>Split</a:t>
                      </a:r>
                      <a:endParaRPr lang="en-US" dirty="0"/>
                    </a:p>
                  </a:txBody>
                  <a:tcPr/>
                </a:tc>
                <a:tc>
                  <a:txBody>
                    <a:bodyPr/>
                    <a:lstStyle/>
                    <a:p>
                      <a:pPr algn="ctr"/>
                      <a:r>
                        <a:rPr lang="en-US" sz="2800" dirty="0" smtClean="0">
                          <a:sym typeface="Wingdings" panose="05000000000000000000" pitchFamily="2" charset="2"/>
                        </a:rPr>
                        <a:t></a:t>
                      </a:r>
                      <a:endParaRPr lang="en-US" sz="2800" dirty="0"/>
                    </a:p>
                  </a:txBody>
                  <a:tcPr/>
                </a:tc>
                <a:tc>
                  <a:txBody>
                    <a:bodyPr/>
                    <a:lstStyle/>
                    <a:p>
                      <a:pPr algn="ctr"/>
                      <a:r>
                        <a:rPr lang="en-US" dirty="0" smtClean="0"/>
                        <a:t>91.9%</a:t>
                      </a:r>
                      <a:endParaRPr lang="en-US" dirty="0"/>
                    </a:p>
                  </a:txBody>
                  <a:tcPr/>
                </a:tc>
                <a:tc>
                  <a:txBody>
                    <a:bodyPr/>
                    <a:lstStyle/>
                    <a:p>
                      <a:pPr algn="ctr"/>
                      <a:r>
                        <a:rPr lang="en-US" dirty="0" smtClean="0"/>
                        <a:t>79.4%</a:t>
                      </a:r>
                      <a:endParaRPr lang="en-US" dirty="0"/>
                    </a:p>
                  </a:txBody>
                  <a:tcPr/>
                </a:tc>
                <a:tc>
                  <a:txBody>
                    <a:bodyPr/>
                    <a:lstStyle/>
                    <a:p>
                      <a:pPr algn="ctr"/>
                      <a:r>
                        <a:rPr lang="en-US" dirty="0" smtClean="0"/>
                        <a:t>0.432</a:t>
                      </a:r>
                      <a:endParaRPr lang="en-US" dirty="0"/>
                    </a:p>
                  </a:txBody>
                  <a:tcPr/>
                </a:tc>
                <a:extLst>
                  <a:ext uri="{0D108BD9-81ED-4DB2-BD59-A6C34878D82A}">
                    <a16:rowId xmlns:a16="http://schemas.microsoft.com/office/drawing/2014/main" val="2375847844"/>
                  </a:ext>
                </a:extLst>
              </a:tr>
              <a:tr h="370840">
                <a:tc>
                  <a:txBody>
                    <a:bodyPr/>
                    <a:lstStyle/>
                    <a:p>
                      <a:r>
                        <a:rPr lang="en-US" b="1" dirty="0" smtClean="0"/>
                        <a:t>Boosted Tree</a:t>
                      </a:r>
                      <a:endParaRPr lang="en-US" b="1" dirty="0"/>
                    </a:p>
                  </a:txBody>
                  <a:tcPr/>
                </a:tc>
                <a:tc>
                  <a:txBody>
                    <a:bodyPr/>
                    <a:lstStyle/>
                    <a:p>
                      <a:pPr algn="ctr"/>
                      <a:r>
                        <a:rPr lang="en-US" b="1" dirty="0" smtClean="0"/>
                        <a:t>Split</a:t>
                      </a:r>
                      <a:endParaRPr lang="en-US" b="1" dirty="0"/>
                    </a:p>
                  </a:txBody>
                  <a:tcPr/>
                </a:tc>
                <a:tc>
                  <a:txBody>
                    <a:bodyPr/>
                    <a:lstStyle/>
                    <a:p>
                      <a:pPr algn="ctr"/>
                      <a:endParaRPr lang="en-US" sz="2400" b="1" i="1" dirty="0"/>
                    </a:p>
                  </a:txBody>
                  <a:tcPr/>
                </a:tc>
                <a:tc>
                  <a:txBody>
                    <a:bodyPr/>
                    <a:lstStyle/>
                    <a:p>
                      <a:pPr algn="ctr"/>
                      <a:r>
                        <a:rPr lang="en-US" b="1" dirty="0" smtClean="0"/>
                        <a:t>92.3%</a:t>
                      </a:r>
                      <a:endParaRPr lang="en-US" b="1" dirty="0"/>
                    </a:p>
                  </a:txBody>
                  <a:tcPr/>
                </a:tc>
                <a:tc>
                  <a:txBody>
                    <a:bodyPr/>
                    <a:lstStyle/>
                    <a:p>
                      <a:pPr algn="ctr"/>
                      <a:r>
                        <a:rPr lang="en-US" b="1" dirty="0" smtClean="0"/>
                        <a:t>85.3%</a:t>
                      </a:r>
                      <a:endParaRPr lang="en-US" b="1" dirty="0"/>
                    </a:p>
                  </a:txBody>
                  <a:tcPr/>
                </a:tc>
                <a:tc>
                  <a:txBody>
                    <a:bodyPr/>
                    <a:lstStyle/>
                    <a:p>
                      <a:pPr algn="ctr"/>
                      <a:r>
                        <a:rPr lang="en-US" b="1" dirty="0" smtClean="0"/>
                        <a:t>0.481</a:t>
                      </a:r>
                      <a:endParaRPr lang="en-US" b="1" dirty="0"/>
                    </a:p>
                  </a:txBody>
                  <a:tcPr/>
                </a:tc>
                <a:extLst>
                  <a:ext uri="{0D108BD9-81ED-4DB2-BD59-A6C34878D82A}">
                    <a16:rowId xmlns:a16="http://schemas.microsoft.com/office/drawing/2014/main" val="2924785889"/>
                  </a:ext>
                </a:extLst>
              </a:tr>
              <a:tr h="370840">
                <a:tc>
                  <a:txBody>
                    <a:bodyPr/>
                    <a:lstStyle/>
                    <a:p>
                      <a:r>
                        <a:rPr lang="en-US" dirty="0" smtClean="0"/>
                        <a:t>Boosted Tree</a:t>
                      </a:r>
                      <a:endParaRPr lang="en-US" dirty="0"/>
                    </a:p>
                  </a:txBody>
                  <a:tcPr/>
                </a:tc>
                <a:tc>
                  <a:txBody>
                    <a:bodyPr/>
                    <a:lstStyle/>
                    <a:p>
                      <a:pPr algn="ctr"/>
                      <a:r>
                        <a:rPr lang="en-US" dirty="0" smtClean="0"/>
                        <a:t>Cross Validated</a:t>
                      </a:r>
                      <a:endParaRPr lang="en-US" dirty="0"/>
                    </a:p>
                  </a:txBody>
                  <a:tcPr/>
                </a:tc>
                <a:tc>
                  <a:txBody>
                    <a:bodyPr/>
                    <a:lstStyle/>
                    <a:p>
                      <a:pPr algn="ctr"/>
                      <a:endParaRPr lang="en-US" dirty="0"/>
                    </a:p>
                  </a:txBody>
                  <a:tcPr/>
                </a:tc>
                <a:tc>
                  <a:txBody>
                    <a:bodyPr/>
                    <a:lstStyle/>
                    <a:p>
                      <a:pPr algn="ctr"/>
                      <a:r>
                        <a:rPr lang="en-US" dirty="0" smtClean="0"/>
                        <a:t>90.8%</a:t>
                      </a:r>
                      <a:endParaRPr lang="en-US" dirty="0"/>
                    </a:p>
                  </a:txBody>
                  <a:tcPr/>
                </a:tc>
                <a:tc>
                  <a:txBody>
                    <a:bodyPr/>
                    <a:lstStyle/>
                    <a:p>
                      <a:pPr algn="ctr"/>
                      <a:r>
                        <a:rPr lang="en-US" dirty="0" smtClean="0"/>
                        <a:t>83.8%</a:t>
                      </a:r>
                      <a:endParaRPr lang="en-US" dirty="0"/>
                    </a:p>
                  </a:txBody>
                  <a:tcPr/>
                </a:tc>
                <a:tc>
                  <a:txBody>
                    <a:bodyPr/>
                    <a:lstStyle/>
                    <a:p>
                      <a:pPr algn="ctr"/>
                      <a:r>
                        <a:rPr lang="en-US" dirty="0" smtClean="0"/>
                        <a:t>0.454</a:t>
                      </a:r>
                      <a:endParaRPr lang="en-US" dirty="0"/>
                    </a:p>
                  </a:txBody>
                  <a:tcPr/>
                </a:tc>
                <a:extLst>
                  <a:ext uri="{0D108BD9-81ED-4DB2-BD59-A6C34878D82A}">
                    <a16:rowId xmlns:a16="http://schemas.microsoft.com/office/drawing/2014/main" val="3111614340"/>
                  </a:ext>
                </a:extLst>
              </a:tr>
              <a:tr h="370840">
                <a:tc>
                  <a:txBody>
                    <a:bodyPr/>
                    <a:lstStyle/>
                    <a:p>
                      <a:r>
                        <a:rPr lang="en-US" dirty="0" smtClean="0"/>
                        <a:t>Logistic</a:t>
                      </a:r>
                      <a:endParaRPr lang="en-US" dirty="0"/>
                    </a:p>
                  </a:txBody>
                  <a:tcPr/>
                </a:tc>
                <a:tc>
                  <a:txBody>
                    <a:bodyPr/>
                    <a:lstStyle/>
                    <a:p>
                      <a:pPr algn="ctr"/>
                      <a:r>
                        <a:rPr lang="en-US" dirty="0" smtClean="0"/>
                        <a:t>Split</a:t>
                      </a:r>
                      <a:endParaRPr lang="en-US" dirty="0"/>
                    </a:p>
                  </a:txBody>
                  <a:tcPr/>
                </a:tc>
                <a:tc>
                  <a:txBody>
                    <a:bodyPr/>
                    <a:lstStyle/>
                    <a:p>
                      <a:pPr algn="ctr"/>
                      <a:endParaRPr lang="en-US"/>
                    </a:p>
                  </a:txBody>
                  <a:tcPr/>
                </a:tc>
                <a:tc>
                  <a:txBody>
                    <a:bodyPr/>
                    <a:lstStyle/>
                    <a:p>
                      <a:pPr algn="ctr"/>
                      <a:r>
                        <a:rPr lang="en-US" dirty="0" smtClean="0"/>
                        <a:t>91.4%</a:t>
                      </a:r>
                      <a:endParaRPr lang="en-US" dirty="0"/>
                    </a:p>
                  </a:txBody>
                  <a:tcPr/>
                </a:tc>
                <a:tc>
                  <a:txBody>
                    <a:bodyPr/>
                    <a:lstStyle/>
                    <a:p>
                      <a:pPr algn="ctr"/>
                      <a:r>
                        <a:rPr lang="en-US" dirty="0" smtClean="0"/>
                        <a:t>67.7%</a:t>
                      </a:r>
                      <a:endParaRPr lang="en-US" dirty="0"/>
                    </a:p>
                  </a:txBody>
                  <a:tcPr/>
                </a:tc>
                <a:tc>
                  <a:txBody>
                    <a:bodyPr/>
                    <a:lstStyle/>
                    <a:p>
                      <a:pPr algn="ctr"/>
                      <a:r>
                        <a:rPr lang="en-US" dirty="0" smtClean="0"/>
                        <a:t>0.032</a:t>
                      </a:r>
                      <a:endParaRPr lang="en-US" dirty="0"/>
                    </a:p>
                  </a:txBody>
                  <a:tcPr/>
                </a:tc>
                <a:extLst>
                  <a:ext uri="{0D108BD9-81ED-4DB2-BD59-A6C34878D82A}">
                    <a16:rowId xmlns:a16="http://schemas.microsoft.com/office/drawing/2014/main" val="1279128850"/>
                  </a:ext>
                </a:extLst>
              </a:tr>
            </a:tbl>
          </a:graphicData>
        </a:graphic>
      </p:graphicFrame>
    </p:spTree>
    <p:extLst>
      <p:ext uri="{BB962C8B-B14F-4D97-AF65-F5344CB8AC3E}">
        <p14:creationId xmlns:p14="http://schemas.microsoft.com/office/powerpoint/2010/main" val="3163516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519248" y="1447799"/>
                <a:ext cx="11151917" cy="4318233"/>
              </a:xfrm>
            </p:spPr>
            <p:txBody>
              <a:bodyPr/>
              <a:lstStyle/>
              <a:p>
                <a:r>
                  <a:rPr lang="en-US" sz="2800" dirty="0" smtClean="0"/>
                  <a:t>While is it is widely accepted that churn describes a consumer behavior patter where the stop or reduce using your product or services.</a:t>
                </a:r>
              </a:p>
              <a:p>
                <a:endParaRPr lang="en-US" sz="2800" dirty="0" smtClean="0"/>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𝐿𝑜𝑠𝑡</m:t>
                          </m:r>
                          <m:r>
                            <a:rPr lang="en-US" sz="2800" i="1">
                              <a:latin typeface="Cambria Math" panose="02040503050406030204" pitchFamily="18" charset="0"/>
                            </a:rPr>
                            <m:t> </m:t>
                          </m:r>
                          <m:r>
                            <a:rPr lang="en-US" sz="2800" i="1">
                              <a:latin typeface="Cambria Math" panose="02040503050406030204" pitchFamily="18" charset="0"/>
                            </a:rPr>
                            <m:t>𝐶𝑢𝑠𝑡𝑜𝑚𝑒𝑟𝑠</m:t>
                          </m:r>
                        </m:num>
                        <m:den>
                          <m:r>
                            <a:rPr lang="en-US" sz="2800" i="1">
                              <a:latin typeface="Cambria Math" panose="02040503050406030204" pitchFamily="18" charset="0"/>
                            </a:rPr>
                            <m:t>𝑁𝑒𝑤</m:t>
                          </m:r>
                          <m:r>
                            <a:rPr lang="en-US" sz="2800" i="1">
                              <a:latin typeface="Cambria Math" panose="02040503050406030204" pitchFamily="18" charset="0"/>
                            </a:rPr>
                            <m:t> </m:t>
                          </m:r>
                          <m:r>
                            <a:rPr lang="en-US" sz="2800" i="1">
                              <a:latin typeface="Cambria Math" panose="02040503050406030204" pitchFamily="18" charset="0"/>
                            </a:rPr>
                            <m:t>𝐶𝑢𝑠𝑡𝑜𝑚𝑒𝑟𝑠</m:t>
                          </m:r>
                        </m:den>
                      </m:f>
                      <m:r>
                        <a:rPr lang="en-US" sz="2800" i="1">
                          <a:latin typeface="Cambria Math" panose="02040503050406030204" pitchFamily="18" charset="0"/>
                        </a:rPr>
                        <m:t>=% </m:t>
                      </m:r>
                      <m:r>
                        <a:rPr lang="en-US" sz="2800" i="1">
                          <a:latin typeface="Cambria Math" panose="02040503050406030204" pitchFamily="18" charset="0"/>
                        </a:rPr>
                        <m:t>𝐶h𝑢𝑟𝑛</m:t>
                      </m:r>
                    </m:oMath>
                  </m:oMathPara>
                </a14:m>
                <a:endParaRPr lang="en-US" sz="2800" dirty="0"/>
              </a:p>
              <a:p>
                <a:r>
                  <a:rPr lang="en-US" sz="2800" dirty="0" smtClean="0"/>
                  <a:t>How you calculate a lost customer varies from product, service, industry, etc.  It is a term that must be discreetly defined</a:t>
                </a:r>
              </a:p>
              <a:p>
                <a:r>
                  <a:rPr lang="en-US" sz="2800" dirty="0" smtClean="0"/>
                  <a:t>Business problem – new customers cost more than existing customers!</a:t>
                </a:r>
                <a:endParaRPr lang="en-US" sz="3600" dirty="0" smtClean="0">
                  <a:latin typeface="+mj-lt"/>
                </a:endParaRP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519248" y="1447799"/>
                <a:ext cx="11151917" cy="4318233"/>
              </a:xfrm>
              <a:blipFill>
                <a:blip r:embed="rId3"/>
                <a:stretch>
                  <a:fillRect l="-1913" t="-2398" r="-1202" b="-39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t>AzureML</a:t>
            </a:r>
            <a:r>
              <a:rPr lang="en-US" dirty="0" smtClean="0"/>
              <a:t> – Churn Model Demo</a:t>
            </a:r>
            <a:endParaRPr lang="en-US"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16</a:t>
            </a:fld>
            <a:endParaRPr lang="en-US"/>
          </a:p>
        </p:txBody>
      </p:sp>
    </p:spTree>
    <p:extLst>
      <p:ext uri="{BB962C8B-B14F-4D97-AF65-F5344CB8AC3E}">
        <p14:creationId xmlns:p14="http://schemas.microsoft.com/office/powerpoint/2010/main" val="32811303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70427"/>
          </a:xfrm>
        </p:spPr>
        <p:txBody>
          <a:bodyPr/>
          <a:lstStyle/>
          <a:p>
            <a:pPr marL="571500" indent="-571500">
              <a:buFont typeface="Arial" panose="020B0604020202020204" pitchFamily="34" charset="0"/>
              <a:buChar char="•"/>
            </a:pPr>
            <a:r>
              <a:rPr lang="en-US" sz="3200" dirty="0" smtClean="0"/>
              <a:t>Data selected from 2009 KDD competition</a:t>
            </a:r>
          </a:p>
          <a:p>
            <a:pPr marL="571500" indent="-571500">
              <a:buFont typeface="Arial" panose="020B0604020202020204" pitchFamily="34" charset="0"/>
              <a:buChar char="•"/>
            </a:pPr>
            <a:r>
              <a:rPr lang="en-US" sz="3200" dirty="0" smtClean="0"/>
              <a:t>The data was collected from a telecommunications company, Orange in France.</a:t>
            </a:r>
          </a:p>
          <a:p>
            <a:pPr marL="571500" indent="-571500">
              <a:buFont typeface="Arial" panose="020B0604020202020204" pitchFamily="34" charset="0"/>
              <a:buChar char="•"/>
            </a:pPr>
            <a:r>
              <a:rPr lang="en-US" sz="3200" dirty="0" smtClean="0"/>
              <a:t>The goal is to build an effective machine learning model for predicting churn, willingness to buy new products/services and opportunities for upselling.</a:t>
            </a:r>
          </a:p>
          <a:p>
            <a:pPr marL="571500" indent="-571500">
              <a:buFont typeface="Arial" panose="020B0604020202020204" pitchFamily="34" charset="0"/>
              <a:buChar char="•"/>
            </a:pPr>
            <a:r>
              <a:rPr lang="en-US" sz="3200" dirty="0" smtClean="0"/>
              <a:t>In this exercise we focus on customer churn.</a:t>
            </a:r>
            <a:endParaRPr lang="en-US" sz="3200" dirty="0"/>
          </a:p>
        </p:txBody>
      </p:sp>
      <p:sp>
        <p:nvSpPr>
          <p:cNvPr id="3" name="Title 2"/>
          <p:cNvSpPr>
            <a:spLocks noGrp="1"/>
          </p:cNvSpPr>
          <p:nvPr>
            <p:ph type="title"/>
          </p:nvPr>
        </p:nvSpPr>
        <p:spPr/>
        <p:txBody>
          <a:bodyPr/>
          <a:lstStyle/>
          <a:p>
            <a:r>
              <a:rPr lang="en-US" dirty="0" smtClean="0"/>
              <a:t>Churn Model – Use Case</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17</a:t>
            </a:fld>
            <a:endParaRPr lang="en-US"/>
          </a:p>
        </p:txBody>
      </p:sp>
    </p:spTree>
    <p:extLst>
      <p:ext uri="{BB962C8B-B14F-4D97-AF65-F5344CB8AC3E}">
        <p14:creationId xmlns:p14="http://schemas.microsoft.com/office/powerpoint/2010/main" val="39910254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616648"/>
          </a:xfrm>
        </p:spPr>
        <p:txBody>
          <a:bodyPr/>
          <a:lstStyle/>
          <a:p>
            <a:r>
              <a:rPr lang="en-US" sz="2400" dirty="0" smtClean="0"/>
              <a:t>Data Engineering</a:t>
            </a:r>
            <a:endParaRPr lang="en-US" sz="2400" dirty="0" smtClean="0"/>
          </a:p>
          <a:p>
            <a:pPr marL="571500" indent="-571500">
              <a:spcBef>
                <a:spcPts val="1200"/>
              </a:spcBef>
              <a:buFont typeface="Arial" panose="020B0604020202020204" pitchFamily="34" charset="0"/>
              <a:buChar char="•"/>
            </a:pPr>
            <a:r>
              <a:rPr lang="en-US" sz="1800" dirty="0" smtClean="0"/>
              <a:t>Columns </a:t>
            </a:r>
            <a:r>
              <a:rPr lang="en-US" sz="1800" dirty="0" smtClean="0"/>
              <a:t>1-190 are </a:t>
            </a:r>
            <a:r>
              <a:rPr lang="en-US" sz="1800" dirty="0" smtClean="0"/>
              <a:t>numeric, </a:t>
            </a:r>
            <a:r>
              <a:rPr lang="en-US" sz="1800" dirty="0" smtClean="0"/>
              <a:t>the rest are </a:t>
            </a:r>
            <a:r>
              <a:rPr lang="en-US" sz="1800" dirty="0" smtClean="0"/>
              <a:t>categorical. </a:t>
            </a:r>
            <a:endParaRPr lang="en-US" sz="1800" dirty="0"/>
          </a:p>
          <a:p>
            <a:pPr marL="803275" lvl="2" indent="-571500">
              <a:spcBef>
                <a:spcPts val="1200"/>
              </a:spcBef>
              <a:buFont typeface="Arial" panose="020B0604020202020204" pitchFamily="34" charset="0"/>
              <a:buChar char="•"/>
            </a:pPr>
            <a:r>
              <a:rPr lang="en-US" sz="1800" dirty="0" smtClean="0">
                <a:latin typeface="+mj-lt"/>
              </a:rPr>
              <a:t>S</a:t>
            </a:r>
            <a:r>
              <a:rPr lang="en-US" sz="1600" dirty="0" smtClean="0">
                <a:latin typeface="+mj-lt"/>
              </a:rPr>
              <a:t>plit the data between numeric and categorical</a:t>
            </a:r>
          </a:p>
          <a:p>
            <a:pPr marL="803275" lvl="2" indent="-571500">
              <a:spcBef>
                <a:spcPts val="1200"/>
              </a:spcBef>
              <a:buFont typeface="Arial" panose="020B0604020202020204" pitchFamily="34" charset="0"/>
              <a:buChar char="•"/>
            </a:pPr>
            <a:r>
              <a:rPr lang="en-US" sz="1600" dirty="0" smtClean="0">
                <a:latin typeface="+mj-lt"/>
              </a:rPr>
              <a:t>Remove numerical variables that are all or nearly all 0s (added a branch showing how to do this in R)</a:t>
            </a:r>
          </a:p>
          <a:p>
            <a:pPr marL="803275" lvl="2" indent="-571500">
              <a:spcBef>
                <a:spcPts val="1200"/>
              </a:spcBef>
              <a:buFont typeface="Arial" panose="020B0604020202020204" pitchFamily="34" charset="0"/>
              <a:buChar char="•"/>
            </a:pPr>
            <a:r>
              <a:rPr lang="en-US" sz="1600" dirty="0" smtClean="0">
                <a:latin typeface="+mj-lt"/>
              </a:rPr>
              <a:t>Apply a Math operation to add +1 to each numeric variable</a:t>
            </a:r>
          </a:p>
          <a:p>
            <a:pPr marL="1028700" lvl="3" indent="-571500">
              <a:spcBef>
                <a:spcPts val="1200"/>
              </a:spcBef>
              <a:buFont typeface="Arial" panose="020B0604020202020204" pitchFamily="34" charset="0"/>
              <a:buChar char="•"/>
            </a:pPr>
            <a:r>
              <a:rPr lang="en-US" sz="1600" dirty="0" smtClean="0">
                <a:latin typeface="+mj-lt"/>
              </a:rPr>
              <a:t>Allows you to distinguish between a 0 in the data source vs. the substitution value of 0 when the missing data substitution is made later.</a:t>
            </a:r>
          </a:p>
          <a:p>
            <a:pPr marL="803275" lvl="2" indent="-571500">
              <a:spcBef>
                <a:spcPts val="1200"/>
              </a:spcBef>
              <a:buFont typeface="Arial" panose="020B0604020202020204" pitchFamily="34" charset="0"/>
              <a:buChar char="•"/>
            </a:pPr>
            <a:r>
              <a:rPr lang="en-US" sz="1800" dirty="0" smtClean="0">
                <a:latin typeface="+mj-lt"/>
              </a:rPr>
              <a:t>Apply the Clean Missing Data module to sub 0 for all missing numeric values</a:t>
            </a:r>
          </a:p>
          <a:p>
            <a:pPr marL="803275" lvl="2" indent="-571500">
              <a:spcBef>
                <a:spcPts val="1200"/>
              </a:spcBef>
              <a:buFont typeface="Arial" panose="020B0604020202020204" pitchFamily="34" charset="0"/>
              <a:buChar char="•"/>
            </a:pPr>
            <a:r>
              <a:rPr lang="en-US" sz="1800" dirty="0" smtClean="0">
                <a:latin typeface="+mj-lt"/>
              </a:rPr>
              <a:t>Bin the numeric column variable values into 50 equally spaced bins</a:t>
            </a:r>
          </a:p>
          <a:p>
            <a:pPr marL="1028700" lvl="3" indent="-571500">
              <a:spcBef>
                <a:spcPts val="1200"/>
              </a:spcBef>
              <a:buFont typeface="Arial" panose="020B0604020202020204" pitchFamily="34" charset="0"/>
              <a:buChar char="•"/>
            </a:pPr>
            <a:r>
              <a:rPr lang="en-US" sz="1600" dirty="0" smtClean="0">
                <a:latin typeface="+mj-lt"/>
              </a:rPr>
              <a:t>This sometimes helps the accuracy of machine learning algorithms – always experiment to determine the best way to proceed!</a:t>
            </a:r>
          </a:p>
          <a:p>
            <a:pPr marL="571500" lvl="1" indent="-571500">
              <a:spcBef>
                <a:spcPts val="1200"/>
              </a:spcBef>
              <a:buFont typeface="Arial" panose="020B0604020202020204" pitchFamily="34" charset="0"/>
              <a:buChar char="•"/>
            </a:pPr>
            <a:endParaRPr lang="en-US" sz="1800"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a:t>
            </a:r>
            <a:r>
              <a:rPr lang="en-US" dirty="0" err="1" smtClean="0"/>
              <a:t>ChurnDemo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18</a:t>
            </a:fld>
            <a:endParaRPr lang="en-US"/>
          </a:p>
        </p:txBody>
      </p:sp>
    </p:spTree>
    <p:extLst>
      <p:ext uri="{BB962C8B-B14F-4D97-AF65-F5344CB8AC3E}">
        <p14:creationId xmlns:p14="http://schemas.microsoft.com/office/powerpoint/2010/main" val="19961513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39650"/>
          </a:xfrm>
        </p:spPr>
        <p:txBody>
          <a:bodyPr/>
          <a:lstStyle/>
          <a:p>
            <a:pPr>
              <a:spcBef>
                <a:spcPts val="1200"/>
              </a:spcBef>
            </a:pPr>
            <a:r>
              <a:rPr lang="en-US" sz="2400" dirty="0" smtClean="0"/>
              <a:t>Categorical Data</a:t>
            </a:r>
          </a:p>
          <a:p>
            <a:pPr marL="342900" indent="-342900">
              <a:spcBef>
                <a:spcPts val="1200"/>
              </a:spcBef>
              <a:buFont typeface="Arial" panose="020B0604020202020204" pitchFamily="34" charset="0"/>
              <a:buChar char="•"/>
            </a:pPr>
            <a:r>
              <a:rPr lang="en-US" sz="1800" dirty="0" smtClean="0"/>
              <a:t>Use Clean Missing Data to replace missing data with 0</a:t>
            </a:r>
          </a:p>
          <a:p>
            <a:pPr marL="342900" indent="-342900">
              <a:spcBef>
                <a:spcPts val="1200"/>
              </a:spcBef>
              <a:buFont typeface="Arial" panose="020B0604020202020204" pitchFamily="34" charset="0"/>
              <a:buChar char="•"/>
            </a:pPr>
            <a:r>
              <a:rPr lang="en-US" sz="1800" dirty="0" smtClean="0"/>
              <a:t>Use Edit Metadata to ensure all categorical variables have the data type Categorical</a:t>
            </a:r>
          </a:p>
          <a:p>
            <a:pPr>
              <a:spcBef>
                <a:spcPts val="1200"/>
              </a:spcBef>
            </a:pPr>
            <a:r>
              <a:rPr lang="en-US" sz="2400" dirty="0" smtClean="0"/>
              <a:t>Join Data</a:t>
            </a:r>
          </a:p>
          <a:p>
            <a:pPr marL="342900" indent="-342900">
              <a:spcBef>
                <a:spcPts val="1200"/>
              </a:spcBef>
              <a:buFont typeface="Arial" panose="020B0604020202020204" pitchFamily="34" charset="0"/>
              <a:buChar char="•"/>
            </a:pPr>
            <a:r>
              <a:rPr lang="en-US" sz="1800" dirty="0" smtClean="0"/>
              <a:t>Combine the numerical and categorical columns together using Add Columns.</a:t>
            </a:r>
          </a:p>
          <a:p>
            <a:pPr marL="342900" indent="-342900">
              <a:spcBef>
                <a:spcPts val="1200"/>
              </a:spcBef>
              <a:buFont typeface="Arial" panose="020B0604020202020204" pitchFamily="34" charset="0"/>
              <a:buChar char="•"/>
            </a:pPr>
            <a:r>
              <a:rPr lang="en-US" sz="1800" dirty="0" smtClean="0"/>
              <a:t>Add labels variable to combined dataset</a:t>
            </a:r>
          </a:p>
          <a:p>
            <a:pPr marL="574675" lvl="2" indent="-342900">
              <a:spcBef>
                <a:spcPts val="1200"/>
              </a:spcBef>
              <a:buFont typeface="Arial" panose="020B0604020202020204" pitchFamily="34" charset="0"/>
              <a:buChar char="•"/>
            </a:pPr>
            <a:r>
              <a:rPr lang="en-US" sz="1600" dirty="0" smtClean="0">
                <a:latin typeface="+mj-lt"/>
              </a:rPr>
              <a:t>A file consisting of one column with values of -1 (did not churn) and +1 (customer churned)</a:t>
            </a:r>
          </a:p>
          <a:p>
            <a:pPr marL="800100" lvl="3" indent="-342900">
              <a:spcBef>
                <a:spcPts val="1200"/>
              </a:spcBef>
              <a:buFont typeface="Arial" panose="020B0604020202020204" pitchFamily="34" charset="0"/>
              <a:buChar char="•"/>
            </a:pPr>
            <a:r>
              <a:rPr lang="en-US" sz="1600" dirty="0" smtClean="0">
                <a:latin typeface="+mj-lt"/>
              </a:rPr>
              <a:t>Change the name of the label from Col1 to </a:t>
            </a:r>
            <a:r>
              <a:rPr lang="en-US" sz="1600" dirty="0" err="1" smtClean="0">
                <a:latin typeface="+mj-lt"/>
              </a:rPr>
              <a:t>ChurnLabel</a:t>
            </a:r>
            <a:endParaRPr lang="en-US" sz="1600" dirty="0">
              <a:latin typeface="+mj-lt"/>
            </a:endParaRPr>
          </a:p>
          <a:p>
            <a:endParaRPr lang="en-US" dirty="0"/>
          </a:p>
        </p:txBody>
      </p:sp>
      <p:sp>
        <p:nvSpPr>
          <p:cNvPr id="3" name="Title 2"/>
          <p:cNvSpPr>
            <a:spLocks noGrp="1"/>
          </p:cNvSpPr>
          <p:nvPr>
            <p:ph type="title"/>
          </p:nvPr>
        </p:nvSpPr>
        <p:spPr/>
        <p:txBody>
          <a:bodyPr/>
          <a:lstStyle/>
          <a:p>
            <a:r>
              <a:rPr lang="en-US" dirty="0" err="1" smtClean="0"/>
              <a:t>AzureML</a:t>
            </a:r>
            <a:r>
              <a:rPr lang="en-US" dirty="0" smtClean="0"/>
              <a:t> Churn Demo</a:t>
            </a:r>
            <a:endParaRPr lang="en-US"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19</a:t>
            </a:fld>
            <a:endParaRPr lang="en-US"/>
          </a:p>
        </p:txBody>
      </p:sp>
    </p:spTree>
    <p:extLst>
      <p:ext uri="{BB962C8B-B14F-4D97-AF65-F5344CB8AC3E}">
        <p14:creationId xmlns:p14="http://schemas.microsoft.com/office/powerpoint/2010/main" val="39844135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0761" name="think-cell Slide" r:id="rId5" imgW="377" imgH="377" progId="TCLayout.ActiveDocument.1">
                  <p:embed/>
                </p:oleObj>
              </mc:Choice>
              <mc:Fallback>
                <p:oleObj name="think-cell Slide" r:id="rId5" imgW="377" imgH="377" progId="TCLayout.ActiveDocument.1">
                  <p:embed/>
                  <p:pic>
                    <p:nvPicPr>
                      <p:cNvPr id="2" name="Object 1" hidden="1"/>
                      <p:cNvPicPr/>
                      <p:nvPr/>
                    </p:nvPicPr>
                    <p:blipFill>
                      <a:blip r:embed="rId6"/>
                      <a:stretch>
                        <a:fillRect/>
                      </a:stretch>
                    </p:blipFill>
                    <p:spPr>
                      <a:xfrm>
                        <a:off x="3176" y="2482"/>
                        <a:ext cx="1587" cy="1587"/>
                      </a:xfrm>
                      <a:prstGeom prst="rect">
                        <a:avLst/>
                      </a:prstGeom>
                    </p:spPr>
                  </p:pic>
                </p:oleObj>
              </mc:Fallback>
            </mc:AlternateContent>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7" y="4489827"/>
            <a:ext cx="2045983" cy="2283888"/>
          </a:xfrm>
          <a:prstGeom prst="rect">
            <a:avLst/>
          </a:prstGeom>
        </p:spPr>
      </p:pic>
      <p:sp>
        <p:nvSpPr>
          <p:cNvPr id="6" name="TextBox 5"/>
          <p:cNvSpPr txBox="1"/>
          <p:nvPr/>
        </p:nvSpPr>
        <p:spPr>
          <a:xfrm>
            <a:off x="1951410" y="4742920"/>
            <a:ext cx="4067670" cy="1815409"/>
          </a:xfrm>
          <a:prstGeom prst="rect">
            <a:avLst/>
          </a:prstGeom>
          <a:noFill/>
        </p:spPr>
        <p:txBody>
          <a:bodyPr wrap="square" rtlCol="0">
            <a:spAutoFit/>
          </a:bodyPr>
          <a:lstStyle/>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Application Development</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Productivity</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Analytics</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Datacenter</a:t>
            </a:r>
          </a:p>
          <a:p>
            <a:pPr defTabSz="914126">
              <a:defRPr/>
            </a:pPr>
            <a:r>
              <a:rPr lang="en-US" sz="1400" kern="0">
                <a:solidFill>
                  <a:srgbClr val="FFC000"/>
                </a:solidFill>
                <a:latin typeface="Segoe UI Semibold" panose="020B0702040204020203" pitchFamily="34" charset="0"/>
                <a:cs typeface="Segoe UI Semibold" panose="020B0702040204020203" pitchFamily="34" charset="0"/>
              </a:rPr>
              <a:t>Gold Enterprise Mobility Management</a:t>
            </a:r>
            <a:endParaRPr lang="en-US" sz="1400" kern="0">
              <a:solidFill>
                <a:srgbClr val="FF0000"/>
              </a:solidFill>
              <a:latin typeface="Segoe UI Semibold" panose="020B0702040204020203" pitchFamily="34" charset="0"/>
              <a:cs typeface="Segoe UI Semibold" panose="020B0702040204020203" pitchFamily="34" charset="0"/>
            </a:endParaRP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Hosting</a:t>
            </a:r>
          </a:p>
        </p:txBody>
      </p:sp>
      <p:sp>
        <p:nvSpPr>
          <p:cNvPr id="7" name="TextBox 6"/>
          <p:cNvSpPr txBox="1"/>
          <p:nvPr/>
        </p:nvSpPr>
        <p:spPr>
          <a:xfrm>
            <a:off x="5950208" y="4742919"/>
            <a:ext cx="4742376" cy="2030796"/>
          </a:xfrm>
          <a:prstGeom prst="rect">
            <a:avLst/>
          </a:prstGeom>
          <a:noFill/>
        </p:spPr>
        <p:txBody>
          <a:bodyPr wrap="square" rtlCol="0">
            <a:spAutoFit/>
          </a:bodyPr>
          <a:lstStyle/>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Cloud Customer Relationship Management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Collaboration and Content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Digital Advertising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Intelligent Systems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Messaging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Solutions Provider</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Small and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Cloud Solutions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Windows and Devices</a:t>
            </a:r>
          </a:p>
          <a:p>
            <a:pPr defTabSz="914126">
              <a:defRPr/>
            </a:pPr>
            <a:endParaRPr lang="en-US" sz="1400" kern="0">
              <a:solidFill>
                <a:prstClr val="white">
                  <a:lumMod val="50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41283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39650"/>
          </a:xfrm>
        </p:spPr>
        <p:txBody>
          <a:bodyPr/>
          <a:lstStyle/>
          <a:p>
            <a:r>
              <a:rPr lang="en-US" sz="2400" dirty="0" smtClean="0"/>
              <a:t>Algorithm Development</a:t>
            </a:r>
          </a:p>
          <a:p>
            <a:pPr marL="342900" indent="-342900">
              <a:buFont typeface="Arial" panose="020B0604020202020204" pitchFamily="34" charset="0"/>
              <a:buChar char="•"/>
            </a:pPr>
            <a:r>
              <a:rPr lang="en-US" sz="2000" dirty="0" smtClean="0"/>
              <a:t>2 classification algorithms are evaluated</a:t>
            </a:r>
          </a:p>
          <a:p>
            <a:pPr marL="574675" lvl="2" indent="-342900">
              <a:buFont typeface="Arial" panose="020B0604020202020204" pitchFamily="34" charset="0"/>
              <a:buChar char="•"/>
            </a:pPr>
            <a:r>
              <a:rPr lang="en-US" sz="1800" dirty="0" smtClean="0">
                <a:latin typeface="+mj-lt"/>
              </a:rPr>
              <a:t>Two Class Boosted Decision Tree and Two Class Decision Forest</a:t>
            </a:r>
          </a:p>
          <a:p>
            <a:pPr marL="342900" lvl="1" indent="-342900">
              <a:buFont typeface="Arial" panose="020B0604020202020204" pitchFamily="34" charset="0"/>
              <a:buChar char="•"/>
            </a:pPr>
            <a:r>
              <a:rPr lang="en-US" dirty="0" smtClean="0">
                <a:latin typeface="+mj-lt"/>
              </a:rPr>
              <a:t>Split the data into test and train</a:t>
            </a:r>
          </a:p>
          <a:p>
            <a:pPr marL="342900" lvl="1" indent="-342900">
              <a:buFont typeface="Arial" panose="020B0604020202020204" pitchFamily="34" charset="0"/>
              <a:buChar char="•"/>
            </a:pPr>
            <a:r>
              <a:rPr lang="en-US" dirty="0" smtClean="0">
                <a:latin typeface="+mj-lt"/>
              </a:rPr>
              <a:t>Run the models and review </a:t>
            </a:r>
            <a:r>
              <a:rPr lang="en-US" smtClean="0">
                <a:latin typeface="+mj-lt"/>
              </a:rPr>
              <a:t>the results</a:t>
            </a:r>
          </a:p>
          <a:p>
            <a:pPr lvl="2"/>
            <a:endParaRPr lang="en-US" dirty="0" smtClean="0">
              <a:latin typeface="+mj-lt"/>
            </a:endParaRPr>
          </a:p>
          <a:p>
            <a:endParaRPr lang="en-US" dirty="0" smtClean="0"/>
          </a:p>
          <a:p>
            <a:endParaRPr lang="en-US" dirty="0"/>
          </a:p>
        </p:txBody>
      </p:sp>
      <p:sp>
        <p:nvSpPr>
          <p:cNvPr id="3" name="Title 2"/>
          <p:cNvSpPr>
            <a:spLocks noGrp="1"/>
          </p:cNvSpPr>
          <p:nvPr>
            <p:ph type="title"/>
          </p:nvPr>
        </p:nvSpPr>
        <p:spPr/>
        <p:txBody>
          <a:bodyPr/>
          <a:lstStyle/>
          <a:p>
            <a:r>
              <a:rPr lang="en-US" dirty="0" err="1" smtClean="0"/>
              <a:t>AzureML</a:t>
            </a:r>
            <a:r>
              <a:rPr lang="en-US" dirty="0" smtClean="0"/>
              <a:t> Churn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20</a:t>
            </a:fld>
            <a:endParaRPr lang="en-US"/>
          </a:p>
        </p:txBody>
      </p:sp>
    </p:spTree>
    <p:extLst>
      <p:ext uri="{BB962C8B-B14F-4D97-AF65-F5344CB8AC3E}">
        <p14:creationId xmlns:p14="http://schemas.microsoft.com/office/powerpoint/2010/main" val="32037168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873" y="0"/>
            <a:ext cx="8148281" cy="6189560"/>
          </a:xfrm>
          <a:prstGeom prst="rect">
            <a:avLst/>
          </a:prstGeom>
        </p:spPr>
      </p:pic>
    </p:spTree>
    <p:extLst>
      <p:ext uri="{BB962C8B-B14F-4D97-AF65-F5344CB8AC3E}">
        <p14:creationId xmlns:p14="http://schemas.microsoft.com/office/powerpoint/2010/main" val="18179749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01" t="5717" r="2801" b="11774"/>
          <a:stretch/>
        </p:blipFill>
        <p:spPr>
          <a:xfrm>
            <a:off x="2041721" y="1383323"/>
            <a:ext cx="7532126" cy="3704492"/>
          </a:xfrm>
          <a:prstGeom prst="rect">
            <a:avLst/>
          </a:prstGeom>
        </p:spPr>
      </p:pic>
    </p:spTree>
    <p:extLst>
      <p:ext uri="{BB962C8B-B14F-4D97-AF65-F5344CB8AC3E}">
        <p14:creationId xmlns:p14="http://schemas.microsoft.com/office/powerpoint/2010/main" val="34865750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Text Placeholder 2"/>
          <p:cNvSpPr>
            <a:spLocks noGrp="1"/>
          </p:cNvSpPr>
          <p:nvPr>
            <p:ph type="body" sz="quarter" idx="12"/>
          </p:nvPr>
        </p:nvSpPr>
        <p:spPr/>
        <p:txBody>
          <a:bodyPr/>
          <a:lstStyle/>
          <a:p>
            <a:r>
              <a:rPr lang="en-US" dirty="0" smtClean="0"/>
              <a:t>How can I improve my business?</a:t>
            </a:r>
            <a:endParaRPr lang="en-US" dirty="0"/>
          </a:p>
        </p:txBody>
      </p:sp>
    </p:spTree>
    <p:extLst>
      <p:ext uri="{BB962C8B-B14F-4D97-AF65-F5344CB8AC3E}">
        <p14:creationId xmlns:p14="http://schemas.microsoft.com/office/powerpoint/2010/main" val="7713745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0501832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a:t>AGENDA SLIDE</a:t>
            </a:r>
            <a:endParaRPr lang="en-US">
              <a:cs typeface="Segoe UI Light"/>
            </a:endParaRPr>
          </a:p>
        </p:txBody>
      </p:sp>
      <p:sp>
        <p:nvSpPr>
          <p:cNvPr id="4" name="Footer Placeholder 3"/>
          <p:cNvSpPr>
            <a:spLocks noGrp="1"/>
          </p:cNvSpPr>
          <p:nvPr>
            <p:ph type="ftr" sz="quarter" idx="3"/>
          </p:nvPr>
        </p:nvSpPr>
        <p:spPr/>
        <p:txBody>
          <a:bodyPr/>
          <a:lstStyle/>
          <a:p>
            <a:r>
              <a:rPr lang="en-US"/>
              <a:t>Confidential</a:t>
            </a:r>
          </a:p>
        </p:txBody>
      </p:sp>
      <p:sp>
        <p:nvSpPr>
          <p:cNvPr id="6" name="Slide Number Placeholder 5"/>
          <p:cNvSpPr>
            <a:spLocks noGrp="1"/>
          </p:cNvSpPr>
          <p:nvPr>
            <p:ph type="sldNum" sz="quarter" idx="4"/>
          </p:nvPr>
        </p:nvSpPr>
        <p:spPr/>
        <p:txBody>
          <a:bodyPr/>
          <a:lstStyle/>
          <a:p>
            <a:pPr defTabSz="914363"/>
            <a:fld id="{727B4C2D-45E2-4621-8491-2995EB46A674}" type="slidenum">
              <a:rPr lang="en-US" smtClean="0"/>
              <a:pPr defTabSz="914363"/>
              <a:t>25</a:t>
            </a:fld>
            <a:endParaRPr lang="en-US"/>
          </a:p>
        </p:txBody>
      </p:sp>
    </p:spTree>
    <p:extLst>
      <p:ext uri="{BB962C8B-B14F-4D97-AF65-F5344CB8AC3E}">
        <p14:creationId xmlns:p14="http://schemas.microsoft.com/office/powerpoint/2010/main" val="14734669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en-US" smtClean="0"/>
              <a:t>Confidential</a:t>
            </a:r>
            <a:endParaRPr lang="en-US"/>
          </a:p>
        </p:txBody>
      </p:sp>
      <p:sp>
        <p:nvSpPr>
          <p:cNvPr id="4" name="Slide Number Placeholder 3"/>
          <p:cNvSpPr>
            <a:spLocks noGrp="1"/>
          </p:cNvSpPr>
          <p:nvPr>
            <p:ph type="sldNum" sz="quarter" idx="4"/>
          </p:nvPr>
        </p:nvSpPr>
        <p:spPr/>
        <p:txBody>
          <a:bodyPr/>
          <a:lstStyle/>
          <a:p>
            <a:pPr defTabSz="914363"/>
            <a:fld id="{727B4C2D-45E2-4621-8491-2995EB46A674}" type="slidenum">
              <a:rPr lang="en-US" smtClean="0"/>
              <a:pPr defTabSz="914363"/>
              <a:t>26</a:t>
            </a:fld>
            <a:endParaRPr lang="en-US"/>
          </a:p>
        </p:txBody>
      </p:sp>
    </p:spTree>
    <p:extLst>
      <p:ext uri="{BB962C8B-B14F-4D97-AF65-F5344CB8AC3E}">
        <p14:creationId xmlns:p14="http://schemas.microsoft.com/office/powerpoint/2010/main" val="31812609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33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2923877"/>
          </a:xfrm>
        </p:spPr>
        <p:txBody>
          <a:bodyPr/>
          <a:lstStyle/>
          <a:p>
            <a:pPr marL="742950" indent="-742950">
              <a:buFont typeface="+mj-lt"/>
              <a:buAutoNum type="arabicPeriod"/>
            </a:pPr>
            <a:r>
              <a:rPr lang="en-US" dirty="0" smtClean="0"/>
              <a:t>Start DSVM on Azure DI Subscription</a:t>
            </a:r>
          </a:p>
          <a:p>
            <a:pPr marL="742950" lvl="1" indent="-742950">
              <a:buFont typeface="+mj-lt"/>
              <a:buAutoNum type="arabicPeriod"/>
            </a:pPr>
            <a:r>
              <a:rPr lang="en-US" dirty="0" smtClean="0"/>
              <a:t>Check to see if Integration Runtime is working (shortcut on desktop)</a:t>
            </a:r>
          </a:p>
          <a:p>
            <a:pPr marL="742950" lvl="1" indent="-742950">
              <a:buFont typeface="+mj-lt"/>
              <a:buAutoNum type="arabicPeriod"/>
            </a:pPr>
            <a:r>
              <a:rPr lang="en-US" dirty="0" smtClean="0"/>
              <a:t>Public IP:  </a:t>
            </a:r>
            <a:r>
              <a:rPr lang="en-US" dirty="0"/>
              <a:t>40.76.18.186</a:t>
            </a:r>
            <a:endParaRPr lang="en-US" dirty="0" smtClean="0"/>
          </a:p>
          <a:p>
            <a:pPr marL="742950" indent="-742950">
              <a:buFont typeface="+mj-lt"/>
              <a:buAutoNum type="arabicPeriod"/>
            </a:pPr>
            <a:r>
              <a:rPr lang="en-US" dirty="0" smtClean="0"/>
              <a:t>Using the </a:t>
            </a:r>
            <a:r>
              <a:rPr lang="en-US" dirty="0" smtClean="0">
                <a:hlinkClick r:id="rId2"/>
              </a:rPr>
              <a:t>Azure Portal</a:t>
            </a:r>
            <a:r>
              <a:rPr lang="en-US" dirty="0" smtClean="0"/>
              <a:t>, ensure </a:t>
            </a:r>
            <a:r>
              <a:rPr lang="en-US" dirty="0" smtClean="0">
                <a:hlinkClick r:id="rId3"/>
              </a:rPr>
              <a:t>czwADF1</a:t>
            </a:r>
            <a:r>
              <a:rPr lang="en-US" dirty="0" smtClean="0"/>
              <a:t> Pipeline is working</a:t>
            </a:r>
            <a:endParaRPr lang="en-US" dirty="0"/>
          </a:p>
        </p:txBody>
      </p:sp>
      <p:sp>
        <p:nvSpPr>
          <p:cNvPr id="2" name="Title 1"/>
          <p:cNvSpPr>
            <a:spLocks noGrp="1"/>
          </p:cNvSpPr>
          <p:nvPr>
            <p:ph type="title"/>
          </p:nvPr>
        </p:nvSpPr>
        <p:spPr/>
        <p:txBody>
          <a:bodyPr/>
          <a:lstStyle/>
          <a:p>
            <a:r>
              <a:rPr lang="en-US" dirty="0" smtClean="0"/>
              <a:t>Setup/Prep Requirements</a:t>
            </a:r>
            <a:endParaRPr lang="en-US" dirty="0"/>
          </a:p>
        </p:txBody>
      </p:sp>
      <p:sp>
        <p:nvSpPr>
          <p:cNvPr id="3" name="Footer Placeholder 2"/>
          <p:cNvSpPr>
            <a:spLocks noGrp="1"/>
          </p:cNvSpPr>
          <p:nvPr>
            <p:ph type="ftr" sz="quarter" idx="3"/>
          </p:nvPr>
        </p:nvSpPr>
        <p:spPr/>
        <p:txBody>
          <a:bodyPr/>
          <a:lstStyle/>
          <a:p>
            <a:r>
              <a:rPr lang="en-US" smtClean="0"/>
              <a:t>Confidential</a:t>
            </a:r>
            <a:endParaRPr lang="en-US"/>
          </a:p>
        </p:txBody>
      </p:sp>
      <p:sp>
        <p:nvSpPr>
          <p:cNvPr id="4" name="Slide Number Placeholder 3"/>
          <p:cNvSpPr>
            <a:spLocks noGrp="1"/>
          </p:cNvSpPr>
          <p:nvPr>
            <p:ph type="sldNum" sz="quarter" idx="4"/>
          </p:nvPr>
        </p:nvSpPr>
        <p:spPr/>
        <p:txBody>
          <a:bodyPr/>
          <a:lstStyle/>
          <a:p>
            <a:pPr defTabSz="914363"/>
            <a:fld id="{727B4C2D-45E2-4621-8491-2995EB46A674}" type="slidenum">
              <a:rPr lang="en-US" smtClean="0"/>
              <a:pPr defTabSz="914363"/>
              <a:t>28</a:t>
            </a:fld>
            <a:endParaRPr lang="en-US"/>
          </a:p>
        </p:txBody>
      </p:sp>
    </p:spTree>
    <p:extLst>
      <p:ext uri="{BB962C8B-B14F-4D97-AF65-F5344CB8AC3E}">
        <p14:creationId xmlns:p14="http://schemas.microsoft.com/office/powerpoint/2010/main" val="24296616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9" y="163107"/>
            <a:ext cx="2856523" cy="1218795"/>
          </a:xfrm>
        </p:spPr>
        <p:txBody>
          <a:bodyPr/>
          <a:lstStyle/>
          <a:p>
            <a:r>
              <a:rPr lang="en-US" dirty="0" smtClean="0">
                <a:latin typeface="Segoe UI Light"/>
                <a:cs typeface="Segoe UI Light"/>
              </a:rPr>
              <a:t>DEMO</a:t>
            </a:r>
            <a:endParaRPr lang="en-US" sz="6600" dirty="0">
              <a:latin typeface="Segoe UI Light"/>
              <a:cs typeface="Segoe UI Light"/>
            </a:endParaRPr>
          </a:p>
        </p:txBody>
      </p:sp>
      <p:sp>
        <p:nvSpPr>
          <p:cNvPr id="5" name="TextBox 4"/>
          <p:cNvSpPr txBox="1"/>
          <p:nvPr/>
        </p:nvSpPr>
        <p:spPr>
          <a:xfrm>
            <a:off x="378071" y="2444261"/>
            <a:ext cx="11306907" cy="3724096"/>
          </a:xfrm>
          <a:prstGeom prst="rect">
            <a:avLst/>
          </a:prstGeom>
          <a:noFill/>
        </p:spPr>
        <p:txBody>
          <a:bodyPr wrap="square" lIns="0" tIns="0" rIns="0" bIns="0" rtlCol="0">
            <a:spAutoFit/>
          </a:bodyPr>
          <a:lstStyle/>
          <a:p>
            <a:r>
              <a:rPr lang="en-US" sz="1600" spc="-70" dirty="0">
                <a:gradFill>
                  <a:gsLst>
                    <a:gs pos="2917">
                      <a:schemeClr val="bg2"/>
                    </a:gs>
                    <a:gs pos="95000">
                      <a:schemeClr val="bg2"/>
                    </a:gs>
                  </a:gsLst>
                  <a:lin ang="5400000" scaled="0"/>
                </a:gradFill>
              </a:rPr>
              <a:t>Summary</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This is a buyer propensity model that predicts which customers are most likely to buy bikes. This is a good example of a customer targeting model that is widely used in Marketing.  It uses 2 binary classification algorithms namely Logistic Regression and Boosted Decision Trees. </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**Inputs:**</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input data is the </a:t>
            </a:r>
            <a:r>
              <a:rPr lang="en-US" sz="1600" spc="-70" dirty="0" err="1">
                <a:gradFill>
                  <a:gsLst>
                    <a:gs pos="2917">
                      <a:schemeClr val="bg2"/>
                    </a:gs>
                    <a:gs pos="95000">
                      <a:schemeClr val="bg2"/>
                    </a:gs>
                  </a:gsLst>
                  <a:lin ang="5400000" scaled="0"/>
                </a:gradFill>
              </a:rPr>
              <a:t>BikeBuyer</a:t>
            </a:r>
            <a:r>
              <a:rPr lang="en-US" sz="1600" spc="-70" dirty="0">
                <a:gradFill>
                  <a:gsLst>
                    <a:gs pos="2917">
                      <a:schemeClr val="bg2"/>
                    </a:gs>
                    <a:gs pos="95000">
                      <a:schemeClr val="bg2"/>
                    </a:gs>
                  </a:gsLst>
                  <a:lin ang="5400000" scaled="0"/>
                </a:gradFill>
              </a:rPr>
              <a:t> dataset that has historical sales data on a set of fictitious customers. This data includes demographic variables such as marital status, gender, yearly income, number of children, occupation, age, etc. Other input variables include home ownership status, number of cars, and commute distance.</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**Outputs:**</a:t>
            </a:r>
          </a:p>
          <a:p>
            <a:endParaRPr lang="en-US" sz="105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training data has one output - a single binary variable showing whether the customer bought a bike or not.  The output of the model is the probability of purchase.  So for a given customer the model shows the probability that the given customer will buy a bike.</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989437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WHO WE ARE</a:t>
            </a:r>
          </a:p>
        </p:txBody>
      </p:sp>
      <p:sp>
        <p:nvSpPr>
          <p:cNvPr id="6" name="Footer Placeholder 5"/>
          <p:cNvSpPr>
            <a:spLocks noGrp="1"/>
          </p:cNvSpPr>
          <p:nvPr>
            <p:ph type="ftr" sz="quarter" idx="3"/>
          </p:nvPr>
        </p:nvSpPr>
        <p:spPr/>
        <p:txBody>
          <a:bodyPr/>
          <a:lstStyle/>
          <a:p>
            <a:r>
              <a:rPr lang="en-US"/>
              <a:t>Confidential</a:t>
            </a:r>
          </a:p>
        </p:txBody>
      </p:sp>
      <p:grpSp>
        <p:nvGrpSpPr>
          <p:cNvPr id="8" name="Group 7"/>
          <p:cNvGrpSpPr/>
          <p:nvPr/>
        </p:nvGrpSpPr>
        <p:grpSpPr>
          <a:xfrm>
            <a:off x="507999" y="1438275"/>
            <a:ext cx="4107543" cy="4570640"/>
            <a:chOff x="507999" y="1438275"/>
            <a:chExt cx="4107543" cy="4570640"/>
          </a:xfrm>
        </p:grpSpPr>
        <p:sp>
          <p:nvSpPr>
            <p:cNvPr id="4" name="Rectangle: Rounded Corners 3"/>
            <p:cNvSpPr/>
            <p:nvPr/>
          </p:nvSpPr>
          <p:spPr>
            <a:xfrm>
              <a:off x="507999" y="1438275"/>
              <a:ext cx="4107543" cy="4570640"/>
            </a:xfrm>
            <a:prstGeom prst="roundRect">
              <a:avLst>
                <a:gd name="adj" fmla="val 928"/>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400">
                  <a:solidFill>
                    <a:schemeClr val="tx2"/>
                  </a:solidFill>
                  <a:latin typeface="Segoe UI Semibold" panose="020B0702040204020203" pitchFamily="34" charset="0"/>
                  <a:cs typeface="Segoe UI Semibold" panose="020B0702040204020203" pitchFamily="34" charset="0"/>
                </a:rPr>
                <a:t>Global Services</a:t>
              </a:r>
            </a:p>
            <a:p>
              <a:r>
                <a:rPr lang="en-US" sz="2000" kern="0">
                  <a:solidFill>
                    <a:srgbClr val="595959"/>
                  </a:solidFill>
                </a:rPr>
                <a:t>Valorem helps </a:t>
              </a:r>
              <a:r>
                <a:rPr lang="en-US" sz="2000" b="1" kern="0">
                  <a:solidFill>
                    <a:srgbClr val="595959"/>
                  </a:solidFill>
                </a:rPr>
                <a:t>clients realize value </a:t>
              </a:r>
              <a:r>
                <a:rPr lang="en-US" sz="2000" kern="0">
                  <a:solidFill>
                    <a:srgbClr val="595959"/>
                  </a:solidFill>
                </a:rPr>
                <a:t>through business technology solutions. Collectively our people have worked with </a:t>
              </a:r>
              <a:r>
                <a:rPr lang="en-US" sz="2000" b="1" i="1" kern="0">
                  <a:solidFill>
                    <a:srgbClr val="595959"/>
                  </a:solidFill>
                </a:rPr>
                <a:t>thousands of enterprises around the world delivering innovative, insightful and technical services.</a:t>
              </a:r>
              <a:endParaRPr lang="en-US" sz="2000">
                <a:solidFill>
                  <a:schemeClr val="accent2"/>
                </a:solidFill>
                <a:latin typeface="Segoe UI Semibold" panose="020B0702040204020203" pitchFamily="34" charset="0"/>
                <a:cs typeface="Segoe UI Semibold" panose="020B0702040204020203" pitchFamily="34" charset="0"/>
              </a:endParaRPr>
            </a:p>
          </p:txBody>
        </p:sp>
        <p:sp>
          <p:nvSpPr>
            <p:cNvPr id="19" name="Freeform 17"/>
            <p:cNvSpPr>
              <a:spLocks noEditPoints="1"/>
            </p:cNvSpPr>
            <p:nvPr/>
          </p:nvSpPr>
          <p:spPr bwMode="auto">
            <a:xfrm>
              <a:off x="3678464" y="5211989"/>
              <a:ext cx="774700" cy="667885"/>
            </a:xfrm>
            <a:custGeom>
              <a:avLst/>
              <a:gdLst>
                <a:gd name="T0" fmla="*/ 366 w 1143"/>
                <a:gd name="T1" fmla="*/ 867 h 986"/>
                <a:gd name="T2" fmla="*/ 350 w 1143"/>
                <a:gd name="T3" fmla="*/ 806 h 986"/>
                <a:gd name="T4" fmla="*/ 61 w 1143"/>
                <a:gd name="T5" fmla="*/ 785 h 986"/>
                <a:gd name="T6" fmla="*/ 0 w 1143"/>
                <a:gd name="T7" fmla="*/ 532 h 986"/>
                <a:gd name="T8" fmla="*/ 189 w 1143"/>
                <a:gd name="T9" fmla="*/ 413 h 986"/>
                <a:gd name="T10" fmla="*/ 368 w 1143"/>
                <a:gd name="T11" fmla="*/ 405 h 986"/>
                <a:gd name="T12" fmla="*/ 536 w 1143"/>
                <a:gd name="T13" fmla="*/ 367 h 986"/>
                <a:gd name="T14" fmla="*/ 903 w 1143"/>
                <a:gd name="T15" fmla="*/ 413 h 986"/>
                <a:gd name="T16" fmla="*/ 1137 w 1143"/>
                <a:gd name="T17" fmla="*/ 535 h 986"/>
                <a:gd name="T18" fmla="*/ 933 w 1143"/>
                <a:gd name="T19" fmla="*/ 874 h 986"/>
                <a:gd name="T20" fmla="*/ 766 w 1143"/>
                <a:gd name="T21" fmla="*/ 864 h 986"/>
                <a:gd name="T22" fmla="*/ 557 w 1143"/>
                <a:gd name="T23" fmla="*/ 986 h 986"/>
                <a:gd name="T24" fmla="*/ 574 w 1143"/>
                <a:gd name="T25" fmla="*/ 949 h 986"/>
                <a:gd name="T26" fmla="*/ 815 w 1143"/>
                <a:gd name="T27" fmla="*/ 516 h 986"/>
                <a:gd name="T28" fmla="*/ 537 w 1143"/>
                <a:gd name="T29" fmla="*/ 403 h 986"/>
                <a:gd name="T30" fmla="*/ 319 w 1143"/>
                <a:gd name="T31" fmla="*/ 519 h 986"/>
                <a:gd name="T32" fmla="*/ 807 w 1143"/>
                <a:gd name="T33" fmla="*/ 771 h 986"/>
                <a:gd name="T34" fmla="*/ 1041 w 1143"/>
                <a:gd name="T35" fmla="*/ 772 h 986"/>
                <a:gd name="T36" fmla="*/ 1097 w 1143"/>
                <a:gd name="T37" fmla="*/ 501 h 986"/>
                <a:gd name="T38" fmla="*/ 838 w 1143"/>
                <a:gd name="T39" fmla="*/ 458 h 986"/>
                <a:gd name="T40" fmla="*/ 798 w 1143"/>
                <a:gd name="T41" fmla="*/ 733 h 986"/>
                <a:gd name="T42" fmla="*/ 94 w 1143"/>
                <a:gd name="T43" fmla="*/ 771 h 986"/>
                <a:gd name="T44" fmla="*/ 327 w 1143"/>
                <a:gd name="T45" fmla="*/ 772 h 986"/>
                <a:gd name="T46" fmla="*/ 336 w 1143"/>
                <a:gd name="T47" fmla="*/ 744 h 986"/>
                <a:gd name="T48" fmla="*/ 283 w 1143"/>
                <a:gd name="T49" fmla="*/ 520 h 986"/>
                <a:gd name="T50" fmla="*/ 191 w 1143"/>
                <a:gd name="T51" fmla="*/ 449 h 986"/>
                <a:gd name="T52" fmla="*/ 94 w 1143"/>
                <a:gd name="T53" fmla="*/ 771 h 986"/>
                <a:gd name="T54" fmla="*/ 793 w 1143"/>
                <a:gd name="T55" fmla="*/ 262 h 986"/>
                <a:gd name="T56" fmla="*/ 1058 w 1143"/>
                <a:gd name="T57" fmla="*/ 262 h 986"/>
                <a:gd name="T58" fmla="*/ 926 w 1143"/>
                <a:gd name="T59" fmla="*/ 165 h 986"/>
                <a:gd name="T60" fmla="*/ 926 w 1143"/>
                <a:gd name="T61" fmla="*/ 359 h 986"/>
                <a:gd name="T62" fmla="*/ 926 w 1143"/>
                <a:gd name="T63" fmla="*/ 165 h 986"/>
                <a:gd name="T64" fmla="*/ 80 w 1143"/>
                <a:gd name="T65" fmla="*/ 262 h 986"/>
                <a:gd name="T66" fmla="*/ 345 w 1143"/>
                <a:gd name="T67" fmla="*/ 262 h 986"/>
                <a:gd name="T68" fmla="*/ 212 w 1143"/>
                <a:gd name="T69" fmla="*/ 165 h 986"/>
                <a:gd name="T70" fmla="*/ 212 w 1143"/>
                <a:gd name="T71" fmla="*/ 359 h 986"/>
                <a:gd name="T72" fmla="*/ 212 w 1143"/>
                <a:gd name="T73" fmla="*/ 165 h 986"/>
                <a:gd name="T74" fmla="*/ 392 w 1143"/>
                <a:gd name="T75" fmla="*/ 175 h 986"/>
                <a:gd name="T76" fmla="*/ 742 w 1143"/>
                <a:gd name="T77" fmla="*/ 175 h 986"/>
                <a:gd name="T78" fmla="*/ 567 w 1143"/>
                <a:gd name="T79" fmla="*/ 36 h 986"/>
                <a:gd name="T80" fmla="*/ 567 w 1143"/>
                <a:gd name="T81" fmla="*/ 315 h 986"/>
                <a:gd name="T82" fmla="*/ 567 w 1143"/>
                <a:gd name="T83" fmla="*/ 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3" h="986">
                  <a:moveTo>
                    <a:pt x="557" y="986"/>
                  </a:moveTo>
                  <a:cubicBezTo>
                    <a:pt x="473" y="986"/>
                    <a:pt x="404" y="943"/>
                    <a:pt x="366" y="867"/>
                  </a:cubicBezTo>
                  <a:cubicBezTo>
                    <a:pt x="365" y="865"/>
                    <a:pt x="365" y="865"/>
                    <a:pt x="365" y="865"/>
                  </a:cubicBezTo>
                  <a:cubicBezTo>
                    <a:pt x="350" y="806"/>
                    <a:pt x="350" y="806"/>
                    <a:pt x="350" y="806"/>
                  </a:cubicBezTo>
                  <a:cubicBezTo>
                    <a:pt x="326" y="842"/>
                    <a:pt x="274" y="870"/>
                    <a:pt x="220" y="874"/>
                  </a:cubicBezTo>
                  <a:cubicBezTo>
                    <a:pt x="150" y="880"/>
                    <a:pt x="92" y="847"/>
                    <a:pt x="61" y="785"/>
                  </a:cubicBezTo>
                  <a:cubicBezTo>
                    <a:pt x="60" y="783"/>
                    <a:pt x="60" y="783"/>
                    <a:pt x="60" y="783"/>
                  </a:cubicBezTo>
                  <a:cubicBezTo>
                    <a:pt x="0" y="532"/>
                    <a:pt x="0" y="532"/>
                    <a:pt x="0" y="532"/>
                  </a:cubicBezTo>
                  <a:cubicBezTo>
                    <a:pt x="0" y="529"/>
                    <a:pt x="0" y="529"/>
                    <a:pt x="0" y="529"/>
                  </a:cubicBezTo>
                  <a:cubicBezTo>
                    <a:pt x="4" y="461"/>
                    <a:pt x="75" y="417"/>
                    <a:pt x="189" y="413"/>
                  </a:cubicBezTo>
                  <a:cubicBezTo>
                    <a:pt x="237" y="411"/>
                    <a:pt x="288" y="418"/>
                    <a:pt x="329" y="430"/>
                  </a:cubicBezTo>
                  <a:cubicBezTo>
                    <a:pt x="340" y="421"/>
                    <a:pt x="353" y="412"/>
                    <a:pt x="368" y="405"/>
                  </a:cubicBezTo>
                  <a:cubicBezTo>
                    <a:pt x="411" y="383"/>
                    <a:pt x="469" y="370"/>
                    <a:pt x="536" y="367"/>
                  </a:cubicBezTo>
                  <a:cubicBezTo>
                    <a:pt x="536" y="367"/>
                    <a:pt x="536" y="367"/>
                    <a:pt x="536" y="367"/>
                  </a:cubicBezTo>
                  <a:cubicBezTo>
                    <a:pt x="631" y="364"/>
                    <a:pt x="747" y="384"/>
                    <a:pt x="808" y="429"/>
                  </a:cubicBezTo>
                  <a:cubicBezTo>
                    <a:pt x="836" y="420"/>
                    <a:pt x="868" y="415"/>
                    <a:pt x="903" y="413"/>
                  </a:cubicBezTo>
                  <a:cubicBezTo>
                    <a:pt x="983" y="410"/>
                    <a:pt x="1087" y="429"/>
                    <a:pt x="1125" y="478"/>
                  </a:cubicBezTo>
                  <a:cubicBezTo>
                    <a:pt x="1138" y="496"/>
                    <a:pt x="1143" y="515"/>
                    <a:pt x="1137" y="535"/>
                  </a:cubicBezTo>
                  <a:cubicBezTo>
                    <a:pt x="1075" y="782"/>
                    <a:pt x="1075" y="782"/>
                    <a:pt x="1075" y="782"/>
                  </a:cubicBezTo>
                  <a:cubicBezTo>
                    <a:pt x="1060" y="830"/>
                    <a:pt x="999" y="869"/>
                    <a:pt x="933" y="874"/>
                  </a:cubicBezTo>
                  <a:cubicBezTo>
                    <a:pt x="869" y="879"/>
                    <a:pt x="814" y="852"/>
                    <a:pt x="782" y="799"/>
                  </a:cubicBezTo>
                  <a:cubicBezTo>
                    <a:pt x="766" y="864"/>
                    <a:pt x="766" y="864"/>
                    <a:pt x="766" y="864"/>
                  </a:cubicBezTo>
                  <a:cubicBezTo>
                    <a:pt x="745" y="926"/>
                    <a:pt x="664" y="978"/>
                    <a:pt x="577" y="985"/>
                  </a:cubicBezTo>
                  <a:cubicBezTo>
                    <a:pt x="570" y="986"/>
                    <a:pt x="564" y="986"/>
                    <a:pt x="557" y="986"/>
                  </a:cubicBezTo>
                  <a:close/>
                  <a:moveTo>
                    <a:pt x="399" y="852"/>
                  </a:moveTo>
                  <a:cubicBezTo>
                    <a:pt x="446" y="945"/>
                    <a:pt x="529" y="953"/>
                    <a:pt x="574" y="949"/>
                  </a:cubicBezTo>
                  <a:cubicBezTo>
                    <a:pt x="646" y="944"/>
                    <a:pt x="715" y="902"/>
                    <a:pt x="731" y="854"/>
                  </a:cubicBezTo>
                  <a:cubicBezTo>
                    <a:pt x="815" y="516"/>
                    <a:pt x="815" y="516"/>
                    <a:pt x="815" y="516"/>
                  </a:cubicBezTo>
                  <a:cubicBezTo>
                    <a:pt x="819" y="502"/>
                    <a:pt x="816" y="489"/>
                    <a:pt x="806" y="476"/>
                  </a:cubicBezTo>
                  <a:cubicBezTo>
                    <a:pt x="771" y="430"/>
                    <a:pt x="655" y="399"/>
                    <a:pt x="537" y="403"/>
                  </a:cubicBezTo>
                  <a:cubicBezTo>
                    <a:pt x="537" y="403"/>
                    <a:pt x="537" y="403"/>
                    <a:pt x="537" y="403"/>
                  </a:cubicBezTo>
                  <a:cubicBezTo>
                    <a:pt x="436" y="407"/>
                    <a:pt x="326" y="439"/>
                    <a:pt x="319" y="519"/>
                  </a:cubicBezTo>
                  <a:lnTo>
                    <a:pt x="399" y="852"/>
                  </a:lnTo>
                  <a:close/>
                  <a:moveTo>
                    <a:pt x="807" y="771"/>
                  </a:moveTo>
                  <a:cubicBezTo>
                    <a:pt x="841" y="835"/>
                    <a:pt x="899" y="841"/>
                    <a:pt x="930" y="838"/>
                  </a:cubicBezTo>
                  <a:cubicBezTo>
                    <a:pt x="981" y="834"/>
                    <a:pt x="1030" y="805"/>
                    <a:pt x="1041" y="772"/>
                  </a:cubicBezTo>
                  <a:cubicBezTo>
                    <a:pt x="1102" y="525"/>
                    <a:pt x="1102" y="525"/>
                    <a:pt x="1102" y="525"/>
                  </a:cubicBezTo>
                  <a:cubicBezTo>
                    <a:pt x="1105" y="516"/>
                    <a:pt x="1103" y="509"/>
                    <a:pt x="1097" y="501"/>
                  </a:cubicBezTo>
                  <a:cubicBezTo>
                    <a:pt x="1072" y="469"/>
                    <a:pt x="987" y="446"/>
                    <a:pt x="904" y="449"/>
                  </a:cubicBezTo>
                  <a:cubicBezTo>
                    <a:pt x="880" y="450"/>
                    <a:pt x="858" y="453"/>
                    <a:pt x="838" y="458"/>
                  </a:cubicBezTo>
                  <a:cubicBezTo>
                    <a:pt x="852" y="479"/>
                    <a:pt x="856" y="502"/>
                    <a:pt x="850" y="526"/>
                  </a:cubicBezTo>
                  <a:cubicBezTo>
                    <a:pt x="798" y="733"/>
                    <a:pt x="798" y="733"/>
                    <a:pt x="798" y="733"/>
                  </a:cubicBezTo>
                  <a:lnTo>
                    <a:pt x="807" y="771"/>
                  </a:lnTo>
                  <a:close/>
                  <a:moveTo>
                    <a:pt x="94" y="771"/>
                  </a:moveTo>
                  <a:cubicBezTo>
                    <a:pt x="127" y="835"/>
                    <a:pt x="185" y="841"/>
                    <a:pt x="217" y="838"/>
                  </a:cubicBezTo>
                  <a:cubicBezTo>
                    <a:pt x="268" y="834"/>
                    <a:pt x="316" y="805"/>
                    <a:pt x="327" y="772"/>
                  </a:cubicBezTo>
                  <a:cubicBezTo>
                    <a:pt x="335" y="743"/>
                    <a:pt x="335" y="743"/>
                    <a:pt x="335" y="743"/>
                  </a:cubicBezTo>
                  <a:cubicBezTo>
                    <a:pt x="336" y="744"/>
                    <a:pt x="336" y="744"/>
                    <a:pt x="336" y="744"/>
                  </a:cubicBezTo>
                  <a:cubicBezTo>
                    <a:pt x="282" y="522"/>
                    <a:pt x="282" y="522"/>
                    <a:pt x="282" y="522"/>
                  </a:cubicBezTo>
                  <a:cubicBezTo>
                    <a:pt x="283" y="520"/>
                    <a:pt x="283" y="520"/>
                    <a:pt x="283" y="520"/>
                  </a:cubicBezTo>
                  <a:cubicBezTo>
                    <a:pt x="284" y="498"/>
                    <a:pt x="291" y="478"/>
                    <a:pt x="302" y="460"/>
                  </a:cubicBezTo>
                  <a:cubicBezTo>
                    <a:pt x="268" y="452"/>
                    <a:pt x="229" y="448"/>
                    <a:pt x="191" y="449"/>
                  </a:cubicBezTo>
                  <a:cubicBezTo>
                    <a:pt x="119" y="452"/>
                    <a:pt x="41" y="474"/>
                    <a:pt x="36" y="529"/>
                  </a:cubicBezTo>
                  <a:lnTo>
                    <a:pt x="94" y="771"/>
                  </a:lnTo>
                  <a:close/>
                  <a:moveTo>
                    <a:pt x="926" y="395"/>
                  </a:moveTo>
                  <a:cubicBezTo>
                    <a:pt x="853" y="395"/>
                    <a:pt x="793" y="335"/>
                    <a:pt x="793" y="262"/>
                  </a:cubicBezTo>
                  <a:cubicBezTo>
                    <a:pt x="793" y="189"/>
                    <a:pt x="853" y="129"/>
                    <a:pt x="926" y="129"/>
                  </a:cubicBezTo>
                  <a:cubicBezTo>
                    <a:pt x="999" y="129"/>
                    <a:pt x="1058" y="189"/>
                    <a:pt x="1058" y="262"/>
                  </a:cubicBezTo>
                  <a:cubicBezTo>
                    <a:pt x="1058" y="335"/>
                    <a:pt x="999" y="395"/>
                    <a:pt x="926" y="395"/>
                  </a:cubicBezTo>
                  <a:close/>
                  <a:moveTo>
                    <a:pt x="926" y="165"/>
                  </a:moveTo>
                  <a:cubicBezTo>
                    <a:pt x="873" y="165"/>
                    <a:pt x="829" y="209"/>
                    <a:pt x="829" y="262"/>
                  </a:cubicBezTo>
                  <a:cubicBezTo>
                    <a:pt x="829" y="315"/>
                    <a:pt x="873" y="359"/>
                    <a:pt x="926" y="359"/>
                  </a:cubicBezTo>
                  <a:cubicBezTo>
                    <a:pt x="979" y="359"/>
                    <a:pt x="1022" y="315"/>
                    <a:pt x="1022" y="262"/>
                  </a:cubicBezTo>
                  <a:cubicBezTo>
                    <a:pt x="1022" y="209"/>
                    <a:pt x="979" y="165"/>
                    <a:pt x="926" y="165"/>
                  </a:cubicBezTo>
                  <a:close/>
                  <a:moveTo>
                    <a:pt x="212" y="395"/>
                  </a:moveTo>
                  <a:cubicBezTo>
                    <a:pt x="139" y="395"/>
                    <a:pt x="80" y="335"/>
                    <a:pt x="80" y="262"/>
                  </a:cubicBezTo>
                  <a:cubicBezTo>
                    <a:pt x="80" y="189"/>
                    <a:pt x="139" y="129"/>
                    <a:pt x="212" y="129"/>
                  </a:cubicBezTo>
                  <a:cubicBezTo>
                    <a:pt x="285" y="129"/>
                    <a:pt x="345" y="189"/>
                    <a:pt x="345" y="262"/>
                  </a:cubicBezTo>
                  <a:cubicBezTo>
                    <a:pt x="345" y="335"/>
                    <a:pt x="285" y="395"/>
                    <a:pt x="212" y="395"/>
                  </a:cubicBezTo>
                  <a:close/>
                  <a:moveTo>
                    <a:pt x="212" y="165"/>
                  </a:moveTo>
                  <a:cubicBezTo>
                    <a:pt x="159" y="165"/>
                    <a:pt x="116" y="209"/>
                    <a:pt x="116" y="262"/>
                  </a:cubicBezTo>
                  <a:cubicBezTo>
                    <a:pt x="116" y="315"/>
                    <a:pt x="159" y="359"/>
                    <a:pt x="212" y="359"/>
                  </a:cubicBezTo>
                  <a:cubicBezTo>
                    <a:pt x="265" y="359"/>
                    <a:pt x="309" y="315"/>
                    <a:pt x="309" y="262"/>
                  </a:cubicBezTo>
                  <a:cubicBezTo>
                    <a:pt x="309" y="209"/>
                    <a:pt x="265" y="165"/>
                    <a:pt x="212" y="165"/>
                  </a:cubicBezTo>
                  <a:close/>
                  <a:moveTo>
                    <a:pt x="567" y="351"/>
                  </a:moveTo>
                  <a:cubicBezTo>
                    <a:pt x="471" y="351"/>
                    <a:pt x="392" y="272"/>
                    <a:pt x="392" y="175"/>
                  </a:cubicBezTo>
                  <a:cubicBezTo>
                    <a:pt x="392" y="79"/>
                    <a:pt x="471" y="0"/>
                    <a:pt x="567" y="0"/>
                  </a:cubicBezTo>
                  <a:cubicBezTo>
                    <a:pt x="663" y="0"/>
                    <a:pt x="742" y="79"/>
                    <a:pt x="742" y="175"/>
                  </a:cubicBezTo>
                  <a:cubicBezTo>
                    <a:pt x="742" y="272"/>
                    <a:pt x="663" y="351"/>
                    <a:pt x="567" y="351"/>
                  </a:cubicBezTo>
                  <a:close/>
                  <a:moveTo>
                    <a:pt x="567" y="36"/>
                  </a:moveTo>
                  <a:cubicBezTo>
                    <a:pt x="490" y="36"/>
                    <a:pt x="428" y="99"/>
                    <a:pt x="428" y="175"/>
                  </a:cubicBezTo>
                  <a:cubicBezTo>
                    <a:pt x="428" y="252"/>
                    <a:pt x="490" y="315"/>
                    <a:pt x="567" y="315"/>
                  </a:cubicBezTo>
                  <a:cubicBezTo>
                    <a:pt x="643" y="315"/>
                    <a:pt x="706" y="252"/>
                    <a:pt x="706" y="175"/>
                  </a:cubicBezTo>
                  <a:cubicBezTo>
                    <a:pt x="706" y="99"/>
                    <a:pt x="643" y="36"/>
                    <a:pt x="567"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nvGrpSpPr>
          <p:cNvPr id="9" name="Group 8"/>
          <p:cNvGrpSpPr/>
          <p:nvPr/>
        </p:nvGrpSpPr>
        <p:grpSpPr>
          <a:xfrm>
            <a:off x="4760685" y="1438275"/>
            <a:ext cx="6923315" cy="4570640"/>
            <a:chOff x="4760685" y="1438275"/>
            <a:chExt cx="6923315" cy="4570640"/>
          </a:xfrm>
        </p:grpSpPr>
        <p:sp>
          <p:nvSpPr>
            <p:cNvPr id="18" name="Rectangle: Rounded Corners 17"/>
            <p:cNvSpPr/>
            <p:nvPr/>
          </p:nvSpPr>
          <p:spPr>
            <a:xfrm>
              <a:off x="4760685" y="1438275"/>
              <a:ext cx="6923315" cy="4570640"/>
            </a:xfrm>
            <a:prstGeom prst="roundRect">
              <a:avLst>
                <a:gd name="adj" fmla="val 605"/>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1000"/>
                </a:spcAft>
              </a:pPr>
              <a:r>
                <a:rPr lang="en-US" sz="2400">
                  <a:solidFill>
                    <a:schemeClr val="tx2"/>
                  </a:solidFill>
                  <a:latin typeface="Segoe UI Semibold" panose="020B0702040204020203" pitchFamily="34" charset="0"/>
                  <a:cs typeface="Segoe UI Semibold" panose="020B0702040204020203" pitchFamily="34" charset="0"/>
                </a:rPr>
                <a:t>Recent Awards</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rPr>
                <a:t>2017 Fast Growth 150 </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cs typeface="Segoe UI Semibold" panose="020B0702040204020203" pitchFamily="34" charset="0"/>
                </a:rPr>
                <a:t>2017 Solution Provider 500</a:t>
              </a:r>
            </a:p>
            <a:p>
              <a:pPr marL="347663" indent="-228600">
                <a:lnSpc>
                  <a:spcPct val="150000"/>
                </a:lnSpc>
                <a:buFont typeface="Arial" panose="020B0604020202020204" pitchFamily="34" charset="0"/>
                <a:buChar char="•"/>
              </a:pPr>
              <a:r>
                <a:rPr lang="en-US" sz="2000" b="1" kern="0">
                  <a:solidFill>
                    <a:schemeClr val="accent3"/>
                  </a:solidFill>
                  <a:cs typeface="Segoe UI Semibold" panose="020B0702040204020203" pitchFamily="34" charset="0"/>
                </a:rPr>
                <a:t>KC Business Journal: </a:t>
              </a:r>
              <a:r>
                <a:rPr lang="en-US" sz="2000" kern="0">
                  <a:solidFill>
                    <a:srgbClr val="595959"/>
                  </a:solidFill>
                  <a:cs typeface="Segoe UI Semibold" panose="020B0702040204020203" pitchFamily="34" charset="0"/>
                </a:rPr>
                <a:t>2017 Info Systems Firm (#4)</a:t>
              </a:r>
              <a:endParaRPr lang="en-US" sz="2000"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KC Business Journal: </a:t>
              </a:r>
              <a:r>
                <a:rPr lang="en-US" sz="2000" kern="0">
                  <a:solidFill>
                    <a:srgbClr val="595959"/>
                  </a:solidFill>
                </a:rPr>
                <a:t>2016 Fastest Growing</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Redmond Channel Partner: </a:t>
              </a:r>
              <a:r>
                <a:rPr lang="en-US" sz="2000" kern="0">
                  <a:solidFill>
                    <a:srgbClr val="595959"/>
                  </a:solidFill>
                  <a:cs typeface="Segoe UI Semibold" panose="020B0702040204020203" pitchFamily="34" charset="0"/>
                </a:rPr>
                <a:t>2016 Top 200 US</a:t>
              </a:r>
              <a:br>
                <a:rPr lang="en-US" sz="2000" kern="0">
                  <a:solidFill>
                    <a:srgbClr val="595959"/>
                  </a:solidFill>
                  <a:cs typeface="Segoe UI Semibold" panose="020B0702040204020203" pitchFamily="34" charset="0"/>
                </a:rPr>
              </a:br>
              <a:r>
                <a:rPr lang="en-US" sz="2000" kern="0">
                  <a:solidFill>
                    <a:srgbClr val="595959"/>
                  </a:solidFill>
                  <a:cs typeface="Segoe UI Semibold" panose="020B0702040204020203" pitchFamily="34" charset="0"/>
                </a:rPr>
                <a:t>MS Partners</a:t>
              </a:r>
            </a:p>
            <a:p>
              <a:pPr marL="347663" indent="-228600">
                <a:lnSpc>
                  <a:spcPct val="150000"/>
                </a:lnSpc>
                <a:buFont typeface="Arial" panose="020B0604020202020204" pitchFamily="34" charset="0"/>
                <a:buChar char="•"/>
              </a:pPr>
              <a:r>
                <a:rPr lang="en-US" sz="2000" b="1" kern="0">
                  <a:solidFill>
                    <a:srgbClr val="4C8B2B"/>
                  </a:solidFill>
                </a:rPr>
                <a:t>Microsoft DX EIP Elite Partner</a:t>
              </a:r>
              <a:endParaRPr lang="en-US" sz="2000">
                <a:solidFill>
                  <a:schemeClr val="accent2"/>
                </a:solidFill>
                <a:latin typeface="Segoe UI Semibold" panose="020B0702040204020203" pitchFamily="34" charset="0"/>
                <a:cs typeface="Segoe UI Semibold" panose="020B0702040204020203" pitchFamily="34" charset="0"/>
              </a:endParaRPr>
            </a:p>
          </p:txBody>
        </p:sp>
        <p:grpSp>
          <p:nvGrpSpPr>
            <p:cNvPr id="20" name="Group 135"/>
            <p:cNvGrpSpPr>
              <a:grpSpLocks noChangeAspect="1"/>
            </p:cNvGrpSpPr>
            <p:nvPr/>
          </p:nvGrpSpPr>
          <p:grpSpPr bwMode="auto">
            <a:xfrm>
              <a:off x="10921093" y="5211989"/>
              <a:ext cx="622300" cy="611854"/>
              <a:chOff x="5102" y="2638"/>
              <a:chExt cx="2502" cy="2460"/>
            </a:xfrm>
            <a:solidFill>
              <a:schemeClr val="accent3"/>
            </a:solidFill>
          </p:grpSpPr>
          <p:sp>
            <p:nvSpPr>
              <p:cNvPr id="21" name="Freeform 136"/>
              <p:cNvSpPr>
                <a:spLocks noEditPoints="1"/>
              </p:cNvSpPr>
              <p:nvPr/>
            </p:nvSpPr>
            <p:spPr bwMode="auto">
              <a:xfrm>
                <a:off x="5102" y="2638"/>
                <a:ext cx="2502" cy="1712"/>
              </a:xfrm>
              <a:custGeom>
                <a:avLst/>
                <a:gdLst>
                  <a:gd name="T0" fmla="*/ 930 w 1060"/>
                  <a:gd name="T1" fmla="*/ 726 h 726"/>
                  <a:gd name="T2" fmla="*/ 930 w 1060"/>
                  <a:gd name="T3" fmla="*/ 694 h 726"/>
                  <a:gd name="T4" fmla="*/ 1028 w 1060"/>
                  <a:gd name="T5" fmla="*/ 32 h 726"/>
                  <a:gd name="T6" fmla="*/ 32 w 1060"/>
                  <a:gd name="T7" fmla="*/ 694 h 726"/>
                  <a:gd name="T8" fmla="*/ 771 w 1060"/>
                  <a:gd name="T9" fmla="*/ 710 h 726"/>
                  <a:gd name="T10" fmla="*/ 16 w 1060"/>
                  <a:gd name="T11" fmla="*/ 726 h 726"/>
                  <a:gd name="T12" fmla="*/ 0 w 1060"/>
                  <a:gd name="T13" fmla="*/ 16 h 726"/>
                  <a:gd name="T14" fmla="*/ 1044 w 1060"/>
                  <a:gd name="T15" fmla="*/ 0 h 726"/>
                  <a:gd name="T16" fmla="*/ 1060 w 1060"/>
                  <a:gd name="T17" fmla="*/ 710 h 726"/>
                  <a:gd name="T18" fmla="*/ 466 w 1060"/>
                  <a:gd name="T19" fmla="*/ 601 h 726"/>
                  <a:gd name="T20" fmla="*/ 104 w 1060"/>
                  <a:gd name="T21" fmla="*/ 585 h 726"/>
                  <a:gd name="T22" fmla="*/ 466 w 1060"/>
                  <a:gd name="T23" fmla="*/ 569 h 726"/>
                  <a:gd name="T24" fmla="*/ 466 w 1060"/>
                  <a:gd name="T25" fmla="*/ 601 h 726"/>
                  <a:gd name="T26" fmla="*/ 120 w 1060"/>
                  <a:gd name="T27" fmla="*/ 522 h 726"/>
                  <a:gd name="T28" fmla="*/ 120 w 1060"/>
                  <a:gd name="T29" fmla="*/ 490 h 726"/>
                  <a:gd name="T30" fmla="*/ 590 w 1060"/>
                  <a:gd name="T31" fmla="*/ 506 h 726"/>
                  <a:gd name="T32" fmla="*/ 574 w 1060"/>
                  <a:gd name="T33" fmla="*/ 443 h 726"/>
                  <a:gd name="T34" fmla="*/ 104 w 1060"/>
                  <a:gd name="T35" fmla="*/ 427 h 726"/>
                  <a:gd name="T36" fmla="*/ 574 w 1060"/>
                  <a:gd name="T37" fmla="*/ 411 h 726"/>
                  <a:gd name="T38" fmla="*/ 574 w 1060"/>
                  <a:gd name="T39" fmla="*/ 443 h 726"/>
                  <a:gd name="T40" fmla="*/ 120 w 1060"/>
                  <a:gd name="T41" fmla="*/ 364 h 726"/>
                  <a:gd name="T42" fmla="*/ 120 w 1060"/>
                  <a:gd name="T43" fmla="*/ 332 h 726"/>
                  <a:gd name="T44" fmla="*/ 956 w 1060"/>
                  <a:gd name="T45" fmla="*/ 348 h 726"/>
                  <a:gd name="T46" fmla="*/ 940 w 1060"/>
                  <a:gd name="T47" fmla="*/ 286 h 726"/>
                  <a:gd name="T48" fmla="*/ 104 w 1060"/>
                  <a:gd name="T49" fmla="*/ 270 h 726"/>
                  <a:gd name="T50" fmla="*/ 940 w 1060"/>
                  <a:gd name="T51" fmla="*/ 254 h 726"/>
                  <a:gd name="T52" fmla="*/ 940 w 1060"/>
                  <a:gd name="T53" fmla="*/ 286 h 726"/>
                  <a:gd name="T54" fmla="*/ 120 w 1060"/>
                  <a:gd name="T55" fmla="*/ 207 h 726"/>
                  <a:gd name="T56" fmla="*/ 120 w 1060"/>
                  <a:gd name="T57" fmla="*/ 175 h 726"/>
                  <a:gd name="T58" fmla="*/ 956 w 1060"/>
                  <a:gd name="T59" fmla="*/ 191 h 726"/>
                  <a:gd name="T60" fmla="*/ 940 w 1060"/>
                  <a:gd name="T61" fmla="*/ 128 h 726"/>
                  <a:gd name="T62" fmla="*/ 104 w 1060"/>
                  <a:gd name="T63" fmla="*/ 112 h 726"/>
                  <a:gd name="T64" fmla="*/ 940 w 1060"/>
                  <a:gd name="T65" fmla="*/ 96 h 726"/>
                  <a:gd name="T66" fmla="*/ 940 w 1060"/>
                  <a:gd name="T67" fmla="*/ 12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0" h="726">
                    <a:moveTo>
                      <a:pt x="1044" y="726"/>
                    </a:moveTo>
                    <a:cubicBezTo>
                      <a:pt x="930" y="726"/>
                      <a:pt x="930" y="726"/>
                      <a:pt x="930" y="726"/>
                    </a:cubicBezTo>
                    <a:cubicBezTo>
                      <a:pt x="921" y="726"/>
                      <a:pt x="914" y="719"/>
                      <a:pt x="914" y="710"/>
                    </a:cubicBezTo>
                    <a:cubicBezTo>
                      <a:pt x="914" y="701"/>
                      <a:pt x="921" y="694"/>
                      <a:pt x="930" y="694"/>
                    </a:cubicBezTo>
                    <a:cubicBezTo>
                      <a:pt x="1028" y="694"/>
                      <a:pt x="1028" y="694"/>
                      <a:pt x="1028" y="694"/>
                    </a:cubicBezTo>
                    <a:cubicBezTo>
                      <a:pt x="1028" y="32"/>
                      <a:pt x="1028" y="32"/>
                      <a:pt x="1028" y="32"/>
                    </a:cubicBezTo>
                    <a:cubicBezTo>
                      <a:pt x="32" y="32"/>
                      <a:pt x="32" y="32"/>
                      <a:pt x="32" y="32"/>
                    </a:cubicBezTo>
                    <a:cubicBezTo>
                      <a:pt x="32" y="694"/>
                      <a:pt x="32" y="694"/>
                      <a:pt x="32" y="694"/>
                    </a:cubicBezTo>
                    <a:cubicBezTo>
                      <a:pt x="755" y="694"/>
                      <a:pt x="755" y="694"/>
                      <a:pt x="755" y="694"/>
                    </a:cubicBezTo>
                    <a:cubicBezTo>
                      <a:pt x="764" y="694"/>
                      <a:pt x="771" y="701"/>
                      <a:pt x="771" y="710"/>
                    </a:cubicBezTo>
                    <a:cubicBezTo>
                      <a:pt x="771" y="719"/>
                      <a:pt x="764" y="726"/>
                      <a:pt x="755" y="726"/>
                    </a:cubicBezTo>
                    <a:cubicBezTo>
                      <a:pt x="16" y="726"/>
                      <a:pt x="16" y="726"/>
                      <a:pt x="16" y="726"/>
                    </a:cubicBezTo>
                    <a:cubicBezTo>
                      <a:pt x="8" y="726"/>
                      <a:pt x="0" y="719"/>
                      <a:pt x="0" y="710"/>
                    </a:cubicBezTo>
                    <a:cubicBezTo>
                      <a:pt x="0" y="16"/>
                      <a:pt x="0" y="16"/>
                      <a:pt x="0" y="16"/>
                    </a:cubicBezTo>
                    <a:cubicBezTo>
                      <a:pt x="0" y="7"/>
                      <a:pt x="8" y="0"/>
                      <a:pt x="16" y="0"/>
                    </a:cubicBezTo>
                    <a:cubicBezTo>
                      <a:pt x="1044" y="0"/>
                      <a:pt x="1044" y="0"/>
                      <a:pt x="1044" y="0"/>
                    </a:cubicBezTo>
                    <a:cubicBezTo>
                      <a:pt x="1053" y="0"/>
                      <a:pt x="1060" y="7"/>
                      <a:pt x="1060" y="16"/>
                    </a:cubicBezTo>
                    <a:cubicBezTo>
                      <a:pt x="1060" y="710"/>
                      <a:pt x="1060" y="710"/>
                      <a:pt x="1060" y="710"/>
                    </a:cubicBezTo>
                    <a:cubicBezTo>
                      <a:pt x="1060" y="719"/>
                      <a:pt x="1053" y="726"/>
                      <a:pt x="1044" y="726"/>
                    </a:cubicBezTo>
                    <a:close/>
                    <a:moveTo>
                      <a:pt x="466" y="601"/>
                    </a:moveTo>
                    <a:cubicBezTo>
                      <a:pt x="120" y="601"/>
                      <a:pt x="120" y="601"/>
                      <a:pt x="120" y="601"/>
                    </a:cubicBezTo>
                    <a:cubicBezTo>
                      <a:pt x="111" y="601"/>
                      <a:pt x="104" y="594"/>
                      <a:pt x="104" y="585"/>
                    </a:cubicBezTo>
                    <a:cubicBezTo>
                      <a:pt x="104" y="576"/>
                      <a:pt x="111" y="569"/>
                      <a:pt x="120" y="569"/>
                    </a:cubicBezTo>
                    <a:cubicBezTo>
                      <a:pt x="466" y="569"/>
                      <a:pt x="466" y="569"/>
                      <a:pt x="466" y="569"/>
                    </a:cubicBezTo>
                    <a:cubicBezTo>
                      <a:pt x="474" y="569"/>
                      <a:pt x="482" y="576"/>
                      <a:pt x="482" y="585"/>
                    </a:cubicBezTo>
                    <a:cubicBezTo>
                      <a:pt x="482" y="594"/>
                      <a:pt x="474" y="601"/>
                      <a:pt x="466" y="601"/>
                    </a:cubicBezTo>
                    <a:close/>
                    <a:moveTo>
                      <a:pt x="574" y="522"/>
                    </a:moveTo>
                    <a:cubicBezTo>
                      <a:pt x="120" y="522"/>
                      <a:pt x="120" y="522"/>
                      <a:pt x="120" y="522"/>
                    </a:cubicBezTo>
                    <a:cubicBezTo>
                      <a:pt x="111" y="522"/>
                      <a:pt x="104" y="515"/>
                      <a:pt x="104" y="506"/>
                    </a:cubicBezTo>
                    <a:cubicBezTo>
                      <a:pt x="104" y="497"/>
                      <a:pt x="111" y="490"/>
                      <a:pt x="120" y="490"/>
                    </a:cubicBezTo>
                    <a:cubicBezTo>
                      <a:pt x="574" y="490"/>
                      <a:pt x="574" y="490"/>
                      <a:pt x="574" y="490"/>
                    </a:cubicBezTo>
                    <a:cubicBezTo>
                      <a:pt x="583" y="490"/>
                      <a:pt x="590" y="497"/>
                      <a:pt x="590" y="506"/>
                    </a:cubicBezTo>
                    <a:cubicBezTo>
                      <a:pt x="590" y="515"/>
                      <a:pt x="583" y="522"/>
                      <a:pt x="574" y="522"/>
                    </a:cubicBezTo>
                    <a:close/>
                    <a:moveTo>
                      <a:pt x="574" y="443"/>
                    </a:moveTo>
                    <a:cubicBezTo>
                      <a:pt x="120" y="443"/>
                      <a:pt x="120" y="443"/>
                      <a:pt x="120" y="443"/>
                    </a:cubicBezTo>
                    <a:cubicBezTo>
                      <a:pt x="111" y="443"/>
                      <a:pt x="104" y="436"/>
                      <a:pt x="104" y="427"/>
                    </a:cubicBezTo>
                    <a:cubicBezTo>
                      <a:pt x="104" y="418"/>
                      <a:pt x="111" y="411"/>
                      <a:pt x="120" y="411"/>
                    </a:cubicBezTo>
                    <a:cubicBezTo>
                      <a:pt x="574" y="411"/>
                      <a:pt x="574" y="411"/>
                      <a:pt x="574" y="411"/>
                    </a:cubicBezTo>
                    <a:cubicBezTo>
                      <a:pt x="583" y="411"/>
                      <a:pt x="590" y="418"/>
                      <a:pt x="590" y="427"/>
                    </a:cubicBezTo>
                    <a:cubicBezTo>
                      <a:pt x="590" y="436"/>
                      <a:pt x="583" y="443"/>
                      <a:pt x="574" y="443"/>
                    </a:cubicBezTo>
                    <a:close/>
                    <a:moveTo>
                      <a:pt x="940" y="364"/>
                    </a:moveTo>
                    <a:cubicBezTo>
                      <a:pt x="120" y="364"/>
                      <a:pt x="120" y="364"/>
                      <a:pt x="120" y="364"/>
                    </a:cubicBezTo>
                    <a:cubicBezTo>
                      <a:pt x="111" y="364"/>
                      <a:pt x="104" y="357"/>
                      <a:pt x="104" y="348"/>
                    </a:cubicBezTo>
                    <a:cubicBezTo>
                      <a:pt x="104" y="340"/>
                      <a:pt x="111" y="332"/>
                      <a:pt x="120" y="332"/>
                    </a:cubicBezTo>
                    <a:cubicBezTo>
                      <a:pt x="940" y="332"/>
                      <a:pt x="940" y="332"/>
                      <a:pt x="940" y="332"/>
                    </a:cubicBezTo>
                    <a:cubicBezTo>
                      <a:pt x="949" y="332"/>
                      <a:pt x="956" y="340"/>
                      <a:pt x="956" y="348"/>
                    </a:cubicBezTo>
                    <a:cubicBezTo>
                      <a:pt x="956" y="357"/>
                      <a:pt x="949" y="364"/>
                      <a:pt x="940" y="364"/>
                    </a:cubicBezTo>
                    <a:close/>
                    <a:moveTo>
                      <a:pt x="940" y="286"/>
                    </a:moveTo>
                    <a:cubicBezTo>
                      <a:pt x="120" y="286"/>
                      <a:pt x="120" y="286"/>
                      <a:pt x="120" y="286"/>
                    </a:cubicBezTo>
                    <a:cubicBezTo>
                      <a:pt x="111" y="286"/>
                      <a:pt x="104" y="278"/>
                      <a:pt x="104" y="270"/>
                    </a:cubicBezTo>
                    <a:cubicBezTo>
                      <a:pt x="104" y="261"/>
                      <a:pt x="111" y="254"/>
                      <a:pt x="120" y="254"/>
                    </a:cubicBezTo>
                    <a:cubicBezTo>
                      <a:pt x="940" y="254"/>
                      <a:pt x="940" y="254"/>
                      <a:pt x="940" y="254"/>
                    </a:cubicBezTo>
                    <a:cubicBezTo>
                      <a:pt x="949" y="254"/>
                      <a:pt x="956" y="261"/>
                      <a:pt x="956" y="270"/>
                    </a:cubicBezTo>
                    <a:cubicBezTo>
                      <a:pt x="956" y="278"/>
                      <a:pt x="949" y="286"/>
                      <a:pt x="940" y="286"/>
                    </a:cubicBezTo>
                    <a:close/>
                    <a:moveTo>
                      <a:pt x="940" y="207"/>
                    </a:moveTo>
                    <a:cubicBezTo>
                      <a:pt x="120" y="207"/>
                      <a:pt x="120" y="207"/>
                      <a:pt x="120" y="207"/>
                    </a:cubicBezTo>
                    <a:cubicBezTo>
                      <a:pt x="111" y="207"/>
                      <a:pt x="104" y="200"/>
                      <a:pt x="104" y="191"/>
                    </a:cubicBezTo>
                    <a:cubicBezTo>
                      <a:pt x="104" y="182"/>
                      <a:pt x="111" y="175"/>
                      <a:pt x="120" y="175"/>
                    </a:cubicBezTo>
                    <a:cubicBezTo>
                      <a:pt x="940" y="175"/>
                      <a:pt x="940" y="175"/>
                      <a:pt x="940" y="175"/>
                    </a:cubicBezTo>
                    <a:cubicBezTo>
                      <a:pt x="949" y="175"/>
                      <a:pt x="956" y="182"/>
                      <a:pt x="956" y="191"/>
                    </a:cubicBezTo>
                    <a:cubicBezTo>
                      <a:pt x="956" y="200"/>
                      <a:pt x="949" y="207"/>
                      <a:pt x="940" y="207"/>
                    </a:cubicBezTo>
                    <a:close/>
                    <a:moveTo>
                      <a:pt x="940" y="128"/>
                    </a:moveTo>
                    <a:cubicBezTo>
                      <a:pt x="120" y="128"/>
                      <a:pt x="120" y="128"/>
                      <a:pt x="120" y="128"/>
                    </a:cubicBezTo>
                    <a:cubicBezTo>
                      <a:pt x="111" y="128"/>
                      <a:pt x="104" y="121"/>
                      <a:pt x="104" y="112"/>
                    </a:cubicBezTo>
                    <a:cubicBezTo>
                      <a:pt x="104" y="103"/>
                      <a:pt x="111" y="96"/>
                      <a:pt x="120" y="96"/>
                    </a:cubicBezTo>
                    <a:cubicBezTo>
                      <a:pt x="940" y="96"/>
                      <a:pt x="940" y="96"/>
                      <a:pt x="940" y="96"/>
                    </a:cubicBezTo>
                    <a:cubicBezTo>
                      <a:pt x="949" y="96"/>
                      <a:pt x="956" y="103"/>
                      <a:pt x="956" y="112"/>
                    </a:cubicBezTo>
                    <a:cubicBezTo>
                      <a:pt x="956" y="121"/>
                      <a:pt x="949" y="128"/>
                      <a:pt x="940"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2" name="Freeform 137"/>
              <p:cNvSpPr>
                <a:spLocks noEditPoints="1"/>
              </p:cNvSpPr>
              <p:nvPr/>
            </p:nvSpPr>
            <p:spPr bwMode="auto">
              <a:xfrm>
                <a:off x="6631" y="3544"/>
                <a:ext cx="923" cy="1554"/>
              </a:xfrm>
              <a:custGeom>
                <a:avLst/>
                <a:gdLst>
                  <a:gd name="T0" fmla="*/ 388 w 391"/>
                  <a:gd name="T1" fmla="*/ 627 h 659"/>
                  <a:gd name="T2" fmla="*/ 272 w 391"/>
                  <a:gd name="T3" fmla="*/ 275 h 659"/>
                  <a:gd name="T4" fmla="*/ 340 w 391"/>
                  <a:gd name="T5" fmla="*/ 149 h 659"/>
                  <a:gd name="T6" fmla="*/ 190 w 391"/>
                  <a:gd name="T7" fmla="*/ 0 h 659"/>
                  <a:gd name="T8" fmla="*/ 41 w 391"/>
                  <a:gd name="T9" fmla="*/ 149 h 659"/>
                  <a:gd name="T10" fmla="*/ 121 w 391"/>
                  <a:gd name="T11" fmla="*/ 282 h 659"/>
                  <a:gd name="T12" fmla="*/ 3 w 391"/>
                  <a:gd name="T13" fmla="*/ 638 h 659"/>
                  <a:gd name="T14" fmla="*/ 10 w 391"/>
                  <a:gd name="T15" fmla="*/ 656 h 659"/>
                  <a:gd name="T16" fmla="*/ 18 w 391"/>
                  <a:gd name="T17" fmla="*/ 659 h 659"/>
                  <a:gd name="T18" fmla="*/ 29 w 391"/>
                  <a:gd name="T19" fmla="*/ 654 h 659"/>
                  <a:gd name="T20" fmla="*/ 134 w 391"/>
                  <a:gd name="T21" fmla="*/ 550 h 659"/>
                  <a:gd name="T22" fmla="*/ 190 w 391"/>
                  <a:gd name="T23" fmla="*/ 649 h 659"/>
                  <a:gd name="T24" fmla="*/ 205 w 391"/>
                  <a:gd name="T25" fmla="*/ 657 h 659"/>
                  <a:gd name="T26" fmla="*/ 219 w 391"/>
                  <a:gd name="T27" fmla="*/ 647 h 659"/>
                  <a:gd name="T28" fmla="*/ 259 w 391"/>
                  <a:gd name="T29" fmla="*/ 543 h 659"/>
                  <a:gd name="T30" fmla="*/ 362 w 391"/>
                  <a:gd name="T31" fmla="*/ 644 h 659"/>
                  <a:gd name="T32" fmla="*/ 382 w 391"/>
                  <a:gd name="T33" fmla="*/ 646 h 659"/>
                  <a:gd name="T34" fmla="*/ 388 w 391"/>
                  <a:gd name="T35" fmla="*/ 627 h 659"/>
                  <a:gd name="T36" fmla="*/ 73 w 391"/>
                  <a:gd name="T37" fmla="*/ 149 h 659"/>
                  <a:gd name="T38" fmla="*/ 190 w 391"/>
                  <a:gd name="T39" fmla="*/ 32 h 659"/>
                  <a:gd name="T40" fmla="*/ 308 w 391"/>
                  <a:gd name="T41" fmla="*/ 149 h 659"/>
                  <a:gd name="T42" fmla="*/ 190 w 391"/>
                  <a:gd name="T43" fmla="*/ 267 h 659"/>
                  <a:gd name="T44" fmla="*/ 73 w 391"/>
                  <a:gd name="T45" fmla="*/ 149 h 659"/>
                  <a:gd name="T46" fmla="*/ 264 w 391"/>
                  <a:gd name="T47" fmla="*/ 503 h 659"/>
                  <a:gd name="T48" fmla="*/ 249 w 391"/>
                  <a:gd name="T49" fmla="*/ 498 h 659"/>
                  <a:gd name="T50" fmla="*/ 238 w 391"/>
                  <a:gd name="T51" fmla="*/ 508 h 659"/>
                  <a:gd name="T52" fmla="*/ 201 w 391"/>
                  <a:gd name="T53" fmla="*/ 604 h 659"/>
                  <a:gd name="T54" fmla="*/ 151 w 391"/>
                  <a:gd name="T55" fmla="*/ 516 h 659"/>
                  <a:gd name="T56" fmla="*/ 139 w 391"/>
                  <a:gd name="T57" fmla="*/ 508 h 659"/>
                  <a:gd name="T58" fmla="*/ 126 w 391"/>
                  <a:gd name="T59" fmla="*/ 513 h 659"/>
                  <a:gd name="T60" fmla="*/ 54 w 391"/>
                  <a:gd name="T61" fmla="*/ 584 h 659"/>
                  <a:gd name="T62" fmla="*/ 151 w 391"/>
                  <a:gd name="T63" fmla="*/ 294 h 659"/>
                  <a:gd name="T64" fmla="*/ 190 w 391"/>
                  <a:gd name="T65" fmla="*/ 299 h 659"/>
                  <a:gd name="T66" fmla="*/ 243 w 391"/>
                  <a:gd name="T67" fmla="*/ 290 h 659"/>
                  <a:gd name="T68" fmla="*/ 337 w 391"/>
                  <a:gd name="T69" fmla="*/ 574 h 659"/>
                  <a:gd name="T70" fmla="*/ 264 w 391"/>
                  <a:gd name="T71" fmla="*/ 50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659">
                    <a:moveTo>
                      <a:pt x="388" y="627"/>
                    </a:moveTo>
                    <a:cubicBezTo>
                      <a:pt x="272" y="275"/>
                      <a:pt x="272" y="275"/>
                      <a:pt x="272" y="275"/>
                    </a:cubicBezTo>
                    <a:cubicBezTo>
                      <a:pt x="313" y="249"/>
                      <a:pt x="340" y="202"/>
                      <a:pt x="340" y="149"/>
                    </a:cubicBezTo>
                    <a:cubicBezTo>
                      <a:pt x="340" y="67"/>
                      <a:pt x="273" y="0"/>
                      <a:pt x="190" y="0"/>
                    </a:cubicBezTo>
                    <a:cubicBezTo>
                      <a:pt x="108" y="0"/>
                      <a:pt x="41" y="67"/>
                      <a:pt x="41" y="149"/>
                    </a:cubicBezTo>
                    <a:cubicBezTo>
                      <a:pt x="41" y="207"/>
                      <a:pt x="73" y="257"/>
                      <a:pt x="121" y="282"/>
                    </a:cubicBezTo>
                    <a:cubicBezTo>
                      <a:pt x="3" y="638"/>
                      <a:pt x="3" y="638"/>
                      <a:pt x="3" y="638"/>
                    </a:cubicBezTo>
                    <a:cubicBezTo>
                      <a:pt x="0" y="645"/>
                      <a:pt x="3" y="652"/>
                      <a:pt x="10" y="656"/>
                    </a:cubicBezTo>
                    <a:cubicBezTo>
                      <a:pt x="12" y="658"/>
                      <a:pt x="15" y="659"/>
                      <a:pt x="18" y="659"/>
                    </a:cubicBezTo>
                    <a:cubicBezTo>
                      <a:pt x="22" y="659"/>
                      <a:pt x="26" y="657"/>
                      <a:pt x="29" y="654"/>
                    </a:cubicBezTo>
                    <a:cubicBezTo>
                      <a:pt x="134" y="550"/>
                      <a:pt x="134" y="550"/>
                      <a:pt x="134" y="550"/>
                    </a:cubicBezTo>
                    <a:cubicBezTo>
                      <a:pt x="190" y="649"/>
                      <a:pt x="190" y="649"/>
                      <a:pt x="190" y="649"/>
                    </a:cubicBezTo>
                    <a:cubicBezTo>
                      <a:pt x="193" y="655"/>
                      <a:pt x="199" y="658"/>
                      <a:pt x="205" y="657"/>
                    </a:cubicBezTo>
                    <a:cubicBezTo>
                      <a:pt x="211" y="657"/>
                      <a:pt x="216" y="653"/>
                      <a:pt x="219" y="647"/>
                    </a:cubicBezTo>
                    <a:cubicBezTo>
                      <a:pt x="259" y="543"/>
                      <a:pt x="259" y="543"/>
                      <a:pt x="259" y="543"/>
                    </a:cubicBezTo>
                    <a:cubicBezTo>
                      <a:pt x="362" y="644"/>
                      <a:pt x="362" y="644"/>
                      <a:pt x="362" y="644"/>
                    </a:cubicBezTo>
                    <a:cubicBezTo>
                      <a:pt x="367" y="649"/>
                      <a:pt x="375" y="650"/>
                      <a:pt x="382" y="646"/>
                    </a:cubicBezTo>
                    <a:cubicBezTo>
                      <a:pt x="388" y="642"/>
                      <a:pt x="391" y="634"/>
                      <a:pt x="388" y="627"/>
                    </a:cubicBezTo>
                    <a:close/>
                    <a:moveTo>
                      <a:pt x="73" y="149"/>
                    </a:moveTo>
                    <a:cubicBezTo>
                      <a:pt x="73" y="84"/>
                      <a:pt x="126" y="32"/>
                      <a:pt x="190" y="32"/>
                    </a:cubicBezTo>
                    <a:cubicBezTo>
                      <a:pt x="255" y="32"/>
                      <a:pt x="308" y="84"/>
                      <a:pt x="308" y="149"/>
                    </a:cubicBezTo>
                    <a:cubicBezTo>
                      <a:pt x="308" y="214"/>
                      <a:pt x="255" y="267"/>
                      <a:pt x="190" y="267"/>
                    </a:cubicBezTo>
                    <a:cubicBezTo>
                      <a:pt x="126" y="267"/>
                      <a:pt x="73" y="214"/>
                      <a:pt x="73" y="149"/>
                    </a:cubicBezTo>
                    <a:close/>
                    <a:moveTo>
                      <a:pt x="264" y="503"/>
                    </a:moveTo>
                    <a:cubicBezTo>
                      <a:pt x="260" y="499"/>
                      <a:pt x="255" y="497"/>
                      <a:pt x="249" y="498"/>
                    </a:cubicBezTo>
                    <a:cubicBezTo>
                      <a:pt x="244" y="500"/>
                      <a:pt x="240" y="503"/>
                      <a:pt x="238" y="508"/>
                    </a:cubicBezTo>
                    <a:cubicBezTo>
                      <a:pt x="201" y="604"/>
                      <a:pt x="201" y="604"/>
                      <a:pt x="201" y="604"/>
                    </a:cubicBezTo>
                    <a:cubicBezTo>
                      <a:pt x="151" y="516"/>
                      <a:pt x="151" y="516"/>
                      <a:pt x="151" y="516"/>
                    </a:cubicBezTo>
                    <a:cubicBezTo>
                      <a:pt x="149" y="512"/>
                      <a:pt x="144" y="509"/>
                      <a:pt x="139" y="508"/>
                    </a:cubicBezTo>
                    <a:cubicBezTo>
                      <a:pt x="135" y="507"/>
                      <a:pt x="130" y="509"/>
                      <a:pt x="126" y="513"/>
                    </a:cubicBezTo>
                    <a:cubicBezTo>
                      <a:pt x="54" y="584"/>
                      <a:pt x="54" y="584"/>
                      <a:pt x="54" y="584"/>
                    </a:cubicBezTo>
                    <a:cubicBezTo>
                      <a:pt x="151" y="294"/>
                      <a:pt x="151" y="294"/>
                      <a:pt x="151" y="294"/>
                    </a:cubicBezTo>
                    <a:cubicBezTo>
                      <a:pt x="163" y="297"/>
                      <a:pt x="177" y="299"/>
                      <a:pt x="190" y="299"/>
                    </a:cubicBezTo>
                    <a:cubicBezTo>
                      <a:pt x="209" y="299"/>
                      <a:pt x="226" y="296"/>
                      <a:pt x="243" y="290"/>
                    </a:cubicBezTo>
                    <a:cubicBezTo>
                      <a:pt x="337" y="574"/>
                      <a:pt x="337" y="574"/>
                      <a:pt x="337" y="574"/>
                    </a:cubicBezTo>
                    <a:lnTo>
                      <a:pt x="26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3" name="Freeform 138"/>
              <p:cNvSpPr>
                <a:spLocks noEditPoints="1"/>
              </p:cNvSpPr>
              <p:nvPr/>
            </p:nvSpPr>
            <p:spPr bwMode="auto">
              <a:xfrm>
                <a:off x="6886" y="3702"/>
                <a:ext cx="390" cy="386"/>
              </a:xfrm>
              <a:custGeom>
                <a:avLst/>
                <a:gdLst>
                  <a:gd name="T0" fmla="*/ 165 w 165"/>
                  <a:gd name="T1" fmla="*/ 82 h 164"/>
                  <a:gd name="T2" fmla="*/ 82 w 165"/>
                  <a:gd name="T3" fmla="*/ 0 h 164"/>
                  <a:gd name="T4" fmla="*/ 0 w 165"/>
                  <a:gd name="T5" fmla="*/ 82 h 164"/>
                  <a:gd name="T6" fmla="*/ 82 w 165"/>
                  <a:gd name="T7" fmla="*/ 164 h 164"/>
                  <a:gd name="T8" fmla="*/ 165 w 165"/>
                  <a:gd name="T9" fmla="*/ 82 h 164"/>
                  <a:gd name="T10" fmla="*/ 33 w 165"/>
                  <a:gd name="T11" fmla="*/ 82 h 164"/>
                  <a:gd name="T12" fmla="*/ 82 w 165"/>
                  <a:gd name="T13" fmla="*/ 32 h 164"/>
                  <a:gd name="T14" fmla="*/ 132 w 165"/>
                  <a:gd name="T15" fmla="*/ 82 h 164"/>
                  <a:gd name="T16" fmla="*/ 82 w 165"/>
                  <a:gd name="T17" fmla="*/ 132 h 164"/>
                  <a:gd name="T18" fmla="*/ 33 w 165"/>
                  <a:gd name="T19"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4">
                    <a:moveTo>
                      <a:pt x="165" y="82"/>
                    </a:moveTo>
                    <a:cubicBezTo>
                      <a:pt x="165" y="37"/>
                      <a:pt x="128" y="0"/>
                      <a:pt x="82" y="0"/>
                    </a:cubicBezTo>
                    <a:cubicBezTo>
                      <a:pt x="37" y="0"/>
                      <a:pt x="0" y="37"/>
                      <a:pt x="0" y="82"/>
                    </a:cubicBezTo>
                    <a:cubicBezTo>
                      <a:pt x="0" y="128"/>
                      <a:pt x="37" y="164"/>
                      <a:pt x="82" y="164"/>
                    </a:cubicBezTo>
                    <a:cubicBezTo>
                      <a:pt x="128" y="164"/>
                      <a:pt x="165" y="128"/>
                      <a:pt x="165" y="82"/>
                    </a:cubicBezTo>
                    <a:close/>
                    <a:moveTo>
                      <a:pt x="33" y="82"/>
                    </a:moveTo>
                    <a:cubicBezTo>
                      <a:pt x="33" y="55"/>
                      <a:pt x="55" y="32"/>
                      <a:pt x="82" y="32"/>
                    </a:cubicBezTo>
                    <a:cubicBezTo>
                      <a:pt x="110" y="32"/>
                      <a:pt x="132" y="55"/>
                      <a:pt x="132" y="82"/>
                    </a:cubicBezTo>
                    <a:cubicBezTo>
                      <a:pt x="132" y="110"/>
                      <a:pt x="110" y="132"/>
                      <a:pt x="82" y="132"/>
                    </a:cubicBezTo>
                    <a:cubicBezTo>
                      <a:pt x="55" y="132"/>
                      <a:pt x="33" y="110"/>
                      <a:pt x="3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sp>
        <p:nvSpPr>
          <p:cNvPr id="7" name="Slide Number Placeholder 6"/>
          <p:cNvSpPr>
            <a:spLocks noGrp="1"/>
          </p:cNvSpPr>
          <p:nvPr>
            <p:ph type="sldNum" sz="quarter" idx="4"/>
          </p:nvPr>
        </p:nvSpPr>
        <p:spPr/>
        <p:txBody>
          <a:bodyPr/>
          <a:lstStyle/>
          <a:p>
            <a:pPr defTabSz="914363"/>
            <a:fld id="{727B4C2D-45E2-4621-8491-2995EB46A674}" type="slidenum">
              <a:rPr lang="en-US" smtClean="0"/>
              <a:pPr defTabSz="914363"/>
              <a:t>3</a:t>
            </a:fld>
            <a:endParaRPr lang="en-US"/>
          </a:p>
        </p:txBody>
      </p:sp>
      <p:sp>
        <p:nvSpPr>
          <p:cNvPr id="24" name="Rectangle 23"/>
          <p:cNvSpPr/>
          <p:nvPr/>
        </p:nvSpPr>
        <p:spPr>
          <a:xfrm>
            <a:off x="0"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11756571"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09757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879239"/>
            <a:ext cx="11151917" cy="2769989"/>
          </a:xfrm>
        </p:spPr>
        <p:txBody>
          <a:bodyPr/>
          <a:lstStyle/>
          <a:p>
            <a:pPr marL="742950" indent="-742950">
              <a:buFont typeface="+mj-lt"/>
              <a:buAutoNum type="arabicPeriod"/>
            </a:pPr>
            <a:r>
              <a:rPr lang="en-US" sz="2800" dirty="0" smtClean="0"/>
              <a:t>Search for interesting data in data catalog</a:t>
            </a:r>
          </a:p>
          <a:p>
            <a:pPr marL="742950" lvl="1" indent="-742950">
              <a:buFont typeface="+mj-lt"/>
              <a:buAutoNum type="arabicPeriod"/>
            </a:pPr>
            <a:r>
              <a:rPr lang="en-US" sz="1400" dirty="0" smtClean="0"/>
              <a:t>Open </a:t>
            </a:r>
            <a:r>
              <a:rPr lang="en-US" sz="1400" dirty="0" smtClean="0">
                <a:hlinkClick r:id="rId2"/>
              </a:rPr>
              <a:t>Azure Data catalog </a:t>
            </a:r>
            <a:r>
              <a:rPr lang="en-US" sz="1400" dirty="0" smtClean="0"/>
              <a:t>app on laptop and search for </a:t>
            </a:r>
            <a:r>
              <a:rPr lang="en-US" sz="1400" i="1" dirty="0" smtClean="0"/>
              <a:t>bike</a:t>
            </a:r>
          </a:p>
          <a:p>
            <a:pPr marL="974725" lvl="2" indent="-742950">
              <a:buFont typeface="+mj-lt"/>
              <a:buAutoNum type="arabicPeriod"/>
            </a:pPr>
            <a:r>
              <a:rPr lang="en-US" sz="1400" i="1" dirty="0" smtClean="0"/>
              <a:t>Show the columns in the CSV</a:t>
            </a:r>
          </a:p>
          <a:p>
            <a:pPr marL="974725" lvl="2" indent="-742950">
              <a:buFont typeface="+mj-lt"/>
              <a:buAutoNum type="arabicPeriod"/>
            </a:pPr>
            <a:r>
              <a:rPr lang="en-US" sz="1400" i="1" dirty="0" smtClean="0"/>
              <a:t>Note that </a:t>
            </a:r>
            <a:r>
              <a:rPr lang="en-US" sz="1400" i="1" dirty="0" err="1" smtClean="0"/>
              <a:t>cweaver@valorem</a:t>
            </a:r>
            <a:r>
              <a:rPr lang="en-US" sz="1400" i="1" dirty="0" smtClean="0"/>
              <a:t> is the person to contact for access</a:t>
            </a:r>
          </a:p>
          <a:p>
            <a:pPr marL="742950" lvl="1" indent="-742950">
              <a:buFont typeface="+mj-lt"/>
              <a:buAutoNum type="arabicPeriod"/>
            </a:pPr>
            <a:r>
              <a:rPr lang="en-US" sz="1400" i="1" dirty="0" smtClean="0"/>
              <a:t>Go to Azure portal and open Blob storage</a:t>
            </a:r>
          </a:p>
          <a:p>
            <a:pPr marL="974725" lvl="2" indent="-742950">
              <a:buFont typeface="+mj-lt"/>
              <a:buAutoNum type="arabicPeriod"/>
            </a:pPr>
            <a:r>
              <a:rPr lang="en-US" sz="1400" i="1" dirty="0" smtClean="0"/>
              <a:t>Note that the data could be downloaded by the Download link or the URL</a:t>
            </a:r>
          </a:p>
          <a:p>
            <a:pPr marL="742950" lvl="1" indent="-742950">
              <a:buFont typeface="+mj-lt"/>
              <a:buAutoNum type="arabicPeriod"/>
            </a:pPr>
            <a:r>
              <a:rPr lang="en-US" sz="1400" i="1" dirty="0" smtClean="0"/>
              <a:t>Introduce Data Factory to show how the data gets into Blob (recall the data comes from the DSVM VM, not the laptop!)</a:t>
            </a:r>
          </a:p>
          <a:p>
            <a:pPr marL="974725" lvl="2" indent="-742950">
              <a:buFont typeface="+mj-lt"/>
              <a:buAutoNum type="arabicPeriod"/>
            </a:pPr>
            <a:r>
              <a:rPr lang="en-US" sz="1400" i="1" dirty="0" smtClean="0"/>
              <a:t>Recall the VM must be running (verify the Integration Runtime is enabled)</a:t>
            </a:r>
          </a:p>
          <a:p>
            <a:pPr marL="974725" lvl="2" indent="-742950">
              <a:buFont typeface="+mj-lt"/>
              <a:buAutoNum type="arabicPeriod"/>
            </a:pPr>
            <a:r>
              <a:rPr lang="en-US" sz="1400" i="1" dirty="0" smtClean="0"/>
              <a:t>Data is in the </a:t>
            </a:r>
            <a:r>
              <a:rPr lang="en-US" sz="1400" i="1" dirty="0" err="1" smtClean="0"/>
              <a:t>czwdemo</a:t>
            </a:r>
            <a:r>
              <a:rPr lang="en-US" sz="1400" i="1" dirty="0" smtClean="0"/>
              <a:t> container</a:t>
            </a:r>
          </a:p>
        </p:txBody>
      </p:sp>
      <p:sp>
        <p:nvSpPr>
          <p:cNvPr id="3" name="Title 2"/>
          <p:cNvSpPr>
            <a:spLocks noGrp="1"/>
          </p:cNvSpPr>
          <p:nvPr>
            <p:ph type="title"/>
          </p:nvPr>
        </p:nvSpPr>
        <p:spPr>
          <a:xfrm>
            <a:off x="508000" y="299804"/>
            <a:ext cx="11176000" cy="571147"/>
          </a:xfrm>
        </p:spPr>
        <p:txBody>
          <a:bodyPr/>
          <a:lstStyle/>
          <a:p>
            <a:r>
              <a:rPr lang="en-US" sz="3600" dirty="0" smtClean="0"/>
              <a:t>Demo – Detailed Steps</a:t>
            </a:r>
            <a:endParaRPr lang="en-US" sz="3600"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30</a:t>
            </a:fld>
            <a:endParaRPr lang="en-US"/>
          </a:p>
        </p:txBody>
      </p:sp>
      <p:sp>
        <p:nvSpPr>
          <p:cNvPr id="6" name="TextBox 5"/>
          <p:cNvSpPr txBox="1"/>
          <p:nvPr/>
        </p:nvSpPr>
        <p:spPr>
          <a:xfrm>
            <a:off x="519248" y="4158762"/>
            <a:ext cx="10304083" cy="369332"/>
          </a:xfrm>
          <a:prstGeom prst="rect">
            <a:avLst/>
          </a:prstGeom>
          <a:noFill/>
        </p:spPr>
        <p:txBody>
          <a:bodyPr wrap="square" lIns="0" tIns="0" rIns="0" bIns="0" rtlCol="0">
            <a:spAutoFit/>
          </a:bodyPr>
          <a:lstStyle/>
          <a:p>
            <a:r>
              <a:rPr lang="en-US" sz="2400" spc="-70" dirty="0" smtClean="0">
                <a:solidFill>
                  <a:srgbClr val="0077EE"/>
                </a:solidFill>
              </a:rPr>
              <a:t>DSVM should be running.  Make sure Integration Runtime is status </a:t>
            </a:r>
            <a:r>
              <a:rPr lang="en-US" sz="2400" spc="-70" dirty="0" smtClean="0">
                <a:solidFill>
                  <a:srgbClr val="00B050"/>
                </a:solidFill>
              </a:rPr>
              <a:t>green</a:t>
            </a:r>
          </a:p>
        </p:txBody>
      </p:sp>
    </p:spTree>
    <p:extLst>
      <p:ext uri="{BB962C8B-B14F-4D97-AF65-F5344CB8AC3E}">
        <p14:creationId xmlns:p14="http://schemas.microsoft.com/office/powerpoint/2010/main" val="14588206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5616922"/>
          </a:xfrm>
        </p:spPr>
        <p:txBody>
          <a:bodyPr/>
          <a:lstStyle/>
          <a:p>
            <a:pPr marL="742950" indent="-742950">
              <a:buFont typeface="+mj-lt"/>
              <a:buAutoNum type="arabicPeriod" startAt="2"/>
            </a:pPr>
            <a:r>
              <a:rPr lang="en-US" sz="2800" i="1" dirty="0"/>
              <a:t>Open </a:t>
            </a:r>
            <a:r>
              <a:rPr lang="en-US" sz="2800" i="1" dirty="0" err="1">
                <a:hlinkClick r:id="rId2"/>
              </a:rPr>
              <a:t>AzureML</a:t>
            </a:r>
            <a:r>
              <a:rPr lang="en-US" sz="2800" i="1" dirty="0">
                <a:hlinkClick r:id="rId2"/>
              </a:rPr>
              <a:t> Studio</a:t>
            </a:r>
            <a:endParaRPr lang="en-US" sz="2800" i="1" dirty="0"/>
          </a:p>
          <a:p>
            <a:pPr marL="742950" lvl="1" indent="-742950">
              <a:buFont typeface="+mj-lt"/>
              <a:buAutoNum type="arabicPeriod"/>
            </a:pPr>
            <a:r>
              <a:rPr lang="en-US" sz="1400" i="1" dirty="0"/>
              <a:t>Open Buyer Propensity Model-US</a:t>
            </a:r>
          </a:p>
          <a:p>
            <a:pPr marL="974725" lvl="2" indent="-742950">
              <a:buFont typeface="+mj-lt"/>
              <a:buAutoNum type="arabicPeriod"/>
            </a:pPr>
            <a:r>
              <a:rPr lang="en-US" sz="1400" i="1" dirty="0"/>
              <a:t>Note that the data is retrieved directly from the Azure Blob storage</a:t>
            </a:r>
          </a:p>
          <a:p>
            <a:pPr marL="974725" lvl="2" indent="-742950">
              <a:buFont typeface="+mj-lt"/>
              <a:buAutoNum type="arabicPeriod"/>
            </a:pPr>
            <a:r>
              <a:rPr lang="en-US" sz="1400" i="1" dirty="0"/>
              <a:t>Briefly review the </a:t>
            </a:r>
            <a:r>
              <a:rPr lang="en-US" sz="1400" i="1" dirty="0" err="1"/>
              <a:t>AzureML</a:t>
            </a:r>
            <a:r>
              <a:rPr lang="en-US" sz="1400" i="1" dirty="0"/>
              <a:t> Model – visualize the performance</a:t>
            </a:r>
          </a:p>
          <a:p>
            <a:pPr marL="974725" lvl="2" indent="-742950">
              <a:buFont typeface="+mj-lt"/>
              <a:buAutoNum type="arabicPeriod"/>
            </a:pPr>
            <a:r>
              <a:rPr lang="en-US" sz="1400" i="1" dirty="0"/>
              <a:t>Show Predictive Experiment tab</a:t>
            </a:r>
          </a:p>
          <a:p>
            <a:pPr marL="1200150" lvl="3" indent="-742950">
              <a:buFont typeface="+mj-lt"/>
              <a:buAutoNum type="arabicPeriod"/>
            </a:pPr>
            <a:r>
              <a:rPr lang="en-US" sz="1400" i="1" dirty="0"/>
              <a:t>Mention it is created automatically.  Only mod was the selection of output variables</a:t>
            </a:r>
          </a:p>
          <a:p>
            <a:pPr marL="974725" lvl="2" indent="-742950">
              <a:buFont typeface="+mj-lt"/>
              <a:buAutoNum type="arabicPeriod"/>
            </a:pPr>
            <a:r>
              <a:rPr lang="en-US" sz="1400" i="1" dirty="0"/>
              <a:t>Go to Web Services and select Buyer Propensity Model – US [predictive </a:t>
            </a:r>
            <a:r>
              <a:rPr lang="en-US" sz="1400" i="1" dirty="0" err="1"/>
              <a:t>exp</a:t>
            </a:r>
            <a:r>
              <a:rPr lang="en-US" sz="1400" i="1" dirty="0"/>
              <a:t>]</a:t>
            </a:r>
          </a:p>
          <a:p>
            <a:pPr marL="1200150" lvl="3" indent="-742950">
              <a:buFont typeface="+mj-lt"/>
              <a:buAutoNum type="arabicPeriod"/>
            </a:pPr>
            <a:r>
              <a:rPr lang="en-US" sz="1400" i="1" dirty="0"/>
              <a:t>Show the Test Button but do not execute (just to save time)</a:t>
            </a:r>
          </a:p>
          <a:p>
            <a:pPr marL="1200150" lvl="3" indent="-742950">
              <a:buFont typeface="+mj-lt"/>
              <a:buAutoNum type="arabicPeriod"/>
            </a:pPr>
            <a:r>
              <a:rPr lang="en-US" sz="1400" i="1" dirty="0"/>
              <a:t>Open the Excel 2013 or Later </a:t>
            </a:r>
            <a:r>
              <a:rPr lang="en-US" sz="1400" i="1" dirty="0" smtClean="0"/>
              <a:t>link (enable editing when prompted)</a:t>
            </a:r>
            <a:endParaRPr lang="en-US" sz="1400" i="1" dirty="0"/>
          </a:p>
          <a:p>
            <a:pPr marL="1436688" lvl="4" indent="-742950">
              <a:buFont typeface="+mj-lt"/>
              <a:buAutoNum type="arabicPeriod"/>
            </a:pPr>
            <a:r>
              <a:rPr lang="en-US" sz="1400" i="1" dirty="0"/>
              <a:t>Use Sample Data.  Select N1 as Output (ensure Include headers is selected</a:t>
            </a:r>
            <a:r>
              <a:rPr lang="en-US" sz="1400" i="1" dirty="0" smtClean="0"/>
              <a:t>)</a:t>
            </a:r>
          </a:p>
          <a:p>
            <a:pPr marL="1436688" lvl="4" indent="-742950">
              <a:buFont typeface="+mj-lt"/>
              <a:buAutoNum type="arabicPeriod"/>
            </a:pPr>
            <a:r>
              <a:rPr lang="en-US" sz="1400" i="1" dirty="0" smtClean="0"/>
              <a:t>Go to Azure Blob </a:t>
            </a:r>
            <a:r>
              <a:rPr lang="en-US" sz="1400" i="1" dirty="0" err="1" smtClean="0"/>
              <a:t>czwdemo</a:t>
            </a:r>
            <a:r>
              <a:rPr lang="en-US" sz="1400" i="1" dirty="0" smtClean="0"/>
              <a:t> and download BikeBuyerRandomTestData.csv.</a:t>
            </a:r>
          </a:p>
          <a:p>
            <a:pPr marL="1436688" lvl="4" indent="-742950">
              <a:buFont typeface="+mj-lt"/>
              <a:buAutoNum type="arabicPeriod"/>
            </a:pPr>
            <a:r>
              <a:rPr lang="en-US" sz="1400" i="1" dirty="0" smtClean="0"/>
              <a:t>Copy the random data into the Excel Algorithm file and run the prediction (note, Excel seems to hang – give it a minute – it’ll free up!)  Move to PBI</a:t>
            </a:r>
          </a:p>
          <a:p>
            <a:endParaRPr lang="en-US" sz="3400" i="1" dirty="0"/>
          </a:p>
          <a:p>
            <a:endParaRPr lang="en-US" dirty="0"/>
          </a:p>
        </p:txBody>
      </p:sp>
      <p:sp>
        <p:nvSpPr>
          <p:cNvPr id="3" name="Title 2"/>
          <p:cNvSpPr>
            <a:spLocks noGrp="1"/>
          </p:cNvSpPr>
          <p:nvPr>
            <p:ph type="title"/>
          </p:nvPr>
        </p:nvSpPr>
        <p:spPr/>
        <p:txBody>
          <a:bodyPr/>
          <a:lstStyle/>
          <a:p>
            <a:r>
              <a:rPr lang="en-US" sz="3600" dirty="0"/>
              <a:t>Demo – Detailed </a:t>
            </a:r>
            <a:r>
              <a:rPr lang="en-US" sz="3600" dirty="0" smtClean="0"/>
              <a:t>Steps, Cont’d</a:t>
            </a:r>
            <a:endParaRPr lang="en-US" sz="3600"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31</a:t>
            </a:fld>
            <a:endParaRPr lang="en-US"/>
          </a:p>
        </p:txBody>
      </p:sp>
    </p:spTree>
    <p:extLst>
      <p:ext uri="{BB962C8B-B14F-4D97-AF65-F5344CB8AC3E}">
        <p14:creationId xmlns:p14="http://schemas.microsoft.com/office/powerpoint/2010/main" val="7590472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2385268"/>
          </a:xfrm>
        </p:spPr>
        <p:txBody>
          <a:bodyPr/>
          <a:lstStyle/>
          <a:p>
            <a:pPr marL="742950" indent="-742950">
              <a:buFont typeface="+mj-lt"/>
              <a:buAutoNum type="arabicPeriod" startAt="3"/>
            </a:pPr>
            <a:r>
              <a:rPr lang="en-US" dirty="0" smtClean="0"/>
              <a:t>Open </a:t>
            </a:r>
            <a:r>
              <a:rPr lang="en-US" dirty="0" err="1" smtClean="0"/>
              <a:t>BikeBuyer</a:t>
            </a:r>
            <a:r>
              <a:rPr lang="en-US" dirty="0" smtClean="0"/>
              <a:t> PBI File</a:t>
            </a:r>
          </a:p>
          <a:p>
            <a:pPr marL="742950" lvl="1" indent="-742950">
              <a:buFont typeface="+mj-lt"/>
              <a:buAutoNum type="arabicPeriod"/>
            </a:pPr>
            <a:r>
              <a:rPr lang="en-US" dirty="0" smtClean="0"/>
              <a:t>Highlight the data on the dashboard where the scored probabilities from the Excel file are illustrated</a:t>
            </a:r>
          </a:p>
          <a:p>
            <a:pPr marL="742950" lvl="1" indent="-742950">
              <a:buFont typeface="+mj-lt"/>
              <a:buAutoNum type="arabicPeriod"/>
            </a:pPr>
            <a:r>
              <a:rPr lang="en-US" dirty="0" smtClean="0"/>
              <a:t>Note the fields are the same that we saw throughout the demo</a:t>
            </a:r>
          </a:p>
          <a:p>
            <a:pPr marL="974725" lvl="2" indent="-742950">
              <a:buFont typeface="+mj-lt"/>
              <a:buAutoNum type="arabicPeriod"/>
            </a:pPr>
            <a:r>
              <a:rPr lang="en-US" dirty="0" smtClean="0"/>
              <a:t>Started at Data Catalog</a:t>
            </a:r>
            <a:r>
              <a:rPr lang="en-US" smtClean="0"/>
              <a:t>, through </a:t>
            </a:r>
            <a:r>
              <a:rPr lang="en-US" dirty="0" smtClean="0"/>
              <a:t>Data Factory, Azure Blob, </a:t>
            </a:r>
            <a:r>
              <a:rPr lang="en-US" dirty="0" err="1" smtClean="0"/>
              <a:t>AzureML</a:t>
            </a:r>
            <a:r>
              <a:rPr lang="en-US" dirty="0" smtClean="0"/>
              <a:t>, Excel and finally into Power BI</a:t>
            </a:r>
            <a:endParaRPr lang="en-US" dirty="0"/>
          </a:p>
        </p:txBody>
      </p:sp>
      <p:sp>
        <p:nvSpPr>
          <p:cNvPr id="3" name="Title 2"/>
          <p:cNvSpPr>
            <a:spLocks noGrp="1"/>
          </p:cNvSpPr>
          <p:nvPr>
            <p:ph type="title"/>
          </p:nvPr>
        </p:nvSpPr>
        <p:spPr/>
        <p:txBody>
          <a:bodyPr/>
          <a:lstStyle/>
          <a:p>
            <a:r>
              <a:rPr lang="en-US" sz="3600" dirty="0"/>
              <a:t>Demo – Detailed Steps, Cont’d</a:t>
            </a:r>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32</a:t>
            </a:fld>
            <a:endParaRPr lang="en-US"/>
          </a:p>
        </p:txBody>
      </p:sp>
    </p:spTree>
    <p:extLst>
      <p:ext uri="{BB962C8B-B14F-4D97-AF65-F5344CB8AC3E}">
        <p14:creationId xmlns:p14="http://schemas.microsoft.com/office/powerpoint/2010/main" val="14556804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0" y="0"/>
            <a:ext cx="12192000" cy="6858000"/>
          </a:xfrm>
          <a:prstGeom prst="rect">
            <a:avLst/>
          </a:prstGeom>
        </p:spPr>
      </p:pic>
      <p:sp>
        <p:nvSpPr>
          <p:cNvPr id="3" name="Footer Placeholder 2"/>
          <p:cNvSpPr>
            <a:spLocks noGrp="1"/>
          </p:cNvSpPr>
          <p:nvPr>
            <p:ph type="ftr" sz="quarter" idx="3"/>
          </p:nvPr>
        </p:nvSpPr>
        <p:spPr/>
        <p:txBody>
          <a:bodyPr/>
          <a:lstStyle/>
          <a:p>
            <a:r>
              <a:rPr lang="en-US">
                <a:solidFill>
                  <a:schemeClr val="bg1"/>
                </a:solidFill>
              </a:rPr>
              <a:t>Confidential</a:t>
            </a:r>
          </a:p>
        </p:txBody>
      </p:sp>
      <p:sp>
        <p:nvSpPr>
          <p:cNvPr id="5" name="Freeform: Shape 4"/>
          <p:cNvSpPr/>
          <p:nvPr/>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6" name="Picture 5"/>
          <p:cNvPicPr>
            <a:picLocks noChangeAspect="1"/>
          </p:cNvPicPr>
          <p:nvPr/>
        </p:nvPicPr>
        <p:blipFill>
          <a:blip r:embed="rId4"/>
          <a:stretch>
            <a:fillRect/>
          </a:stretch>
        </p:blipFill>
        <p:spPr>
          <a:xfrm>
            <a:off x="508000" y="6162485"/>
            <a:ext cx="400543" cy="400543"/>
          </a:xfrm>
          <a:prstGeom prst="rect">
            <a:avLst/>
          </a:prstGeom>
        </p:spPr>
      </p:pic>
      <p:sp>
        <p:nvSpPr>
          <p:cNvPr id="9" name="Rectangle 8"/>
          <p:cNvSpPr/>
          <p:nvPr/>
        </p:nvSpPr>
        <p:spPr>
          <a:xfrm>
            <a:off x="507999" y="754744"/>
            <a:ext cx="4702629" cy="5257942"/>
          </a:xfrm>
          <a:prstGeom prst="rect">
            <a:avLst/>
          </a:prstGeom>
          <a:solidFill>
            <a:schemeClr val="bg2"/>
          </a:solidFill>
          <a:ln w="25400">
            <a:noFill/>
            <a:headEnd type="triangle"/>
            <a:tailEnd type="none"/>
          </a:ln>
          <a:effectLst>
            <a:outerShdw blurRad="50800" dist="38100" dir="5400000" algn="t"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2000" dirty="0" smtClean="0">
                <a:solidFill>
                  <a:schemeClr val="accent2"/>
                </a:solidFill>
                <a:latin typeface="Segoe UI Semibold" panose="020B0702040204020203" pitchFamily="34" charset="0"/>
                <a:cs typeface="Segoe UI Semibold" panose="020B0702040204020203" pitchFamily="34" charset="0"/>
              </a:rPr>
              <a:t>What we learned</a:t>
            </a:r>
            <a:endParaRPr lang="en-US" sz="2000" dirty="0">
              <a:solidFill>
                <a:schemeClr val="accent2"/>
              </a:solidFill>
              <a:latin typeface="Segoe UI Semibold" panose="020B0702040204020203" pitchFamily="34" charset="0"/>
              <a:cs typeface="Segoe UI Semibold" panose="020B0702040204020203" pitchFamily="34" charset="0"/>
            </a:endParaRP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Azure Data Factory used to collect local data</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Store data on Azure Storage</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Use cloud data to build a predictive model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Deploy predictive model and an API</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Consume the API in Excel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Leverage Power BI to democratize the results from machine </a:t>
            </a:r>
            <a:r>
              <a:rPr lang="en-US" dirty="0">
                <a:solidFill>
                  <a:schemeClr val="tx2"/>
                </a:solidFill>
                <a:cs typeface="Segoe UI Semibold" panose="020B0702040204020203" pitchFamily="34" charset="0"/>
              </a:rPr>
              <a:t>l</a:t>
            </a:r>
            <a:r>
              <a:rPr lang="en-US" dirty="0" smtClean="0">
                <a:solidFill>
                  <a:schemeClr val="tx2"/>
                </a:solidFill>
                <a:cs typeface="Segoe UI Semibold" panose="020B0702040204020203" pitchFamily="34" charset="0"/>
              </a:rPr>
              <a:t>earning investments</a:t>
            </a:r>
            <a:endParaRPr lang="en-US" dirty="0">
              <a:solidFill>
                <a:schemeClr val="tx2"/>
              </a:solidFill>
              <a:cs typeface="Segoe UI Semibold" panose="020B0702040204020203" pitchFamily="34" charset="0"/>
            </a:endParaRPr>
          </a:p>
        </p:txBody>
      </p:sp>
      <p:sp>
        <p:nvSpPr>
          <p:cNvPr id="13" name="Slide Number Placeholder 12"/>
          <p:cNvSpPr>
            <a:spLocks noGrp="1"/>
          </p:cNvSpPr>
          <p:nvPr>
            <p:ph type="sldNum" sz="quarter" idx="4"/>
          </p:nvPr>
        </p:nvSpPr>
        <p:spPr/>
        <p:txBody>
          <a:bodyPr/>
          <a:lstStyle/>
          <a:p>
            <a:pPr defTabSz="914363"/>
            <a:fld id="{727B4C2D-45E2-4621-8491-2995EB46A674}" type="slidenum">
              <a:rPr lang="en-US" smtClean="0">
                <a:solidFill>
                  <a:schemeClr val="bg2"/>
                </a:solidFill>
              </a:rPr>
              <a:pPr defTabSz="914363"/>
              <a:t>33</a:t>
            </a:fld>
            <a:endParaRPr lang="en-US">
              <a:solidFill>
                <a:schemeClr val="bg2"/>
              </a:solidFill>
            </a:endParaRPr>
          </a:p>
        </p:txBody>
      </p:sp>
    </p:spTree>
    <p:extLst>
      <p:ext uri="{BB962C8B-B14F-4D97-AF65-F5344CB8AC3E}">
        <p14:creationId xmlns:p14="http://schemas.microsoft.com/office/powerpoint/2010/main" val="365562298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a:cs typeface="Segoe UI Light"/>
              </a:rPr>
              <a:t>THANK YOU</a:t>
            </a:r>
            <a:endParaRPr lang="en-US" sz="6600">
              <a:latin typeface="Segoe UI Light"/>
              <a:cs typeface="Segoe UI Light"/>
            </a:endParaRPr>
          </a:p>
        </p:txBody>
      </p:sp>
      <p:sp>
        <p:nvSpPr>
          <p:cNvPr id="4" name="Text Placeholder 3"/>
          <p:cNvSpPr>
            <a:spLocks noGrp="1"/>
          </p:cNvSpPr>
          <p:nvPr>
            <p:ph type="body" sz="quarter" idx="12"/>
          </p:nvPr>
        </p:nvSpPr>
        <p:spPr>
          <a:xfrm>
            <a:off x="522514" y="3935091"/>
            <a:ext cx="11161486" cy="619323"/>
          </a:xfrm>
        </p:spPr>
        <p:txBody>
          <a:bodyPr/>
          <a:lstStyle/>
          <a:p>
            <a:r>
              <a:rPr lang="en-US" dirty="0" smtClean="0"/>
              <a:t>Cliff Weaver</a:t>
            </a:r>
            <a:endParaRPr lang="en-US" dirty="0"/>
          </a:p>
          <a:p>
            <a:r>
              <a:rPr lang="en-US" sz="1400" dirty="0" smtClean="0">
                <a:latin typeface="+mn-lt"/>
              </a:rPr>
              <a:t>Data Scientist</a:t>
            </a:r>
            <a:endParaRPr lang="en-US" sz="1400" dirty="0">
              <a:latin typeface="+mn-lt"/>
            </a:endParaRPr>
          </a:p>
          <a:p>
            <a:pPr>
              <a:spcBef>
                <a:spcPts val="1800"/>
              </a:spcBef>
            </a:pPr>
            <a:r>
              <a:rPr lang="en-US" sz="1400" dirty="0" smtClean="0">
                <a:latin typeface="+mn-lt"/>
                <a:hlinkClick r:id="rId3"/>
              </a:rPr>
              <a:t>cweaver@valorem.com</a:t>
            </a:r>
            <a:endParaRPr lang="en-US" sz="1400" dirty="0">
              <a:latin typeface="+mn-lt"/>
            </a:endParaRPr>
          </a:p>
          <a:p>
            <a:r>
              <a:rPr lang="en-US" sz="1400" dirty="0" smtClean="0">
                <a:latin typeface="+mn-lt"/>
              </a:rPr>
              <a:t>(816) 406-1501</a:t>
            </a:r>
            <a:endParaRPr lang="en-US" sz="1400" dirty="0">
              <a:latin typeface="+mn-lt"/>
            </a:endParaRPr>
          </a:p>
        </p:txBody>
      </p:sp>
    </p:spTree>
    <p:extLst>
      <p:ext uri="{BB962C8B-B14F-4D97-AF65-F5344CB8AC3E}">
        <p14:creationId xmlns:p14="http://schemas.microsoft.com/office/powerpoint/2010/main" val="27396170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08872"/>
          </a:xfrm>
        </p:spPr>
        <p:txBody>
          <a:bodyPr/>
          <a:lstStyle/>
          <a:p>
            <a:r>
              <a:rPr lang="en-US" sz="2000" dirty="0" smtClean="0"/>
              <a:t>Data questions to always ask:</a:t>
            </a:r>
          </a:p>
          <a:p>
            <a:pPr marL="571500" indent="-571500">
              <a:spcBef>
                <a:spcPts val="600"/>
              </a:spcBef>
              <a:buFont typeface="Arial" panose="020B0604020202020204" pitchFamily="34" charset="0"/>
              <a:buChar char="•"/>
            </a:pPr>
            <a:r>
              <a:rPr lang="en-US" sz="2000" dirty="0" smtClean="0"/>
              <a:t>What kind of information is captured in each column?</a:t>
            </a:r>
          </a:p>
          <a:p>
            <a:pPr marL="571500" indent="-571500">
              <a:spcBef>
                <a:spcPts val="600"/>
              </a:spcBef>
              <a:buFont typeface="Arial" panose="020B0604020202020204" pitchFamily="34" charset="0"/>
              <a:buChar char="•"/>
            </a:pPr>
            <a:r>
              <a:rPr lang="en-US" sz="2000" dirty="0" smtClean="0"/>
              <a:t>How specifically is each variable captured?</a:t>
            </a:r>
          </a:p>
          <a:p>
            <a:pPr marL="571500" indent="-571500">
              <a:spcBef>
                <a:spcPts val="600"/>
              </a:spcBef>
              <a:buFont typeface="Arial" panose="020B0604020202020204" pitchFamily="34" charset="0"/>
              <a:buChar char="•"/>
            </a:pPr>
            <a:r>
              <a:rPr lang="en-US" sz="2000" dirty="0" smtClean="0"/>
              <a:t>Are missing values high informational content?</a:t>
            </a:r>
          </a:p>
          <a:p>
            <a:pPr marL="571500" indent="-571500">
              <a:spcBef>
                <a:spcPts val="600"/>
              </a:spcBef>
              <a:buFont typeface="Arial" panose="020B0604020202020204" pitchFamily="34" charset="0"/>
              <a:buChar char="•"/>
            </a:pPr>
            <a:r>
              <a:rPr lang="en-US" sz="2000" dirty="0" smtClean="0"/>
              <a:t>Are the outliers meaningful or data entry errors?</a:t>
            </a:r>
          </a:p>
          <a:p>
            <a:pPr marL="571500" indent="-571500">
              <a:spcBef>
                <a:spcPts val="600"/>
              </a:spcBef>
              <a:buFont typeface="Arial" panose="020B0604020202020204" pitchFamily="34" charset="0"/>
              <a:buChar char="•"/>
            </a:pPr>
            <a:r>
              <a:rPr lang="en-US" sz="2000" dirty="0" smtClean="0"/>
              <a:t>Should the variables be used as provided or should new variables be derived from the given data?</a:t>
            </a:r>
          </a:p>
          <a:p>
            <a:pPr marL="571500" indent="-571500">
              <a:spcBef>
                <a:spcPts val="600"/>
              </a:spcBef>
              <a:buFont typeface="Arial" panose="020B0604020202020204" pitchFamily="34" charset="0"/>
              <a:buChar char="•"/>
            </a:pPr>
            <a:r>
              <a:rPr lang="en-US" sz="2000" dirty="0" smtClean="0"/>
              <a:t>What is the distribution or each variable values?</a:t>
            </a:r>
          </a:p>
          <a:p>
            <a:pPr marL="571500" indent="-571500">
              <a:spcBef>
                <a:spcPts val="600"/>
              </a:spcBef>
              <a:buFont typeface="Arial" panose="020B0604020202020204" pitchFamily="34" charset="0"/>
              <a:buChar char="•"/>
            </a:pPr>
            <a:r>
              <a:rPr lang="en-US" sz="2000" dirty="0" smtClean="0"/>
              <a:t>Numeric, ordinal or categorical?  If categorical, are there industry standards that groups this data?</a:t>
            </a:r>
          </a:p>
          <a:p>
            <a:pPr marL="571500" indent="-571500">
              <a:spcBef>
                <a:spcPts val="600"/>
              </a:spcBef>
              <a:buFont typeface="Arial" panose="020B0604020202020204" pitchFamily="34" charset="0"/>
              <a:buChar char="•"/>
            </a:pPr>
            <a:endParaRPr lang="en-US" sz="2000" dirty="0" smtClean="0"/>
          </a:p>
          <a:p>
            <a:endParaRPr lang="en-US" dirty="0"/>
          </a:p>
        </p:txBody>
      </p:sp>
      <p:sp>
        <p:nvSpPr>
          <p:cNvPr id="3" name="Title 2"/>
          <p:cNvSpPr>
            <a:spLocks noGrp="1"/>
          </p:cNvSpPr>
          <p:nvPr>
            <p:ph type="title"/>
          </p:nvPr>
        </p:nvSpPr>
        <p:spPr/>
        <p:txBody>
          <a:bodyPr/>
          <a:lstStyle/>
          <a:p>
            <a:r>
              <a:rPr lang="en-US" dirty="0" smtClean="0"/>
              <a:t>My Notes</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35</a:t>
            </a:fld>
            <a:endParaRPr lang="en-US"/>
          </a:p>
        </p:txBody>
      </p:sp>
    </p:spTree>
    <p:extLst>
      <p:ext uri="{BB962C8B-B14F-4D97-AF65-F5344CB8AC3E}">
        <p14:creationId xmlns:p14="http://schemas.microsoft.com/office/powerpoint/2010/main" val="3190613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ctangle 473"/>
          <p:cNvSpPr/>
          <p:nvPr/>
        </p:nvSpPr>
        <p:spPr>
          <a:xfrm>
            <a:off x="4254140" y="3453607"/>
            <a:ext cx="1778019" cy="2459037"/>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83" name="Picture 482"/>
          <p:cNvPicPr>
            <a:picLocks noChangeAspect="1"/>
          </p:cNvPicPr>
          <p:nvPr/>
        </p:nvPicPr>
        <p:blipFill rotWithShape="1">
          <a:blip r:embed="rId3">
            <a:extLst>
              <a:ext uri="{28A0092B-C50C-407E-A947-70E740481C1C}">
                <a14:useLocalDpi xmlns:a14="http://schemas.microsoft.com/office/drawing/2010/main" val="0"/>
              </a:ext>
            </a:extLst>
          </a:blip>
          <a:srcRect l="25794"/>
          <a:stretch/>
        </p:blipFill>
        <p:spPr>
          <a:xfrm>
            <a:off x="4253501" y="3443652"/>
            <a:ext cx="2737991" cy="2459820"/>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sp>
        <p:nvSpPr>
          <p:cNvPr id="2" name="Footer Placeholder 1"/>
          <p:cNvSpPr>
            <a:spLocks noGrp="1"/>
          </p:cNvSpPr>
          <p:nvPr>
            <p:ph type="ftr" sz="quarter" idx="4294967295"/>
          </p:nvPr>
        </p:nvSpPr>
        <p:spPr>
          <a:xfrm>
            <a:off x="4038600" y="6253029"/>
            <a:ext cx="4114800" cy="219455"/>
          </a:xfrm>
        </p:spPr>
        <p:txBody>
          <a:bodyPr/>
          <a:lstStyle/>
          <a:p>
            <a:r>
              <a:rPr lang="en-US"/>
              <a:t>Confidential</a:t>
            </a:r>
          </a:p>
        </p:txBody>
      </p:sp>
      <p:sp>
        <p:nvSpPr>
          <p:cNvPr id="3" name="Slide Number Placeholder 2"/>
          <p:cNvSpPr>
            <a:spLocks noGrp="1"/>
          </p:cNvSpPr>
          <p:nvPr>
            <p:ph type="sldNum" sz="quarter" idx="4"/>
          </p:nvPr>
        </p:nvSpPr>
        <p:spPr/>
        <p:txBody>
          <a:bodyPr/>
          <a:lstStyle/>
          <a:p>
            <a:pPr defTabSz="914363"/>
            <a:fld id="{727B4C2D-45E2-4621-8491-2995EB46A674}" type="slidenum">
              <a:rPr lang="en-US" smtClean="0"/>
              <a:pPr defTabSz="914363"/>
              <a:t>4</a:t>
            </a:fld>
            <a:endParaRPr lang="en-US"/>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830" y="940296"/>
            <a:ext cx="3682989" cy="2455325"/>
          </a:xfrm>
          <a:prstGeom prst="rect">
            <a:avLst/>
          </a:prstGeom>
        </p:spPr>
      </p:pic>
      <p:sp>
        <p:nvSpPr>
          <p:cNvPr id="30" name="Rectangle 29"/>
          <p:cNvSpPr/>
          <p:nvPr/>
        </p:nvSpPr>
        <p:spPr>
          <a:xfrm>
            <a:off x="8859045"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b="1" kern="0">
                <a:solidFill>
                  <a:schemeClr val="bg1"/>
                </a:solidFill>
              </a:rPr>
              <a:t>SEATTLE</a:t>
            </a:r>
          </a:p>
          <a:p>
            <a:pPr lvl="0">
              <a:defRPr/>
            </a:pPr>
            <a:r>
              <a:rPr lang="en-US" sz="1600" kern="0">
                <a:solidFill>
                  <a:schemeClr val="bg1"/>
                </a:solidFill>
              </a:rPr>
              <a:t>1201 Western Ave. #350 Seattle, WA 98101</a:t>
            </a:r>
          </a:p>
        </p:txBody>
      </p:sp>
      <p:sp>
        <p:nvSpPr>
          <p:cNvPr id="26" name="Rectangle 25"/>
          <p:cNvSpPr/>
          <p:nvPr/>
        </p:nvSpPr>
        <p:spPr>
          <a:xfrm>
            <a:off x="228601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sz="2000" b="1" kern="0">
                <a:solidFill>
                  <a:schemeClr val="bg1"/>
                </a:solidFill>
              </a:rPr>
              <a:t>ST. LOUIS</a:t>
            </a:r>
          </a:p>
          <a:p>
            <a:pPr lvl="0">
              <a:defRPr/>
            </a:pPr>
            <a:r>
              <a:rPr lang="en-US" sz="1600" kern="0">
                <a:solidFill>
                  <a:schemeClr val="bg1"/>
                </a:solidFill>
              </a:rPr>
              <a:t>111 Westport Plaza Dr., </a:t>
            </a:r>
            <a:r>
              <a:rPr lang="en-US" sz="1600" kern="0" err="1">
                <a:solidFill>
                  <a:schemeClr val="bg1"/>
                </a:solidFill>
              </a:rPr>
              <a:t>Ste</a:t>
            </a:r>
            <a:r>
              <a:rPr lang="en-US" sz="1600" kern="0">
                <a:solidFill>
                  <a:schemeClr val="bg1"/>
                </a:solidFill>
              </a:rPr>
              <a:t> 600 </a:t>
            </a:r>
            <a:br>
              <a:rPr lang="en-US" sz="1600" kern="0">
                <a:solidFill>
                  <a:schemeClr val="bg1"/>
                </a:solidFill>
              </a:rPr>
            </a:br>
            <a:r>
              <a:rPr lang="en-US" sz="1600" kern="0">
                <a:solidFill>
                  <a:schemeClr val="bg1"/>
                </a:solidFill>
              </a:rPr>
              <a:t>St. Louis, </a:t>
            </a:r>
            <a:br>
              <a:rPr lang="en-US" sz="1600" kern="0">
                <a:solidFill>
                  <a:schemeClr val="bg1"/>
                </a:solidFill>
              </a:rPr>
            </a:br>
            <a:r>
              <a:rPr lang="en-US" sz="1600" kern="0">
                <a:solidFill>
                  <a:schemeClr val="bg1"/>
                </a:solidFill>
              </a:rPr>
              <a:t>MO 63146</a:t>
            </a:r>
          </a:p>
        </p:txBody>
      </p:sp>
      <p:pic>
        <p:nvPicPr>
          <p:cNvPr id="27" name="Picture 26"/>
          <p:cNvPicPr>
            <a:picLocks noChangeAspect="1"/>
          </p:cNvPicPr>
          <p:nvPr/>
        </p:nvPicPr>
        <p:blipFill rotWithShape="1">
          <a:blip r:embed="rId5" cstate="hqprint">
            <a:extLst>
              <a:ext uri="{28A0092B-C50C-407E-A947-70E740481C1C}">
                <a14:useLocalDpi xmlns:a14="http://schemas.microsoft.com/office/drawing/2010/main" val="0"/>
              </a:ext>
            </a:extLst>
          </a:blip>
          <a:srcRect l="20205" r="25257"/>
          <a:stretch/>
        </p:blipFill>
        <p:spPr>
          <a:xfrm>
            <a:off x="502929" y="3453607"/>
            <a:ext cx="1788161" cy="2459038"/>
          </a:xfrm>
          <a:prstGeom prst="rect">
            <a:avLst/>
          </a:prstGeom>
        </p:spPr>
      </p:pic>
      <p:pic>
        <p:nvPicPr>
          <p:cNvPr id="485" name="Picture 4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0281" y="3453607"/>
            <a:ext cx="3683432" cy="2459037"/>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pic>
        <p:nvPicPr>
          <p:cNvPr id="480" name="Picture 479"/>
          <p:cNvPicPr>
            <a:picLocks noChangeAspect="1"/>
          </p:cNvPicPr>
          <p:nvPr/>
        </p:nvPicPr>
        <p:blipFill rotWithShape="1">
          <a:blip r:embed="rId7">
            <a:extLst>
              <a:ext uri="{28A0092B-C50C-407E-A947-70E740481C1C}">
                <a14:useLocalDpi xmlns:a14="http://schemas.microsoft.com/office/drawing/2010/main" val="0"/>
              </a:ext>
            </a:extLst>
          </a:blip>
          <a:srcRect l="17114" t="418" b="-418"/>
          <a:stretch/>
        </p:blipFill>
        <p:spPr>
          <a:xfrm>
            <a:off x="500933" y="944564"/>
            <a:ext cx="3070072" cy="2469312"/>
          </a:xfrm>
          <a:custGeom>
            <a:avLst/>
            <a:gdLst>
              <a:gd name="connsiteX0" fmla="*/ 0 w 2730500"/>
              <a:gd name="connsiteY0" fmla="*/ 0 h 2459037"/>
              <a:gd name="connsiteX1" fmla="*/ 2730500 w 2730500"/>
              <a:gd name="connsiteY1" fmla="*/ 0 h 2459037"/>
              <a:gd name="connsiteX2" fmla="*/ 2730500 w 2730500"/>
              <a:gd name="connsiteY2" fmla="*/ 2459037 h 2459037"/>
              <a:gd name="connsiteX3" fmla="*/ 0 w 2730500"/>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2730500" h="2459037">
                <a:moveTo>
                  <a:pt x="0" y="0"/>
                </a:moveTo>
                <a:lnTo>
                  <a:pt x="2730500" y="0"/>
                </a:lnTo>
                <a:lnTo>
                  <a:pt x="2730500" y="2459037"/>
                </a:lnTo>
                <a:lnTo>
                  <a:pt x="0" y="2459037"/>
                </a:lnTo>
                <a:close/>
              </a:path>
            </a:pathLst>
          </a:custGeom>
        </p:spPr>
      </p:pic>
      <p:sp>
        <p:nvSpPr>
          <p:cNvPr id="9" name="Rectangle 8"/>
          <p:cNvSpPr/>
          <p:nvPr/>
        </p:nvSpPr>
        <p:spPr>
          <a:xfrm>
            <a:off x="3238500"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KANSAS CITY</a:t>
            </a:r>
          </a:p>
          <a:p>
            <a:r>
              <a:rPr lang="en-US" sz="1600">
                <a:solidFill>
                  <a:schemeClr val="bg1"/>
                </a:solidFill>
              </a:rPr>
              <a:t>2101 Broadway, Ste 31 Kansas City, MO 64108</a:t>
            </a:r>
          </a:p>
        </p:txBody>
      </p:sp>
      <p:sp>
        <p:nvSpPr>
          <p:cNvPr id="478" name="Rectangle 477"/>
          <p:cNvSpPr/>
          <p:nvPr/>
        </p:nvSpPr>
        <p:spPr>
          <a:xfrm>
            <a:off x="603215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KOCHI</a:t>
            </a:r>
          </a:p>
          <a:p>
            <a:r>
              <a:rPr lang="en-US" sz="1600">
                <a:solidFill>
                  <a:schemeClr val="bg1"/>
                </a:solidFill>
              </a:rPr>
              <a:t>33/2361 B5 Jacob Towers Kochi,</a:t>
            </a:r>
            <a:br>
              <a:rPr lang="en-US" sz="1600">
                <a:solidFill>
                  <a:schemeClr val="bg1"/>
                </a:solidFill>
              </a:rPr>
            </a:br>
            <a:r>
              <a:rPr lang="en-US" sz="1600">
                <a:solidFill>
                  <a:schemeClr val="bg1"/>
                </a:solidFill>
              </a:rPr>
              <a:t>India 682019</a:t>
            </a:r>
          </a:p>
        </p:txBody>
      </p:sp>
      <p:sp>
        <p:nvSpPr>
          <p:cNvPr id="479" name="Rectangle 478"/>
          <p:cNvSpPr/>
          <p:nvPr/>
        </p:nvSpPr>
        <p:spPr>
          <a:xfrm>
            <a:off x="977829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HERRLIBERG</a:t>
            </a:r>
          </a:p>
          <a:p>
            <a:r>
              <a:rPr lang="en-US" sz="1600" err="1">
                <a:solidFill>
                  <a:schemeClr val="bg1"/>
                </a:solidFill>
              </a:rPr>
              <a:t>Ackerstrasse</a:t>
            </a:r>
            <a:r>
              <a:rPr lang="en-US" sz="1600">
                <a:solidFill>
                  <a:schemeClr val="bg1"/>
                </a:solidFill>
              </a:rPr>
              <a:t> 13 8704 </a:t>
            </a:r>
            <a:r>
              <a:rPr lang="en-US" sz="1600" err="1">
                <a:solidFill>
                  <a:schemeClr val="bg1"/>
                </a:solidFill>
              </a:rPr>
              <a:t>Herrliberg</a:t>
            </a:r>
            <a:r>
              <a:rPr lang="en-US" sz="1600">
                <a:solidFill>
                  <a:schemeClr val="bg1"/>
                </a:solidFill>
              </a:rPr>
              <a:t>, Switzerland</a:t>
            </a:r>
          </a:p>
        </p:txBody>
      </p:sp>
      <p:sp>
        <p:nvSpPr>
          <p:cNvPr id="486" name="Rectangle 485"/>
          <p:cNvSpPr/>
          <p:nvPr/>
        </p:nvSpPr>
        <p:spPr>
          <a:xfrm>
            <a:off x="3238500" y="3022600"/>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(816) 398-8949</a:t>
            </a:r>
          </a:p>
        </p:txBody>
      </p:sp>
      <p:sp>
        <p:nvSpPr>
          <p:cNvPr id="487" name="Rectangle 486"/>
          <p:cNvSpPr/>
          <p:nvPr/>
        </p:nvSpPr>
        <p:spPr>
          <a:xfrm>
            <a:off x="8859332" y="3051496"/>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(855) 864-9929</a:t>
            </a:r>
          </a:p>
        </p:txBody>
      </p:sp>
      <p:sp>
        <p:nvSpPr>
          <p:cNvPr id="488" name="Rectangle 487"/>
          <p:cNvSpPr/>
          <p:nvPr/>
        </p:nvSpPr>
        <p:spPr>
          <a:xfrm>
            <a:off x="2286019"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(314) 696-0030</a:t>
            </a:r>
          </a:p>
        </p:txBody>
      </p:sp>
      <p:sp>
        <p:nvSpPr>
          <p:cNvPr id="490" name="Rectangle 489"/>
          <p:cNvSpPr/>
          <p:nvPr/>
        </p:nvSpPr>
        <p:spPr>
          <a:xfrm>
            <a:off x="603216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+91 484-280-3193</a:t>
            </a:r>
          </a:p>
        </p:txBody>
      </p:sp>
      <p:sp>
        <p:nvSpPr>
          <p:cNvPr id="491" name="Rectangle 490"/>
          <p:cNvSpPr/>
          <p:nvPr/>
        </p:nvSpPr>
        <p:spPr>
          <a:xfrm>
            <a:off x="977830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+41 435-004-265</a:t>
            </a:r>
          </a:p>
        </p:txBody>
      </p:sp>
      <p:sp>
        <p:nvSpPr>
          <p:cNvPr id="492" name="Freeform 54"/>
          <p:cNvSpPr>
            <a:spLocks/>
          </p:cNvSpPr>
          <p:nvPr/>
        </p:nvSpPr>
        <p:spPr bwMode="auto">
          <a:xfrm>
            <a:off x="5804482"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3" name="Freeform 54"/>
          <p:cNvSpPr>
            <a:spLocks/>
          </p:cNvSpPr>
          <p:nvPr/>
        </p:nvSpPr>
        <p:spPr bwMode="auto">
          <a:xfrm>
            <a:off x="11425315"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4" name="Freeform 54"/>
          <p:cNvSpPr>
            <a:spLocks/>
          </p:cNvSpPr>
          <p:nvPr/>
        </p:nvSpPr>
        <p:spPr bwMode="auto">
          <a:xfrm>
            <a:off x="11425315"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5" name="Freeform 54"/>
          <p:cNvSpPr>
            <a:spLocks/>
          </p:cNvSpPr>
          <p:nvPr/>
        </p:nvSpPr>
        <p:spPr bwMode="auto">
          <a:xfrm>
            <a:off x="7673597"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6" name="Freeform 54"/>
          <p:cNvSpPr>
            <a:spLocks/>
          </p:cNvSpPr>
          <p:nvPr/>
        </p:nvSpPr>
        <p:spPr bwMode="auto">
          <a:xfrm>
            <a:off x="3921879"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0725044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descr="bar, business, conference"/>
          <p:cNvPicPr>
            <a:picLocks noChangeAspect="1" noChangeArrowheads="1"/>
          </p:cNvPicPr>
          <p:nvPr/>
        </p:nvPicPr>
        <p:blipFill rotWithShape="1">
          <a:blip r:embed="rId5">
            <a:extLst>
              <a:ext uri="{28A0092B-C50C-407E-A947-70E740481C1C}">
                <a14:useLocalDpi xmlns:a14="http://schemas.microsoft.com/office/drawing/2010/main" val="0"/>
              </a:ext>
            </a:extLst>
          </a:blip>
          <a:srcRect t="19642" b="27019"/>
          <a:stretch/>
        </p:blipFill>
        <p:spPr bwMode="auto">
          <a:xfrm>
            <a:off x="0" y="3"/>
            <a:ext cx="12192000" cy="4296229"/>
          </a:xfrm>
          <a:custGeom>
            <a:avLst/>
            <a:gdLst>
              <a:gd name="connsiteX0" fmla="*/ 0 w 12192000"/>
              <a:gd name="connsiteY0" fmla="*/ 0 h 4296229"/>
              <a:gd name="connsiteX1" fmla="*/ 12192000 w 12192000"/>
              <a:gd name="connsiteY1" fmla="*/ 0 h 4296229"/>
              <a:gd name="connsiteX2" fmla="*/ 12192000 w 12192000"/>
              <a:gd name="connsiteY2" fmla="*/ 4296229 h 4296229"/>
              <a:gd name="connsiteX3" fmla="*/ 0 w 12192000"/>
              <a:gd name="connsiteY3" fmla="*/ 4296229 h 4296229"/>
            </a:gdLst>
            <a:ahLst/>
            <a:cxnLst>
              <a:cxn ang="0">
                <a:pos x="connsiteX0" y="connsiteY0"/>
              </a:cxn>
              <a:cxn ang="0">
                <a:pos x="connsiteX1" y="connsiteY1"/>
              </a:cxn>
              <a:cxn ang="0">
                <a:pos x="connsiteX2" y="connsiteY2"/>
              </a:cxn>
              <a:cxn ang="0">
                <a:pos x="connsiteX3" y="connsiteY3"/>
              </a:cxn>
            </a:cxnLst>
            <a:rect l="l" t="t" r="r" b="b"/>
            <a:pathLst>
              <a:path w="12192000" h="4296229">
                <a:moveTo>
                  <a:pt x="0" y="0"/>
                </a:moveTo>
                <a:lnTo>
                  <a:pt x="12192000" y="0"/>
                </a:lnTo>
                <a:lnTo>
                  <a:pt x="12192000" y="4296229"/>
                </a:lnTo>
                <a:lnTo>
                  <a:pt x="0" y="4296229"/>
                </a:lnTo>
                <a:close/>
              </a:path>
            </a:pathLst>
          </a:custGeom>
          <a:noFill/>
          <a:extLst>
            <a:ext uri="{909E8E84-426E-40DD-AFC4-6F175D3DCCD1}">
              <a14:hiddenFill xmlns:a14="http://schemas.microsoft.com/office/drawing/2010/main">
                <a:solidFill>
                  <a:srgbClr val="FFFFFF"/>
                </a:solidFill>
              </a14:hiddenFill>
            </a:ext>
          </a:extLst>
        </p:spPr>
      </p:pic>
      <p:sp>
        <p:nvSpPr>
          <p:cNvPr id="179" name="Rectangle 178"/>
          <p:cNvSpPr/>
          <p:nvPr/>
        </p:nvSpPr>
        <p:spPr>
          <a:xfrm>
            <a:off x="0" y="0"/>
            <a:ext cx="12192000" cy="4296229"/>
          </a:xfrm>
          <a:prstGeom prst="rect">
            <a:avLst/>
          </a:prstGeom>
          <a:solidFill>
            <a:schemeClr val="tx1">
              <a:alpha val="6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aphicFrame>
        <p:nvGraphicFramePr>
          <p:cNvPr id="20" name="Object 19" hidden="1"/>
          <p:cNvGraphicFramePr>
            <a:graphicFrameLocks noChangeAspect="1"/>
          </p:cNvGraphicFramePr>
          <p:nvPr>
            <p:custDataLst>
              <p:tags r:id="rId2"/>
            </p:custDataLst>
            <p:extLst/>
          </p:nvPr>
        </p:nvGraphicFramePr>
        <p:xfrm>
          <a:off x="4765" y="2483"/>
          <a:ext cx="1587" cy="1587"/>
        </p:xfrm>
        <a:graphic>
          <a:graphicData uri="http://schemas.openxmlformats.org/presentationml/2006/ole">
            <mc:AlternateContent xmlns:mc="http://schemas.openxmlformats.org/markup-compatibility/2006">
              <mc:Choice xmlns:v="urn:schemas-microsoft-com:vml" Requires="v">
                <p:oleObj spid="_x0000_s41001" name="think-cell Slide" r:id="rId6" imgW="270" imgH="270" progId="TCLayout.ActiveDocument.1">
                  <p:embed/>
                </p:oleObj>
              </mc:Choice>
              <mc:Fallback>
                <p:oleObj name="think-cell Slide" r:id="rId6" imgW="270" imgH="270" progId="TCLayout.ActiveDocument.1">
                  <p:embed/>
                  <p:pic>
                    <p:nvPicPr>
                      <p:cNvPr id="20" name="Object 19" hidden="1"/>
                      <p:cNvPicPr/>
                      <p:nvPr/>
                    </p:nvPicPr>
                    <p:blipFill>
                      <a:blip r:embed="rId7"/>
                      <a:stretch>
                        <a:fillRect/>
                      </a:stretch>
                    </p:blipFill>
                    <p:spPr>
                      <a:xfrm>
                        <a:off x="4765" y="2483"/>
                        <a:ext cx="1587" cy="1587"/>
                      </a:xfrm>
                      <a:prstGeom prst="rect">
                        <a:avLst/>
                      </a:prstGeom>
                    </p:spPr>
                  </p:pic>
                </p:oleObj>
              </mc:Fallback>
            </mc:AlternateContent>
          </a:graphicData>
        </a:graphic>
      </p:graphicFrame>
      <p:sp>
        <p:nvSpPr>
          <p:cNvPr id="12" name="Title 11"/>
          <p:cNvSpPr>
            <a:spLocks noGrp="1"/>
          </p:cNvSpPr>
          <p:nvPr>
            <p:ph type="title"/>
          </p:nvPr>
        </p:nvSpPr>
        <p:spPr/>
        <p:txBody>
          <a:bodyPr/>
          <a:lstStyle/>
          <a:p>
            <a:r>
              <a:rPr lang="en-US">
                <a:solidFill>
                  <a:schemeClr val="bg1"/>
                </a:solidFill>
              </a:rPr>
              <a:t>CAPABILITIES</a:t>
            </a:r>
          </a:p>
        </p:txBody>
      </p:sp>
      <p:sp>
        <p:nvSpPr>
          <p:cNvPr id="168" name="Footer Placeholder 2"/>
          <p:cNvSpPr>
            <a:spLocks noGrp="1"/>
          </p:cNvSpPr>
          <p:nvPr>
            <p:ph type="ftr" sz="quarter" idx="3"/>
          </p:nvPr>
        </p:nvSpPr>
        <p:spPr>
          <a:xfrm>
            <a:off x="4038600" y="6253029"/>
            <a:ext cx="4114800" cy="21945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a:ea typeface="+mn-ea"/>
                <a:cs typeface="+mn-cs"/>
              </a:rPr>
              <a:t>Confidential</a:t>
            </a:r>
          </a:p>
        </p:txBody>
      </p:sp>
      <p:sp>
        <p:nvSpPr>
          <p:cNvPr id="169" name="Slide Number Placeholder 3"/>
          <p:cNvSpPr>
            <a:spLocks noGrp="1"/>
          </p:cNvSpPr>
          <p:nvPr>
            <p:ph type="sldNum" sz="quarter" idx="4"/>
          </p:nvPr>
        </p:nvSpPr>
        <p:spPr>
          <a:xfrm>
            <a:off x="1023938" y="6253028"/>
            <a:ext cx="560832" cy="219456"/>
          </a:xfr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fld id="{727B4C2D-45E2-4621-8491-2995EB46A674}" type="slidenum">
              <a:rPr kumimoji="0" lang="en-US" sz="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5</a:t>
            </a:fld>
            <a:endParaRPr kumimoji="0" lang="en-US" sz="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152" name="Group 151">
            <a:extLst>
              <a:ext uri="{FF2B5EF4-FFF2-40B4-BE49-F238E27FC236}">
                <a16:creationId xmlns:a16="http://schemas.microsoft.com/office/drawing/2014/main" id="{037AEB73-6D3E-4D11-9319-4C9BBD98A655}"/>
              </a:ext>
            </a:extLst>
          </p:cNvPr>
          <p:cNvGrpSpPr/>
          <p:nvPr/>
        </p:nvGrpSpPr>
        <p:grpSpPr>
          <a:xfrm>
            <a:off x="520089" y="3592002"/>
            <a:ext cx="11151823" cy="1928589"/>
            <a:chOff x="512274" y="3499641"/>
            <a:chExt cx="11151823" cy="1928589"/>
          </a:xfrm>
        </p:grpSpPr>
        <p:grpSp>
          <p:nvGrpSpPr>
            <p:cNvPr id="172" name="Group 171">
              <a:extLst>
                <a:ext uri="{FF2B5EF4-FFF2-40B4-BE49-F238E27FC236}">
                  <a16:creationId xmlns:a16="http://schemas.microsoft.com/office/drawing/2014/main" id="{3E28F5E4-5FEA-4C19-A6D3-3FCDD959D560}"/>
                </a:ext>
              </a:extLst>
            </p:cNvPr>
            <p:cNvGrpSpPr/>
            <p:nvPr/>
          </p:nvGrpSpPr>
          <p:grpSpPr>
            <a:xfrm>
              <a:off x="512274" y="4796474"/>
              <a:ext cx="11151823" cy="631756"/>
              <a:chOff x="512274" y="4796474"/>
              <a:chExt cx="11151823" cy="631756"/>
            </a:xfrm>
          </p:grpSpPr>
          <p:sp>
            <p:nvSpPr>
              <p:cNvPr id="257" name="Rectangle 256">
                <a:extLst>
                  <a:ext uri="{FF2B5EF4-FFF2-40B4-BE49-F238E27FC236}">
                    <a16:creationId xmlns:a16="http://schemas.microsoft.com/office/drawing/2014/main" id="{A7B7011D-7952-4636-AAAD-841B754DB0FA}"/>
                  </a:ext>
                </a:extLst>
              </p:cNvPr>
              <p:cNvSpPr/>
              <p:nvPr/>
            </p:nvSpPr>
            <p:spPr>
              <a:xfrm>
                <a:off x="512274" y="4841714"/>
                <a:ext cx="1143000" cy="5412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Cloud</a:t>
                </a:r>
              </a:p>
            </p:txBody>
          </p:sp>
          <p:sp>
            <p:nvSpPr>
              <p:cNvPr id="259" name="Rectangle 258">
                <a:extLst>
                  <a:ext uri="{FF2B5EF4-FFF2-40B4-BE49-F238E27FC236}">
                    <a16:creationId xmlns:a16="http://schemas.microsoft.com/office/drawing/2014/main" id="{DFF6F7A7-FC68-42CB-8F54-F8C3A69D29E6}"/>
                  </a:ext>
                </a:extLst>
              </p:cNvPr>
              <p:cNvSpPr/>
              <p:nvPr/>
            </p:nvSpPr>
            <p:spPr>
              <a:xfrm>
                <a:off x="6231602"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Digital Insights</a:t>
                </a:r>
              </a:p>
            </p:txBody>
          </p:sp>
          <p:sp>
            <p:nvSpPr>
              <p:cNvPr id="273" name="Rectangle 272">
                <a:extLst>
                  <a:ext uri="{FF2B5EF4-FFF2-40B4-BE49-F238E27FC236}">
                    <a16:creationId xmlns:a16="http://schemas.microsoft.com/office/drawing/2014/main" id="{0C311A41-16C4-47FF-BD38-E3638D372BFA}"/>
                  </a:ext>
                </a:extLst>
              </p:cNvPr>
              <p:cNvSpPr/>
              <p:nvPr/>
            </p:nvSpPr>
            <p:spPr>
              <a:xfrm>
                <a:off x="7580551" y="4796474"/>
                <a:ext cx="1304766"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App Development</a:t>
                </a:r>
              </a:p>
            </p:txBody>
          </p:sp>
          <p:sp>
            <p:nvSpPr>
              <p:cNvPr id="283" name="Rectangle 282">
                <a:extLst>
                  <a:ext uri="{FF2B5EF4-FFF2-40B4-BE49-F238E27FC236}">
                    <a16:creationId xmlns:a16="http://schemas.microsoft.com/office/drawing/2014/main" id="{D00E376A-19E3-4EAC-8A26-686520A63888}"/>
                  </a:ext>
                </a:extLst>
              </p:cNvPr>
              <p:cNvSpPr/>
              <p:nvPr/>
            </p:nvSpPr>
            <p:spPr>
              <a:xfrm>
                <a:off x="4801770"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Business Solutions</a:t>
                </a:r>
              </a:p>
            </p:txBody>
          </p:sp>
          <p:sp>
            <p:nvSpPr>
              <p:cNvPr id="284" name="Rectangle 283">
                <a:extLst>
                  <a:ext uri="{FF2B5EF4-FFF2-40B4-BE49-F238E27FC236}">
                    <a16:creationId xmlns:a16="http://schemas.microsoft.com/office/drawing/2014/main" id="{7803C7FF-4737-4DE5-B185-2A81FAF7F914}"/>
                  </a:ext>
                </a:extLst>
              </p:cNvPr>
              <p:cNvSpPr/>
              <p:nvPr/>
            </p:nvSpPr>
            <p:spPr>
              <a:xfrm>
                <a:off x="10521097"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Immersive</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Experiences</a:t>
                </a:r>
              </a:p>
            </p:txBody>
          </p:sp>
          <p:sp>
            <p:nvSpPr>
              <p:cNvPr id="285" name="Rectangle 284">
                <a:extLst>
                  <a:ext uri="{FF2B5EF4-FFF2-40B4-BE49-F238E27FC236}">
                    <a16:creationId xmlns:a16="http://schemas.microsoft.com/office/drawing/2014/main" id="{1895D5EC-526D-4DBD-AECE-9BEDA7C69AFF}"/>
                  </a:ext>
                </a:extLst>
              </p:cNvPr>
              <p:cNvSpPr/>
              <p:nvPr/>
            </p:nvSpPr>
            <p:spPr>
              <a:xfrm>
                <a:off x="1942106" y="4950568"/>
                <a:ext cx="1143000" cy="323569"/>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Security</a:t>
                </a:r>
              </a:p>
            </p:txBody>
          </p:sp>
          <p:sp>
            <p:nvSpPr>
              <p:cNvPr id="286" name="Rectangle 285">
                <a:extLst>
                  <a:ext uri="{FF2B5EF4-FFF2-40B4-BE49-F238E27FC236}">
                    <a16:creationId xmlns:a16="http://schemas.microsoft.com/office/drawing/2014/main" id="{1FF54EA9-ACC7-4DE5-A53B-7E7E10D01521}"/>
                  </a:ext>
                </a:extLst>
              </p:cNvPr>
              <p:cNvSpPr/>
              <p:nvPr/>
            </p:nvSpPr>
            <p:spPr>
              <a:xfrm>
                <a:off x="3371938" y="4897014"/>
                <a:ext cx="1143000" cy="4306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400" kern="0">
                    <a:solidFill>
                      <a:srgbClr val="0055B8"/>
                    </a:solidFill>
                    <a:latin typeface="Segoe UI Semibold" panose="020B0702040204020203" pitchFamily="34" charset="0"/>
                    <a:cs typeface="Segoe UI Semibold" panose="020B0702040204020203" pitchFamily="34" charset="0"/>
                  </a:rPr>
                  <a:t>Digital</a:t>
                </a:r>
                <a:br>
                  <a:rPr lang="en-US" sz="1400" kern="0">
                    <a:solidFill>
                      <a:srgbClr val="0055B8"/>
                    </a:solidFill>
                    <a:latin typeface="Segoe UI Semibold" panose="020B0702040204020203" pitchFamily="34" charset="0"/>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Strategy</a:t>
                </a:r>
              </a:p>
            </p:txBody>
          </p:sp>
          <p:sp>
            <p:nvSpPr>
              <p:cNvPr id="287" name="Rectangle 286">
                <a:extLst>
                  <a:ext uri="{FF2B5EF4-FFF2-40B4-BE49-F238E27FC236}">
                    <a16:creationId xmlns:a16="http://schemas.microsoft.com/office/drawing/2014/main" id="{04B509DE-E970-4ECC-B993-1E21659EED72}"/>
                  </a:ext>
                </a:extLst>
              </p:cNvPr>
              <p:cNvSpPr/>
              <p:nvPr/>
            </p:nvSpPr>
            <p:spPr>
              <a:xfrm>
                <a:off x="9091266"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User </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 (UX)</a:t>
                </a:r>
              </a:p>
            </p:txBody>
          </p:sp>
        </p:grpSp>
        <p:grpSp>
          <p:nvGrpSpPr>
            <p:cNvPr id="176" name="Group 175">
              <a:extLst>
                <a:ext uri="{FF2B5EF4-FFF2-40B4-BE49-F238E27FC236}">
                  <a16:creationId xmlns:a16="http://schemas.microsoft.com/office/drawing/2014/main" id="{DE3C6FA4-956F-4665-B616-57730AC93055}"/>
                </a:ext>
              </a:extLst>
            </p:cNvPr>
            <p:cNvGrpSpPr/>
            <p:nvPr/>
          </p:nvGrpSpPr>
          <p:grpSpPr>
            <a:xfrm>
              <a:off x="514172" y="3499641"/>
              <a:ext cx="11149925" cy="1139205"/>
              <a:chOff x="514172" y="3575841"/>
              <a:chExt cx="11149925" cy="1139205"/>
            </a:xfrm>
          </p:grpSpPr>
          <p:grpSp>
            <p:nvGrpSpPr>
              <p:cNvPr id="178" name="Group 177">
                <a:extLst>
                  <a:ext uri="{FF2B5EF4-FFF2-40B4-BE49-F238E27FC236}">
                    <a16:creationId xmlns:a16="http://schemas.microsoft.com/office/drawing/2014/main" id="{A05A9F4E-2AEA-4A37-A6F1-DAFFEF3F9ECF}"/>
                  </a:ext>
                </a:extLst>
              </p:cNvPr>
              <p:cNvGrpSpPr/>
              <p:nvPr/>
            </p:nvGrpSpPr>
            <p:grpSpPr>
              <a:xfrm>
                <a:off x="514172" y="3575841"/>
                <a:ext cx="1139204" cy="1139205"/>
                <a:chOff x="547806" y="3575841"/>
                <a:chExt cx="1139204" cy="1139205"/>
              </a:xfrm>
            </p:grpSpPr>
            <p:sp>
              <p:nvSpPr>
                <p:cNvPr id="247" name="Oval 246">
                  <a:extLst>
                    <a:ext uri="{FF2B5EF4-FFF2-40B4-BE49-F238E27FC236}">
                      <a16:creationId xmlns:a16="http://schemas.microsoft.com/office/drawing/2014/main" id="{1E72576D-06B9-43CC-8D44-E8CF35E5641D}"/>
                    </a:ext>
                  </a:extLst>
                </p:cNvPr>
                <p:cNvSpPr/>
                <p:nvPr/>
              </p:nvSpPr>
              <p:spPr>
                <a:xfrm>
                  <a:off x="547806"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48" name="Group 247">
                  <a:extLst>
                    <a:ext uri="{FF2B5EF4-FFF2-40B4-BE49-F238E27FC236}">
                      <a16:creationId xmlns:a16="http://schemas.microsoft.com/office/drawing/2014/main" id="{6379EA2D-46F8-433E-864A-6D3C7CFFE6C4}"/>
                    </a:ext>
                  </a:extLst>
                </p:cNvPr>
                <p:cNvGrpSpPr/>
                <p:nvPr/>
              </p:nvGrpSpPr>
              <p:grpSpPr>
                <a:xfrm>
                  <a:off x="794170" y="3923568"/>
                  <a:ext cx="646477" cy="443750"/>
                  <a:chOff x="7132638" y="5713413"/>
                  <a:chExt cx="911225" cy="625475"/>
                </a:xfrm>
              </p:grpSpPr>
              <p:sp>
                <p:nvSpPr>
                  <p:cNvPr id="249" name="Freeform 42">
                    <a:extLst>
                      <a:ext uri="{FF2B5EF4-FFF2-40B4-BE49-F238E27FC236}">
                        <a16:creationId xmlns:a16="http://schemas.microsoft.com/office/drawing/2014/main" id="{79A4330A-C1C9-4D7D-9081-1371440F5E76}"/>
                      </a:ext>
                    </a:extLst>
                  </p:cNvPr>
                  <p:cNvSpPr>
                    <a:spLocks/>
                  </p:cNvSpPr>
                  <p:nvPr/>
                </p:nvSpPr>
                <p:spPr bwMode="auto">
                  <a:xfrm>
                    <a:off x="7132638" y="5713413"/>
                    <a:ext cx="911225" cy="549275"/>
                  </a:xfrm>
                  <a:custGeom>
                    <a:avLst/>
                    <a:gdLst>
                      <a:gd name="T0" fmla="*/ 71 w 240"/>
                      <a:gd name="T1" fmla="*/ 144 h 144"/>
                      <a:gd name="T2" fmla="*/ 48 w 240"/>
                      <a:gd name="T3" fmla="*/ 144 h 144"/>
                      <a:gd name="T4" fmla="*/ 0 w 240"/>
                      <a:gd name="T5" fmla="*/ 96 h 144"/>
                      <a:gd name="T6" fmla="*/ 34 w 240"/>
                      <a:gd name="T7" fmla="*/ 50 h 144"/>
                      <a:gd name="T8" fmla="*/ 34 w 240"/>
                      <a:gd name="T9" fmla="*/ 44 h 144"/>
                      <a:gd name="T10" fmla="*/ 78 w 240"/>
                      <a:gd name="T11" fmla="*/ 0 h 144"/>
                      <a:gd name="T12" fmla="*/ 122 w 240"/>
                      <a:gd name="T13" fmla="*/ 41 h 144"/>
                      <a:gd name="T14" fmla="*/ 146 w 240"/>
                      <a:gd name="T15" fmla="*/ 34 h 144"/>
                      <a:gd name="T16" fmla="*/ 190 w 240"/>
                      <a:gd name="T17" fmla="*/ 78 h 144"/>
                      <a:gd name="T18" fmla="*/ 190 w 240"/>
                      <a:gd name="T19" fmla="*/ 80 h 144"/>
                      <a:gd name="T20" fmla="*/ 206 w 240"/>
                      <a:gd name="T21" fmla="*/ 76 h 144"/>
                      <a:gd name="T22" fmla="*/ 240 w 240"/>
                      <a:gd name="T23" fmla="*/ 110 h 144"/>
                      <a:gd name="T24" fmla="*/ 206 w 240"/>
                      <a:gd name="T25" fmla="*/ 144 h 144"/>
                      <a:gd name="T26" fmla="*/ 171 w 240"/>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144">
                        <a:moveTo>
                          <a:pt x="71" y="144"/>
                        </a:moveTo>
                        <a:cubicBezTo>
                          <a:pt x="48" y="144"/>
                          <a:pt x="48" y="144"/>
                          <a:pt x="48" y="144"/>
                        </a:cubicBezTo>
                        <a:cubicBezTo>
                          <a:pt x="21" y="144"/>
                          <a:pt x="0" y="122"/>
                          <a:pt x="0" y="96"/>
                        </a:cubicBezTo>
                        <a:cubicBezTo>
                          <a:pt x="0" y="74"/>
                          <a:pt x="15" y="56"/>
                          <a:pt x="34" y="50"/>
                        </a:cubicBezTo>
                        <a:cubicBezTo>
                          <a:pt x="34" y="48"/>
                          <a:pt x="34" y="46"/>
                          <a:pt x="34" y="44"/>
                        </a:cubicBezTo>
                        <a:cubicBezTo>
                          <a:pt x="34" y="20"/>
                          <a:pt x="54" y="0"/>
                          <a:pt x="78" y="0"/>
                        </a:cubicBezTo>
                        <a:cubicBezTo>
                          <a:pt x="101" y="0"/>
                          <a:pt x="120" y="18"/>
                          <a:pt x="122" y="41"/>
                        </a:cubicBezTo>
                        <a:cubicBezTo>
                          <a:pt x="129" y="37"/>
                          <a:pt x="137" y="34"/>
                          <a:pt x="146" y="34"/>
                        </a:cubicBezTo>
                        <a:cubicBezTo>
                          <a:pt x="170" y="34"/>
                          <a:pt x="190" y="54"/>
                          <a:pt x="190" y="78"/>
                        </a:cubicBezTo>
                        <a:cubicBezTo>
                          <a:pt x="190" y="79"/>
                          <a:pt x="190" y="79"/>
                          <a:pt x="190" y="80"/>
                        </a:cubicBezTo>
                        <a:cubicBezTo>
                          <a:pt x="195" y="77"/>
                          <a:pt x="200" y="76"/>
                          <a:pt x="206" y="76"/>
                        </a:cubicBezTo>
                        <a:cubicBezTo>
                          <a:pt x="225" y="76"/>
                          <a:pt x="240" y="91"/>
                          <a:pt x="240" y="110"/>
                        </a:cubicBezTo>
                        <a:cubicBezTo>
                          <a:pt x="240" y="129"/>
                          <a:pt x="225" y="144"/>
                          <a:pt x="206" y="144"/>
                        </a:cubicBezTo>
                        <a:cubicBezTo>
                          <a:pt x="171" y="144"/>
                          <a:pt x="171" y="144"/>
                          <a:pt x="171" y="144"/>
                        </a:cubicBezTo>
                      </a:path>
                    </a:pathLst>
                  </a:cu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0" name="Freeform 43">
                    <a:extLst>
                      <a:ext uri="{FF2B5EF4-FFF2-40B4-BE49-F238E27FC236}">
                        <a16:creationId xmlns:a16="http://schemas.microsoft.com/office/drawing/2014/main" id="{0F02E1AC-0F3A-4A2F-9D58-DDC62CB9D6A1}"/>
                      </a:ext>
                    </a:extLst>
                  </p:cNvPr>
                  <p:cNvSpPr>
                    <a:spLocks/>
                  </p:cNvSpPr>
                  <p:nvPr/>
                </p:nvSpPr>
                <p:spPr bwMode="auto">
                  <a:xfrm>
                    <a:off x="7402513" y="5973763"/>
                    <a:ext cx="303213" cy="365125"/>
                  </a:xfrm>
                  <a:custGeom>
                    <a:avLst/>
                    <a:gdLst>
                      <a:gd name="T0" fmla="*/ 0 w 80"/>
                      <a:gd name="T1" fmla="*/ 84 h 96"/>
                      <a:gd name="T2" fmla="*/ 40 w 80"/>
                      <a:gd name="T3" fmla="*/ 96 h 96"/>
                      <a:gd name="T4" fmla="*/ 80 w 80"/>
                      <a:gd name="T5" fmla="*/ 84 h 96"/>
                      <a:gd name="T6" fmla="*/ 80 w 80"/>
                      <a:gd name="T7" fmla="*/ 12 h 96"/>
                      <a:gd name="T8" fmla="*/ 40 w 80"/>
                      <a:gd name="T9" fmla="*/ 0 h 96"/>
                      <a:gd name="T10" fmla="*/ 0 w 80"/>
                      <a:gd name="T11" fmla="*/ 12 h 96"/>
                      <a:gd name="T12" fmla="*/ 0 w 80"/>
                      <a:gd name="T13" fmla="*/ 84 h 96"/>
                    </a:gdLst>
                    <a:ahLst/>
                    <a:cxnLst>
                      <a:cxn ang="0">
                        <a:pos x="T0" y="T1"/>
                      </a:cxn>
                      <a:cxn ang="0">
                        <a:pos x="T2" y="T3"/>
                      </a:cxn>
                      <a:cxn ang="0">
                        <a:pos x="T4" y="T5"/>
                      </a:cxn>
                      <a:cxn ang="0">
                        <a:pos x="T6" y="T7"/>
                      </a:cxn>
                      <a:cxn ang="0">
                        <a:pos x="T8" y="T9"/>
                      </a:cxn>
                      <a:cxn ang="0">
                        <a:pos x="T10" y="T11"/>
                      </a:cxn>
                      <a:cxn ang="0">
                        <a:pos x="T12" y="T13"/>
                      </a:cxn>
                    </a:cxnLst>
                    <a:rect l="0" t="0" r="r" b="b"/>
                    <a:pathLst>
                      <a:path w="80" h="96">
                        <a:moveTo>
                          <a:pt x="0" y="84"/>
                        </a:moveTo>
                        <a:cubicBezTo>
                          <a:pt x="0" y="91"/>
                          <a:pt x="17" y="96"/>
                          <a:pt x="40" y="96"/>
                        </a:cubicBezTo>
                        <a:cubicBezTo>
                          <a:pt x="62" y="96"/>
                          <a:pt x="80" y="91"/>
                          <a:pt x="80" y="84"/>
                        </a:cubicBezTo>
                        <a:cubicBezTo>
                          <a:pt x="80" y="12"/>
                          <a:pt x="80" y="12"/>
                          <a:pt x="80" y="12"/>
                        </a:cubicBezTo>
                        <a:cubicBezTo>
                          <a:pt x="80" y="5"/>
                          <a:pt x="62" y="0"/>
                          <a:pt x="40" y="0"/>
                        </a:cubicBezTo>
                        <a:cubicBezTo>
                          <a:pt x="17" y="0"/>
                          <a:pt x="0" y="5"/>
                          <a:pt x="0" y="12"/>
                        </a:cubicBezTo>
                        <a:lnTo>
                          <a:pt x="0" y="84"/>
                        </a:lnTo>
                        <a:close/>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1" name="Freeform 44">
                    <a:extLst>
                      <a:ext uri="{FF2B5EF4-FFF2-40B4-BE49-F238E27FC236}">
                        <a16:creationId xmlns:a16="http://schemas.microsoft.com/office/drawing/2014/main" id="{D34F7383-6611-4892-B0ED-E8E6E36EF9AC}"/>
                      </a:ext>
                    </a:extLst>
                  </p:cNvPr>
                  <p:cNvSpPr>
                    <a:spLocks/>
                  </p:cNvSpPr>
                  <p:nvPr/>
                </p:nvSpPr>
                <p:spPr bwMode="auto">
                  <a:xfrm>
                    <a:off x="7402513" y="6018213"/>
                    <a:ext cx="303213" cy="46038"/>
                  </a:xfrm>
                  <a:custGeom>
                    <a:avLst/>
                    <a:gdLst>
                      <a:gd name="T0" fmla="*/ 0 w 80"/>
                      <a:gd name="T1" fmla="*/ 0 h 12"/>
                      <a:gd name="T2" fmla="*/ 40 w 80"/>
                      <a:gd name="T3" fmla="*/ 12 h 12"/>
                      <a:gd name="T4" fmla="*/ 80 w 80"/>
                      <a:gd name="T5" fmla="*/ 0 h 12"/>
                    </a:gdLst>
                    <a:ahLst/>
                    <a:cxnLst>
                      <a:cxn ang="0">
                        <a:pos x="T0" y="T1"/>
                      </a:cxn>
                      <a:cxn ang="0">
                        <a:pos x="T2" y="T3"/>
                      </a:cxn>
                      <a:cxn ang="0">
                        <a:pos x="T4" y="T5"/>
                      </a:cxn>
                    </a:cxnLst>
                    <a:rect l="0" t="0" r="r" b="b"/>
                    <a:pathLst>
                      <a:path w="80" h="12">
                        <a:moveTo>
                          <a:pt x="0" y="0"/>
                        </a:moveTo>
                        <a:cubicBezTo>
                          <a:pt x="0" y="7"/>
                          <a:pt x="17" y="12"/>
                          <a:pt x="40" y="12"/>
                        </a:cubicBezTo>
                        <a:cubicBezTo>
                          <a:pt x="62" y="12"/>
                          <a:pt x="80" y="7"/>
                          <a:pt x="8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2" name="Freeform 45">
                    <a:extLst>
                      <a:ext uri="{FF2B5EF4-FFF2-40B4-BE49-F238E27FC236}">
                        <a16:creationId xmlns:a16="http://schemas.microsoft.com/office/drawing/2014/main" id="{085E1A1A-7106-444A-AE64-0D501933D776}"/>
                      </a:ext>
                    </a:extLst>
                  </p:cNvPr>
                  <p:cNvSpPr>
                    <a:spLocks/>
                  </p:cNvSpPr>
                  <p:nvPr/>
                </p:nvSpPr>
                <p:spPr bwMode="auto">
                  <a:xfrm>
                    <a:off x="7402513" y="6110288"/>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3" name="Freeform 46">
                    <a:extLst>
                      <a:ext uri="{FF2B5EF4-FFF2-40B4-BE49-F238E27FC236}">
                        <a16:creationId xmlns:a16="http://schemas.microsoft.com/office/drawing/2014/main" id="{BEE61A0F-E5F0-48B9-B0D6-89120A6AF930}"/>
                      </a:ext>
                    </a:extLst>
                  </p:cNvPr>
                  <p:cNvSpPr>
                    <a:spLocks/>
                  </p:cNvSpPr>
                  <p:nvPr/>
                </p:nvSpPr>
                <p:spPr bwMode="auto">
                  <a:xfrm>
                    <a:off x="7402513" y="6202363"/>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4" name="Oval 47">
                    <a:extLst>
                      <a:ext uri="{FF2B5EF4-FFF2-40B4-BE49-F238E27FC236}">
                        <a16:creationId xmlns:a16="http://schemas.microsoft.com/office/drawing/2014/main" id="{EA40E71C-AAC8-4840-AD40-6AB68A7638A8}"/>
                      </a:ext>
                    </a:extLst>
                  </p:cNvPr>
                  <p:cNvSpPr>
                    <a:spLocks noChangeArrowheads="1"/>
                  </p:cNvSpPr>
                  <p:nvPr/>
                </p:nvSpPr>
                <p:spPr bwMode="auto">
                  <a:xfrm>
                    <a:off x="7634288" y="6083300"/>
                    <a:ext cx="30163" cy="31750"/>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5" name="Oval 48">
                    <a:extLst>
                      <a:ext uri="{FF2B5EF4-FFF2-40B4-BE49-F238E27FC236}">
                        <a16:creationId xmlns:a16="http://schemas.microsoft.com/office/drawing/2014/main" id="{DEDE190F-7E38-418D-B5D0-8C2B7EF9C63A}"/>
                      </a:ext>
                    </a:extLst>
                  </p:cNvPr>
                  <p:cNvSpPr>
                    <a:spLocks noChangeArrowheads="1"/>
                  </p:cNvSpPr>
                  <p:nvPr/>
                </p:nvSpPr>
                <p:spPr bwMode="auto">
                  <a:xfrm>
                    <a:off x="7634288" y="617537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6" name="Oval 49">
                    <a:extLst>
                      <a:ext uri="{FF2B5EF4-FFF2-40B4-BE49-F238E27FC236}">
                        <a16:creationId xmlns:a16="http://schemas.microsoft.com/office/drawing/2014/main" id="{C2388B85-07C7-4858-A1E5-09B63A0062E6}"/>
                      </a:ext>
                    </a:extLst>
                  </p:cNvPr>
                  <p:cNvSpPr>
                    <a:spLocks noChangeArrowheads="1"/>
                  </p:cNvSpPr>
                  <p:nvPr/>
                </p:nvSpPr>
                <p:spPr bwMode="auto">
                  <a:xfrm>
                    <a:off x="7634288" y="627062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80" name="Group 179">
                <a:extLst>
                  <a:ext uri="{FF2B5EF4-FFF2-40B4-BE49-F238E27FC236}">
                    <a16:creationId xmlns:a16="http://schemas.microsoft.com/office/drawing/2014/main" id="{C4358362-440D-4184-BF20-36DE7D2C8594}"/>
                  </a:ext>
                </a:extLst>
              </p:cNvPr>
              <p:cNvGrpSpPr/>
              <p:nvPr/>
            </p:nvGrpSpPr>
            <p:grpSpPr>
              <a:xfrm>
                <a:off x="6234584" y="3575841"/>
                <a:ext cx="1139204" cy="1139205"/>
                <a:chOff x="6260370" y="3575841"/>
                <a:chExt cx="1139204" cy="1139205"/>
              </a:xfrm>
            </p:grpSpPr>
            <p:sp>
              <p:nvSpPr>
                <p:cNvPr id="217" name="Oval 216">
                  <a:extLst>
                    <a:ext uri="{FF2B5EF4-FFF2-40B4-BE49-F238E27FC236}">
                      <a16:creationId xmlns:a16="http://schemas.microsoft.com/office/drawing/2014/main" id="{64E4743F-14BF-40F2-BEC3-25801650D6FE}"/>
                    </a:ext>
                  </a:extLst>
                </p:cNvPr>
                <p:cNvSpPr/>
                <p:nvPr/>
              </p:nvSpPr>
              <p:spPr>
                <a:xfrm>
                  <a:off x="6260370"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18" name="Group 217">
                  <a:extLst>
                    <a:ext uri="{FF2B5EF4-FFF2-40B4-BE49-F238E27FC236}">
                      <a16:creationId xmlns:a16="http://schemas.microsoft.com/office/drawing/2014/main" id="{2462BAAE-968E-4AB6-803F-CD7CBAE0376F}"/>
                    </a:ext>
                  </a:extLst>
                </p:cNvPr>
                <p:cNvGrpSpPr/>
                <p:nvPr/>
              </p:nvGrpSpPr>
              <p:grpSpPr>
                <a:xfrm>
                  <a:off x="6522353" y="3911227"/>
                  <a:ext cx="615238" cy="468432"/>
                  <a:chOff x="5149850" y="2533651"/>
                  <a:chExt cx="871538" cy="663575"/>
                </a:xfrm>
              </p:grpSpPr>
              <p:sp>
                <p:nvSpPr>
                  <p:cNvPr id="219" name="Line 87">
                    <a:extLst>
                      <a:ext uri="{FF2B5EF4-FFF2-40B4-BE49-F238E27FC236}">
                        <a16:creationId xmlns:a16="http://schemas.microsoft.com/office/drawing/2014/main" id="{F24E0DE6-5624-412C-9E58-726EA07DDAF6}"/>
                      </a:ext>
                    </a:extLst>
                  </p:cNvPr>
                  <p:cNvSpPr>
                    <a:spLocks noChangeShapeType="1"/>
                  </p:cNvSpPr>
                  <p:nvPr/>
                </p:nvSpPr>
                <p:spPr bwMode="auto">
                  <a:xfrm flipV="1">
                    <a:off x="5510213"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0" name="Line 88">
                    <a:extLst>
                      <a:ext uri="{FF2B5EF4-FFF2-40B4-BE49-F238E27FC236}">
                        <a16:creationId xmlns:a16="http://schemas.microsoft.com/office/drawing/2014/main" id="{653D33BC-6546-4D19-9FB3-6A155D9AF421}"/>
                      </a:ext>
                    </a:extLst>
                  </p:cNvPr>
                  <p:cNvSpPr>
                    <a:spLocks noChangeShapeType="1"/>
                  </p:cNvSpPr>
                  <p:nvPr/>
                </p:nvSpPr>
                <p:spPr bwMode="auto">
                  <a:xfrm flipV="1">
                    <a:off x="5584825" y="2819401"/>
                    <a:ext cx="0" cy="1968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1" name="Line 89">
                    <a:extLst>
                      <a:ext uri="{FF2B5EF4-FFF2-40B4-BE49-F238E27FC236}">
                        <a16:creationId xmlns:a16="http://schemas.microsoft.com/office/drawing/2014/main" id="{A541261E-8D6B-45D7-A78D-1DB876D02650}"/>
                      </a:ext>
                    </a:extLst>
                  </p:cNvPr>
                  <p:cNvSpPr>
                    <a:spLocks noChangeShapeType="1"/>
                  </p:cNvSpPr>
                  <p:nvPr/>
                </p:nvSpPr>
                <p:spPr bwMode="auto">
                  <a:xfrm flipV="1">
                    <a:off x="5661025"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2" name="Line 90">
                    <a:extLst>
                      <a:ext uri="{FF2B5EF4-FFF2-40B4-BE49-F238E27FC236}">
                        <a16:creationId xmlns:a16="http://schemas.microsoft.com/office/drawing/2014/main" id="{5532C8D8-2907-4F05-A33C-0DACC8DE19E1}"/>
                      </a:ext>
                    </a:extLst>
                  </p:cNvPr>
                  <p:cNvSpPr>
                    <a:spLocks noChangeShapeType="1"/>
                  </p:cNvSpPr>
                  <p:nvPr/>
                </p:nvSpPr>
                <p:spPr bwMode="auto">
                  <a:xfrm flipV="1">
                    <a:off x="5284788" y="2970213"/>
                    <a:ext cx="0" cy="46038"/>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3" name="Line 91">
                    <a:extLst>
                      <a:ext uri="{FF2B5EF4-FFF2-40B4-BE49-F238E27FC236}">
                        <a16:creationId xmlns:a16="http://schemas.microsoft.com/office/drawing/2014/main" id="{C419D95E-F4C7-48CA-83A8-BA656290F327}"/>
                      </a:ext>
                    </a:extLst>
                  </p:cNvPr>
                  <p:cNvSpPr>
                    <a:spLocks noChangeShapeType="1"/>
                  </p:cNvSpPr>
                  <p:nvPr/>
                </p:nvSpPr>
                <p:spPr bwMode="auto">
                  <a:xfrm flipV="1">
                    <a:off x="5359400" y="2895601"/>
                    <a:ext cx="0" cy="1206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4" name="Line 92">
                    <a:extLst>
                      <a:ext uri="{FF2B5EF4-FFF2-40B4-BE49-F238E27FC236}">
                        <a16:creationId xmlns:a16="http://schemas.microsoft.com/office/drawing/2014/main" id="{73E7992F-086B-4725-8D82-D0AE242EC1EA}"/>
                      </a:ext>
                    </a:extLst>
                  </p:cNvPr>
                  <p:cNvSpPr>
                    <a:spLocks noChangeShapeType="1"/>
                  </p:cNvSpPr>
                  <p:nvPr/>
                </p:nvSpPr>
                <p:spPr bwMode="auto">
                  <a:xfrm flipV="1">
                    <a:off x="5435600"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5" name="Line 93">
                    <a:extLst>
                      <a:ext uri="{FF2B5EF4-FFF2-40B4-BE49-F238E27FC236}">
                        <a16:creationId xmlns:a16="http://schemas.microsoft.com/office/drawing/2014/main" id="{12C0CE09-3725-49F1-9F93-B209C86BDEEC}"/>
                      </a:ext>
                    </a:extLst>
                  </p:cNvPr>
                  <p:cNvSpPr>
                    <a:spLocks noChangeShapeType="1"/>
                  </p:cNvSpPr>
                  <p:nvPr/>
                </p:nvSpPr>
                <p:spPr bwMode="auto">
                  <a:xfrm flipV="1">
                    <a:off x="5735638"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6" name="Line 94">
                    <a:extLst>
                      <a:ext uri="{FF2B5EF4-FFF2-40B4-BE49-F238E27FC236}">
                        <a16:creationId xmlns:a16="http://schemas.microsoft.com/office/drawing/2014/main" id="{F791F5D9-B74F-4925-B30D-A0E456EE3393}"/>
                      </a:ext>
                    </a:extLst>
                  </p:cNvPr>
                  <p:cNvSpPr>
                    <a:spLocks noChangeShapeType="1"/>
                  </p:cNvSpPr>
                  <p:nvPr/>
                </p:nvSpPr>
                <p:spPr bwMode="auto">
                  <a:xfrm flipV="1">
                    <a:off x="5810250" y="2909888"/>
                    <a:ext cx="0" cy="106363"/>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7" name="Line 95">
                    <a:extLst>
                      <a:ext uri="{FF2B5EF4-FFF2-40B4-BE49-F238E27FC236}">
                        <a16:creationId xmlns:a16="http://schemas.microsoft.com/office/drawing/2014/main" id="{791F55A5-95C2-4DA6-A97B-4B6B00182AEB}"/>
                      </a:ext>
                    </a:extLst>
                  </p:cNvPr>
                  <p:cNvSpPr>
                    <a:spLocks noChangeShapeType="1"/>
                  </p:cNvSpPr>
                  <p:nvPr/>
                </p:nvSpPr>
                <p:spPr bwMode="auto">
                  <a:xfrm flipV="1">
                    <a:off x="5884863"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8" name="Rectangle 96">
                    <a:extLst>
                      <a:ext uri="{FF2B5EF4-FFF2-40B4-BE49-F238E27FC236}">
                        <a16:creationId xmlns:a16="http://schemas.microsoft.com/office/drawing/2014/main" id="{5B011B0D-B7A7-4BF9-A159-AA91564E00B6}"/>
                      </a:ext>
                    </a:extLst>
                  </p:cNvPr>
                  <p:cNvSpPr>
                    <a:spLocks noChangeArrowheads="1"/>
                  </p:cNvSpPr>
                  <p:nvPr/>
                </p:nvSpPr>
                <p:spPr bwMode="auto">
                  <a:xfrm>
                    <a:off x="5149850" y="2533651"/>
                    <a:ext cx="871538" cy="542925"/>
                  </a:xfrm>
                  <a:prstGeom prst="rect">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9" name="Line 97">
                    <a:extLst>
                      <a:ext uri="{FF2B5EF4-FFF2-40B4-BE49-F238E27FC236}">
                        <a16:creationId xmlns:a16="http://schemas.microsoft.com/office/drawing/2014/main" id="{B0BD1968-C9C1-4C10-A875-72B4F4AE1C18}"/>
                      </a:ext>
                    </a:extLst>
                  </p:cNvPr>
                  <p:cNvSpPr>
                    <a:spLocks noChangeShapeType="1"/>
                  </p:cNvSpPr>
                  <p:nvPr/>
                </p:nvSpPr>
                <p:spPr bwMode="auto">
                  <a:xfrm>
                    <a:off x="5584825" y="3076576"/>
                    <a:ext cx="0" cy="12065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0" name="Line 98">
                    <a:extLst>
                      <a:ext uri="{FF2B5EF4-FFF2-40B4-BE49-F238E27FC236}">
                        <a16:creationId xmlns:a16="http://schemas.microsoft.com/office/drawing/2014/main" id="{B2601302-11BA-484C-A19E-86025649F6BD}"/>
                      </a:ext>
                    </a:extLst>
                  </p:cNvPr>
                  <p:cNvSpPr>
                    <a:spLocks noChangeShapeType="1"/>
                  </p:cNvSpPr>
                  <p:nvPr/>
                </p:nvSpPr>
                <p:spPr bwMode="auto">
                  <a:xfrm>
                    <a:off x="5435600" y="3197226"/>
                    <a:ext cx="300038" cy="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1" name="Oval 99">
                    <a:extLst>
                      <a:ext uri="{FF2B5EF4-FFF2-40B4-BE49-F238E27FC236}">
                        <a16:creationId xmlns:a16="http://schemas.microsoft.com/office/drawing/2014/main" id="{D0C2E7FA-2FC3-4EED-81F2-EA9B83D9B12D}"/>
                      </a:ext>
                    </a:extLst>
                  </p:cNvPr>
                  <p:cNvSpPr>
                    <a:spLocks noChangeArrowheads="1"/>
                  </p:cNvSpPr>
                  <p:nvPr/>
                </p:nvSpPr>
                <p:spPr bwMode="auto">
                  <a:xfrm>
                    <a:off x="5326063" y="262731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2" name="Oval 100">
                    <a:extLst>
                      <a:ext uri="{FF2B5EF4-FFF2-40B4-BE49-F238E27FC236}">
                        <a16:creationId xmlns:a16="http://schemas.microsoft.com/office/drawing/2014/main" id="{DA8BACFA-AA42-4F45-8109-11AF1BEF2AB0}"/>
                      </a:ext>
                    </a:extLst>
                  </p:cNvPr>
                  <p:cNvSpPr>
                    <a:spLocks noChangeArrowheads="1"/>
                  </p:cNvSpPr>
                  <p:nvPr/>
                </p:nvSpPr>
                <p:spPr bwMode="auto">
                  <a:xfrm>
                    <a:off x="5227638" y="2763838"/>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3" name="Oval 101">
                    <a:extLst>
                      <a:ext uri="{FF2B5EF4-FFF2-40B4-BE49-F238E27FC236}">
                        <a16:creationId xmlns:a16="http://schemas.microsoft.com/office/drawing/2014/main" id="{1C5A5687-A853-4729-8339-6E05FFAB45A1}"/>
                      </a:ext>
                    </a:extLst>
                  </p:cNvPr>
                  <p:cNvSpPr>
                    <a:spLocks noChangeArrowheads="1"/>
                  </p:cNvSpPr>
                  <p:nvPr/>
                </p:nvSpPr>
                <p:spPr bwMode="auto">
                  <a:xfrm>
                    <a:off x="5461000" y="270986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4" name="Oval 102">
                    <a:extLst>
                      <a:ext uri="{FF2B5EF4-FFF2-40B4-BE49-F238E27FC236}">
                        <a16:creationId xmlns:a16="http://schemas.microsoft.com/office/drawing/2014/main" id="{1D9345BD-EE21-4E36-97A6-647437033A3B}"/>
                      </a:ext>
                    </a:extLst>
                  </p:cNvPr>
                  <p:cNvSpPr>
                    <a:spLocks noChangeArrowheads="1"/>
                  </p:cNvSpPr>
                  <p:nvPr/>
                </p:nvSpPr>
                <p:spPr bwMode="auto">
                  <a:xfrm>
                    <a:off x="5589588" y="2597151"/>
                    <a:ext cx="58738"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5" name="Oval 103">
                    <a:extLst>
                      <a:ext uri="{FF2B5EF4-FFF2-40B4-BE49-F238E27FC236}">
                        <a16:creationId xmlns:a16="http://schemas.microsoft.com/office/drawing/2014/main" id="{96263881-9FAE-4A12-8826-3A101C849665}"/>
                      </a:ext>
                    </a:extLst>
                  </p:cNvPr>
                  <p:cNvSpPr>
                    <a:spLocks noChangeArrowheads="1"/>
                  </p:cNvSpPr>
                  <p:nvPr/>
                </p:nvSpPr>
                <p:spPr bwMode="auto">
                  <a:xfrm>
                    <a:off x="5749925" y="2616201"/>
                    <a:ext cx="180975" cy="18097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7" name="Freeform 104">
                    <a:extLst>
                      <a:ext uri="{FF2B5EF4-FFF2-40B4-BE49-F238E27FC236}">
                        <a16:creationId xmlns:a16="http://schemas.microsoft.com/office/drawing/2014/main" id="{2D60B638-B5AF-4EBA-9CAA-67494C7C6EAC}"/>
                      </a:ext>
                    </a:extLst>
                  </p:cNvPr>
                  <p:cNvSpPr>
                    <a:spLocks/>
                  </p:cNvSpPr>
                  <p:nvPr/>
                </p:nvSpPr>
                <p:spPr bwMode="auto">
                  <a:xfrm>
                    <a:off x="5840413" y="2616201"/>
                    <a:ext cx="87313" cy="90488"/>
                  </a:xfrm>
                  <a:custGeom>
                    <a:avLst/>
                    <a:gdLst>
                      <a:gd name="T0" fmla="*/ 0 w 55"/>
                      <a:gd name="T1" fmla="*/ 0 h 57"/>
                      <a:gd name="T2" fmla="*/ 0 w 55"/>
                      <a:gd name="T3" fmla="*/ 57 h 57"/>
                      <a:gd name="T4" fmla="*/ 55 w 55"/>
                      <a:gd name="T5" fmla="*/ 45 h 57"/>
                    </a:gdLst>
                    <a:ahLst/>
                    <a:cxnLst>
                      <a:cxn ang="0">
                        <a:pos x="T0" y="T1"/>
                      </a:cxn>
                      <a:cxn ang="0">
                        <a:pos x="T2" y="T3"/>
                      </a:cxn>
                      <a:cxn ang="0">
                        <a:pos x="T4" y="T5"/>
                      </a:cxn>
                    </a:cxnLst>
                    <a:rect l="0" t="0" r="r" b="b"/>
                    <a:pathLst>
                      <a:path w="55" h="57">
                        <a:moveTo>
                          <a:pt x="0" y="0"/>
                        </a:moveTo>
                        <a:lnTo>
                          <a:pt x="0" y="57"/>
                        </a:lnTo>
                        <a:lnTo>
                          <a:pt x="55" y="45"/>
                        </a:lnTo>
                      </a:path>
                    </a:pathLst>
                  </a:custGeom>
                  <a:noFill/>
                  <a:ln w="254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9" name="Line 105">
                    <a:extLst>
                      <a:ext uri="{FF2B5EF4-FFF2-40B4-BE49-F238E27FC236}">
                        <a16:creationId xmlns:a16="http://schemas.microsoft.com/office/drawing/2014/main" id="{4E1EA1AB-1CBC-4131-8046-E40AC772AB34}"/>
                      </a:ext>
                    </a:extLst>
                  </p:cNvPr>
                  <p:cNvSpPr>
                    <a:spLocks noChangeShapeType="1"/>
                  </p:cNvSpPr>
                  <p:nvPr/>
                </p:nvSpPr>
                <p:spPr bwMode="auto">
                  <a:xfrm>
                    <a:off x="5840413" y="2706688"/>
                    <a:ext cx="63500" cy="63500"/>
                  </a:xfrm>
                  <a:prstGeom prst="line">
                    <a:avLst/>
                  </a:prstGeom>
                  <a:noFill/>
                  <a:ln w="25400" cap="rnd">
                    <a:solidFill>
                      <a:schemeClr val="bg2"/>
                    </a:solidFill>
                    <a:prstDash val="solid"/>
                    <a:round/>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4" name="Line 106">
                    <a:extLst>
                      <a:ext uri="{FF2B5EF4-FFF2-40B4-BE49-F238E27FC236}">
                        <a16:creationId xmlns:a16="http://schemas.microsoft.com/office/drawing/2014/main" id="{CB6431DE-A3D7-40CD-8788-A8DA3960639D}"/>
                      </a:ext>
                    </a:extLst>
                  </p:cNvPr>
                  <p:cNvSpPr>
                    <a:spLocks noChangeShapeType="1"/>
                  </p:cNvSpPr>
                  <p:nvPr/>
                </p:nvSpPr>
                <p:spPr bwMode="auto">
                  <a:xfrm flipV="1">
                    <a:off x="5281613" y="2684463"/>
                    <a:ext cx="58738" cy="85725"/>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5" name="Line 107">
                    <a:extLst>
                      <a:ext uri="{FF2B5EF4-FFF2-40B4-BE49-F238E27FC236}">
                        <a16:creationId xmlns:a16="http://schemas.microsoft.com/office/drawing/2014/main" id="{6B2EAC07-AD0F-4A27-826F-38A2D3B75EE6}"/>
                      </a:ext>
                    </a:extLst>
                  </p:cNvPr>
                  <p:cNvSpPr>
                    <a:spLocks noChangeShapeType="1"/>
                  </p:cNvSpPr>
                  <p:nvPr/>
                </p:nvSpPr>
                <p:spPr bwMode="auto">
                  <a:xfrm>
                    <a:off x="5381625" y="2673351"/>
                    <a:ext cx="84138" cy="52388"/>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6" name="Line 108">
                    <a:extLst>
                      <a:ext uri="{FF2B5EF4-FFF2-40B4-BE49-F238E27FC236}">
                        <a16:creationId xmlns:a16="http://schemas.microsoft.com/office/drawing/2014/main" id="{FCA49FA6-0AA4-47CF-B83D-0C4BC9F7F9A1}"/>
                      </a:ext>
                    </a:extLst>
                  </p:cNvPr>
                  <p:cNvSpPr>
                    <a:spLocks noChangeShapeType="1"/>
                  </p:cNvSpPr>
                  <p:nvPr/>
                </p:nvSpPr>
                <p:spPr bwMode="auto">
                  <a:xfrm flipV="1">
                    <a:off x="5518150" y="2649538"/>
                    <a:ext cx="82550" cy="7620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1" name="Group 190">
                <a:extLst>
                  <a:ext uri="{FF2B5EF4-FFF2-40B4-BE49-F238E27FC236}">
                    <a16:creationId xmlns:a16="http://schemas.microsoft.com/office/drawing/2014/main" id="{746CC3C6-2240-4AF5-A509-64BE17D1A9DC}"/>
                  </a:ext>
                </a:extLst>
              </p:cNvPr>
              <p:cNvGrpSpPr/>
              <p:nvPr/>
            </p:nvGrpSpPr>
            <p:grpSpPr>
              <a:xfrm>
                <a:off x="7664687" y="3575841"/>
                <a:ext cx="1139204" cy="1139205"/>
                <a:chOff x="7688511" y="3575841"/>
                <a:chExt cx="1139204" cy="1139205"/>
              </a:xfrm>
            </p:grpSpPr>
            <p:sp>
              <p:nvSpPr>
                <p:cNvPr id="207" name="Oval 206">
                  <a:extLst>
                    <a:ext uri="{FF2B5EF4-FFF2-40B4-BE49-F238E27FC236}">
                      <a16:creationId xmlns:a16="http://schemas.microsoft.com/office/drawing/2014/main" id="{4841F2CE-6494-4957-A9DD-5D0CFE7AAD2B}"/>
                    </a:ext>
                  </a:extLst>
                </p:cNvPr>
                <p:cNvSpPr/>
                <p:nvPr/>
              </p:nvSpPr>
              <p:spPr>
                <a:xfrm>
                  <a:off x="7688511"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08" name="Group 207">
                  <a:extLst>
                    <a:ext uri="{FF2B5EF4-FFF2-40B4-BE49-F238E27FC236}">
                      <a16:creationId xmlns:a16="http://schemas.microsoft.com/office/drawing/2014/main" id="{DE04F24E-2B7A-4C00-927A-CC91305FBAB3}"/>
                    </a:ext>
                  </a:extLst>
                </p:cNvPr>
                <p:cNvGrpSpPr/>
                <p:nvPr/>
              </p:nvGrpSpPr>
              <p:grpSpPr>
                <a:xfrm>
                  <a:off x="7963206" y="3928415"/>
                  <a:ext cx="589815" cy="434056"/>
                  <a:chOff x="4022725" y="2533651"/>
                  <a:chExt cx="901700" cy="663575"/>
                </a:xfrm>
              </p:grpSpPr>
              <p:sp>
                <p:nvSpPr>
                  <p:cNvPr id="209" name="Rectangle 5">
                    <a:extLst>
                      <a:ext uri="{FF2B5EF4-FFF2-40B4-BE49-F238E27FC236}">
                        <a16:creationId xmlns:a16="http://schemas.microsoft.com/office/drawing/2014/main" id="{38C073F0-0487-4BB9-B93D-1A9BE41B6152}"/>
                      </a:ext>
                    </a:extLst>
                  </p:cNvPr>
                  <p:cNvSpPr>
                    <a:spLocks noChangeArrowheads="1"/>
                  </p:cNvSpPr>
                  <p:nvPr/>
                </p:nvSpPr>
                <p:spPr bwMode="auto">
                  <a:xfrm>
                    <a:off x="4022725" y="2533651"/>
                    <a:ext cx="901700" cy="663575"/>
                  </a:xfrm>
                  <a:prstGeom prst="rect">
                    <a:avLst/>
                  </a:pr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0" name="Line 6">
                    <a:extLst>
                      <a:ext uri="{FF2B5EF4-FFF2-40B4-BE49-F238E27FC236}">
                        <a16:creationId xmlns:a16="http://schemas.microsoft.com/office/drawing/2014/main" id="{E1BCE292-5A62-4099-8742-E12DA336FC0E}"/>
                      </a:ext>
                    </a:extLst>
                  </p:cNvPr>
                  <p:cNvSpPr>
                    <a:spLocks noChangeShapeType="1"/>
                  </p:cNvSpPr>
                  <p:nvPr/>
                </p:nvSpPr>
                <p:spPr bwMode="auto">
                  <a:xfrm>
                    <a:off x="4022725" y="2654301"/>
                    <a:ext cx="901700" cy="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7">
                    <a:extLst>
                      <a:ext uri="{FF2B5EF4-FFF2-40B4-BE49-F238E27FC236}">
                        <a16:creationId xmlns:a16="http://schemas.microsoft.com/office/drawing/2014/main" id="{EB06C75F-D364-4EBE-8183-FA95C3DE8CD1}"/>
                      </a:ext>
                    </a:extLst>
                  </p:cNvPr>
                  <p:cNvSpPr>
                    <a:spLocks noChangeArrowheads="1"/>
                  </p:cNvSpPr>
                  <p:nvPr/>
                </p:nvSpPr>
                <p:spPr bwMode="auto">
                  <a:xfrm>
                    <a:off x="406717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2" name="Oval 8">
                    <a:extLst>
                      <a:ext uri="{FF2B5EF4-FFF2-40B4-BE49-F238E27FC236}">
                        <a16:creationId xmlns:a16="http://schemas.microsoft.com/office/drawing/2014/main" id="{52E38AEA-053B-40C1-8EDB-1DA692476296}"/>
                      </a:ext>
                    </a:extLst>
                  </p:cNvPr>
                  <p:cNvSpPr>
                    <a:spLocks noChangeArrowheads="1"/>
                  </p:cNvSpPr>
                  <p:nvPr/>
                </p:nvSpPr>
                <p:spPr bwMode="auto">
                  <a:xfrm>
                    <a:off x="4127500"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3" name="Oval 9">
                    <a:extLst>
                      <a:ext uri="{FF2B5EF4-FFF2-40B4-BE49-F238E27FC236}">
                        <a16:creationId xmlns:a16="http://schemas.microsoft.com/office/drawing/2014/main" id="{73EDD338-A8B2-4879-B7B1-8D476C5B0BB8}"/>
                      </a:ext>
                    </a:extLst>
                  </p:cNvPr>
                  <p:cNvSpPr>
                    <a:spLocks noChangeArrowheads="1"/>
                  </p:cNvSpPr>
                  <p:nvPr/>
                </p:nvSpPr>
                <p:spPr bwMode="auto">
                  <a:xfrm>
                    <a:off x="418782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10">
                    <a:extLst>
                      <a:ext uri="{FF2B5EF4-FFF2-40B4-BE49-F238E27FC236}">
                        <a16:creationId xmlns:a16="http://schemas.microsoft.com/office/drawing/2014/main" id="{948B42FD-2700-468C-B726-0F1AB66343A8}"/>
                      </a:ext>
                    </a:extLst>
                  </p:cNvPr>
                  <p:cNvSpPr>
                    <a:spLocks/>
                  </p:cNvSpPr>
                  <p:nvPr/>
                </p:nvSpPr>
                <p:spPr bwMode="auto">
                  <a:xfrm>
                    <a:off x="4578350" y="2811463"/>
                    <a:ext cx="165100" cy="212725"/>
                  </a:xfrm>
                  <a:custGeom>
                    <a:avLst/>
                    <a:gdLst>
                      <a:gd name="T0" fmla="*/ 0 w 104"/>
                      <a:gd name="T1" fmla="*/ 0 h 134"/>
                      <a:gd name="T2" fmla="*/ 104 w 104"/>
                      <a:gd name="T3" fmla="*/ 67 h 134"/>
                      <a:gd name="T4" fmla="*/ 0 w 104"/>
                      <a:gd name="T5" fmla="*/ 134 h 134"/>
                    </a:gdLst>
                    <a:ahLst/>
                    <a:cxnLst>
                      <a:cxn ang="0">
                        <a:pos x="T0" y="T1"/>
                      </a:cxn>
                      <a:cxn ang="0">
                        <a:pos x="T2" y="T3"/>
                      </a:cxn>
                      <a:cxn ang="0">
                        <a:pos x="T4" y="T5"/>
                      </a:cxn>
                    </a:cxnLst>
                    <a:rect l="0" t="0" r="r" b="b"/>
                    <a:pathLst>
                      <a:path w="104" h="134">
                        <a:moveTo>
                          <a:pt x="0" y="0"/>
                        </a:moveTo>
                        <a:lnTo>
                          <a:pt x="104" y="67"/>
                        </a:lnTo>
                        <a:lnTo>
                          <a:pt x="0" y="134"/>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5" name="Freeform 11">
                    <a:extLst>
                      <a:ext uri="{FF2B5EF4-FFF2-40B4-BE49-F238E27FC236}">
                        <a16:creationId xmlns:a16="http://schemas.microsoft.com/office/drawing/2014/main" id="{3FB83CD1-7FF5-403B-B8B0-56756F6E9448}"/>
                      </a:ext>
                    </a:extLst>
                  </p:cNvPr>
                  <p:cNvSpPr>
                    <a:spLocks/>
                  </p:cNvSpPr>
                  <p:nvPr/>
                </p:nvSpPr>
                <p:spPr bwMode="auto">
                  <a:xfrm>
                    <a:off x="4203700" y="2811463"/>
                    <a:ext cx="165100" cy="212725"/>
                  </a:xfrm>
                  <a:custGeom>
                    <a:avLst/>
                    <a:gdLst>
                      <a:gd name="T0" fmla="*/ 104 w 104"/>
                      <a:gd name="T1" fmla="*/ 134 h 134"/>
                      <a:gd name="T2" fmla="*/ 0 w 104"/>
                      <a:gd name="T3" fmla="*/ 67 h 134"/>
                      <a:gd name="T4" fmla="*/ 104 w 104"/>
                      <a:gd name="T5" fmla="*/ 0 h 134"/>
                    </a:gdLst>
                    <a:ahLst/>
                    <a:cxnLst>
                      <a:cxn ang="0">
                        <a:pos x="T0" y="T1"/>
                      </a:cxn>
                      <a:cxn ang="0">
                        <a:pos x="T2" y="T3"/>
                      </a:cxn>
                      <a:cxn ang="0">
                        <a:pos x="T4" y="T5"/>
                      </a:cxn>
                    </a:cxnLst>
                    <a:rect l="0" t="0" r="r" b="b"/>
                    <a:pathLst>
                      <a:path w="104" h="134">
                        <a:moveTo>
                          <a:pt x="104" y="134"/>
                        </a:moveTo>
                        <a:lnTo>
                          <a:pt x="0" y="67"/>
                        </a:lnTo>
                        <a:lnTo>
                          <a:pt x="104" y="0"/>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6" name="Line 12">
                    <a:extLst>
                      <a:ext uri="{FF2B5EF4-FFF2-40B4-BE49-F238E27FC236}">
                        <a16:creationId xmlns:a16="http://schemas.microsoft.com/office/drawing/2014/main" id="{0F121C29-E72F-42D8-ADCC-017C47EE1BBE}"/>
                      </a:ext>
                    </a:extLst>
                  </p:cNvPr>
                  <p:cNvSpPr>
                    <a:spLocks noChangeShapeType="1"/>
                  </p:cNvSpPr>
                  <p:nvPr/>
                </p:nvSpPr>
                <p:spPr bwMode="auto">
                  <a:xfrm flipH="1">
                    <a:off x="4443413" y="2767013"/>
                    <a:ext cx="60325" cy="257175"/>
                  </a:xfrm>
                  <a:prstGeom prst="line">
                    <a:avLst/>
                  </a:prstGeom>
                  <a:noFill/>
                  <a:ln w="25400" cap="rnd">
                    <a:solidFill>
                      <a:schemeClr val="bg2"/>
                    </a:solidFill>
                    <a:prstDash val="solid"/>
                    <a:bevel/>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2" name="Group 191">
                <a:extLst>
                  <a:ext uri="{FF2B5EF4-FFF2-40B4-BE49-F238E27FC236}">
                    <a16:creationId xmlns:a16="http://schemas.microsoft.com/office/drawing/2014/main" id="{B04E6AB6-CDCC-4345-B1E6-231F05F4EC7A}"/>
                  </a:ext>
                </a:extLst>
              </p:cNvPr>
              <p:cNvGrpSpPr/>
              <p:nvPr/>
            </p:nvGrpSpPr>
            <p:grpSpPr>
              <a:xfrm>
                <a:off x="4804481" y="3575841"/>
                <a:ext cx="1139204" cy="1139205"/>
                <a:chOff x="2010343" y="3555916"/>
                <a:chExt cx="1139204" cy="1139205"/>
              </a:xfrm>
            </p:grpSpPr>
            <p:sp>
              <p:nvSpPr>
                <p:cNvPr id="205" name="Oval 204">
                  <a:extLst>
                    <a:ext uri="{FF2B5EF4-FFF2-40B4-BE49-F238E27FC236}">
                      <a16:creationId xmlns:a16="http://schemas.microsoft.com/office/drawing/2014/main" id="{A8F1E5C1-8D0C-4830-A8E3-013E58AD6CF6}"/>
                    </a:ext>
                  </a:extLst>
                </p:cNvPr>
                <p:cNvSpPr/>
                <p:nvPr/>
              </p:nvSpPr>
              <p:spPr>
                <a:xfrm>
                  <a:off x="2010343" y="355591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6" name="Picture 205">
                  <a:extLst>
                    <a:ext uri="{FF2B5EF4-FFF2-40B4-BE49-F238E27FC236}">
                      <a16:creationId xmlns:a16="http://schemas.microsoft.com/office/drawing/2014/main" id="{9F936CB6-10B0-4B48-87A1-833119436427}"/>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2285382" y="3848401"/>
                  <a:ext cx="589126" cy="503435"/>
                </a:xfrm>
                <a:prstGeom prst="rect">
                  <a:avLst/>
                </a:prstGeom>
              </p:spPr>
            </p:pic>
          </p:grpSp>
          <p:grpSp>
            <p:nvGrpSpPr>
              <p:cNvPr id="193" name="Group 192">
                <a:extLst>
                  <a:ext uri="{FF2B5EF4-FFF2-40B4-BE49-F238E27FC236}">
                    <a16:creationId xmlns:a16="http://schemas.microsoft.com/office/drawing/2014/main" id="{1C2BE748-62EC-407E-8F98-A64EDC7B27CD}"/>
                  </a:ext>
                </a:extLst>
              </p:cNvPr>
              <p:cNvGrpSpPr/>
              <p:nvPr/>
            </p:nvGrpSpPr>
            <p:grpSpPr>
              <a:xfrm>
                <a:off x="10524893" y="3575841"/>
                <a:ext cx="1139204" cy="1139205"/>
                <a:chOff x="10392378" y="4100076"/>
                <a:chExt cx="1139204" cy="1139205"/>
              </a:xfrm>
            </p:grpSpPr>
            <p:sp>
              <p:nvSpPr>
                <p:cNvPr id="203" name="Oval 202">
                  <a:extLst>
                    <a:ext uri="{FF2B5EF4-FFF2-40B4-BE49-F238E27FC236}">
                      <a16:creationId xmlns:a16="http://schemas.microsoft.com/office/drawing/2014/main" id="{9C4E1C71-BD0D-4DF5-846C-551F42E698C0}"/>
                    </a:ext>
                  </a:extLst>
                </p:cNvPr>
                <p:cNvSpPr/>
                <p:nvPr/>
              </p:nvSpPr>
              <p:spPr>
                <a:xfrm>
                  <a:off x="10392378" y="410007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4" name="Picture 203">
                  <a:extLst>
                    <a:ext uri="{FF2B5EF4-FFF2-40B4-BE49-F238E27FC236}">
                      <a16:creationId xmlns:a16="http://schemas.microsoft.com/office/drawing/2014/main" id="{D067D027-B540-4331-A97A-5216BBBBDBB7}"/>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37702" y="4355534"/>
                  <a:ext cx="648556" cy="628289"/>
                </a:xfrm>
                <a:prstGeom prst="rect">
                  <a:avLst/>
                </a:prstGeom>
              </p:spPr>
            </p:pic>
          </p:grpSp>
          <p:grpSp>
            <p:nvGrpSpPr>
              <p:cNvPr id="194" name="Group 193">
                <a:extLst>
                  <a:ext uri="{FF2B5EF4-FFF2-40B4-BE49-F238E27FC236}">
                    <a16:creationId xmlns:a16="http://schemas.microsoft.com/office/drawing/2014/main" id="{06AA23D5-795C-4986-A6BE-D74FF1DA3BB3}"/>
                  </a:ext>
                </a:extLst>
              </p:cNvPr>
              <p:cNvGrpSpPr/>
              <p:nvPr/>
            </p:nvGrpSpPr>
            <p:grpSpPr>
              <a:xfrm>
                <a:off x="1944275" y="3575841"/>
                <a:ext cx="1139204" cy="1139205"/>
                <a:chOff x="1975947" y="3575841"/>
                <a:chExt cx="1139204" cy="1139205"/>
              </a:xfrm>
            </p:grpSpPr>
            <p:sp>
              <p:nvSpPr>
                <p:cNvPr id="201" name="Oval 200">
                  <a:extLst>
                    <a:ext uri="{FF2B5EF4-FFF2-40B4-BE49-F238E27FC236}">
                      <a16:creationId xmlns:a16="http://schemas.microsoft.com/office/drawing/2014/main" id="{1B4AD967-D6C2-467B-ADEB-6809FCD25725}"/>
                    </a:ext>
                  </a:extLst>
                </p:cNvPr>
                <p:cNvSpPr/>
                <p:nvPr/>
              </p:nvSpPr>
              <p:spPr>
                <a:xfrm>
                  <a:off x="1975947"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2" name="Picture 201">
                  <a:extLst>
                    <a:ext uri="{FF2B5EF4-FFF2-40B4-BE49-F238E27FC236}">
                      <a16:creationId xmlns:a16="http://schemas.microsoft.com/office/drawing/2014/main" id="{042DDEB9-38F3-42AB-8B9C-32079A341A8E}"/>
                    </a:ext>
                  </a:extLst>
                </p:cNvPr>
                <p:cNvPicPr>
                  <a:picLocks noChangeAspect="1"/>
                </p:cNvPicPr>
                <p:nvPr/>
              </p:nvPicPr>
              <p:blipFill>
                <a:blip r:embed="rId10">
                  <a:biLevel thresh="25000"/>
                  <a:extLst>
                    <a:ext uri="{28A0092B-C50C-407E-A947-70E740481C1C}">
                      <a14:useLocalDpi xmlns:a14="http://schemas.microsoft.com/office/drawing/2010/main" val="0"/>
                    </a:ext>
                  </a:extLst>
                </a:blip>
                <a:stretch>
                  <a:fillRect/>
                </a:stretch>
              </p:blipFill>
              <p:spPr>
                <a:xfrm>
                  <a:off x="2279918" y="3827840"/>
                  <a:ext cx="531263" cy="635206"/>
                </a:xfrm>
                <a:prstGeom prst="rect">
                  <a:avLst/>
                </a:prstGeom>
              </p:spPr>
            </p:pic>
          </p:grpSp>
          <p:grpSp>
            <p:nvGrpSpPr>
              <p:cNvPr id="195" name="Group 194">
                <a:extLst>
                  <a:ext uri="{FF2B5EF4-FFF2-40B4-BE49-F238E27FC236}">
                    <a16:creationId xmlns:a16="http://schemas.microsoft.com/office/drawing/2014/main" id="{BC67E7DE-22D6-48D2-9688-C24AAB6D54C6}"/>
                  </a:ext>
                </a:extLst>
              </p:cNvPr>
              <p:cNvGrpSpPr/>
              <p:nvPr/>
            </p:nvGrpSpPr>
            <p:grpSpPr>
              <a:xfrm>
                <a:off x="3374378" y="3575841"/>
                <a:ext cx="1139204" cy="1139205"/>
                <a:chOff x="3404088" y="3575841"/>
                <a:chExt cx="1139204" cy="1139205"/>
              </a:xfrm>
            </p:grpSpPr>
            <p:sp>
              <p:nvSpPr>
                <p:cNvPr id="199" name="Oval 198">
                  <a:extLst>
                    <a:ext uri="{FF2B5EF4-FFF2-40B4-BE49-F238E27FC236}">
                      <a16:creationId xmlns:a16="http://schemas.microsoft.com/office/drawing/2014/main" id="{8826A1A9-B38A-4F7E-9871-D1A1D6FBBE72}"/>
                    </a:ext>
                  </a:extLst>
                </p:cNvPr>
                <p:cNvSpPr/>
                <p:nvPr/>
              </p:nvSpPr>
              <p:spPr>
                <a:xfrm>
                  <a:off x="3404088"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0" name="Picture 199" descr="A close up of a sign&#10;&#10;Description generated with very high confidence">
                  <a:extLst>
                    <a:ext uri="{FF2B5EF4-FFF2-40B4-BE49-F238E27FC236}">
                      <a16:creationId xmlns:a16="http://schemas.microsoft.com/office/drawing/2014/main" id="{E5590791-5B1A-4E43-9A69-A34D2B442F56}"/>
                    </a:ext>
                  </a:extLst>
                </p:cNvPr>
                <p:cNvPicPr>
                  <a:picLocks noChangeAspect="1"/>
                </p:cNvPicPr>
                <p:nvPr/>
              </p:nvPicPr>
              <p:blipFill>
                <a:blip r:embed="rId11">
                  <a:biLevel thresh="25000"/>
                  <a:extLst>
                    <a:ext uri="{28A0092B-C50C-407E-A947-70E740481C1C}">
                      <a14:useLocalDpi xmlns:a14="http://schemas.microsoft.com/office/drawing/2010/main" val="0"/>
                    </a:ext>
                  </a:extLst>
                </a:blip>
                <a:stretch>
                  <a:fillRect/>
                </a:stretch>
              </p:blipFill>
              <p:spPr>
                <a:xfrm>
                  <a:off x="3678905" y="3845661"/>
                  <a:ext cx="589571" cy="599564"/>
                </a:xfrm>
                <a:prstGeom prst="rect">
                  <a:avLst/>
                </a:prstGeom>
              </p:spPr>
            </p:pic>
          </p:grpSp>
          <p:grpSp>
            <p:nvGrpSpPr>
              <p:cNvPr id="196" name="Group 195">
                <a:extLst>
                  <a:ext uri="{FF2B5EF4-FFF2-40B4-BE49-F238E27FC236}">
                    <a16:creationId xmlns:a16="http://schemas.microsoft.com/office/drawing/2014/main" id="{0A46BCD1-1D0E-4731-94A6-5791B879FA44}"/>
                  </a:ext>
                </a:extLst>
              </p:cNvPr>
              <p:cNvGrpSpPr/>
              <p:nvPr/>
            </p:nvGrpSpPr>
            <p:grpSpPr>
              <a:xfrm>
                <a:off x="9094790" y="3575841"/>
                <a:ext cx="1139204" cy="1139205"/>
                <a:chOff x="9116652" y="3575841"/>
                <a:chExt cx="1139204" cy="1139205"/>
              </a:xfrm>
            </p:grpSpPr>
            <p:sp>
              <p:nvSpPr>
                <p:cNvPr id="197" name="Oval 196">
                  <a:extLst>
                    <a:ext uri="{FF2B5EF4-FFF2-40B4-BE49-F238E27FC236}">
                      <a16:creationId xmlns:a16="http://schemas.microsoft.com/office/drawing/2014/main" id="{CC3AC306-0078-4C92-9F38-7241F329A0C4}"/>
                    </a:ext>
                  </a:extLst>
                </p:cNvPr>
                <p:cNvSpPr/>
                <p:nvPr/>
              </p:nvSpPr>
              <p:spPr>
                <a:xfrm>
                  <a:off x="9116652"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198" name="Picture 197" descr="A picture containing object&#10;&#10;Description generated with high confidence">
                  <a:extLst>
                    <a:ext uri="{FF2B5EF4-FFF2-40B4-BE49-F238E27FC236}">
                      <a16:creationId xmlns:a16="http://schemas.microsoft.com/office/drawing/2014/main" id="{B9833368-A716-45F7-BC8D-32FD67A0F8BC}"/>
                    </a:ext>
                  </a:extLst>
                </p:cNvPr>
                <p:cNvPicPr>
                  <a:picLocks noChangeAspect="1"/>
                </p:cNvPicPr>
                <p:nvPr/>
              </p:nvPicPr>
              <p:blipFill>
                <a:blip r:embed="rId12">
                  <a:biLevel thresh="25000"/>
                  <a:extLst>
                    <a:ext uri="{28A0092B-C50C-407E-A947-70E740481C1C}">
                      <a14:useLocalDpi xmlns:a14="http://schemas.microsoft.com/office/drawing/2010/main" val="0"/>
                    </a:ext>
                  </a:extLst>
                </a:blip>
                <a:stretch>
                  <a:fillRect/>
                </a:stretch>
              </p:blipFill>
              <p:spPr>
                <a:xfrm>
                  <a:off x="9375196" y="3828516"/>
                  <a:ext cx="622116" cy="633854"/>
                </a:xfrm>
                <a:prstGeom prst="rect">
                  <a:avLst/>
                </a:prstGeom>
              </p:spPr>
            </p:pic>
          </p:grpSp>
        </p:grpSp>
      </p:grpSp>
    </p:spTree>
    <p:extLst>
      <p:ext uri="{BB962C8B-B14F-4D97-AF65-F5344CB8AC3E}">
        <p14:creationId xmlns:p14="http://schemas.microsoft.com/office/powerpoint/2010/main" val="203168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001095"/>
          </a:xfrm>
        </p:spPr>
        <p:txBody>
          <a:bodyPr/>
          <a:lstStyle/>
          <a:p>
            <a:r>
              <a:rPr lang="en-US" dirty="0" smtClean="0"/>
              <a:t>There are 2 paths</a:t>
            </a:r>
          </a:p>
          <a:p>
            <a:pPr marL="571500" indent="-571500">
              <a:buFont typeface="Arial" panose="020B0604020202020204" pitchFamily="34" charset="0"/>
              <a:buChar char="•"/>
            </a:pPr>
            <a:r>
              <a:rPr lang="en-US" dirty="0" smtClean="0"/>
              <a:t>Technical Path</a:t>
            </a:r>
          </a:p>
          <a:p>
            <a:pPr marL="803275" lvl="2" indent="-571500">
              <a:buFont typeface="Arial" panose="020B0604020202020204" pitchFamily="34" charset="0"/>
              <a:buChar char="•"/>
            </a:pPr>
            <a:r>
              <a:rPr lang="en-US" dirty="0" smtClean="0"/>
              <a:t>Focused on follow-the-data from data source through data experience</a:t>
            </a:r>
          </a:p>
          <a:p>
            <a:pPr marL="803275" lvl="2" indent="-571500">
              <a:buFont typeface="Arial" panose="020B0604020202020204" pitchFamily="34" charset="0"/>
              <a:buChar char="•"/>
            </a:pPr>
            <a:r>
              <a:rPr lang="en-US" dirty="0" smtClean="0"/>
              <a:t>Technical resources will be introduced to a variety of Azure Products</a:t>
            </a:r>
          </a:p>
          <a:p>
            <a:pPr marL="571500" indent="-571500">
              <a:buFont typeface="Arial" panose="020B0604020202020204" pitchFamily="34" charset="0"/>
              <a:buChar char="•"/>
            </a:pPr>
            <a:r>
              <a:rPr lang="en-US" dirty="0" smtClean="0"/>
              <a:t>Business Path</a:t>
            </a:r>
          </a:p>
          <a:p>
            <a:pPr marL="803275" lvl="2" indent="-571500">
              <a:buFont typeface="Arial" panose="020B0604020202020204" pitchFamily="34" charset="0"/>
              <a:buChar char="•"/>
            </a:pPr>
            <a:r>
              <a:rPr lang="en-US" dirty="0" smtClean="0"/>
              <a:t>Concentrates on the business problem and how to socialize the results of machine learning</a:t>
            </a:r>
          </a:p>
          <a:p>
            <a:pPr marL="803275" lvl="2" indent="-571500">
              <a:buFont typeface="Arial" panose="020B0604020202020204" pitchFamily="34" charset="0"/>
              <a:buChar char="•"/>
            </a:pPr>
            <a:r>
              <a:rPr lang="en-US" dirty="0" smtClean="0"/>
              <a:t>Provides business users insight into the opportunities provided by data science</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6</a:t>
            </a:fld>
            <a:endParaRPr lang="en-US"/>
          </a:p>
        </p:txBody>
      </p:sp>
    </p:spTree>
    <p:extLst>
      <p:ext uri="{BB962C8B-B14F-4D97-AF65-F5344CB8AC3E}">
        <p14:creationId xmlns:p14="http://schemas.microsoft.com/office/powerpoint/2010/main" val="3832938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08872"/>
          </a:xfrm>
        </p:spPr>
        <p:txBody>
          <a:bodyPr/>
          <a:lstStyle/>
          <a:p>
            <a:r>
              <a:rPr lang="en-US" sz="2000" dirty="0" smtClean="0"/>
              <a:t>A marketing manager for a bike manufacturer has a limited budget to run a mailing campaign.  To maximize ROI, the marketing manager wants to send the campaigns to buyer most likely t make a purchase.</a:t>
            </a:r>
            <a:endParaRPr lang="en-US" sz="2000" dirty="0"/>
          </a:p>
          <a:p>
            <a:r>
              <a:rPr lang="en-US" sz="2000" b="1" dirty="0" smtClean="0"/>
              <a:t>Inputs</a:t>
            </a:r>
            <a:r>
              <a:rPr lang="en-US" sz="2000" dirty="0" smtClean="0"/>
              <a:t>:</a:t>
            </a:r>
          </a:p>
          <a:p>
            <a:pPr marL="342900" indent="-342900">
              <a:buFont typeface="Arial" panose="020B0604020202020204" pitchFamily="34" charset="0"/>
              <a:buChar char="•"/>
            </a:pPr>
            <a:r>
              <a:rPr lang="en-US" sz="2000" dirty="0" smtClean="0"/>
              <a:t>Sales transaction data about customers that bought bikes in the past</a:t>
            </a:r>
            <a:br>
              <a:rPr lang="en-US" sz="2000" dirty="0" smtClean="0"/>
            </a:br>
            <a:r>
              <a:rPr lang="en-US" sz="2000" dirty="0" smtClean="0"/>
              <a:t>Data from previous marketing campaigns showing which customers were targeted and whether they responded</a:t>
            </a:r>
            <a:br>
              <a:rPr lang="en-US" sz="2000" dirty="0" smtClean="0"/>
            </a:br>
            <a:r>
              <a:rPr lang="en-US" sz="2000" dirty="0" smtClean="0"/>
              <a:t>Consumer lists from a 3</a:t>
            </a:r>
            <a:r>
              <a:rPr lang="en-US" sz="2000" baseline="30000" dirty="0" smtClean="0"/>
              <a:t>rd</a:t>
            </a:r>
            <a:r>
              <a:rPr lang="en-US" sz="2000" dirty="0" smtClean="0"/>
              <a:t> party with demographic and credit history</a:t>
            </a:r>
            <a:endParaRPr lang="en-US" sz="2000" dirty="0"/>
          </a:p>
          <a:p>
            <a:r>
              <a:rPr lang="en-US" sz="2000" b="1" dirty="0" smtClean="0"/>
              <a:t>Outputs</a:t>
            </a:r>
            <a:r>
              <a:rPr lang="en-US" sz="2000" dirty="0" smtClean="0"/>
              <a:t>:</a:t>
            </a:r>
            <a:endParaRPr lang="en-US" sz="2000" dirty="0"/>
          </a:p>
          <a:p>
            <a:r>
              <a:rPr lang="en-US" sz="2000" dirty="0"/>
              <a:t>The training data has one output </a:t>
            </a:r>
            <a:r>
              <a:rPr lang="en-US" sz="2000" dirty="0" smtClean="0"/>
              <a:t>showing </a:t>
            </a:r>
            <a:r>
              <a:rPr lang="en-US" sz="2000" dirty="0"/>
              <a:t>whether the customer bought a bike or not.  The output of the </a:t>
            </a:r>
            <a:r>
              <a:rPr lang="en-US" sz="2000" dirty="0" smtClean="0"/>
              <a:t>model </a:t>
            </a:r>
            <a:r>
              <a:rPr lang="en-US" sz="2000" dirty="0"/>
              <a:t>shows the probability that the given customer will buy a bike</a:t>
            </a:r>
            <a:r>
              <a:rPr lang="en-US" sz="2000" dirty="0" smtClean="0"/>
              <a:t>.</a:t>
            </a:r>
            <a:endParaRPr lang="en-US" sz="2000" dirty="0"/>
          </a:p>
        </p:txBody>
      </p:sp>
      <p:sp>
        <p:nvSpPr>
          <p:cNvPr id="3" name="Title 2"/>
          <p:cNvSpPr>
            <a:spLocks noGrp="1"/>
          </p:cNvSpPr>
          <p:nvPr>
            <p:ph type="title"/>
          </p:nvPr>
        </p:nvSpPr>
        <p:spPr/>
        <p:txBody>
          <a:bodyPr/>
          <a:lstStyle/>
          <a:p>
            <a:r>
              <a:rPr lang="en-US" dirty="0" smtClean="0"/>
              <a:t>Use Case – Business Problem</a:t>
            </a:r>
            <a:br>
              <a:rPr lang="en-US" dirty="0" smtClean="0"/>
            </a:br>
            <a:r>
              <a:rPr lang="en-US" sz="3200" dirty="0" smtClean="0">
                <a:solidFill>
                  <a:schemeClr val="bg2">
                    <a:lumMod val="50000"/>
                  </a:schemeClr>
                </a:solidFill>
              </a:rPr>
              <a:t>Propensity Modeling</a:t>
            </a:r>
            <a:endParaRPr lang="en-US" sz="3200" dirty="0">
              <a:solidFill>
                <a:schemeClr val="bg2">
                  <a:lumMod val="50000"/>
                </a:schemeClr>
              </a:solidFill>
            </a:endParaRPr>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7</a:t>
            </a:fld>
            <a:endParaRPr lang="en-US"/>
          </a:p>
        </p:txBody>
      </p:sp>
    </p:spTree>
    <p:extLst>
      <p:ext uri="{BB962C8B-B14F-4D97-AF65-F5344CB8AC3E}">
        <p14:creationId xmlns:p14="http://schemas.microsoft.com/office/powerpoint/2010/main" val="2298814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Office Building&lt;/strong&gt; Clipart - clipartsgram.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725" y="2487692"/>
            <a:ext cx="2311918" cy="1695407"/>
          </a:xfrm>
          <a:prstGeom prst="rect">
            <a:avLst/>
          </a:prstGeom>
        </p:spPr>
      </p:pic>
      <p:sp>
        <p:nvSpPr>
          <p:cNvPr id="4" name="Right Arrow 3"/>
          <p:cNvSpPr/>
          <p:nvPr/>
        </p:nvSpPr>
        <p:spPr>
          <a:xfrm>
            <a:off x="1621108" y="3089366"/>
            <a:ext cx="1404257" cy="500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Calls Company</a:t>
            </a:r>
            <a:endParaRPr lang="en-US" sz="1200" dirty="0"/>
          </a:p>
        </p:txBody>
      </p:sp>
      <p:sp>
        <p:nvSpPr>
          <p:cNvPr id="5" name="Right Arrow 4"/>
          <p:cNvSpPr/>
          <p:nvPr/>
        </p:nvSpPr>
        <p:spPr>
          <a:xfrm>
            <a:off x="5753651" y="3089366"/>
            <a:ext cx="2929198" cy="500741"/>
          </a:xfrm>
          <a:prstGeom prst="rightArrow">
            <a:avLst>
              <a:gd name="adj1" fmla="val 50000"/>
              <a:gd name="adj2" fmla="val 64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04466" y="3196898"/>
            <a:ext cx="476795" cy="276999"/>
          </a:xfrm>
          <a:prstGeom prst="rect">
            <a:avLst/>
          </a:prstGeom>
          <a:noFill/>
        </p:spPr>
        <p:txBody>
          <a:bodyPr wrap="square" rtlCol="0">
            <a:spAutoFit/>
          </a:bodyPr>
          <a:lstStyle/>
          <a:p>
            <a:r>
              <a:rPr lang="en-US" sz="1200" b="1" dirty="0" smtClean="0">
                <a:solidFill>
                  <a:schemeClr val="bg1"/>
                </a:solidFill>
              </a:rPr>
              <a:t>CM</a:t>
            </a:r>
            <a:endParaRPr lang="en-US" sz="1200" b="1" dirty="0">
              <a:solidFill>
                <a:schemeClr val="bg1"/>
              </a:solidFill>
            </a:endParaRPr>
          </a:p>
        </p:txBody>
      </p:sp>
      <p:sp>
        <p:nvSpPr>
          <p:cNvPr id="17" name="TextBox 16"/>
          <p:cNvSpPr txBox="1"/>
          <p:nvPr/>
        </p:nvSpPr>
        <p:spPr>
          <a:xfrm>
            <a:off x="6974002" y="3196897"/>
            <a:ext cx="476795" cy="276999"/>
          </a:xfrm>
          <a:prstGeom prst="rect">
            <a:avLst/>
          </a:prstGeom>
          <a:noFill/>
        </p:spPr>
        <p:txBody>
          <a:bodyPr wrap="square" rtlCol="0">
            <a:spAutoFit/>
          </a:bodyPr>
          <a:lstStyle/>
          <a:p>
            <a:r>
              <a:rPr lang="en-US" sz="1200" b="1" dirty="0" smtClean="0">
                <a:solidFill>
                  <a:schemeClr val="bg1"/>
                </a:solidFill>
              </a:rPr>
              <a:t>SM</a:t>
            </a:r>
            <a:endParaRPr lang="en-US" sz="1200" b="1" dirty="0">
              <a:solidFill>
                <a:schemeClr val="bg1"/>
              </a:solidFill>
            </a:endParaRPr>
          </a:p>
        </p:txBody>
      </p:sp>
      <p:sp>
        <p:nvSpPr>
          <p:cNvPr id="18" name="TextBox 17"/>
          <p:cNvSpPr txBox="1"/>
          <p:nvPr/>
        </p:nvSpPr>
        <p:spPr>
          <a:xfrm>
            <a:off x="7828425" y="3196897"/>
            <a:ext cx="476795" cy="276999"/>
          </a:xfrm>
          <a:prstGeom prst="rect">
            <a:avLst/>
          </a:prstGeom>
          <a:noFill/>
        </p:spPr>
        <p:txBody>
          <a:bodyPr wrap="square" rtlCol="0">
            <a:spAutoFit/>
          </a:bodyPr>
          <a:lstStyle/>
          <a:p>
            <a:r>
              <a:rPr lang="en-US" sz="1200" b="1" dirty="0" smtClean="0">
                <a:solidFill>
                  <a:schemeClr val="bg1"/>
                </a:solidFill>
              </a:rPr>
              <a:t>PM</a:t>
            </a:r>
            <a:endParaRPr lang="en-US" sz="1200" b="1" dirty="0">
              <a:solidFill>
                <a:schemeClr val="bg1"/>
              </a:solidFill>
            </a:endParaRPr>
          </a:p>
        </p:txBody>
      </p:sp>
      <p:sp>
        <p:nvSpPr>
          <p:cNvPr id="19" name="Line Callout 1 18"/>
          <p:cNvSpPr/>
          <p:nvPr/>
        </p:nvSpPr>
        <p:spPr>
          <a:xfrm>
            <a:off x="5521967" y="4137666"/>
            <a:ext cx="1018903" cy="402785"/>
          </a:xfrm>
          <a:prstGeom prst="borderCallout1">
            <a:avLst>
              <a:gd name="adj1" fmla="val -26654"/>
              <a:gd name="adj2" fmla="val 56411"/>
              <a:gd name="adj3" fmla="val -152454"/>
              <a:gd name="adj4" fmla="val 8433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Churn Model</a:t>
            </a:r>
            <a:endParaRPr lang="en-US" sz="1200" dirty="0">
              <a:solidFill>
                <a:schemeClr val="accent1"/>
              </a:solidFill>
            </a:endParaRPr>
          </a:p>
        </p:txBody>
      </p:sp>
      <p:sp>
        <p:nvSpPr>
          <p:cNvPr id="21" name="Line Callout 1 20"/>
          <p:cNvSpPr/>
          <p:nvPr/>
        </p:nvSpPr>
        <p:spPr>
          <a:xfrm>
            <a:off x="7605171" y="2525459"/>
            <a:ext cx="1176954" cy="402785"/>
          </a:xfrm>
          <a:prstGeom prst="borderCallout1">
            <a:avLst>
              <a:gd name="adj1" fmla="val 18750"/>
              <a:gd name="adj2" fmla="val -8333"/>
              <a:gd name="adj3" fmla="val 148174"/>
              <a:gd name="adj4" fmla="val -371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Segmentation Model</a:t>
            </a:r>
            <a:endParaRPr lang="en-US" sz="1200" dirty="0">
              <a:solidFill>
                <a:schemeClr val="accent1"/>
              </a:solidFill>
            </a:endParaRPr>
          </a:p>
        </p:txBody>
      </p:sp>
      <p:sp>
        <p:nvSpPr>
          <p:cNvPr id="22" name="Line Callout 1 21"/>
          <p:cNvSpPr/>
          <p:nvPr/>
        </p:nvSpPr>
        <p:spPr>
          <a:xfrm>
            <a:off x="8550484" y="3913419"/>
            <a:ext cx="1282337" cy="402785"/>
          </a:xfrm>
          <a:prstGeom prst="borderCallout1">
            <a:avLst>
              <a:gd name="adj1" fmla="val 18750"/>
              <a:gd name="adj2" fmla="val -8333"/>
              <a:gd name="adj3" fmla="val -93439"/>
              <a:gd name="adj4" fmla="val -347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Propensity Model</a:t>
            </a:r>
            <a:endParaRPr lang="en-US" sz="1200" dirty="0">
              <a:solidFill>
                <a:schemeClr val="accent1"/>
              </a:solidFill>
            </a:endParaRPr>
          </a:p>
        </p:txBody>
      </p: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28864" y="2836444"/>
            <a:ext cx="1273323" cy="802064"/>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l="6141" t="48857" r="51967"/>
          <a:stretch/>
        </p:blipFill>
        <p:spPr>
          <a:xfrm>
            <a:off x="525365" y="2758991"/>
            <a:ext cx="839383" cy="1152810"/>
          </a:xfrm>
          <a:prstGeom prst="rect">
            <a:avLst/>
          </a:prstGeom>
        </p:spPr>
      </p:pic>
      <p:sp>
        <p:nvSpPr>
          <p:cNvPr id="29" name="Bent Arrow 28"/>
          <p:cNvSpPr/>
          <p:nvPr/>
        </p:nvSpPr>
        <p:spPr>
          <a:xfrm rot="10800000" flipH="1">
            <a:off x="7053589" y="3473896"/>
            <a:ext cx="1715267" cy="1784168"/>
          </a:xfrm>
          <a:prstGeom prst="bentArrow">
            <a:avLst>
              <a:gd name="adj1" fmla="val 15993"/>
              <a:gd name="adj2" fmla="val 14900"/>
              <a:gd name="adj3" fmla="val 20076"/>
              <a:gd name="adj4" fmla="val 24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p:cNvSpPr/>
          <p:nvPr/>
        </p:nvSpPr>
        <p:spPr>
          <a:xfrm>
            <a:off x="6290856" y="1285363"/>
            <a:ext cx="2454513" cy="1920240"/>
          </a:xfrm>
          <a:prstGeom prst="bentArrow">
            <a:avLst>
              <a:gd name="adj1" fmla="val 15993"/>
              <a:gd name="adj2" fmla="val 12458"/>
              <a:gd name="adj3" fmla="val 20076"/>
              <a:gd name="adj4" fmla="val 24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0284122" y="2877846"/>
            <a:ext cx="1415519" cy="830997"/>
          </a:xfrm>
          <a:prstGeom prst="rect">
            <a:avLst/>
          </a:prstGeom>
        </p:spPr>
        <p:txBody>
          <a:bodyPr wrap="square">
            <a:spAutoFit/>
          </a:bodyPr>
          <a:lstStyle/>
          <a:p>
            <a:r>
              <a:rPr lang="en-US" sz="1600" spc="-70" dirty="0">
                <a:solidFill>
                  <a:schemeClr val="tx2"/>
                </a:solidFill>
              </a:rPr>
              <a:t>High-value Customer Agents</a:t>
            </a:r>
          </a:p>
        </p:txBody>
      </p:sp>
      <p:sp>
        <p:nvSpPr>
          <p:cNvPr id="20" name="Rectangle 19"/>
          <p:cNvSpPr/>
          <p:nvPr/>
        </p:nvSpPr>
        <p:spPr>
          <a:xfrm>
            <a:off x="10270459" y="1310167"/>
            <a:ext cx="1405730" cy="584775"/>
          </a:xfrm>
          <a:prstGeom prst="rect">
            <a:avLst/>
          </a:prstGeom>
        </p:spPr>
        <p:txBody>
          <a:bodyPr wrap="square">
            <a:spAutoFit/>
          </a:bodyPr>
          <a:lstStyle/>
          <a:p>
            <a:r>
              <a:rPr lang="en-US" sz="1600" spc="-70" dirty="0" smtClean="0">
                <a:solidFill>
                  <a:schemeClr val="tx2"/>
                </a:solidFill>
              </a:rPr>
              <a:t>Empowered Agents</a:t>
            </a:r>
            <a:endParaRPr lang="en-US" sz="1600" spc="-70" dirty="0">
              <a:solidFill>
                <a:schemeClr val="tx2"/>
              </a:solidFill>
            </a:endParaRPr>
          </a:p>
        </p:txBody>
      </p:sp>
      <p:sp>
        <p:nvSpPr>
          <p:cNvPr id="23" name="Rectangle 22"/>
          <p:cNvSpPr/>
          <p:nvPr/>
        </p:nvSpPr>
        <p:spPr>
          <a:xfrm>
            <a:off x="10291941" y="4919511"/>
            <a:ext cx="1415519" cy="338554"/>
          </a:xfrm>
          <a:prstGeom prst="rect">
            <a:avLst/>
          </a:prstGeom>
        </p:spPr>
        <p:txBody>
          <a:bodyPr wrap="square">
            <a:spAutoFit/>
          </a:bodyPr>
          <a:lstStyle/>
          <a:p>
            <a:r>
              <a:rPr lang="en-US" sz="1600" spc="-70" dirty="0" smtClean="0">
                <a:solidFill>
                  <a:schemeClr val="tx2"/>
                </a:solidFill>
              </a:rPr>
              <a:t>Other Agents</a:t>
            </a:r>
            <a:endParaRPr lang="en-US" sz="1600" spc="-70" dirty="0">
              <a:solidFill>
                <a:schemeClr val="tx2"/>
              </a:solidFill>
            </a:endParaRPr>
          </a:p>
        </p:txBody>
      </p:sp>
      <p:sp>
        <p:nvSpPr>
          <p:cNvPr id="7" name="TextBox 6"/>
          <p:cNvSpPr txBox="1"/>
          <p:nvPr/>
        </p:nvSpPr>
        <p:spPr>
          <a:xfrm>
            <a:off x="6662815" y="1416443"/>
            <a:ext cx="1496895" cy="246221"/>
          </a:xfrm>
          <a:prstGeom prst="rect">
            <a:avLst/>
          </a:prstGeom>
          <a:noFill/>
        </p:spPr>
        <p:txBody>
          <a:bodyPr wrap="square" lIns="0" tIns="0" rIns="0" bIns="0" rtlCol="0">
            <a:spAutoFit/>
          </a:bodyPr>
          <a:lstStyle/>
          <a:p>
            <a:r>
              <a:rPr lang="en-US" sz="1600" spc="-70" dirty="0" smtClean="0">
                <a:gradFill>
                  <a:gsLst>
                    <a:gs pos="2917">
                      <a:schemeClr val="bg2"/>
                    </a:gs>
                    <a:gs pos="95000">
                      <a:schemeClr val="bg2"/>
                    </a:gs>
                  </a:gsLst>
                  <a:lin ang="5400000" scaled="0"/>
                </a:gradFill>
              </a:rPr>
              <a:t>At-risk customers</a:t>
            </a:r>
          </a:p>
        </p:txBody>
      </p:sp>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31358" y="4636538"/>
            <a:ext cx="1273323" cy="802064"/>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28864" y="1184065"/>
            <a:ext cx="1273323" cy="802064"/>
          </a:xfrm>
          <a:prstGeom prst="rect">
            <a:avLst/>
          </a:prstGeom>
        </p:spPr>
      </p:pic>
    </p:spTree>
    <p:extLst>
      <p:ext uri="{BB962C8B-B14F-4D97-AF65-F5344CB8AC3E}">
        <p14:creationId xmlns:p14="http://schemas.microsoft.com/office/powerpoint/2010/main" val="33281406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Path</a:t>
            </a:r>
            <a:endParaRPr lang="en-US" dirty="0"/>
          </a:p>
        </p:txBody>
      </p:sp>
      <p:sp>
        <p:nvSpPr>
          <p:cNvPr id="3" name="Text Placeholder 2"/>
          <p:cNvSpPr>
            <a:spLocks noGrp="1"/>
          </p:cNvSpPr>
          <p:nvPr>
            <p:ph type="body" sz="quarter" idx="12"/>
          </p:nvPr>
        </p:nvSpPr>
        <p:spPr/>
        <p:txBody>
          <a:bodyPr/>
          <a:lstStyle/>
          <a:p>
            <a:r>
              <a:rPr lang="en-US" dirty="0" smtClean="0"/>
              <a:t>What tools accelerate the delivery of machine learning algorithms?</a:t>
            </a:r>
            <a:endParaRPr lang="en-US" dirty="0"/>
          </a:p>
        </p:txBody>
      </p:sp>
    </p:spTree>
    <p:extLst>
      <p:ext uri="{BB962C8B-B14F-4D97-AF65-F5344CB8AC3E}">
        <p14:creationId xmlns:p14="http://schemas.microsoft.com/office/powerpoint/2010/main" val="12523533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Valorem">
  <a:themeElements>
    <a:clrScheme name="Custom 6">
      <a:dk1>
        <a:sysClr val="windowText" lastClr="000000"/>
      </a:dk1>
      <a:lt1>
        <a:sysClr val="window" lastClr="FFFFFF"/>
      </a:lt1>
      <a:dk2>
        <a:srgbClr val="595959"/>
      </a:dk2>
      <a:lt2>
        <a:srgbClr val="FFFFFF"/>
      </a:lt2>
      <a:accent1>
        <a:srgbClr val="303E48"/>
      </a:accent1>
      <a:accent2>
        <a:srgbClr val="0055B8"/>
      </a:accent2>
      <a:accent3>
        <a:srgbClr val="4C8B2B"/>
      </a:accent3>
      <a:accent4>
        <a:srgbClr val="009ADE"/>
      </a:accent4>
      <a:accent5>
        <a:srgbClr val="6CC04A"/>
      </a:accent5>
      <a:accent6>
        <a:srgbClr val="FEA500"/>
      </a:accent6>
      <a:hlink>
        <a:srgbClr val="FEA500"/>
      </a:hlink>
      <a:folHlink>
        <a:srgbClr val="FC4B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a:noFill/>
          <a:headEnd type="triangle"/>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Unofficial O15 Post-Jul16 - Office_Template_2012_16x9_WHITE [Read-Only]" id="{988BD2BE-84F2-4F30-A250-29352BB53896}" vid="{502A3F0F-A4D6-4024-8341-F88BC6E8736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1B4C4108-813C-4934-B2FC-515B63F97AD1}">
  <we:reference id="wa104380169" version="1.1.0.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A75FFD5-7897-47E5-BE45-B1E26FFE59D4}">
  <we:reference id="wa104379997"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DABEAF9F8A04D8F1ABBD91AB27C70" ma:contentTypeVersion="7" ma:contentTypeDescription="Create a new document." ma:contentTypeScope="" ma:versionID="0a89eafc657e16e7d2794d66853396f5">
  <xsd:schema xmlns:xsd="http://www.w3.org/2001/XMLSchema" xmlns:xs="http://www.w3.org/2001/XMLSchema" xmlns:p="http://schemas.microsoft.com/office/2006/metadata/properties" xmlns:ns1="http://schemas.microsoft.com/sharepoint/v3" xmlns:ns2="70dcd4cf-9c6e-459d-a4ea-805e647abef2" xmlns:ns3="997ffc08-a8f1-4a33-883c-6fe89f9dd5fa" targetNamespace="http://schemas.microsoft.com/office/2006/metadata/properties" ma:root="true" ma:fieldsID="dfad468a3d3d17ed2d3e439cbe9938e0" ns1:_="" ns2:_="" ns3:_="">
    <xsd:import namespace="http://schemas.microsoft.com/sharepoint/v3"/>
    <xsd:import namespace="70dcd4cf-9c6e-459d-a4ea-805e647abef2"/>
    <xsd:import namespace="997ffc08-a8f1-4a33-883c-6fe89f9dd5f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PublishingStartDate" minOccurs="0"/>
                <xsd:element ref="ns1:PublishingExpirationDate"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2"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dcd4cf-9c6e-459d-a4ea-805e647abef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97ffc08-a8f1-4a33-883c-6fe89f9dd5f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dcd4cf-9c6e-459d-a4ea-805e647abef2">
      <UserInfo>
        <DisplayName>Steve Cummings</DisplayName>
        <AccountId>212</AccountId>
        <AccountType/>
      </UserInfo>
      <UserInfo>
        <DisplayName>Allison Jensen</DisplayName>
        <AccountId>234</AccountId>
        <AccountType/>
      </UserInfo>
      <UserInfo>
        <DisplayName>Domnick Parretta</DisplayName>
        <AccountId>16</AccountId>
        <AccountType/>
      </UserInfo>
      <UserInfo>
        <DisplayName>Andrea Dancs</DisplayName>
        <AccountId>748</AccountId>
        <AccountType/>
      </UserInfo>
      <UserInfo>
        <DisplayName>Jason Ritchey</DisplayName>
        <AccountId>24</AccountId>
        <AccountType/>
      </UserInfo>
      <UserInfo>
        <DisplayName>Charly Hartley</DisplayName>
        <AccountId>617</AccountId>
        <AccountType/>
      </UserInfo>
    </SharedWithUsers>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3F21777-E520-4424-BBFF-9E2AA5AD9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0dcd4cf-9c6e-459d-a4ea-805e647abef2"/>
    <ds:schemaRef ds:uri="997ffc08-a8f1-4a33-883c-6fe89f9dd5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365AFC-432E-47C3-829B-62446E10221D}">
  <ds:schemaRefs>
    <ds:schemaRef ds:uri="http://schemas.microsoft.com/sharepoint/v3/contenttype/forms"/>
  </ds:schemaRefs>
</ds:datastoreItem>
</file>

<file path=customXml/itemProps3.xml><?xml version="1.0" encoding="utf-8"?>
<ds:datastoreItem xmlns:ds="http://schemas.openxmlformats.org/officeDocument/2006/customXml" ds:itemID="{9D4E24DE-A274-4886-BF1D-9211DC47F961}">
  <ds:schemaRefs>
    <ds:schemaRef ds:uri="http://schemas.microsoft.com/office/2006/documentManagement/types"/>
    <ds:schemaRef ds:uri="http://purl.org/dc/dcmitype/"/>
    <ds:schemaRef ds:uri="http://purl.org/dc/terms/"/>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997ffc08-a8f1-4a33-883c-6fe89f9dd5fa"/>
    <ds:schemaRef ds:uri="70dcd4cf-9c6e-459d-a4ea-805e647abef2"/>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5443</TotalTime>
  <Words>2133</Words>
  <Application>Microsoft Office PowerPoint</Application>
  <PresentationFormat>Widescreen</PresentationFormat>
  <Paragraphs>337</Paragraphs>
  <Slides>35</Slides>
  <Notes>20</Notes>
  <HiddenSlides>1</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6" baseType="lpstr">
      <vt:lpstr>Arial</vt:lpstr>
      <vt:lpstr>Calibri</vt:lpstr>
      <vt:lpstr>Calibri Light</vt:lpstr>
      <vt:lpstr>Cambria Math</vt:lpstr>
      <vt:lpstr>Segoe UI</vt:lpstr>
      <vt:lpstr>Segoe UI Light</vt:lpstr>
      <vt:lpstr>Segoe UI Semibold</vt:lpstr>
      <vt:lpstr>Wingdings</vt:lpstr>
      <vt:lpstr>3_Valorem</vt:lpstr>
      <vt:lpstr>1_Office Theme</vt:lpstr>
      <vt:lpstr>think-cell Slide</vt:lpstr>
      <vt:lpstr>AzureML Walkthrough A Data Journey</vt:lpstr>
      <vt:lpstr>PowerPoint Presentation</vt:lpstr>
      <vt:lpstr>WHO WE ARE</vt:lpstr>
      <vt:lpstr>PowerPoint Presentation</vt:lpstr>
      <vt:lpstr>CAPABILITIES</vt:lpstr>
      <vt:lpstr>Agenda</vt:lpstr>
      <vt:lpstr>Use Case – Business Problem Propensity Modeling</vt:lpstr>
      <vt:lpstr>PowerPoint Presentation</vt:lpstr>
      <vt:lpstr>Technical Path</vt:lpstr>
      <vt:lpstr>AGENDA SLIDE</vt:lpstr>
      <vt:lpstr>AzureML</vt:lpstr>
      <vt:lpstr>AzureML – Propensity Model Demo</vt:lpstr>
      <vt:lpstr>AzureML – Propensity Model Demo</vt:lpstr>
      <vt:lpstr>AzureML – Propensity Model Demo</vt:lpstr>
      <vt:lpstr>AzureML – Propensity Model Demo</vt:lpstr>
      <vt:lpstr>AzureML – Churn Model Demo</vt:lpstr>
      <vt:lpstr>Churn Model – Use Case</vt:lpstr>
      <vt:lpstr>AzureML – ChurnDemo</vt:lpstr>
      <vt:lpstr>AzureML Churn Demo</vt:lpstr>
      <vt:lpstr>AzureML Churn Demo</vt:lpstr>
      <vt:lpstr>PowerPoint Presentation</vt:lpstr>
      <vt:lpstr>PowerPoint Presentation</vt:lpstr>
      <vt:lpstr>Business Problem</vt:lpstr>
      <vt:lpstr>PowerPoint Presentation</vt:lpstr>
      <vt:lpstr>AGENDA SLIDE</vt:lpstr>
      <vt:lpstr>PowerPoint Presentation</vt:lpstr>
      <vt:lpstr>PowerPoint Presentation</vt:lpstr>
      <vt:lpstr>Setup/Prep Requirements</vt:lpstr>
      <vt:lpstr>DEMO</vt:lpstr>
      <vt:lpstr>Demo – Detailed Steps</vt:lpstr>
      <vt:lpstr>Demo – Detailed Steps, Cont’d</vt:lpstr>
      <vt:lpstr>Demo – Detailed Steps, Cont’d</vt:lpstr>
      <vt:lpstr>PowerPoint Presentation</vt:lpstr>
      <vt:lpstr>THANK YOU</vt:lpstr>
      <vt:lpstr>My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IMMERSIVE APP ENVISIONING</dc:title>
  <dc:creator>Cliff Weaver</dc:creator>
  <cp:lastModifiedBy>Cliff Weaver</cp:lastModifiedBy>
  <cp:revision>53</cp:revision>
  <dcterms:modified xsi:type="dcterms:W3CDTF">2017-11-11T15:14:30Z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0x010100669DABEAF9F8A04D8F1ABBD91AB27C70</vt:lpwstr>
  </property>
</Properties>
</file>