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gAvaAxx3Rc1s6KnTCjSGOBYizr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7990c64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7990c64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" name="Google Shape;60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66a9b1e32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g1166a9b1e32_4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15.png"/><Relationship Id="rId6" Type="http://schemas.openxmlformats.org/officeDocument/2006/relationships/image" Target="../media/image6.png"/><Relationship Id="rId7" Type="http://schemas.openxmlformats.org/officeDocument/2006/relationships/image" Target="../media/image13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W9U08uzU0zsJKyqxMp8bWlZJrxH-_epr/view" TargetMode="External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17990c6418_0_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EFREI / LMG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HACKATON</a:t>
            </a:r>
            <a:endParaRPr/>
          </a:p>
        </p:txBody>
      </p:sp>
      <p:sp>
        <p:nvSpPr>
          <p:cNvPr id="55" name="Google Shape;55;g117990c6418_0_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BUILD A NLP MODEL FROM SCRATCH </a:t>
            </a:r>
            <a:endParaRPr/>
          </a:p>
        </p:txBody>
      </p:sp>
      <p:pic>
        <p:nvPicPr>
          <p:cNvPr id="56" name="Google Shape;56;g117990c641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2376" y="3638006"/>
            <a:ext cx="2929924" cy="95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g117990c641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719300"/>
            <a:ext cx="3426873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/>
          <p:nvPr/>
        </p:nvSpPr>
        <p:spPr>
          <a:xfrm>
            <a:off x="576072" y="404622"/>
            <a:ext cx="2633461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folders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6276" y="901050"/>
            <a:ext cx="3452975" cy="40217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7"/>
          <p:cNvSpPr/>
          <p:nvPr/>
        </p:nvSpPr>
        <p:spPr>
          <a:xfrm>
            <a:off x="2531700" y="996700"/>
            <a:ext cx="1387500" cy="1473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7"/>
          <p:cNvSpPr/>
          <p:nvPr/>
        </p:nvSpPr>
        <p:spPr>
          <a:xfrm>
            <a:off x="2568250" y="1867825"/>
            <a:ext cx="1767600" cy="1473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2568250" y="3043250"/>
            <a:ext cx="975900" cy="2736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2568250" y="3333225"/>
            <a:ext cx="975900" cy="1191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7"/>
          <p:cNvSpPr/>
          <p:nvPr/>
        </p:nvSpPr>
        <p:spPr>
          <a:xfrm>
            <a:off x="2599750" y="4337650"/>
            <a:ext cx="792000" cy="1191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"/>
          <p:cNvSpPr/>
          <p:nvPr/>
        </p:nvSpPr>
        <p:spPr>
          <a:xfrm>
            <a:off x="2568250" y="2878925"/>
            <a:ext cx="975900" cy="1350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7"/>
          <p:cNvSpPr/>
          <p:nvPr/>
        </p:nvSpPr>
        <p:spPr>
          <a:xfrm>
            <a:off x="2582550" y="4488650"/>
            <a:ext cx="975900" cy="1350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/>
        </p:nvSpPr>
        <p:spPr>
          <a:xfrm>
            <a:off x="576072" y="404622"/>
            <a:ext cx="3472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Opensource Toolset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775" y="1256174"/>
            <a:ext cx="1266825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6250" y="1282575"/>
            <a:ext cx="2962050" cy="4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1289" y="3068166"/>
            <a:ext cx="2373800" cy="124688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576072" y="2459722"/>
            <a:ext cx="3472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environment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22837" y="2687175"/>
            <a:ext cx="2008875" cy="20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5750" y="190500"/>
            <a:ext cx="857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/>
        </p:nvSpPr>
        <p:spPr>
          <a:xfrm>
            <a:off x="576079" y="404625"/>
            <a:ext cx="2724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/ NER French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200" y="994475"/>
            <a:ext cx="8226749" cy="399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6"/>
          <p:cNvSpPr txBox="1"/>
          <p:nvPr/>
        </p:nvSpPr>
        <p:spPr>
          <a:xfrm rot="1875641">
            <a:off x="7626253" y="2554570"/>
            <a:ext cx="1379948" cy="415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980000"/>
                </a:solidFill>
              </a:rPr>
              <a:t>EVALUATOR</a:t>
            </a:r>
            <a:endParaRPr b="1" sz="1500">
              <a:solidFill>
                <a:srgbClr val="98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/>
        </p:nvSpPr>
        <p:spPr>
          <a:xfrm>
            <a:off x="576072" y="404622"/>
            <a:ext cx="3472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main stages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1231256" y="966688"/>
            <a:ext cx="5381700" cy="30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fr" sz="1200">
                <a:solidFill>
                  <a:schemeClr val="dk1"/>
                </a:solidFill>
                <a:highlight>
                  <a:srgbClr val="6AA84F"/>
                </a:highlight>
                <a:latin typeface="Calibri"/>
                <a:ea typeface="Calibri"/>
                <a:cs typeface="Calibri"/>
                <a:sym typeface="Calibri"/>
              </a:rPr>
              <a:t>Send project link</a:t>
            </a:r>
            <a:r>
              <a:rPr b="0" i="0" lang="fr" sz="1200" u="none" cap="none" strike="noStrike">
                <a:solidFill>
                  <a:schemeClr val="dk1"/>
                </a:solidFill>
                <a:highlight>
                  <a:srgbClr val="6AA84F"/>
                </a:highlight>
                <a:latin typeface="Calibri"/>
                <a:ea typeface="Calibri"/>
                <a:cs typeface="Calibri"/>
                <a:sym typeface="Calibri"/>
              </a:rPr>
              <a:t> 9h45</a:t>
            </a:r>
            <a:endParaRPr b="0" i="0" sz="1200" u="none" cap="none" strike="noStrike">
              <a:solidFill>
                <a:schemeClr val="dk1"/>
              </a:solidFill>
              <a:highlight>
                <a:srgbClr val="6AA84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Upload project to Google Drive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b="0" i="0" lang="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Setup </a:t>
            </a: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abelstudio </a:t>
            </a: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b="0" i="0" lang="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Dataset &amp; extract labeled data - Notebook 0 &amp; 2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labelling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fr" sz="1200">
                <a:solidFill>
                  <a:schemeClr val="dk1"/>
                </a:solidFill>
                <a:highlight>
                  <a:srgbClr val="6AA84F"/>
                </a:highlight>
                <a:latin typeface="Calibri"/>
                <a:ea typeface="Calibri"/>
                <a:cs typeface="Calibri"/>
                <a:sym typeface="Calibri"/>
              </a:rPr>
              <a:t>Send</a:t>
            </a:r>
            <a:r>
              <a:rPr b="0" i="0" lang="fr" sz="1200" u="none" cap="none" strike="noStrike">
                <a:solidFill>
                  <a:schemeClr val="dk1"/>
                </a:solidFill>
                <a:highlight>
                  <a:srgbClr val="6AA84F"/>
                </a:highlight>
                <a:latin typeface="Calibri"/>
                <a:ea typeface="Calibri"/>
                <a:cs typeface="Calibri"/>
                <a:sym typeface="Calibri"/>
              </a:rPr>
              <a:t> Evaluator</a:t>
            </a:r>
            <a:r>
              <a:rPr lang="fr" sz="1200">
                <a:solidFill>
                  <a:schemeClr val="dk1"/>
                </a:solidFill>
                <a:highlight>
                  <a:srgbClr val="6AA84F"/>
                </a:highlight>
                <a:latin typeface="Calibri"/>
                <a:ea typeface="Calibri"/>
                <a:cs typeface="Calibri"/>
                <a:sym typeface="Calibri"/>
              </a:rPr>
              <a:t> link </a:t>
            </a:r>
            <a:r>
              <a:rPr b="0" i="0" lang="fr" sz="1200" u="none" cap="none" strike="noStrike">
                <a:solidFill>
                  <a:schemeClr val="dk1"/>
                </a:solidFill>
                <a:highlight>
                  <a:srgbClr val="6AA84F"/>
                </a:highlight>
                <a:latin typeface="Calibri"/>
                <a:ea typeface="Calibri"/>
                <a:cs typeface="Calibri"/>
                <a:sym typeface="Calibri"/>
              </a:rPr>
              <a:t>11h30</a:t>
            </a:r>
            <a:endParaRPr b="0" i="0" sz="1200" u="none" cap="none" strike="noStrike">
              <a:solidFill>
                <a:schemeClr val="dk1"/>
              </a:solidFill>
              <a:highlight>
                <a:srgbClr val="6AA84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b="0" i="0" lang="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Setup </a:t>
            </a: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Labelstudio </a:t>
            </a:r>
            <a:r>
              <a:rPr b="0" i="0" lang="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backend </a:t>
            </a: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b="0" i="0" lang="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 a basic model to Evaluator before </a:t>
            </a:r>
            <a:r>
              <a:rPr lang="fr" sz="1200">
                <a:solidFill>
                  <a:schemeClr val="dk1"/>
                </a:solidFill>
                <a:highlight>
                  <a:srgbClr val="FF9900"/>
                </a:highlight>
                <a:latin typeface="Calibri"/>
                <a:ea typeface="Calibri"/>
                <a:cs typeface="Calibri"/>
                <a:sym typeface="Calibri"/>
              </a:rPr>
              <a:t>13h30</a:t>
            </a:r>
            <a:endParaRPr sz="1200">
              <a:solidFill>
                <a:schemeClr val="dk1"/>
              </a:solidFill>
              <a:highlight>
                <a:srgbClr val="FF99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(Pre-)Labelling </a:t>
            </a:r>
            <a:r>
              <a:rPr b="0" i="0" lang="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correction </a:t>
            </a: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and optimization</a:t>
            </a:r>
            <a:r>
              <a:rPr b="0" i="0" lang="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r>
              <a:rPr b="0" i="0" lang="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hyperparams)</a:t>
            </a: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Notebook 3a &amp; 3b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b="0" i="0" lang="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final model before submission - Notebook 5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 final model &amp; Api </a:t>
            </a:r>
            <a:r>
              <a:rPr b="0" i="0" lang="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(dernier </a:t>
            </a:r>
            <a:r>
              <a:rPr b="0" i="0" lang="fr" sz="1200" u="none" cap="none" strike="noStrike">
                <a:solidFill>
                  <a:schemeClr val="dk1"/>
                </a:solidFill>
                <a:highlight>
                  <a:srgbClr val="FF9900"/>
                </a:highlight>
                <a:latin typeface="Calibri"/>
                <a:ea typeface="Calibri"/>
                <a:cs typeface="Calibri"/>
                <a:sym typeface="Calibri"/>
              </a:rPr>
              <a:t>17h15</a:t>
            </a:r>
            <a:r>
              <a:rPr b="0" i="0" lang="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fr" sz="1200">
                <a:solidFill>
                  <a:schemeClr val="dk1"/>
                </a:solidFill>
                <a:highlight>
                  <a:srgbClr val="38761D"/>
                </a:highlight>
                <a:latin typeface="Calibri"/>
                <a:ea typeface="Calibri"/>
                <a:cs typeface="Calibri"/>
                <a:sym typeface="Calibri"/>
              </a:rPr>
              <a:t>Display winners</a:t>
            </a:r>
            <a:r>
              <a:rPr b="0" i="0" lang="fr" sz="1200" u="none" cap="none" strike="noStrike">
                <a:solidFill>
                  <a:schemeClr val="dk1"/>
                </a:solidFill>
                <a:highlight>
                  <a:srgbClr val="38761D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" sz="1200">
                <a:solidFill>
                  <a:schemeClr val="dk1"/>
                </a:solidFill>
                <a:highlight>
                  <a:srgbClr val="38761D"/>
                </a:highlight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b="0" i="0" lang="fr" sz="1200" u="none" cap="none" strike="noStrike">
                <a:solidFill>
                  <a:schemeClr val="dk1"/>
                </a:solidFill>
                <a:highlight>
                  <a:srgbClr val="38761D"/>
                </a:highlight>
                <a:latin typeface="Calibri"/>
                <a:ea typeface="Calibri"/>
                <a:cs typeface="Calibri"/>
                <a:sym typeface="Calibri"/>
              </a:rPr>
              <a:t> 18h30</a:t>
            </a:r>
            <a:endParaRPr b="0" i="0" sz="1200" u="none" cap="none" strike="noStrike">
              <a:solidFill>
                <a:schemeClr val="dk1"/>
              </a:solidFill>
              <a:highlight>
                <a:srgbClr val="38761D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576076" y="4162493"/>
            <a:ext cx="7074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r>
              <a:rPr lang="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 attention to the download time, the Model can be large, up to 2Gb (it can take up to 20 min to upload</a:t>
            </a:r>
            <a:r>
              <a:rPr b="0" i="0" lang="f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5479575" y="570400"/>
            <a:ext cx="755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highlight>
                  <a:srgbClr val="6AA84F"/>
                </a:highlight>
                <a:latin typeface="Arial"/>
                <a:ea typeface="Arial"/>
                <a:cs typeface="Arial"/>
                <a:sym typeface="Arial"/>
              </a:rPr>
              <a:t>STAFF</a:t>
            </a:r>
            <a:endParaRPr b="0" i="0" sz="1400" u="none" cap="none" strike="noStrike">
              <a:solidFill>
                <a:srgbClr val="000000"/>
              </a:solidFill>
              <a:highlight>
                <a:srgbClr val="6AA84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6235275" y="570400"/>
            <a:ext cx="1085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DEADLINE</a:t>
            </a:r>
            <a:endParaRPr b="0" i="0" sz="14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/>
        </p:nvSpPr>
        <p:spPr>
          <a:xfrm>
            <a:off x="576072" y="404622"/>
            <a:ext cx="3472393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Sourcing / setup </a:t>
            </a:r>
            <a:r>
              <a:rPr lang="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labelling tool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1881153" y="1525800"/>
            <a:ext cx="53817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is </a:t>
            </a: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 with code (Notebook 0)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edit code parts: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fr" sz="1200">
                <a:solidFill>
                  <a:schemeClr val="dk1"/>
                </a:solidFill>
                <a:highlight>
                  <a:srgbClr val="FCE5CD"/>
                </a:highlight>
                <a:latin typeface="Calibri"/>
                <a:ea typeface="Calibri"/>
                <a:cs typeface="Calibri"/>
                <a:sym typeface="Calibri"/>
              </a:rPr>
              <a:t>Dataset volume</a:t>
            </a:r>
            <a:endParaRPr b="0" i="0" sz="1200" u="none" cap="none" strike="noStrike">
              <a:solidFill>
                <a:schemeClr val="dk1"/>
              </a:solidFill>
              <a:highlight>
                <a:srgbClr val="FCE5CD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fr" sz="1200">
                <a:solidFill>
                  <a:schemeClr val="dk1"/>
                </a:solidFill>
                <a:highlight>
                  <a:srgbClr val="FCE5CD"/>
                </a:highlight>
                <a:latin typeface="Calibri"/>
                <a:ea typeface="Calibri"/>
                <a:cs typeface="Calibri"/>
                <a:sym typeface="Calibri"/>
              </a:rPr>
              <a:t>Get representative dataset</a:t>
            </a:r>
            <a:endParaRPr b="0" i="0" sz="1200" u="none" cap="none" strike="noStrike">
              <a:solidFill>
                <a:schemeClr val="dk1"/>
              </a:solidFill>
              <a:highlight>
                <a:srgbClr val="FCE5CD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template contains already all the type of sentences needed for this use case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576076" y="3703475"/>
            <a:ext cx="70749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r>
              <a:rPr b="0" i="0" lang="f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step should be done once, choose carefully the dataset size you will be using during all the day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858" y="2414125"/>
            <a:ext cx="3274837" cy="31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550" y="1958700"/>
            <a:ext cx="5088675" cy="16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263" y="2850475"/>
            <a:ext cx="4760017" cy="31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400" y="2073197"/>
            <a:ext cx="4174980" cy="31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8"/>
          <p:cNvSpPr txBox="1"/>
          <p:nvPr/>
        </p:nvSpPr>
        <p:spPr>
          <a:xfrm>
            <a:off x="576072" y="404622"/>
            <a:ext cx="3472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/ Labelling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8"/>
          <p:cNvSpPr txBox="1"/>
          <p:nvPr/>
        </p:nvSpPr>
        <p:spPr>
          <a:xfrm>
            <a:off x="576075" y="1135088"/>
            <a:ext cx="4824600" cy="25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 is to add more complexity to the Dataset</a:t>
            </a:r>
            <a:r>
              <a:rPr b="0" i="0" lang="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er ajout</a:t>
            </a:r>
            <a:endParaRPr b="1" i="0" sz="12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-"/>
            </a:pPr>
            <a:r>
              <a:rPr b="1" i="0" lang="fr" sz="12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19 </a:t>
            </a:r>
            <a:r>
              <a:rPr b="0" i="0" lang="fr" sz="12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séries de </a:t>
            </a:r>
            <a:r>
              <a:rPr b="1" i="0" lang="fr" sz="12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b="0" i="0" lang="fr" sz="12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minutes </a:t>
            </a:r>
            <a:r>
              <a:rPr b="1" i="0" lang="fr" sz="1250" u="none" cap="none" strike="noStrike">
                <a:solidFill>
                  <a:schemeClr val="dk1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0" i="0" lang="fr" sz="1000" u="none" cap="none" strike="noStrike">
                <a:solidFill>
                  <a:schemeClr val="dk1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duration_wt_sd</a:t>
            </a:r>
            <a:r>
              <a:rPr b="0" i="0" lang="fr" sz="12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fr" sz="12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21 </a:t>
            </a:r>
            <a:r>
              <a:rPr b="0" i="0" lang="fr" sz="12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minutes </a:t>
            </a:r>
            <a:r>
              <a:rPr b="1" i="0" lang="fr" sz="1250" u="none" cap="none" strike="noStrike">
                <a:solidFill>
                  <a:schemeClr val="dk1"/>
                </a:solidFill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b="0" i="0" lang="fr" sz="1000" u="none" cap="none" strike="noStrike">
                <a:solidFill>
                  <a:schemeClr val="dk1"/>
                </a:solidFill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duration_br_sd</a:t>
            </a:r>
            <a:r>
              <a:rPr b="0" i="0" lang="fr" sz="12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entre chaque série</a:t>
            </a:r>
            <a:endParaRPr b="0" i="0" sz="1250" u="none" cap="none" strike="noStrike">
              <a:solidFill>
                <a:srgbClr val="D1D5DB"/>
              </a:solidFill>
              <a:highlight>
                <a:srgbClr val="1016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2ème ajout</a:t>
            </a:r>
            <a:endParaRPr b="1" i="0" sz="12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-"/>
            </a:pPr>
            <a:r>
              <a:rPr b="1" i="0" lang="fr" sz="12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b="0" i="0" lang="fr" sz="12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sets de </a:t>
            </a:r>
            <a:r>
              <a:rPr b="1" i="0" lang="fr" sz="12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20 </a:t>
            </a:r>
            <a:r>
              <a:rPr b="0" i="0" lang="fr" sz="12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heures </a:t>
            </a:r>
            <a:r>
              <a:rPr b="1" i="0" lang="fr" sz="1250" u="none" cap="none" strike="noStrike">
                <a:solidFill>
                  <a:schemeClr val="dk1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et quart</a:t>
            </a:r>
            <a:r>
              <a:rPr b="0" i="0" lang="fr" sz="1000" u="none" cap="none" strike="noStrike">
                <a:solidFill>
                  <a:schemeClr val="dk1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0" i="0" lang="fr" sz="1000" u="none" cap="none" strike="noStrike">
                <a:solidFill>
                  <a:schemeClr val="dk1"/>
                </a:solidFill>
                <a:highlight>
                  <a:srgbClr val="C9DAF8"/>
                </a:highlight>
                <a:latin typeface="Courier New"/>
                <a:ea typeface="Courier New"/>
                <a:cs typeface="Courier New"/>
                <a:sym typeface="Courier New"/>
              </a:rPr>
              <a:t>uration_wt_min</a:t>
            </a:r>
            <a:endParaRPr b="0" i="0" sz="1250" u="none" cap="none" strike="noStrike">
              <a:solidFill>
                <a:schemeClr val="dk1"/>
              </a:solidFill>
              <a:highlight>
                <a:srgbClr val="FFE59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-"/>
            </a:pPr>
            <a:r>
              <a:rPr b="1" i="0" lang="fr" sz="12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b="0" i="0" lang="fr" sz="12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sets de </a:t>
            </a:r>
            <a:r>
              <a:rPr b="1" i="0" lang="fr" sz="12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20 </a:t>
            </a:r>
            <a:r>
              <a:rPr b="0" i="0" lang="fr" sz="12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heures </a:t>
            </a:r>
            <a:r>
              <a:rPr b="1" i="0" lang="fr" sz="1250" u="none" cap="none" strike="noStrike">
                <a:solidFill>
                  <a:schemeClr val="dk1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moins quart</a:t>
            </a:r>
            <a:r>
              <a:rPr b="0" i="0" lang="fr" sz="1000" u="none" cap="none" strike="noStrike">
                <a:solidFill>
                  <a:schemeClr val="dk1"/>
                </a:solidFill>
                <a:highlight>
                  <a:srgbClr val="C9DAF8"/>
                </a:highlight>
                <a:latin typeface="Courier New"/>
                <a:ea typeface="Courier New"/>
                <a:cs typeface="Courier New"/>
                <a:sym typeface="Courier New"/>
              </a:rPr>
              <a:t>duration_wt_min</a:t>
            </a:r>
            <a:endParaRPr b="0" i="0" sz="1250" u="none" cap="none" strike="noStrike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-"/>
            </a:pPr>
            <a:r>
              <a:rPr b="1" i="0" lang="fr" sz="12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b="0" i="0" lang="fr" sz="12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sets de </a:t>
            </a:r>
            <a:r>
              <a:rPr b="1" i="0" lang="fr" sz="12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b="0" i="0" lang="fr" sz="12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minutes, </a:t>
            </a:r>
            <a:r>
              <a:rPr b="1" i="0" lang="fr" sz="12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b="0" i="0" lang="fr" sz="12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heures </a:t>
            </a:r>
            <a:r>
              <a:rPr b="1" i="0" lang="fr" sz="1250" u="none" cap="none" strike="noStrike">
                <a:solidFill>
                  <a:schemeClr val="dk1"/>
                </a:solidFill>
                <a:highlight>
                  <a:srgbClr val="FFE599"/>
                </a:highlight>
                <a:latin typeface="Courier New"/>
                <a:ea typeface="Courier New"/>
                <a:cs typeface="Courier New"/>
                <a:sym typeface="Courier New"/>
              </a:rPr>
              <a:t>et demi</a:t>
            </a:r>
            <a:r>
              <a:rPr b="0" i="0" lang="fr" sz="1000" u="none" cap="none" strike="noStrike">
                <a:solidFill>
                  <a:schemeClr val="dk1"/>
                </a:solidFill>
                <a:highlight>
                  <a:srgbClr val="FFE599"/>
                </a:highlight>
                <a:latin typeface="Courier New"/>
                <a:ea typeface="Courier New"/>
                <a:cs typeface="Courier New"/>
                <a:sym typeface="Courier New"/>
              </a:rPr>
              <a:t>duration_br_min</a:t>
            </a:r>
            <a:r>
              <a:rPr b="0" i="0" lang="fr" sz="12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entre chaque série</a:t>
            </a:r>
            <a:endParaRPr b="0" i="0" sz="12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8"/>
          <p:cNvSpPr txBox="1"/>
          <p:nvPr/>
        </p:nvSpPr>
        <p:spPr>
          <a:xfrm>
            <a:off x="576072" y="3889580"/>
            <a:ext cx="5148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r>
              <a:rPr lang="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 only numeric characters (except “et quart” “moins quart”...)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Avoid making mistakes, 10 sentences labelled correctly better than 50 with 20% errors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instructions carefully before starting to label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have all admin rights in the UI, be careful what you’re doing (Ex. </a:t>
            </a:r>
            <a:r>
              <a:rPr lang="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</a:t>
            </a:r>
            <a:r>
              <a:rPr lang="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labeled data !)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90874" y="1242838"/>
            <a:ext cx="3417826" cy="233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/>
        </p:nvSpPr>
        <p:spPr>
          <a:xfrm>
            <a:off x="576072" y="404622"/>
            <a:ext cx="3503940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pre-labelling setup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2008500" y="1221550"/>
            <a:ext cx="4039200" cy="1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pre-labelling is a manually intensive Task !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 pre-labelling / Active learning can help!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b="0" i="0" lang="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templates: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b="0" i="0" lang="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Flair seq2seq (</a:t>
            </a: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LSTM + CRF</a:t>
            </a:r>
            <a:r>
              <a:rPr b="0" i="0" lang="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b="0" i="0" lang="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Flair Transformers (fine-tuning </a:t>
            </a: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Transformer</a:t>
            </a:r>
            <a:r>
              <a:rPr b="0" i="0" lang="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pretrained models)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576075" y="3866775"/>
            <a:ext cx="6187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r>
              <a:rPr lang="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2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•"/>
            </a:pPr>
            <a:r>
              <a:rPr lang="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least 50 annotated sentences before running the first training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•"/>
            </a:pPr>
            <a:r>
              <a:rPr lang="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into account the training time before re-launching a model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•"/>
            </a:pPr>
            <a:r>
              <a:rPr lang="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more data there is, the longer the model takes to train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•"/>
            </a:pPr>
            <a:r>
              <a:rPr lang="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</a:t>
            </a:r>
            <a:r>
              <a:rPr lang="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</a:t>
            </a:r>
            <a:r>
              <a:rPr lang="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 Team is charged to Train the model - Communicate with your </a:t>
            </a:r>
            <a:r>
              <a:rPr lang="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teammates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4151" y="2314450"/>
            <a:ext cx="3604076" cy="213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4000" y="572850"/>
            <a:ext cx="2993811" cy="154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/>
        </p:nvSpPr>
        <p:spPr>
          <a:xfrm>
            <a:off x="576072" y="404622"/>
            <a:ext cx="2893388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</a:t>
            </a:r>
            <a:r>
              <a:rPr b="0" i="0" lang="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optimi</a:t>
            </a:r>
            <a:r>
              <a:rPr lang="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b="0" i="0" lang="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1678950" y="1461425"/>
            <a:ext cx="57861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b="0" i="0" lang="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Notebooks templates </a:t>
            </a: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training use 2 different approaches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b="0" i="0" lang="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Lstm + CRF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b="0" i="0" lang="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Transformers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Included Hyper-parameter optimization</a:t>
            </a:r>
            <a:r>
              <a:rPr b="0" i="0" lang="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time</a:t>
            </a: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monitoring on </a:t>
            </a:r>
            <a:r>
              <a:rPr b="0" i="0" lang="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Tensorboard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fr" sz="1200"/>
              <a:t>Check links and tags in training notebooks for more detail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0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#FINETUNE #TIPS #PAPER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576076" y="3703475"/>
            <a:ext cx="70749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r>
              <a:rPr lang="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this step only when you decide to stop the annotation (except for the basic model)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evaluation is not based only on performance ! (check Final Evaluation slide)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/>
        </p:nvSpPr>
        <p:spPr>
          <a:xfrm>
            <a:off x="576072" y="404622"/>
            <a:ext cx="2893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uploading</a:t>
            </a:r>
            <a:r>
              <a:rPr b="0" i="0" lang="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Evaluator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1678950" y="1218968"/>
            <a:ext cx="57861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b="0" i="0" lang="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Notebook 5 to test and evaluate your model and Api before uploading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b="0" i="0" lang="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 </a:t>
            </a:r>
            <a:r>
              <a:rPr b="0" i="0" lang="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model: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0" i="0" lang="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&lt;= 500 Mo: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</a:pP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 to </a:t>
            </a:r>
            <a:r>
              <a:rPr b="0" i="0" lang="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EVALUATOR </a:t>
            </a: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0" i="0" lang="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500 Mo: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</a:pP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 downloadable link by email (respond to TOKEN EMAIL)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drive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b="0" i="0" lang="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Wetransfer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submit your API: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ubmit to EVALUATOR App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576076" y="3703475"/>
            <a:ext cx="70749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r>
              <a:rPr lang="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this step only when you decide to stop the annotation (except for the quick &amp; dirty model)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/>
        </p:nvSpPr>
        <p:spPr>
          <a:xfrm>
            <a:off x="576072" y="404622"/>
            <a:ext cx="26334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evaluation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1688255" y="1257390"/>
            <a:ext cx="5767500" cy="28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Deliverables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b="0" i="0" lang="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(Https link) </a:t>
            </a: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submit to </a:t>
            </a:r>
            <a:r>
              <a:rPr b="0" i="0" lang="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Evaluator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model named model</a:t>
            </a:r>
            <a:r>
              <a:rPr b="0" i="0" lang="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.pt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Metrics used for evaluation</a:t>
            </a:r>
            <a:r>
              <a:rPr b="0" i="0" lang="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b="0" i="0" lang="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(F1-micro)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b="0" i="0" lang="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size (Mb)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b="0" i="0" lang="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Inference speed (seconds)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200">
                <a:solidFill>
                  <a:schemeClr val="dk1"/>
                </a:solidFill>
                <a:highlight>
                  <a:srgbClr val="E06666"/>
                </a:highlight>
                <a:latin typeface="Calibri"/>
                <a:ea typeface="Calibri"/>
                <a:cs typeface="Calibri"/>
                <a:sym typeface="Calibri"/>
              </a:rPr>
              <a:t>Penalties</a:t>
            </a:r>
            <a:r>
              <a:rPr b="0" i="0" lang="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Teams submit similar model </a:t>
            </a:r>
            <a:r>
              <a:rPr b="0" i="0" lang="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</a:t>
            </a: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infringe</a:t>
            </a: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School regulations</a:t>
            </a:r>
            <a:r>
              <a:rPr b="0" i="0" lang="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URL not submitted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 submission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/>
          <p:nvPr/>
        </p:nvSpPr>
        <p:spPr>
          <a:xfrm>
            <a:off x="576079" y="404625"/>
            <a:ext cx="2724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4" title="speechtimer_crop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9275" y="619350"/>
            <a:ext cx="5868900" cy="44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66a9b1e32_4_1"/>
          <p:cNvSpPr txBox="1"/>
          <p:nvPr/>
        </p:nvSpPr>
        <p:spPr>
          <a:xfrm>
            <a:off x="2334600" y="1459650"/>
            <a:ext cx="44748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fr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LUCK !</a:t>
            </a:r>
            <a:endParaRPr b="1" i="0" sz="72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 txBox="1"/>
          <p:nvPr/>
        </p:nvSpPr>
        <p:spPr>
          <a:xfrm>
            <a:off x="945213" y="364325"/>
            <a:ext cx="69972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SpeechTimer </a:t>
            </a:r>
            <a:r>
              <a:rPr b="0" i="0" lang="f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your voice to setup a sport interval timer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f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camp consists on building from scratch </a:t>
            </a:r>
            <a:r>
              <a:rPr b="0" i="0" lang="f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NLP/NER model in French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f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</a:t>
            </a:r>
            <a:r>
              <a:rPr b="0" i="0" lang="f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f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more complex dataset and a better model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13" y="1693551"/>
            <a:ext cx="8278037" cy="27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5"/>
          <p:cNvSpPr/>
          <p:nvPr/>
        </p:nvSpPr>
        <p:spPr>
          <a:xfrm>
            <a:off x="6864725" y="2155775"/>
            <a:ext cx="921600" cy="934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65019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899" y="782420"/>
            <a:ext cx="3608950" cy="2973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9100" y="1207863"/>
            <a:ext cx="5448298" cy="27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400" y="134375"/>
            <a:ext cx="1684800" cy="14637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914391" y="1722200"/>
            <a:ext cx="7315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NLP : Natural Language Processing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/>
              <a:t>Set of techniques for understanding, analyzing and extracting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/>
              <a:t>Technological advancements </a:t>
            </a:r>
            <a:r>
              <a:rPr lang="fr">
                <a:solidFill>
                  <a:schemeClr val="dk1"/>
                </a:solidFill>
              </a:rPr>
              <a:t>timeline </a:t>
            </a: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ML (BOW / TF-IDF) &gt; </a:t>
            </a:r>
            <a:r>
              <a:rPr lang="fr"/>
              <a:t>RNN &gt; </a:t>
            </a: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LSTM &gt; BERT (2019)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/>
              <a:t>Some types on NLP models</a:t>
            </a: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fr"/>
              <a:t>amed Entity Recognition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fr"/>
              <a:t>Translation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fr"/>
              <a:t>Sentiment </a:t>
            </a:r>
            <a:r>
              <a:rPr lang="fr"/>
              <a:t>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Q/A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400" y="134375"/>
            <a:ext cx="1684800" cy="14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5886" y="2122400"/>
            <a:ext cx="4752227" cy="111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4522" y="400950"/>
            <a:ext cx="825500" cy="93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759" y="122361"/>
            <a:ext cx="1302700" cy="158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1"/>
          <p:cNvSpPr txBox="1"/>
          <p:nvPr/>
        </p:nvSpPr>
        <p:spPr>
          <a:xfrm>
            <a:off x="1016925" y="2052634"/>
            <a:ext cx="7315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ASR : Automatic Speech Recognition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Technological advancements timeline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fr"/>
              <a:t>Standard</a:t>
            </a: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Kaldi (</a:t>
            </a:r>
            <a:r>
              <a:rPr lang="fr">
                <a:solidFill>
                  <a:schemeClr val="dk1"/>
                </a:solidFill>
              </a:rPr>
              <a:t>acoustic</a:t>
            </a:r>
            <a:r>
              <a:rPr b="0" i="0" lang="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 to train phonemes - langage model to convert phonemes to readable text)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End-to-End : Deepspeech (2014)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Self-supervised : Wav2vec2.0 (2020)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759" y="122361"/>
            <a:ext cx="1302700" cy="158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1535" y="1097275"/>
            <a:ext cx="6645745" cy="374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