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7232650" cx="12858750"/>
  <p:notesSz cx="6858000" cy="9144000"/>
  <p:embeddedFontLst>
    <p:embeddedFont>
      <p:font typeface="Roboto Thin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">
          <p15:clr>
            <a:srgbClr val="000000"/>
          </p15:clr>
        </p15:guide>
        <p15:guide id="2" pos="4050">
          <p15:clr>
            <a:srgbClr val="000000"/>
          </p15:clr>
        </p15:guide>
        <p15:guide id="3" pos="557">
          <p15:clr>
            <a:srgbClr val="000000"/>
          </p15:clr>
        </p15:guide>
        <p15:guide id="4" orient="horz" pos="4183">
          <p15:clr>
            <a:srgbClr val="000000"/>
          </p15:clr>
        </p15:guide>
        <p15:guide id="5" pos="7497">
          <p15:clr>
            <a:srgbClr val="000000"/>
          </p15:clr>
        </p15:guide>
        <p15:guide id="6" pos="690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8VGvGNg7fSK/LqTkn1/F3avwT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8770C0-7737-4E75-8807-FDB787796BE1}">
  <a:tblStyle styleId="{F28770C0-7737-4E75-8807-FDB787796B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" orient="horz"/>
        <p:guide pos="4050"/>
        <p:guide pos="557"/>
        <p:guide pos="4183" orient="horz"/>
        <p:guide pos="7497"/>
        <p:guide pos="69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Thin-regular.fntdata"/><Relationship Id="rId16" Type="http://schemas.openxmlformats.org/officeDocument/2006/relationships/slide" Target="slides/slide10.xml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71f15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52e71f15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52e71f15af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d1f0123e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52d1f012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52d1f0123e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d1f0123e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52d1f012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52d1f0123e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108ca76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3108ca7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83108ca766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36e69c22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7236e69c2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7236e69c22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e71f15a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52e71f15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52e71f15af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idx="10" type="dt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1" type="ftr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空白">
  <p:cSld name="4_空白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9" Type="http://schemas.openxmlformats.org/officeDocument/2006/relationships/image" Target="../media/image13.pn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7.jp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/>
          <p:nvPr/>
        </p:nvSpPr>
        <p:spPr>
          <a:xfrm>
            <a:off x="5571750" y="3368325"/>
            <a:ext cx="6742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39DBA"/>
              </a:buClr>
              <a:buSzPts val="1200"/>
              <a:buFont typeface="Arial"/>
              <a:buNone/>
            </a:pPr>
            <a:r>
              <a:rPr b="0" i="0" lang="zh-CN" sz="2400" u="none" cap="none" strike="noStrike">
                <a:solidFill>
                  <a:srgbClr val="239DBA"/>
                </a:solidFill>
                <a:latin typeface="Arial"/>
                <a:ea typeface="Arial"/>
                <a:cs typeface="Arial"/>
                <a:sym typeface="Arial"/>
              </a:rPr>
              <a:t>Xinrui Yan, Xinjie Sun, Yiqun Gan, Zelong Chen</a:t>
            </a:r>
            <a:endParaRPr b="0" i="0" sz="2400" u="none" cap="none" strike="noStrike">
              <a:solidFill>
                <a:srgbClr val="239D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5571750" y="1652575"/>
            <a:ext cx="75654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9DBA"/>
              </a:buClr>
              <a:buSzPts val="4800"/>
              <a:buFont typeface="Arial"/>
              <a:buNone/>
            </a:pPr>
            <a:r>
              <a:rPr b="1" i="0" lang="zh-CN" sz="4800" u="none" cap="none" strike="noStrike">
                <a:solidFill>
                  <a:srgbClr val="239DBA"/>
                </a:solidFill>
                <a:latin typeface="Arial"/>
                <a:ea typeface="Arial"/>
                <a:cs typeface="Arial"/>
                <a:sym typeface="Arial"/>
              </a:rPr>
              <a:t>Investment in </a:t>
            </a:r>
            <a:endParaRPr b="1" i="0" sz="4800" u="none" cap="none" strike="noStrike">
              <a:solidFill>
                <a:srgbClr val="239DB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9DBA"/>
              </a:buClr>
              <a:buSzPts val="4800"/>
              <a:buFont typeface="Arial"/>
              <a:buNone/>
            </a:pPr>
            <a:r>
              <a:rPr b="1" i="0" lang="zh-CN" sz="4800" u="none" cap="none" strike="noStrike">
                <a:solidFill>
                  <a:srgbClr val="239DBA"/>
                </a:solidFill>
                <a:latin typeface="Arial"/>
                <a:ea typeface="Arial"/>
                <a:cs typeface="Arial"/>
                <a:sym typeface="Arial"/>
              </a:rPr>
              <a:t>Real Estate or Stocks</a:t>
            </a:r>
            <a:endParaRPr b="0" i="0" sz="2800" u="none" cap="none" strike="noStrike">
              <a:solidFill>
                <a:srgbClr val="239D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4575" y="-214431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/>
          <p:nvPr/>
        </p:nvSpPr>
        <p:spPr>
          <a:xfrm>
            <a:off x="5745498" y="4005004"/>
            <a:ext cx="1383600" cy="13836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4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7272486" y="4005003"/>
            <a:ext cx="1383600" cy="13836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4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8799474" y="4005003"/>
            <a:ext cx="1383600" cy="13836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4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0469937" y="4005005"/>
            <a:ext cx="1383600" cy="138360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4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4309800"/>
            <a:ext cx="4357200" cy="290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-56625"/>
            <a:ext cx="4357199" cy="30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e71f15af_0_18"/>
          <p:cNvSpPr txBox="1"/>
          <p:nvPr/>
        </p:nvSpPr>
        <p:spPr>
          <a:xfrm>
            <a:off x="1688150" y="565625"/>
            <a:ext cx="26823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lang="zh-CN" sz="6000">
                <a:solidFill>
                  <a:schemeClr val="accent6"/>
                </a:solidFill>
              </a:rPr>
              <a:t>6</a:t>
            </a:r>
            <a:endParaRPr b="0" i="0" sz="6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2e71f15af_0_18"/>
          <p:cNvSpPr/>
          <p:nvPr/>
        </p:nvSpPr>
        <p:spPr>
          <a:xfrm>
            <a:off x="4438875" y="428075"/>
            <a:ext cx="7385100" cy="120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341675" spcFirstLastPara="1" rIns="9491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1475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52e71f15af_0_18"/>
          <p:cNvSpPr txBox="1"/>
          <p:nvPr/>
        </p:nvSpPr>
        <p:spPr>
          <a:xfrm>
            <a:off x="5119425" y="520175"/>
            <a:ext cx="6024000" cy="10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CN" sz="4000">
                <a:solidFill>
                  <a:schemeClr val="lt1"/>
                </a:solidFill>
              </a:rPr>
              <a:t>Evaluation and Recommendation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g52e71f15af_0_18"/>
          <p:cNvGrpSpPr/>
          <p:nvPr/>
        </p:nvGrpSpPr>
        <p:grpSpPr>
          <a:xfrm>
            <a:off x="1096275" y="1845284"/>
            <a:ext cx="3496914" cy="4300194"/>
            <a:chOff x="1118219" y="283725"/>
            <a:chExt cx="2090831" cy="4076400"/>
          </a:xfrm>
        </p:grpSpPr>
        <p:sp>
          <p:nvSpPr>
            <p:cNvPr id="174" name="Google Shape;174;g52e71f15af_0_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52e71f15af_0_18"/>
            <p:cNvSpPr/>
            <p:nvPr/>
          </p:nvSpPr>
          <p:spPr>
            <a:xfrm>
              <a:off x="1118219" y="341753"/>
              <a:ext cx="2048100" cy="1840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52e71f15af_0_18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7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Invest </a:t>
              </a:r>
              <a:r>
                <a:rPr lang="zh-CN" sz="17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all the money </a:t>
              </a:r>
              <a:r>
                <a:rPr lang="zh-CN" sz="17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 Stock Shares (GOOGL) </a:t>
              </a:r>
              <a:endParaRPr sz="17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7" name="Google Shape;177;g52e71f15af_0_1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4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Risk seeking</a:t>
              </a:r>
              <a:endParaRPr sz="24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8" name="Google Shape;178;g52e71f15af_0_18"/>
            <p:cNvSpPr/>
            <p:nvPr/>
          </p:nvSpPr>
          <p:spPr>
            <a:xfrm>
              <a:off x="1178653" y="2182545"/>
              <a:ext cx="2008500" cy="216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128550" lIns="128550" spcFirstLastPara="1" rIns="128550" wrap="square" tIns="128550">
              <a:noAutofit/>
            </a:bodyPr>
            <a:lstStyle/>
            <a:p>
              <a:pPr indent="-406400" lvl="0" marL="6477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If the decision maker is able to take short-term risks, we recommend him to invest in </a:t>
              </a: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Stock Shares (GOOGL)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406400" lvl="0" marL="6477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Return rate is as many as 5 times higher than the alternative options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406400" lvl="0" marL="6477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Risk is higher than any other alternatives, but in the long term, it will </a:t>
              </a: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definitely </a:t>
              </a: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make profit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g52e71f15af_0_18"/>
          <p:cNvGrpSpPr/>
          <p:nvPr/>
        </p:nvGrpSpPr>
        <p:grpSpPr>
          <a:xfrm>
            <a:off x="4680925" y="1845284"/>
            <a:ext cx="3496904" cy="4287965"/>
            <a:chOff x="1118226" y="283725"/>
            <a:chExt cx="2090824" cy="4076400"/>
          </a:xfrm>
        </p:grpSpPr>
        <p:sp>
          <p:nvSpPr>
            <p:cNvPr id="180" name="Google Shape;180;g52e71f15af_0_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52e71f15af_0_18"/>
            <p:cNvSpPr/>
            <p:nvPr/>
          </p:nvSpPr>
          <p:spPr>
            <a:xfrm>
              <a:off x="1118226" y="341753"/>
              <a:ext cx="2048100" cy="1857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52e71f15af_0_18"/>
            <p:cNvSpPr/>
            <p:nvPr/>
          </p:nvSpPr>
          <p:spPr>
            <a:xfrm>
              <a:off x="1311155" y="1082818"/>
              <a:ext cx="1603800" cy="8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7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Invest part of money in property and the rest  in </a:t>
              </a:r>
              <a:r>
                <a:rPr lang="zh-CN" sz="17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Stock Shares (GOOGL) </a:t>
              </a:r>
              <a:endParaRPr sz="17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3" name="Google Shape;183;g52e71f15af_0_18"/>
            <p:cNvSpPr/>
            <p:nvPr/>
          </p:nvSpPr>
          <p:spPr>
            <a:xfrm>
              <a:off x="1311155" y="535326"/>
              <a:ext cx="16038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4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Risk neural (</a:t>
              </a:r>
              <a:r>
                <a:rPr b="1" lang="zh-CN" sz="24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42</a:t>
              </a:r>
              <a:r>
                <a:rPr lang="zh-CN" sz="24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r>
                <a:rPr b="1" lang="zh-CN" sz="24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24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4" name="Google Shape;184;g52e71f15af_0_18"/>
            <p:cNvSpPr/>
            <p:nvPr/>
          </p:nvSpPr>
          <p:spPr>
            <a:xfrm>
              <a:off x="1137329" y="2199654"/>
              <a:ext cx="2030400" cy="21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50" lIns="128550" spcFirstLastPara="1" rIns="128550" wrap="square" tIns="128550">
              <a:noAutofit/>
            </a:bodyPr>
            <a:lstStyle/>
            <a:p>
              <a:pPr indent="-406400" lvl="0" marL="6477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If the decision maker plans t</a:t>
              </a: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o achieve a balance between risk and the  profit, we recommend  him to first </a:t>
              </a: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Invest in property and then invest the  rest  in Stock Shares (GOOGL).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406400" lvl="0" marL="6477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The price of the property is around $500,000, which is the average price for houses with 3 bedrooms in LA.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6477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g52e71f15af_0_18"/>
          <p:cNvGrpSpPr/>
          <p:nvPr/>
        </p:nvGrpSpPr>
        <p:grpSpPr>
          <a:xfrm>
            <a:off x="8228375" y="1845284"/>
            <a:ext cx="3534094" cy="4287993"/>
            <a:chOff x="1095990" y="283725"/>
            <a:chExt cx="2113060" cy="4076426"/>
          </a:xfrm>
        </p:grpSpPr>
        <p:sp>
          <p:nvSpPr>
            <p:cNvPr id="186" name="Google Shape;186;g52e71f15af_0_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52e71f15af_0_18"/>
            <p:cNvSpPr/>
            <p:nvPr/>
          </p:nvSpPr>
          <p:spPr>
            <a:xfrm>
              <a:off x="1118217" y="341754"/>
              <a:ext cx="2048100" cy="1857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52e71f15af_0_18"/>
            <p:cNvSpPr/>
            <p:nvPr/>
          </p:nvSpPr>
          <p:spPr>
            <a:xfrm>
              <a:off x="1233848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7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Invest all the money in Property</a:t>
              </a:r>
              <a:endParaRPr sz="17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9" name="Google Shape;189;g52e71f15af_0_1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50" lIns="128550" spcFirstLastPara="1" rIns="128550" wrap="square" tIns="128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CN" sz="24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Risk averse</a:t>
              </a:r>
              <a:endParaRPr sz="56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0" name="Google Shape;190;g52e71f15af_0_18"/>
            <p:cNvSpPr/>
            <p:nvPr/>
          </p:nvSpPr>
          <p:spPr>
            <a:xfrm>
              <a:off x="1095990" y="2206451"/>
              <a:ext cx="2090700" cy="21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50" lIns="128550" spcFirstLastPara="1" rIns="128550" wrap="square" tIns="128550">
              <a:noAutofit/>
            </a:bodyPr>
            <a:lstStyle/>
            <a:p>
              <a:pPr indent="-406400" lvl="0" marL="6477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If the decision maker doesn’t want to take too much risk, we recommend him to invest in Invest in Property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406400" lvl="0" marL="6477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Risk is as many as one-tenth of the alternative options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406400" lvl="0" marL="6477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Return rate is the lowest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406400" lvl="0" marL="6477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zh-CN" sz="1200">
                  <a:latin typeface="Roboto"/>
                  <a:ea typeface="Roboto"/>
                  <a:cs typeface="Roboto"/>
                  <a:sym typeface="Roboto"/>
                </a:rPr>
                <a:t>The decision maker could feel free to either rent the house or live in the house with his family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6477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/>
          <p:nvPr/>
        </p:nvSpPr>
        <p:spPr>
          <a:xfrm>
            <a:off x="353" y="199"/>
            <a:ext cx="4916938" cy="72389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884250" y="1560450"/>
            <a:ext cx="311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zh-CN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7109891" y="592040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5"/>
              <a:buFont typeface="Arial"/>
              <a:buNone/>
            </a:pPr>
            <a:r>
              <a:rPr b="0" i="0" lang="zh-CN" sz="421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215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7109891" y="1598888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5"/>
              <a:buFont typeface="Arial"/>
              <a:buNone/>
            </a:pPr>
            <a:r>
              <a:rPr b="0" i="0" lang="zh-CN" sz="4215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215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7109891" y="2605734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5"/>
              <a:buFont typeface="Arial"/>
              <a:buNone/>
            </a:pPr>
            <a:r>
              <a:rPr b="0" i="0" lang="zh-CN" sz="421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215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7109891" y="3612580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5"/>
              <a:buFont typeface="Arial"/>
              <a:buNone/>
            </a:pPr>
            <a:r>
              <a:rPr b="0" i="0" lang="zh-CN" sz="4215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215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8068330" y="597949"/>
            <a:ext cx="270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CN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8068326" y="3618588"/>
            <a:ext cx="21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CN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Analysis Framework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8068273" y="2611738"/>
            <a:ext cx="203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CN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8068280" y="1604902"/>
            <a:ext cx="270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CN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Assupmtions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7109891" y="4648809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5"/>
              <a:buFont typeface="Arial"/>
              <a:buNone/>
            </a:pPr>
            <a:r>
              <a:rPr lang="zh-CN" sz="4215">
                <a:solidFill>
                  <a:schemeClr val="accent1"/>
                </a:solidFill>
              </a:rPr>
              <a:t>5</a:t>
            </a:r>
            <a:endParaRPr b="0" i="0" sz="4215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7109891" y="5808055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5"/>
              <a:buFont typeface="Arial"/>
              <a:buNone/>
            </a:pPr>
            <a:r>
              <a:rPr lang="zh-CN" sz="4215">
                <a:solidFill>
                  <a:schemeClr val="accent2"/>
                </a:solidFill>
              </a:rPr>
              <a:t>6</a:t>
            </a:r>
            <a:endParaRPr b="0" i="0" sz="4215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8068325" y="5814075"/>
            <a:ext cx="339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CN" sz="3200">
                <a:solidFill>
                  <a:schemeClr val="accent2"/>
                </a:solidFill>
              </a:rPr>
              <a:t>Evaluation and Recommendation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8068275" y="4654825"/>
            <a:ext cx="448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CN" sz="3200">
                <a:solidFill>
                  <a:schemeClr val="accent1"/>
                </a:solidFill>
              </a:rPr>
              <a:t>Consequence Table and </a:t>
            </a:r>
            <a:r>
              <a:rPr lang="zh-CN" sz="3200">
                <a:solidFill>
                  <a:schemeClr val="accent1"/>
                </a:solidFill>
              </a:rPr>
              <a:t>Sensitivity</a:t>
            </a:r>
            <a:r>
              <a:rPr lang="zh-CN" sz="3200">
                <a:solidFill>
                  <a:schemeClr val="accent1"/>
                </a:solidFill>
              </a:rPr>
              <a:t> Analysis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7645800" y="4005425"/>
            <a:ext cx="4586100" cy="22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Minimize Risk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Maximize Return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Flexibility of Use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Marketability / Liquidity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784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3144609" y="1632867"/>
            <a:ext cx="4357200" cy="22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David has $1 million  for investment over a 10-year period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 plans to  invest his money in real estate  or stock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7645800" y="1644751"/>
            <a:ext cx="4586100" cy="22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1449134" y="4404814"/>
            <a:ext cx="3275291" cy="1313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✔"/>
            </a:pPr>
            <a:r>
              <a:rPr b="0" i="0" lang="zh-C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✔"/>
            </a:pPr>
            <a:r>
              <a:rPr b="0" i="0" lang="zh-C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✔"/>
            </a:pPr>
            <a:r>
              <a:rPr b="0" i="0" lang="zh-C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932158" y="4005641"/>
            <a:ext cx="2144700" cy="22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3144597" y="4005642"/>
            <a:ext cx="4357200" cy="22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Single House/Apartment in LA area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Vanguard Real Estate ETF (VNQ)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S&amp;P 500 Index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i="0" lang="zh-C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Alphabet, Inc. (GOOGL) 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95"/>
              <a:buFont typeface="Arial"/>
              <a:buNone/>
            </a:pPr>
            <a:r>
              <a:t/>
            </a:r>
            <a:endParaRPr b="0" i="0" sz="569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932175" y="452175"/>
            <a:ext cx="29139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 b="0" i="0" sz="6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3431871" y="284000"/>
            <a:ext cx="8799900" cy="122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341675" spcFirstLastPara="1" rIns="949100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Font typeface="Arial"/>
              <a:buNone/>
            </a:pPr>
            <a:r>
              <a:t/>
            </a:r>
            <a:endParaRPr b="0" i="0" sz="1475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5538775" y="572025"/>
            <a:ext cx="45861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zh-C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Definitions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d1f0123e_0_53"/>
          <p:cNvSpPr txBox="1"/>
          <p:nvPr/>
        </p:nvSpPr>
        <p:spPr>
          <a:xfrm>
            <a:off x="3661975" y="321350"/>
            <a:ext cx="25995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Part 02</a:t>
            </a:r>
            <a:endParaRPr b="0" i="0" sz="6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52d1f0123e_0_53"/>
          <p:cNvSpPr/>
          <p:nvPr/>
        </p:nvSpPr>
        <p:spPr>
          <a:xfrm>
            <a:off x="6429375" y="427875"/>
            <a:ext cx="3406800" cy="7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341675" spcFirstLastPara="1" rIns="949100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Font typeface="Arial"/>
              <a:buNone/>
            </a:pPr>
            <a:r>
              <a:t/>
            </a:r>
            <a:endParaRPr b="0" i="0" sz="1475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52d1f0123e_0_53"/>
          <p:cNvSpPr txBox="1"/>
          <p:nvPr/>
        </p:nvSpPr>
        <p:spPr>
          <a:xfrm>
            <a:off x="6631400" y="491450"/>
            <a:ext cx="2997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zh-C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52d1f0123e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5" y="1920750"/>
            <a:ext cx="2476500" cy="56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g52d1f0123e_0_53"/>
          <p:cNvGrpSpPr/>
          <p:nvPr/>
        </p:nvGrpSpPr>
        <p:grpSpPr>
          <a:xfrm>
            <a:off x="4132443" y="2482744"/>
            <a:ext cx="4593852" cy="4057527"/>
            <a:chOff x="4031645" y="2353999"/>
            <a:chExt cx="4135623" cy="3585021"/>
          </a:xfrm>
        </p:grpSpPr>
        <p:sp>
          <p:nvSpPr>
            <p:cNvPr id="79" name="Google Shape;79;g52d1f0123e_0_53"/>
            <p:cNvSpPr/>
            <p:nvPr/>
          </p:nvSpPr>
          <p:spPr>
            <a:xfrm flipH="1">
              <a:off x="4214213" y="4850056"/>
              <a:ext cx="3777600" cy="914400"/>
            </a:xfrm>
            <a:prstGeom prst="roundRect">
              <a:avLst>
                <a:gd fmla="val 50000" name="adj"/>
              </a:avLst>
            </a:prstGeom>
            <a:solidFill>
              <a:srgbClr val="4BC1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52d1f0123e_0_53"/>
            <p:cNvSpPr/>
            <p:nvPr/>
          </p:nvSpPr>
          <p:spPr>
            <a:xfrm flipH="1" rot="3492373">
              <a:off x="4991305" y="3689255"/>
              <a:ext cx="3651039" cy="914509"/>
            </a:xfrm>
            <a:prstGeom prst="roundRect">
              <a:avLst>
                <a:gd fmla="val 50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52d1f0123e_0_53"/>
            <p:cNvSpPr/>
            <p:nvPr/>
          </p:nvSpPr>
          <p:spPr>
            <a:xfrm rot="-3492373">
              <a:off x="3556568" y="3689255"/>
              <a:ext cx="3651039" cy="914509"/>
            </a:xfrm>
            <a:prstGeom prst="roundRect">
              <a:avLst>
                <a:gd fmla="val 50000" name="adj"/>
              </a:avLst>
            </a:prstGeom>
            <a:solidFill>
              <a:srgbClr val="4BC1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52d1f0123e_0_53"/>
            <p:cNvSpPr/>
            <p:nvPr/>
          </p:nvSpPr>
          <p:spPr>
            <a:xfrm flipH="1">
              <a:off x="4200146" y="4850056"/>
              <a:ext cx="1948800" cy="914400"/>
            </a:xfrm>
            <a:prstGeom prst="roundRect">
              <a:avLst>
                <a:gd fmla="val 50000" name="adj"/>
              </a:avLst>
            </a:prstGeom>
            <a:solidFill>
              <a:srgbClr val="4BC1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52d1f0123e_0_53"/>
            <p:cNvSpPr/>
            <p:nvPr/>
          </p:nvSpPr>
          <p:spPr>
            <a:xfrm>
              <a:off x="5725181" y="2613073"/>
              <a:ext cx="755700" cy="75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52d1f0123e_0_53"/>
            <p:cNvSpPr/>
            <p:nvPr/>
          </p:nvSpPr>
          <p:spPr>
            <a:xfrm>
              <a:off x="4297730" y="4929404"/>
              <a:ext cx="755700" cy="75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52d1f0123e_0_53"/>
            <p:cNvSpPr/>
            <p:nvPr/>
          </p:nvSpPr>
          <p:spPr>
            <a:xfrm>
              <a:off x="7164059" y="4930934"/>
              <a:ext cx="755700" cy="75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52d1f0123e_0_53"/>
            <p:cNvSpPr/>
            <p:nvPr/>
          </p:nvSpPr>
          <p:spPr>
            <a:xfrm>
              <a:off x="5950368" y="2791506"/>
              <a:ext cx="305327" cy="398835"/>
            </a:xfrm>
            <a:custGeom>
              <a:rect b="b" l="l" r="r" t="t"/>
              <a:pathLst>
                <a:path extrusionOk="0" h="97" w="74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4BC1DD"/>
            </a:solidFill>
            <a:ln>
              <a:noFill/>
            </a:ln>
          </p:spPr>
          <p:txBody>
            <a:bodyPr anchorCtr="0" anchor="t" bIns="48200" lIns="96425" spcFirstLastPara="1" rIns="96425" wrap="square" tIns="482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52d1f0123e_0_53"/>
            <p:cNvSpPr/>
            <p:nvPr/>
          </p:nvSpPr>
          <p:spPr>
            <a:xfrm>
              <a:off x="4537230" y="5088755"/>
              <a:ext cx="276702" cy="437000"/>
            </a:xfrm>
            <a:custGeom>
              <a:rect b="b" l="l" r="r" t="t"/>
              <a:pathLst>
                <a:path extrusionOk="0" h="106" w="67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4BC1DD"/>
            </a:solidFill>
            <a:ln>
              <a:noFill/>
            </a:ln>
          </p:spPr>
          <p:txBody>
            <a:bodyPr anchorCtr="0" anchor="t" bIns="48200" lIns="96425" spcFirstLastPara="1" rIns="96425" wrap="square" tIns="482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52d1f0123e_0_53"/>
            <p:cNvSpPr/>
            <p:nvPr/>
          </p:nvSpPr>
          <p:spPr>
            <a:xfrm>
              <a:off x="7348218" y="5147991"/>
              <a:ext cx="387383" cy="332044"/>
            </a:xfrm>
            <a:custGeom>
              <a:rect b="b" l="l" r="r" t="t"/>
              <a:pathLst>
                <a:path extrusionOk="0" h="81" w="94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t" bIns="48200" lIns="96425" spcFirstLastPara="1" rIns="96425" wrap="square" tIns="482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g52d1f0123e_0_53"/>
          <p:cNvSpPr txBox="1"/>
          <p:nvPr/>
        </p:nvSpPr>
        <p:spPr>
          <a:xfrm>
            <a:off x="4766175" y="1605750"/>
            <a:ext cx="3326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Annualized Volatility Definition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52d1f0123e_0_53"/>
          <p:cNvSpPr txBox="1"/>
          <p:nvPr/>
        </p:nvSpPr>
        <p:spPr>
          <a:xfrm>
            <a:off x="266775" y="2627800"/>
            <a:ext cx="44994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Investment (Los Angeles, CA)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time to sell a home in California: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listing through closing is approximately 77 days.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 days to get an offer + typical 35-day closing period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 Income + Property Management 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 Income: $5,000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Management: 8~12% of Montly Rental Value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gains = $4,500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Tax Calculation: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tax rate is 0.755% in LA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annual tax deduction is up to $10,000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52d1f0123e_0_53"/>
          <p:cNvSpPr txBox="1"/>
          <p:nvPr/>
        </p:nvSpPr>
        <p:spPr>
          <a:xfrm>
            <a:off x="8562225" y="2627800"/>
            <a:ext cx="42279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Stocks / Stock Indexes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Rate Calculation Rule: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Disregarding dividend in calculations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time to sell stocks: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365 days / 252 trading days = 1.45 days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Tax Calculation: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and his family belong to the category of Married Filing Jointly.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stocks are sold at a loss, David can deduct up to $3,000 per year.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David’s investment in stock belongs to long-term investment and he has to pay for the tax according to the long-term tax bracket (20%)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d1f0123e_0_43"/>
          <p:cNvSpPr txBox="1"/>
          <p:nvPr/>
        </p:nvSpPr>
        <p:spPr>
          <a:xfrm>
            <a:off x="3176625" y="243750"/>
            <a:ext cx="24912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03</a:t>
            </a:r>
            <a:endParaRPr b="0" i="0" sz="6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52d1f0123e_0_43"/>
          <p:cNvSpPr/>
          <p:nvPr/>
        </p:nvSpPr>
        <p:spPr>
          <a:xfrm>
            <a:off x="5983050" y="341100"/>
            <a:ext cx="3975300" cy="8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341675" spcFirstLastPara="1" rIns="949100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Font typeface="Arial"/>
              <a:buNone/>
            </a:pPr>
            <a:r>
              <a:t/>
            </a:r>
            <a:endParaRPr b="0" i="0" sz="1475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52d1f0123e_0_43"/>
          <p:cNvSpPr txBox="1"/>
          <p:nvPr/>
        </p:nvSpPr>
        <p:spPr>
          <a:xfrm>
            <a:off x="6258977" y="472850"/>
            <a:ext cx="3588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zh-C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52d1f0123e_0_43"/>
          <p:cNvSpPr/>
          <p:nvPr/>
        </p:nvSpPr>
        <p:spPr>
          <a:xfrm>
            <a:off x="7093350" y="2353961"/>
            <a:ext cx="1765200" cy="1521600"/>
          </a:xfrm>
          <a:prstGeom prst="hexagon">
            <a:avLst>
              <a:gd fmla="val 25000" name="adj"/>
              <a:gd fmla="val 115470" name="vf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t/>
            </a:r>
            <a:endParaRPr b="0" i="0" sz="127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52d1f0123e_0_43"/>
          <p:cNvSpPr/>
          <p:nvPr/>
        </p:nvSpPr>
        <p:spPr>
          <a:xfrm>
            <a:off x="5546828" y="1610331"/>
            <a:ext cx="1765200" cy="1521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t/>
            </a:r>
            <a:endParaRPr b="0" i="0" sz="127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52d1f0123e_0_43"/>
          <p:cNvSpPr/>
          <p:nvPr/>
        </p:nvSpPr>
        <p:spPr>
          <a:xfrm>
            <a:off x="7088102" y="4061474"/>
            <a:ext cx="1765200" cy="1521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t/>
            </a:r>
            <a:endParaRPr b="0" i="0" sz="127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52d1f0123e_0_43"/>
          <p:cNvSpPr/>
          <p:nvPr/>
        </p:nvSpPr>
        <p:spPr>
          <a:xfrm>
            <a:off x="3989751" y="2353961"/>
            <a:ext cx="1765200" cy="1521600"/>
          </a:xfrm>
          <a:prstGeom prst="hexagon">
            <a:avLst>
              <a:gd fmla="val 25000" name="adj"/>
              <a:gd fmla="val 115470" name="vf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t/>
            </a:r>
            <a:endParaRPr b="0" i="0" sz="127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52d1f0123e_0_43"/>
          <p:cNvSpPr/>
          <p:nvPr/>
        </p:nvSpPr>
        <p:spPr>
          <a:xfrm>
            <a:off x="3989751" y="4061474"/>
            <a:ext cx="1765200" cy="1521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t/>
            </a:r>
            <a:endParaRPr b="0" i="0" sz="127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52d1f0123e_0_43"/>
          <p:cNvSpPr/>
          <p:nvPr/>
        </p:nvSpPr>
        <p:spPr>
          <a:xfrm>
            <a:off x="5566772" y="4822043"/>
            <a:ext cx="1765200" cy="1521600"/>
          </a:xfrm>
          <a:prstGeom prst="hexagon">
            <a:avLst>
              <a:gd fmla="val 25000" name="adj"/>
              <a:gd fmla="val 115470" name="vf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t/>
            </a:r>
            <a:endParaRPr b="0" i="0" sz="127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g52d1f0123e_0_43"/>
          <p:cNvGrpSpPr/>
          <p:nvPr/>
        </p:nvGrpSpPr>
        <p:grpSpPr>
          <a:xfrm>
            <a:off x="2455013" y="3200334"/>
            <a:ext cx="7934305" cy="1531413"/>
            <a:chOff x="52530" y="1944143"/>
            <a:chExt cx="7968570" cy="1538027"/>
          </a:xfrm>
        </p:grpSpPr>
        <p:grpSp>
          <p:nvGrpSpPr>
            <p:cNvPr id="107" name="Google Shape;107;g52d1f0123e_0_43"/>
            <p:cNvGrpSpPr/>
            <p:nvPr/>
          </p:nvGrpSpPr>
          <p:grpSpPr>
            <a:xfrm>
              <a:off x="3145192" y="1953970"/>
              <a:ext cx="1772700" cy="1528200"/>
              <a:chOff x="3145192" y="1953970"/>
              <a:chExt cx="1772700" cy="1528200"/>
            </a:xfrm>
          </p:grpSpPr>
          <p:sp>
            <p:nvSpPr>
              <p:cNvPr id="108" name="Google Shape;108;g52d1f0123e_0_43"/>
              <p:cNvSpPr/>
              <p:nvPr/>
            </p:nvSpPr>
            <p:spPr>
              <a:xfrm>
                <a:off x="3145192" y="1953970"/>
                <a:ext cx="1772700" cy="1528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75"/>
                  <a:buFont typeface="Arial"/>
                  <a:buNone/>
                </a:pPr>
                <a:r>
                  <a:t/>
                </a:r>
                <a:endParaRPr b="0" i="0" sz="1275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52d1f0123e_0_43"/>
              <p:cNvSpPr/>
              <p:nvPr/>
            </p:nvSpPr>
            <p:spPr>
              <a:xfrm>
                <a:off x="3676028" y="2509633"/>
                <a:ext cx="664606" cy="397235"/>
              </a:xfrm>
              <a:custGeom>
                <a:rect b="b" l="l" r="r" t="t"/>
                <a:pathLst>
                  <a:path extrusionOk="0" h="154" w="256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500" lIns="91025" spcFirstLastPara="1" rIns="91025" wrap="square" tIns="455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75"/>
                  <a:buFont typeface="Arial"/>
                  <a:buNone/>
                </a:pPr>
                <a:r>
                  <a:t/>
                </a:r>
                <a:endParaRPr b="0" i="0" sz="127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g52d1f0123e_0_43"/>
            <p:cNvGrpSpPr/>
            <p:nvPr/>
          </p:nvGrpSpPr>
          <p:grpSpPr>
            <a:xfrm>
              <a:off x="52530" y="1944143"/>
              <a:ext cx="1772700" cy="1528200"/>
              <a:chOff x="52530" y="1944143"/>
              <a:chExt cx="1772700" cy="1528200"/>
            </a:xfrm>
          </p:grpSpPr>
          <p:sp>
            <p:nvSpPr>
              <p:cNvPr id="111" name="Google Shape;111;g52d1f0123e_0_43"/>
              <p:cNvSpPr/>
              <p:nvPr/>
            </p:nvSpPr>
            <p:spPr>
              <a:xfrm>
                <a:off x="52530" y="1944143"/>
                <a:ext cx="1772700" cy="1528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75"/>
                  <a:buFont typeface="Arial"/>
                  <a:buNone/>
                </a:pPr>
                <a:r>
                  <a:t/>
                </a:r>
                <a:endParaRPr b="0" i="0" sz="1275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g52d1f0123e_0_43"/>
              <p:cNvSpPr/>
              <p:nvPr/>
            </p:nvSpPr>
            <p:spPr>
              <a:xfrm>
                <a:off x="731020" y="2460800"/>
                <a:ext cx="311889" cy="464415"/>
              </a:xfrm>
              <a:custGeom>
                <a:rect b="b" l="l" r="r" t="t"/>
                <a:pathLst>
                  <a:path extrusionOk="0" h="300" w="202">
                    <a:moveTo>
                      <a:pt x="201" y="138"/>
                    </a:moveTo>
                    <a:cubicBezTo>
                      <a:pt x="2" y="138"/>
                      <a:pt x="2" y="138"/>
                      <a:pt x="2" y="138"/>
                    </a:cubicBezTo>
                    <a:cubicBezTo>
                      <a:pt x="1" y="152"/>
                      <a:pt x="0" y="159"/>
                      <a:pt x="0" y="173"/>
                    </a:cubicBezTo>
                    <a:cubicBezTo>
                      <a:pt x="0" y="247"/>
                      <a:pt x="0" y="300"/>
                      <a:pt x="101" y="300"/>
                    </a:cubicBezTo>
                    <a:cubicBezTo>
                      <a:pt x="201" y="300"/>
                      <a:pt x="201" y="247"/>
                      <a:pt x="201" y="173"/>
                    </a:cubicBezTo>
                    <a:cubicBezTo>
                      <a:pt x="201" y="159"/>
                      <a:pt x="202" y="152"/>
                      <a:pt x="201" y="138"/>
                    </a:cubicBezTo>
                    <a:close/>
                    <a:moveTo>
                      <a:pt x="113" y="0"/>
                    </a:moveTo>
                    <a:cubicBezTo>
                      <a:pt x="113" y="115"/>
                      <a:pt x="113" y="115"/>
                      <a:pt x="113" y="115"/>
                    </a:cubicBezTo>
                    <a:cubicBezTo>
                      <a:pt x="200" y="115"/>
                      <a:pt x="200" y="115"/>
                      <a:pt x="200" y="115"/>
                    </a:cubicBezTo>
                    <a:cubicBezTo>
                      <a:pt x="192" y="55"/>
                      <a:pt x="173" y="3"/>
                      <a:pt x="113" y="0"/>
                    </a:cubicBezTo>
                    <a:close/>
                    <a:moveTo>
                      <a:pt x="89" y="0"/>
                    </a:moveTo>
                    <a:cubicBezTo>
                      <a:pt x="21" y="2"/>
                      <a:pt x="8" y="55"/>
                      <a:pt x="2" y="115"/>
                    </a:cubicBezTo>
                    <a:cubicBezTo>
                      <a:pt x="89" y="115"/>
                      <a:pt x="89" y="115"/>
                      <a:pt x="89" y="115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500" lIns="91025" spcFirstLastPara="1" rIns="91025" wrap="square" tIns="455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75"/>
                  <a:buFont typeface="Arial"/>
                  <a:buNone/>
                </a:pPr>
                <a:r>
                  <a:t/>
                </a:r>
                <a:endParaRPr b="0" i="0" sz="127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g52d1f0123e_0_43"/>
            <p:cNvGrpSpPr/>
            <p:nvPr/>
          </p:nvGrpSpPr>
          <p:grpSpPr>
            <a:xfrm>
              <a:off x="6248400" y="1944143"/>
              <a:ext cx="1772700" cy="1528200"/>
              <a:chOff x="6248400" y="1944143"/>
              <a:chExt cx="1772700" cy="1528200"/>
            </a:xfrm>
          </p:grpSpPr>
          <p:sp>
            <p:nvSpPr>
              <p:cNvPr id="114" name="Google Shape;114;g52d1f0123e_0_43"/>
              <p:cNvSpPr/>
              <p:nvPr/>
            </p:nvSpPr>
            <p:spPr>
              <a:xfrm>
                <a:off x="6248400" y="1944143"/>
                <a:ext cx="1772700" cy="1528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75"/>
                  <a:buFont typeface="Arial"/>
                  <a:buNone/>
                </a:pPr>
                <a:r>
                  <a:t/>
                </a:r>
                <a:endParaRPr b="0" i="0" sz="1275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" name="Google Shape;115;g52d1f0123e_0_43"/>
              <p:cNvGrpSpPr/>
              <p:nvPr/>
            </p:nvGrpSpPr>
            <p:grpSpPr>
              <a:xfrm>
                <a:off x="6930844" y="2443743"/>
                <a:ext cx="422688" cy="479114"/>
                <a:chOff x="6109895" y="1540361"/>
                <a:chExt cx="133147" cy="150921"/>
              </a:xfrm>
            </p:grpSpPr>
            <p:sp>
              <p:nvSpPr>
                <p:cNvPr id="116" name="Google Shape;116;g52d1f0123e_0_43"/>
                <p:cNvSpPr/>
                <p:nvPr/>
              </p:nvSpPr>
              <p:spPr>
                <a:xfrm>
                  <a:off x="6130176" y="1540361"/>
                  <a:ext cx="92585" cy="92585"/>
                </a:xfrm>
                <a:custGeom>
                  <a:rect b="b" l="l" r="r" t="t"/>
                  <a:pathLst>
                    <a:path extrusionOk="0" h="155" w="154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8"/>
                      </a:cubicBezTo>
                      <a:cubicBezTo>
                        <a:pt x="0" y="120"/>
                        <a:pt x="34" y="155"/>
                        <a:pt x="77" y="155"/>
                      </a:cubicBezTo>
                      <a:cubicBezTo>
                        <a:pt x="120" y="155"/>
                        <a:pt x="154" y="120"/>
                        <a:pt x="154" y="78"/>
                      </a:cubicBezTo>
                      <a:cubicBezTo>
                        <a:pt x="154" y="35"/>
                        <a:pt x="120" y="0"/>
                        <a:pt x="77" y="0"/>
                      </a:cubicBezTo>
                      <a:close/>
                      <a:moveTo>
                        <a:pt x="81" y="139"/>
                      </a:moveTo>
                      <a:cubicBezTo>
                        <a:pt x="58" y="139"/>
                        <a:pt x="37" y="124"/>
                        <a:pt x="26" y="101"/>
                      </a:cubicBezTo>
                      <a:cubicBezTo>
                        <a:pt x="136" y="101"/>
                        <a:pt x="136" y="101"/>
                        <a:pt x="136" y="101"/>
                      </a:cubicBezTo>
                      <a:cubicBezTo>
                        <a:pt x="124" y="124"/>
                        <a:pt x="104" y="139"/>
                        <a:pt x="81" y="1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500" lIns="91025" spcFirstLastPara="1" rIns="91025" wrap="square" tIns="455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75"/>
                    <a:buFont typeface="Arial"/>
                    <a:buNone/>
                  </a:pPr>
                  <a:r>
                    <a:t/>
                  </a:r>
                  <a:endParaRPr b="0" i="0" sz="1275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g52d1f0123e_0_43"/>
                <p:cNvSpPr/>
                <p:nvPr/>
              </p:nvSpPr>
              <p:spPr>
                <a:xfrm>
                  <a:off x="6109895" y="1650721"/>
                  <a:ext cx="133147" cy="40561"/>
                </a:xfrm>
                <a:custGeom>
                  <a:rect b="b" l="l" r="r" t="t"/>
                  <a:pathLst>
                    <a:path extrusionOk="0" h="67" w="222">
                      <a:moveTo>
                        <a:pt x="158" y="0"/>
                      </a:moveTo>
                      <a:cubicBezTo>
                        <a:pt x="144" y="7"/>
                        <a:pt x="128" y="12"/>
                        <a:pt x="111" y="12"/>
                      </a:cubicBezTo>
                      <a:cubicBezTo>
                        <a:pt x="94" y="12"/>
                        <a:pt x="78" y="7"/>
                        <a:pt x="64" y="0"/>
                      </a:cubicBezTo>
                      <a:cubicBezTo>
                        <a:pt x="34" y="8"/>
                        <a:pt x="11" y="26"/>
                        <a:pt x="0" y="67"/>
                      </a:cubicBezTo>
                      <a:cubicBezTo>
                        <a:pt x="222" y="67"/>
                        <a:pt x="222" y="67"/>
                        <a:pt x="222" y="67"/>
                      </a:cubicBezTo>
                      <a:cubicBezTo>
                        <a:pt x="211" y="26"/>
                        <a:pt x="188" y="8"/>
                        <a:pt x="1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500" lIns="91025" spcFirstLastPara="1" rIns="91025" wrap="square" tIns="455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75"/>
                    <a:buFont typeface="Arial"/>
                    <a:buNone/>
                  </a:pPr>
                  <a:r>
                    <a:t/>
                  </a:r>
                  <a:endParaRPr b="0" i="0" sz="1275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8" name="Google Shape;118;g52d1f0123e_0_43"/>
          <p:cNvSpPr txBox="1"/>
          <p:nvPr/>
        </p:nvSpPr>
        <p:spPr>
          <a:xfrm>
            <a:off x="2283725" y="1473850"/>
            <a:ext cx="187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Investment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52d1f0123e_0_43"/>
          <p:cNvSpPr txBox="1"/>
          <p:nvPr/>
        </p:nvSpPr>
        <p:spPr>
          <a:xfrm>
            <a:off x="8995825" y="1473850"/>
            <a:ext cx="1282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REITs  (VNQ)</a:t>
            </a:r>
            <a:endParaRPr b="1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2d1f0123e_0_43"/>
          <p:cNvSpPr txBox="1"/>
          <p:nvPr/>
        </p:nvSpPr>
        <p:spPr>
          <a:xfrm>
            <a:off x="1209276" y="5583075"/>
            <a:ext cx="281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Yahoo Finance, collecting data monthly from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 01 2004 to Sep 01 2019.</a:t>
            </a:r>
            <a:endParaRPr sz="8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52d1f0123e_0_43"/>
          <p:cNvSpPr txBox="1"/>
          <p:nvPr/>
        </p:nvSpPr>
        <p:spPr>
          <a:xfrm>
            <a:off x="1828850" y="5284725"/>
            <a:ext cx="223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Index  (S&amp;P 500)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52d1f0123e_0_43"/>
          <p:cNvSpPr txBox="1"/>
          <p:nvPr/>
        </p:nvSpPr>
        <p:spPr>
          <a:xfrm>
            <a:off x="8864675" y="5585475"/>
            <a:ext cx="281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Yahoo Finance, collecting data monthly from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 01 2004 to Sep 01 2019.</a:t>
            </a:r>
            <a:endParaRPr sz="8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52d1f0123e_0_43"/>
          <p:cNvSpPr txBox="1"/>
          <p:nvPr/>
        </p:nvSpPr>
        <p:spPr>
          <a:xfrm>
            <a:off x="8874875" y="5284725"/>
            <a:ext cx="2332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Shares (GOOGL)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52d1f0123e_0_43"/>
          <p:cNvSpPr txBox="1"/>
          <p:nvPr/>
        </p:nvSpPr>
        <p:spPr>
          <a:xfrm>
            <a:off x="8864675" y="1813475"/>
            <a:ext cx="281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Yahoo Finance, collecting data monthly from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 01 2004 to Sep 01 2019.</a:t>
            </a:r>
            <a:endParaRPr sz="8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52d1f0123e_0_43"/>
          <p:cNvSpPr txBox="1"/>
          <p:nvPr/>
        </p:nvSpPr>
        <p:spPr>
          <a:xfrm>
            <a:off x="1201975" y="1813475"/>
            <a:ext cx="281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Zillow Research, collecting data monthly from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</a:t>
            </a:r>
            <a:r>
              <a:rPr b="0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01 200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</a:t>
            </a:r>
            <a:r>
              <a:rPr b="0" i="0" lang="zh-C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01 2019.</a:t>
            </a:r>
            <a:endParaRPr b="0" i="0" sz="8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108ca766_2_0"/>
          <p:cNvSpPr txBox="1"/>
          <p:nvPr/>
        </p:nvSpPr>
        <p:spPr>
          <a:xfrm>
            <a:off x="1688150" y="565625"/>
            <a:ext cx="26823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Part 04</a:t>
            </a:r>
            <a:endParaRPr b="0" i="0" sz="6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83108ca766_2_0"/>
          <p:cNvSpPr/>
          <p:nvPr/>
        </p:nvSpPr>
        <p:spPr>
          <a:xfrm>
            <a:off x="4438875" y="428075"/>
            <a:ext cx="7385100" cy="120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341675" spcFirstLastPara="1" rIns="9491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1475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83108ca766_2_0"/>
          <p:cNvSpPr txBox="1"/>
          <p:nvPr/>
        </p:nvSpPr>
        <p:spPr>
          <a:xfrm>
            <a:off x="5119425" y="520175"/>
            <a:ext cx="6024000" cy="10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zh-C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Framework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zh-C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(Probabilistic Simulation)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83108ca766_2_0"/>
          <p:cNvSpPr txBox="1"/>
          <p:nvPr/>
        </p:nvSpPr>
        <p:spPr>
          <a:xfrm>
            <a:off x="947150" y="2375988"/>
            <a:ext cx="41643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</a:t>
            </a: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Percent Return per year is normally distributed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Mean and Standard Deviation of Percent Return per year to generate a normal distribution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year we obtain the Percent Return by sampling from the RandomNormal distribution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total income generated, and subtract it by the income tax to find total profit of this investment over a ten year period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zh-C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Monte Carlo Simulation (10,000 Trials) of the total profit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83108ca76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175" y="2540100"/>
            <a:ext cx="6611325" cy="3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36e69c22_1_6"/>
          <p:cNvSpPr txBox="1"/>
          <p:nvPr/>
        </p:nvSpPr>
        <p:spPr>
          <a:xfrm>
            <a:off x="1688150" y="565625"/>
            <a:ext cx="26823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Part 04</a:t>
            </a:r>
            <a:endParaRPr b="0" i="0" sz="6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7236e69c22_1_6"/>
          <p:cNvSpPr/>
          <p:nvPr/>
        </p:nvSpPr>
        <p:spPr>
          <a:xfrm>
            <a:off x="4438875" y="428075"/>
            <a:ext cx="7385100" cy="120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341675" spcFirstLastPara="1" rIns="9491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1475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236e69c22_1_6"/>
          <p:cNvSpPr txBox="1"/>
          <p:nvPr/>
        </p:nvSpPr>
        <p:spPr>
          <a:xfrm>
            <a:off x="5119425" y="520175"/>
            <a:ext cx="6024000" cy="10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zh-C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Framework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zh-C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(Probabilistic Simulation)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7236e69c22_1_6"/>
          <p:cNvSpPr txBox="1"/>
          <p:nvPr/>
        </p:nvSpPr>
        <p:spPr>
          <a:xfrm>
            <a:off x="7311550" y="2784163"/>
            <a:ext cx="44328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Average expected return of different investments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(Expert Elicitation)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b="1" lang="zh-CN"/>
              <a:t>$3,860,540</a:t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1" lang="zh-C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(</a:t>
            </a: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Historical Data</a:t>
            </a:r>
            <a:r>
              <a:rPr b="1" lang="zh-C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b="1" lang="zh-C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b="1" lang="zh-CN"/>
              <a:t>3,769,984</a:t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1" lang="zh-C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Vanguard Real Estate ETF (VNQ)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b="1" lang="zh-CN"/>
              <a:t>$1,349,890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zh-C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Index (S&amp;P 500)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b="1" lang="zh-CN"/>
              <a:t>$849,775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C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Investment (Los Angeles, CA)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b="1" lang="zh-C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b="1" lang="zh-CN"/>
              <a:t>738,340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7236e69c22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25" y="1932150"/>
            <a:ext cx="5468549" cy="503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425875" y="542050"/>
            <a:ext cx="26823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Part 05</a:t>
            </a:r>
            <a:endParaRPr b="0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4256906" y="404493"/>
            <a:ext cx="6633300" cy="12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341675" spcFirstLastPara="1" rIns="949100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Font typeface="Arial"/>
              <a:buNone/>
            </a:pPr>
            <a:r>
              <a:t/>
            </a:r>
            <a:endParaRPr b="0" i="0" sz="1475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781925" y="690400"/>
            <a:ext cx="5423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zh-C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Consequence Table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8"/>
          <p:cNvGraphicFramePr/>
          <p:nvPr/>
        </p:nvGraphicFramePr>
        <p:xfrm>
          <a:off x="1425863" y="218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{F28770C0-7737-4E75-8807-FDB787796BE1}</a:tableStyleId>
              </a:tblPr>
              <a:tblGrid>
                <a:gridCol w="2295450"/>
                <a:gridCol w="1656950"/>
                <a:gridCol w="1842575"/>
                <a:gridCol w="1732325"/>
                <a:gridCol w="1870550"/>
              </a:tblGrid>
              <a:tr h="76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(% Return)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 (</a:t>
                      </a: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Annual volatility</a:t>
                      </a: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Flexibility 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Use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Marketability (Day)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Property Investment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60.57%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0.0292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 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REITs  (VNQ)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110.74%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0.2275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1.45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54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Stock Index  (S&amp;P 500)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69.68%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0.1382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1.45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52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Stock Shares (GOOGL)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(Expert Elicitation)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317%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0.3079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1.45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e71f15af_0_7"/>
          <p:cNvSpPr txBox="1"/>
          <p:nvPr/>
        </p:nvSpPr>
        <p:spPr>
          <a:xfrm>
            <a:off x="1688150" y="565625"/>
            <a:ext cx="26823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lang="zh-CN" sz="6000">
                <a:solidFill>
                  <a:schemeClr val="accent5"/>
                </a:solidFill>
              </a:rPr>
              <a:t>5</a:t>
            </a:r>
            <a:endParaRPr b="0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52e71f15af_0_7"/>
          <p:cNvSpPr/>
          <p:nvPr/>
        </p:nvSpPr>
        <p:spPr>
          <a:xfrm>
            <a:off x="4555375" y="428075"/>
            <a:ext cx="7268700" cy="12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341675" spcFirstLastPara="1" rIns="9491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1475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52e71f15af_0_7"/>
          <p:cNvSpPr txBox="1"/>
          <p:nvPr/>
        </p:nvSpPr>
        <p:spPr>
          <a:xfrm>
            <a:off x="5119425" y="708575"/>
            <a:ext cx="6024000" cy="6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CN" sz="4000">
                <a:solidFill>
                  <a:schemeClr val="lt1"/>
                </a:solidFill>
              </a:rPr>
              <a:t>Sensitivity Analysis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52e71f15a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5" y="2058450"/>
            <a:ext cx="6024001" cy="403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52e71f15a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626" y="2058438"/>
            <a:ext cx="6416325" cy="375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自定义设计方案">
  <a:themeElements>
    <a:clrScheme name="自定义 2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BC1DD"/>
      </a:accent1>
      <a:accent2>
        <a:srgbClr val="92D050"/>
      </a:accent2>
      <a:accent3>
        <a:srgbClr val="4BC1DD"/>
      </a:accent3>
      <a:accent4>
        <a:srgbClr val="92D050"/>
      </a:accent4>
      <a:accent5>
        <a:srgbClr val="4BC1DD"/>
      </a:accent5>
      <a:accent6>
        <a:srgbClr val="92D050"/>
      </a:accent6>
      <a:hlink>
        <a:srgbClr val="4BC1DD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2016-11-28T18:08:00Z</dcterms:created>
  <dc:creator>妙远传媒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