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7"/>
  </p:notesMasterIdLst>
  <p:sldIdLst>
    <p:sldId id="256" r:id="rId2"/>
    <p:sldId id="257" r:id="rId3"/>
    <p:sldId id="258" r:id="rId4"/>
    <p:sldId id="264" r:id="rId5"/>
    <p:sldId id="298" r:id="rId6"/>
    <p:sldId id="299" r:id="rId7"/>
    <p:sldId id="301" r:id="rId8"/>
    <p:sldId id="302" r:id="rId9"/>
    <p:sldId id="305" r:id="rId10"/>
    <p:sldId id="303" r:id="rId11"/>
    <p:sldId id="304" r:id="rId12"/>
    <p:sldId id="306" r:id="rId13"/>
    <p:sldId id="307" r:id="rId14"/>
    <p:sldId id="308" r:id="rId15"/>
    <p:sldId id="274" r:id="rId16"/>
  </p:sldIdLst>
  <p:sldSz cx="9144000" cy="5143500" type="screen16x9"/>
  <p:notesSz cx="6858000" cy="9144000"/>
  <p:embeddedFontLst>
    <p:embeddedFont>
      <p:font typeface="Advent Pro SemiBold" panose="020B0604020202020204" charset="0"/>
      <p:regular r:id="rId18"/>
      <p:bold r:id="rId19"/>
    </p:embeddedFont>
    <p:embeddedFont>
      <p:font typeface="Fira Sans Extra Condensed Medium" panose="020B0604020202020204" charset="0"/>
      <p:regular r:id="rId20"/>
      <p:bold r:id="rId21"/>
      <p:italic r:id="rId22"/>
      <p:boldItalic r:id="rId23"/>
    </p:embeddedFont>
    <p:embeddedFont>
      <p:font typeface="Maven Pro" panose="020B0604020202020204" charset="0"/>
      <p:regular r:id="rId24"/>
      <p:bold r:id="rId25"/>
    </p:embeddedFont>
    <p:embeddedFont>
      <p:font typeface="Share Tech"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653A4C-6BCB-4ACF-88FE-0727FA18E370}">
  <a:tblStyle styleId="{CD653A4C-6BCB-4ACF-88FE-0727FA18E3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664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6879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478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105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8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76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612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738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952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195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59" r:id="rId5"/>
    <p:sldLayoutId id="2147483666"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103973" y="3302040"/>
            <a:ext cx="8620409" cy="163012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Theo Zangato</a:t>
            </a:r>
          </a:p>
          <a:p>
            <a:pPr marL="0" lvl="0" indent="0" algn="ctr" rtl="0">
              <a:spcBef>
                <a:spcPts val="0"/>
              </a:spcBef>
              <a:spcAft>
                <a:spcPts val="0"/>
              </a:spcAft>
              <a:buNone/>
            </a:pPr>
            <a:r>
              <a:rPr lang="fr-FR" dirty="0"/>
              <a:t>Youssef Zemali</a:t>
            </a:r>
          </a:p>
          <a:p>
            <a:pPr marL="0" lvl="0" indent="0" algn="ctr" rtl="0">
              <a:spcBef>
                <a:spcPts val="0"/>
              </a:spcBef>
              <a:spcAft>
                <a:spcPts val="0"/>
              </a:spcAft>
              <a:buNone/>
            </a:pPr>
            <a:endParaRPr lang="fr-FR" dirty="0"/>
          </a:p>
          <a:p>
            <a:pPr marL="0" lvl="0" indent="0" algn="ctr" rtl="0">
              <a:spcBef>
                <a:spcPts val="0"/>
              </a:spcBef>
              <a:spcAft>
                <a:spcPts val="0"/>
              </a:spcAft>
              <a:buNone/>
            </a:pPr>
            <a:endParaRPr lang="fr-FR" dirty="0"/>
          </a:p>
          <a:p>
            <a:pPr marL="0" lvl="0" indent="0" algn="ctr" rtl="0">
              <a:spcBef>
                <a:spcPts val="0"/>
              </a:spcBef>
              <a:spcAft>
                <a:spcPts val="0"/>
              </a:spcAft>
              <a:buNone/>
            </a:pPr>
            <a:endParaRPr lang="fr-FR" dirty="0"/>
          </a:p>
          <a:p>
            <a:pPr marL="0" lvl="0" indent="0" algn="ctr" rtl="0">
              <a:spcBef>
                <a:spcPts val="0"/>
              </a:spcBef>
              <a:spcAft>
                <a:spcPts val="0"/>
              </a:spcAft>
              <a:buNone/>
            </a:pPr>
            <a:r>
              <a:rPr lang="fr-FR" dirty="0"/>
              <a:t>							         IBO 5</a:t>
            </a:r>
            <a:endParaRPr dirty="0"/>
          </a:p>
        </p:txBody>
      </p:sp>
      <p:sp>
        <p:nvSpPr>
          <p:cNvPr id="435" name="Google Shape;435;p25"/>
          <p:cNvSpPr txBox="1">
            <a:spLocks noGrp="1"/>
          </p:cNvSpPr>
          <p:nvPr>
            <p:ph type="ctrTitle"/>
          </p:nvPr>
        </p:nvSpPr>
        <p:spPr>
          <a:xfrm>
            <a:off x="1148986" y="40543"/>
            <a:ext cx="6290910" cy="1809714"/>
          </a:xfrm>
          <a:prstGeom prst="rect">
            <a:avLst/>
          </a:prstGeom>
        </p:spPr>
        <p:txBody>
          <a:bodyPr spcFirstLastPara="1" wrap="square" lIns="91425" tIns="91425" rIns="91425" bIns="91425" anchor="b" anchorCtr="0">
            <a:noAutofit/>
          </a:bodyPr>
          <a:lstStyle/>
          <a:p>
            <a:pPr lvl="0"/>
            <a:r>
              <a:rPr lang="en-US" sz="3000" dirty="0"/>
              <a:t>Python for Data Analysis</a:t>
            </a:r>
            <a:br>
              <a:rPr lang="en-US" dirty="0"/>
            </a:br>
            <a:r>
              <a:rPr lang="en-US" dirty="0"/>
              <a:t>Seoul Bike Prediction</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 1">
            <a:extLst>
              <a:ext uri="{FF2B5EF4-FFF2-40B4-BE49-F238E27FC236}">
                <a16:creationId xmlns:a16="http://schemas.microsoft.com/office/drawing/2014/main" id="{83B540BA-AACC-4200-B16C-4A05705261CC}"/>
              </a:ext>
            </a:extLst>
          </p:cNvPr>
          <p:cNvPicPr>
            <a:picLocks noChangeAspect="1"/>
          </p:cNvPicPr>
          <p:nvPr/>
        </p:nvPicPr>
        <p:blipFill>
          <a:blip r:embed="rId3"/>
          <a:stretch>
            <a:fillRect/>
          </a:stretch>
        </p:blipFill>
        <p:spPr>
          <a:xfrm>
            <a:off x="1947332" y="1893769"/>
            <a:ext cx="2193806" cy="1392522"/>
          </a:xfrm>
          <a:prstGeom prst="rect">
            <a:avLst/>
          </a:prstGeom>
        </p:spPr>
      </p:pic>
      <p:pic>
        <p:nvPicPr>
          <p:cNvPr id="3" name="Image 2">
            <a:extLst>
              <a:ext uri="{FF2B5EF4-FFF2-40B4-BE49-F238E27FC236}">
                <a16:creationId xmlns:a16="http://schemas.microsoft.com/office/drawing/2014/main" id="{A36FD669-DCFA-4168-9B45-A484276A2FCB}"/>
              </a:ext>
            </a:extLst>
          </p:cNvPr>
          <p:cNvPicPr>
            <a:picLocks noChangeAspect="1"/>
          </p:cNvPicPr>
          <p:nvPr/>
        </p:nvPicPr>
        <p:blipFill>
          <a:blip r:embed="rId4"/>
          <a:stretch>
            <a:fillRect/>
          </a:stretch>
        </p:blipFill>
        <p:spPr>
          <a:xfrm>
            <a:off x="4462066" y="1894673"/>
            <a:ext cx="2105206" cy="14034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239808" y="126036"/>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4. MODÈLE DE PRÉDICTION</a:t>
            </a:r>
            <a:endParaRPr dirty="0"/>
          </a:p>
        </p:txBody>
      </p:sp>
      <p:sp>
        <p:nvSpPr>
          <p:cNvPr id="702" name="Google Shape;702;p33"/>
          <p:cNvSpPr/>
          <p:nvPr/>
        </p:nvSpPr>
        <p:spPr>
          <a:xfrm>
            <a:off x="5346525" y="612197"/>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7379613" y="219240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ZoneTexte 4">
            <a:extLst>
              <a:ext uri="{FF2B5EF4-FFF2-40B4-BE49-F238E27FC236}">
                <a16:creationId xmlns:a16="http://schemas.microsoft.com/office/drawing/2014/main" id="{EEB47848-3E5B-4A4E-9F86-A4B4595DC25C}"/>
              </a:ext>
            </a:extLst>
          </p:cNvPr>
          <p:cNvSpPr txBox="1"/>
          <p:nvPr/>
        </p:nvSpPr>
        <p:spPr>
          <a:xfrm>
            <a:off x="239808" y="703836"/>
            <a:ext cx="8914650" cy="2554545"/>
          </a:xfrm>
          <a:prstGeom prst="rect">
            <a:avLst/>
          </a:prstGeom>
          <a:noFill/>
        </p:spPr>
        <p:txBody>
          <a:bodyPr wrap="square" rtlCol="0">
            <a:spAutoFit/>
          </a:bodyPr>
          <a:lstStyle/>
          <a:p>
            <a:r>
              <a:rPr lang="fr-FR" sz="2000" b="1" i="1" u="sng" dirty="0">
                <a:solidFill>
                  <a:srgbClr val="FFFFFF"/>
                </a:solidFill>
                <a:latin typeface="Share Tech"/>
                <a:sym typeface="Share Tech"/>
              </a:rPr>
              <a:t>Modèle de régression </a:t>
            </a:r>
            <a:r>
              <a:rPr lang="fr-FR" sz="2000" i="1" dirty="0">
                <a:solidFill>
                  <a:srgbClr val="FFFFFF"/>
                </a:solidFill>
                <a:latin typeface="Share Tech"/>
                <a:sym typeface="Share Tech"/>
              </a:rPr>
              <a:t>:</a:t>
            </a:r>
          </a:p>
          <a:p>
            <a:pPr marL="342900" indent="-342900">
              <a:buClr>
                <a:schemeClr val="bg1"/>
              </a:buClr>
              <a:buFont typeface="Arial" panose="020B0604020202020204" pitchFamily="34" charset="0"/>
              <a:buChar char="•"/>
            </a:pPr>
            <a:r>
              <a:rPr lang="fr-FR" sz="2000" i="1" dirty="0">
                <a:solidFill>
                  <a:srgbClr val="FFFFFF"/>
                </a:solidFill>
                <a:latin typeface="Share Tech"/>
                <a:sym typeface="Share Tech"/>
              </a:rPr>
              <a:t>LinearRegression</a:t>
            </a:r>
          </a:p>
          <a:p>
            <a:pPr marL="342900" indent="-342900">
              <a:buClr>
                <a:schemeClr val="bg1"/>
              </a:buClr>
              <a:buFont typeface="Arial" panose="020B0604020202020204" pitchFamily="34" charset="0"/>
              <a:buChar char="•"/>
            </a:pPr>
            <a:r>
              <a:rPr lang="fr-FR" sz="2000" i="1" dirty="0">
                <a:solidFill>
                  <a:srgbClr val="FFFFFF"/>
                </a:solidFill>
                <a:latin typeface="Share Tech"/>
                <a:sym typeface="Share Tech"/>
              </a:rPr>
              <a:t>RandomForestRegressor    (Fine tuned with GridSearch)</a:t>
            </a:r>
          </a:p>
          <a:p>
            <a:pPr marL="342900" indent="-342900">
              <a:buClr>
                <a:schemeClr val="bg1"/>
              </a:buClr>
              <a:buFont typeface="Arial" panose="020B0604020202020204" pitchFamily="34" charset="0"/>
              <a:buChar char="•"/>
            </a:pPr>
            <a:r>
              <a:rPr lang="fr-FR" sz="2000" i="1" dirty="0">
                <a:solidFill>
                  <a:srgbClr val="FFFFFF"/>
                </a:solidFill>
                <a:latin typeface="Share Tech"/>
                <a:sym typeface="Share Tech"/>
              </a:rPr>
              <a:t>GradientBoostingRegressor  (Fine tuned with GridSearch)</a:t>
            </a:r>
          </a:p>
          <a:p>
            <a:pPr marL="342900" indent="-342900">
              <a:buClr>
                <a:schemeClr val="bg1"/>
              </a:buClr>
              <a:buFont typeface="Arial" panose="020B0604020202020204" pitchFamily="34" charset="0"/>
              <a:buChar char="•"/>
            </a:pPr>
            <a:r>
              <a:rPr lang="fr-FR" sz="2000" i="1" dirty="0">
                <a:solidFill>
                  <a:srgbClr val="FFFFFF"/>
                </a:solidFill>
                <a:latin typeface="Share Tech"/>
                <a:sym typeface="Share Tech"/>
              </a:rPr>
              <a:t>XGBRegressor  	(Fine tuned with GridSearch)</a:t>
            </a:r>
          </a:p>
          <a:p>
            <a:pPr>
              <a:buClr>
                <a:schemeClr val="bg1"/>
              </a:buClr>
            </a:pPr>
            <a:endParaRPr lang="fr-FR" sz="2000" i="1" dirty="0">
              <a:solidFill>
                <a:srgbClr val="FFFFFF"/>
              </a:solidFill>
              <a:latin typeface="Share Tech"/>
              <a:sym typeface="Share Tech"/>
            </a:endParaRPr>
          </a:p>
          <a:p>
            <a:pPr>
              <a:buClr>
                <a:schemeClr val="bg1"/>
              </a:buClr>
            </a:pPr>
            <a:r>
              <a:rPr lang="fr-FR" sz="2000" b="1" i="1" u="sng" dirty="0">
                <a:solidFill>
                  <a:srgbClr val="FFFFFF"/>
                </a:solidFill>
                <a:latin typeface="Share Tech"/>
                <a:sym typeface="Share Tech"/>
              </a:rPr>
              <a:t>Fonctions d’évaluations :           </a:t>
            </a:r>
          </a:p>
          <a:p>
            <a:endParaRPr lang="fr-FR" sz="2000" i="1" u="sng" dirty="0"/>
          </a:p>
        </p:txBody>
      </p:sp>
      <p:pic>
        <p:nvPicPr>
          <p:cNvPr id="2" name="Image 1">
            <a:extLst>
              <a:ext uri="{FF2B5EF4-FFF2-40B4-BE49-F238E27FC236}">
                <a16:creationId xmlns:a16="http://schemas.microsoft.com/office/drawing/2014/main" id="{26D2E086-47DA-43BA-A00C-F07D97765B90}"/>
              </a:ext>
            </a:extLst>
          </p:cNvPr>
          <p:cNvPicPr>
            <a:picLocks noChangeAspect="1"/>
          </p:cNvPicPr>
          <p:nvPr/>
        </p:nvPicPr>
        <p:blipFill>
          <a:blip r:embed="rId3"/>
          <a:stretch>
            <a:fillRect/>
          </a:stretch>
        </p:blipFill>
        <p:spPr>
          <a:xfrm>
            <a:off x="3454358" y="2687360"/>
            <a:ext cx="2717151" cy="1961710"/>
          </a:xfrm>
          <a:prstGeom prst="rect">
            <a:avLst/>
          </a:prstGeom>
        </p:spPr>
      </p:pic>
    </p:spTree>
    <p:extLst>
      <p:ext uri="{BB962C8B-B14F-4D97-AF65-F5344CB8AC3E}">
        <p14:creationId xmlns:p14="http://schemas.microsoft.com/office/powerpoint/2010/main" val="1835049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239808" y="126036"/>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5. RÉSULTATS</a:t>
            </a:r>
            <a:endParaRPr dirty="0"/>
          </a:p>
        </p:txBody>
      </p:sp>
      <p:sp>
        <p:nvSpPr>
          <p:cNvPr id="702" name="Google Shape;702;p33"/>
          <p:cNvSpPr/>
          <p:nvPr/>
        </p:nvSpPr>
        <p:spPr>
          <a:xfrm>
            <a:off x="5346525" y="612197"/>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ZoneTexte 4">
            <a:extLst>
              <a:ext uri="{FF2B5EF4-FFF2-40B4-BE49-F238E27FC236}">
                <a16:creationId xmlns:a16="http://schemas.microsoft.com/office/drawing/2014/main" id="{EEB47848-3E5B-4A4E-9F86-A4B4595DC25C}"/>
              </a:ext>
            </a:extLst>
          </p:cNvPr>
          <p:cNvSpPr txBox="1"/>
          <p:nvPr/>
        </p:nvSpPr>
        <p:spPr>
          <a:xfrm>
            <a:off x="114675" y="655549"/>
            <a:ext cx="8914650" cy="400110"/>
          </a:xfrm>
          <a:prstGeom prst="rect">
            <a:avLst/>
          </a:prstGeom>
          <a:noFill/>
        </p:spPr>
        <p:txBody>
          <a:bodyPr wrap="square" rtlCol="0">
            <a:spAutoFit/>
          </a:bodyPr>
          <a:lstStyle/>
          <a:p>
            <a:r>
              <a:rPr lang="fr-FR" sz="2000" i="1" u="sng" dirty="0">
                <a:solidFill>
                  <a:srgbClr val="FFFFFF"/>
                </a:solidFill>
                <a:latin typeface="Share Tech"/>
                <a:sym typeface="Share Tech"/>
              </a:rPr>
              <a:t>Features d’importances : </a:t>
            </a:r>
            <a:endParaRPr lang="fr-FR" sz="2000" i="1" u="sng" dirty="0"/>
          </a:p>
        </p:txBody>
      </p:sp>
      <p:pic>
        <p:nvPicPr>
          <p:cNvPr id="2" name="Image 1">
            <a:extLst>
              <a:ext uri="{FF2B5EF4-FFF2-40B4-BE49-F238E27FC236}">
                <a16:creationId xmlns:a16="http://schemas.microsoft.com/office/drawing/2014/main" id="{BAA24B24-EF3F-41E6-B704-E56F5C8FE4AD}"/>
              </a:ext>
            </a:extLst>
          </p:cNvPr>
          <p:cNvPicPr>
            <a:picLocks noChangeAspect="1"/>
          </p:cNvPicPr>
          <p:nvPr/>
        </p:nvPicPr>
        <p:blipFill>
          <a:blip r:embed="rId3"/>
          <a:stretch>
            <a:fillRect/>
          </a:stretch>
        </p:blipFill>
        <p:spPr>
          <a:xfrm>
            <a:off x="513046" y="1181380"/>
            <a:ext cx="2799342" cy="1705155"/>
          </a:xfrm>
          <a:prstGeom prst="rect">
            <a:avLst/>
          </a:prstGeom>
        </p:spPr>
      </p:pic>
      <p:pic>
        <p:nvPicPr>
          <p:cNvPr id="3" name="Image 2">
            <a:extLst>
              <a:ext uri="{FF2B5EF4-FFF2-40B4-BE49-F238E27FC236}">
                <a16:creationId xmlns:a16="http://schemas.microsoft.com/office/drawing/2014/main" id="{926FBE8A-5B14-4A28-8C9F-FBE8268F207A}"/>
              </a:ext>
            </a:extLst>
          </p:cNvPr>
          <p:cNvPicPr>
            <a:picLocks noChangeAspect="1"/>
          </p:cNvPicPr>
          <p:nvPr/>
        </p:nvPicPr>
        <p:blipFill>
          <a:blip r:embed="rId4"/>
          <a:stretch>
            <a:fillRect/>
          </a:stretch>
        </p:blipFill>
        <p:spPr>
          <a:xfrm>
            <a:off x="488770" y="3152864"/>
            <a:ext cx="2740316" cy="1655717"/>
          </a:xfrm>
          <a:prstGeom prst="rect">
            <a:avLst/>
          </a:prstGeom>
        </p:spPr>
      </p:pic>
      <p:pic>
        <p:nvPicPr>
          <p:cNvPr id="4" name="Image 3">
            <a:extLst>
              <a:ext uri="{FF2B5EF4-FFF2-40B4-BE49-F238E27FC236}">
                <a16:creationId xmlns:a16="http://schemas.microsoft.com/office/drawing/2014/main" id="{7159BD88-8C05-49E0-A24B-88BB6EEEDC7E}"/>
              </a:ext>
            </a:extLst>
          </p:cNvPr>
          <p:cNvPicPr>
            <a:picLocks noChangeAspect="1"/>
          </p:cNvPicPr>
          <p:nvPr/>
        </p:nvPicPr>
        <p:blipFill rotWithShape="1">
          <a:blip r:embed="rId5"/>
          <a:srcRect l="890" r="7643"/>
          <a:stretch/>
        </p:blipFill>
        <p:spPr>
          <a:xfrm>
            <a:off x="4103828" y="1181380"/>
            <a:ext cx="2485393" cy="1720562"/>
          </a:xfrm>
          <a:prstGeom prst="rect">
            <a:avLst/>
          </a:prstGeom>
        </p:spPr>
      </p:pic>
      <p:sp>
        <p:nvSpPr>
          <p:cNvPr id="6" name="ZoneTexte 5">
            <a:extLst>
              <a:ext uri="{FF2B5EF4-FFF2-40B4-BE49-F238E27FC236}">
                <a16:creationId xmlns:a16="http://schemas.microsoft.com/office/drawing/2014/main" id="{7984D2F8-D6BA-45B4-9513-B895F9917C88}"/>
              </a:ext>
            </a:extLst>
          </p:cNvPr>
          <p:cNvSpPr txBox="1"/>
          <p:nvPr/>
        </p:nvSpPr>
        <p:spPr>
          <a:xfrm>
            <a:off x="4103828" y="3434235"/>
            <a:ext cx="3804685" cy="738664"/>
          </a:xfrm>
          <a:prstGeom prst="rect">
            <a:avLst/>
          </a:prstGeom>
          <a:noFill/>
        </p:spPr>
        <p:txBody>
          <a:bodyPr wrap="square" rtlCol="0">
            <a:spAutoFit/>
          </a:bodyPr>
          <a:lstStyle/>
          <a:p>
            <a:r>
              <a:rPr lang="fr-FR" i="1" dirty="0">
                <a:solidFill>
                  <a:srgbClr val="FFFFFF"/>
                </a:solidFill>
                <a:latin typeface="Share Tech"/>
                <a:sym typeface="Share Tech"/>
              </a:rPr>
              <a:t>Les 3 modèles ont dans l’ensemble les mêmes features d’importance notamment la température, l’heure et la pluie.</a:t>
            </a:r>
            <a:endParaRPr lang="fr-FR" i="1" dirty="0"/>
          </a:p>
        </p:txBody>
      </p:sp>
    </p:spTree>
    <p:extLst>
      <p:ext uri="{BB962C8B-B14F-4D97-AF65-F5344CB8AC3E}">
        <p14:creationId xmlns:p14="http://schemas.microsoft.com/office/powerpoint/2010/main" val="423393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239808" y="126036"/>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5. RESULTATS</a:t>
            </a:r>
            <a:endParaRPr dirty="0"/>
          </a:p>
        </p:txBody>
      </p:sp>
      <p:sp>
        <p:nvSpPr>
          <p:cNvPr id="702" name="Google Shape;702;p33"/>
          <p:cNvSpPr/>
          <p:nvPr/>
        </p:nvSpPr>
        <p:spPr>
          <a:xfrm>
            <a:off x="5346525" y="612197"/>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ZoneTexte 4">
            <a:extLst>
              <a:ext uri="{FF2B5EF4-FFF2-40B4-BE49-F238E27FC236}">
                <a16:creationId xmlns:a16="http://schemas.microsoft.com/office/drawing/2014/main" id="{EEB47848-3E5B-4A4E-9F86-A4B4595DC25C}"/>
              </a:ext>
            </a:extLst>
          </p:cNvPr>
          <p:cNvSpPr txBox="1"/>
          <p:nvPr/>
        </p:nvSpPr>
        <p:spPr>
          <a:xfrm>
            <a:off x="6107253" y="703836"/>
            <a:ext cx="3001467" cy="4247317"/>
          </a:xfrm>
          <a:prstGeom prst="rect">
            <a:avLst/>
          </a:prstGeom>
          <a:noFill/>
        </p:spPr>
        <p:txBody>
          <a:bodyPr wrap="square" rtlCol="0">
            <a:spAutoFit/>
          </a:bodyPr>
          <a:lstStyle/>
          <a:p>
            <a:r>
              <a:rPr lang="fr-FR" sz="2000" i="1" u="sng" dirty="0">
                <a:solidFill>
                  <a:srgbClr val="FFFFFF"/>
                </a:solidFill>
                <a:latin typeface="Share Tech"/>
                <a:sym typeface="Share Tech"/>
              </a:rPr>
              <a:t>Settings des modèles et comparaison des modèles :</a:t>
            </a:r>
          </a:p>
          <a:p>
            <a:endParaRPr lang="fr-FR" sz="2000" i="1" u="sng" dirty="0">
              <a:solidFill>
                <a:srgbClr val="FFFFFF"/>
              </a:solidFill>
              <a:latin typeface="Share Tech"/>
              <a:sym typeface="Share Tech"/>
            </a:endParaRPr>
          </a:p>
          <a:p>
            <a:r>
              <a:rPr lang="fr-FR" sz="1500" i="1" dirty="0">
                <a:solidFill>
                  <a:srgbClr val="FFFFFF"/>
                </a:solidFill>
                <a:latin typeface="Share Tech"/>
                <a:sym typeface="Share Tech"/>
              </a:rPr>
              <a:t>On peut voir que les algorithmes utilisant des arbres de décisions (RandomForestRegressor, GradientBoostingRegressor, XGBRegressor) sont très performant dans notre cas.</a:t>
            </a:r>
          </a:p>
          <a:p>
            <a:r>
              <a:rPr lang="fr-FR" sz="1500" i="1" u="sng" dirty="0">
                <a:solidFill>
                  <a:srgbClr val="FFFFFF"/>
                </a:solidFill>
                <a:latin typeface="Share Tech"/>
                <a:sym typeface="Share Tech"/>
              </a:rPr>
              <a:t>Meilleur modèle : </a:t>
            </a:r>
            <a:r>
              <a:rPr lang="fr-FR" sz="1500" i="1" dirty="0">
                <a:solidFill>
                  <a:srgbClr val="FFFFFF"/>
                </a:solidFill>
                <a:latin typeface="Share Tech"/>
                <a:sym typeface="Share Tech"/>
              </a:rPr>
              <a:t>XGBoost Regressor</a:t>
            </a:r>
          </a:p>
          <a:p>
            <a:endParaRPr lang="fr-FR" sz="1500" i="1" dirty="0">
              <a:solidFill>
                <a:srgbClr val="FFFFFF"/>
              </a:solidFill>
              <a:latin typeface="Share Tech"/>
              <a:sym typeface="Share Tech"/>
            </a:endParaRPr>
          </a:p>
          <a:p>
            <a:r>
              <a:rPr lang="fr-FR" sz="1500" i="1" dirty="0">
                <a:solidFill>
                  <a:srgbClr val="FFFFFF"/>
                </a:solidFill>
                <a:latin typeface="Share Tech"/>
                <a:sym typeface="Share Tech"/>
              </a:rPr>
              <a:t>R²=0,952310  (variance très bien expliqué)</a:t>
            </a:r>
          </a:p>
          <a:p>
            <a:r>
              <a:rPr lang="fr-FR" sz="1500" i="1" dirty="0">
                <a:solidFill>
                  <a:srgbClr val="FFFFFF"/>
                </a:solidFill>
                <a:latin typeface="Share Tech"/>
                <a:sym typeface="Share Tech"/>
              </a:rPr>
              <a:t>RMSE=141,59 </a:t>
            </a:r>
          </a:p>
          <a:p>
            <a:endParaRPr lang="fr-FR" sz="1500" i="1" dirty="0">
              <a:solidFill>
                <a:srgbClr val="FFFFFF"/>
              </a:solidFill>
              <a:latin typeface="Share Tech"/>
              <a:sym typeface="Share Tech"/>
            </a:endParaRPr>
          </a:p>
          <a:p>
            <a:r>
              <a:rPr lang="fr-FR" sz="1500" i="1" dirty="0">
                <a:solidFill>
                  <a:srgbClr val="FFFFFF"/>
                </a:solidFill>
                <a:latin typeface="Share Tech"/>
                <a:sym typeface="Share Tech"/>
              </a:rPr>
              <a:t>Ceux sont des résultats plutôt satisfaisant !</a:t>
            </a:r>
          </a:p>
        </p:txBody>
      </p:sp>
      <p:pic>
        <p:nvPicPr>
          <p:cNvPr id="3" name="Image 2">
            <a:extLst>
              <a:ext uri="{FF2B5EF4-FFF2-40B4-BE49-F238E27FC236}">
                <a16:creationId xmlns:a16="http://schemas.microsoft.com/office/drawing/2014/main" id="{C09768FC-7D98-4571-B794-3FFCE9E1DD2B}"/>
              </a:ext>
            </a:extLst>
          </p:cNvPr>
          <p:cNvPicPr>
            <a:picLocks noChangeAspect="1"/>
          </p:cNvPicPr>
          <p:nvPr/>
        </p:nvPicPr>
        <p:blipFill>
          <a:blip r:embed="rId3"/>
          <a:stretch>
            <a:fillRect/>
          </a:stretch>
        </p:blipFill>
        <p:spPr>
          <a:xfrm>
            <a:off x="609377" y="768572"/>
            <a:ext cx="5365254" cy="1381610"/>
          </a:xfrm>
          <a:prstGeom prst="rect">
            <a:avLst/>
          </a:prstGeom>
        </p:spPr>
      </p:pic>
      <p:pic>
        <p:nvPicPr>
          <p:cNvPr id="4" name="Image 3">
            <a:extLst>
              <a:ext uri="{FF2B5EF4-FFF2-40B4-BE49-F238E27FC236}">
                <a16:creationId xmlns:a16="http://schemas.microsoft.com/office/drawing/2014/main" id="{F59F86D8-DB47-4B53-9E11-7994498873F6}"/>
              </a:ext>
            </a:extLst>
          </p:cNvPr>
          <p:cNvPicPr>
            <a:picLocks noChangeAspect="1"/>
          </p:cNvPicPr>
          <p:nvPr/>
        </p:nvPicPr>
        <p:blipFill>
          <a:blip r:embed="rId4"/>
          <a:stretch>
            <a:fillRect/>
          </a:stretch>
        </p:blipFill>
        <p:spPr>
          <a:xfrm>
            <a:off x="694028" y="2285282"/>
            <a:ext cx="5195952" cy="2386096"/>
          </a:xfrm>
          <a:prstGeom prst="rect">
            <a:avLst/>
          </a:prstGeom>
        </p:spPr>
      </p:pic>
    </p:spTree>
    <p:extLst>
      <p:ext uri="{BB962C8B-B14F-4D97-AF65-F5344CB8AC3E}">
        <p14:creationId xmlns:p14="http://schemas.microsoft.com/office/powerpoint/2010/main" val="37730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89790" y="116443"/>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6. DÉPLOIMENT DU MODÈLE</a:t>
            </a:r>
            <a:endParaRPr dirty="0"/>
          </a:p>
        </p:txBody>
      </p:sp>
      <p:sp>
        <p:nvSpPr>
          <p:cNvPr id="702" name="Google Shape;702;p33"/>
          <p:cNvSpPr/>
          <p:nvPr/>
        </p:nvSpPr>
        <p:spPr>
          <a:xfrm>
            <a:off x="5346525" y="612197"/>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7379613" y="219240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ZoneTexte 2">
            <a:extLst>
              <a:ext uri="{FF2B5EF4-FFF2-40B4-BE49-F238E27FC236}">
                <a16:creationId xmlns:a16="http://schemas.microsoft.com/office/drawing/2014/main" id="{DDFB8BC2-F6F2-4DD3-9837-4864DCF594C2}"/>
              </a:ext>
            </a:extLst>
          </p:cNvPr>
          <p:cNvSpPr txBox="1"/>
          <p:nvPr/>
        </p:nvSpPr>
        <p:spPr>
          <a:xfrm>
            <a:off x="335756" y="1002089"/>
            <a:ext cx="6942607" cy="3139321"/>
          </a:xfrm>
          <a:prstGeom prst="rect">
            <a:avLst/>
          </a:prstGeom>
          <a:noFill/>
        </p:spPr>
        <p:txBody>
          <a:bodyPr wrap="square" rtlCol="0">
            <a:spAutoFit/>
          </a:bodyPr>
          <a:lstStyle/>
          <a:p>
            <a:pPr marL="285750" indent="-285750">
              <a:buClr>
                <a:schemeClr val="bg1"/>
              </a:buClr>
              <a:buFont typeface="Wingdings" panose="05000000000000000000" pitchFamily="2" charset="2"/>
              <a:buChar char="q"/>
            </a:pPr>
            <a:r>
              <a:rPr lang="fr-FR" sz="1800" i="1" dirty="0">
                <a:solidFill>
                  <a:srgbClr val="FFFFFF"/>
                </a:solidFill>
                <a:latin typeface="Share Tech"/>
                <a:sym typeface="Share Tech"/>
              </a:rPr>
              <a:t>Enregistrement du modèle, de l’encodeur et du normaliser sous forme de fichier Pickle</a:t>
            </a:r>
          </a:p>
          <a:p>
            <a:pPr>
              <a:buClr>
                <a:schemeClr val="bg1"/>
              </a:buClr>
            </a:pPr>
            <a:endParaRPr lang="fr-FR" sz="1800" i="1" dirty="0">
              <a:solidFill>
                <a:srgbClr val="FFFFFF"/>
              </a:solidFill>
              <a:latin typeface="Share Tech"/>
              <a:sym typeface="Share Tech"/>
            </a:endParaRPr>
          </a:p>
          <a:p>
            <a:pPr marL="285750" indent="-285750">
              <a:buClr>
                <a:schemeClr val="bg1"/>
              </a:buClr>
              <a:buFont typeface="Wingdings" panose="05000000000000000000" pitchFamily="2" charset="2"/>
              <a:buChar char="q"/>
            </a:pPr>
            <a:r>
              <a:rPr lang="fr-FR" sz="1800" i="1" dirty="0">
                <a:solidFill>
                  <a:srgbClr val="FFFFFF"/>
                </a:solidFill>
                <a:latin typeface="Share Tech"/>
                <a:sym typeface="Share Tech"/>
              </a:rPr>
              <a:t>Implémentation d’une API Rest Django </a:t>
            </a:r>
          </a:p>
          <a:p>
            <a:pPr marL="285750" indent="-285750">
              <a:buClr>
                <a:schemeClr val="bg1"/>
              </a:buClr>
              <a:buFont typeface="Wingdings" panose="05000000000000000000" pitchFamily="2" charset="2"/>
              <a:buChar char="q"/>
            </a:pPr>
            <a:r>
              <a:rPr lang="fr-FR" sz="1800" i="1" dirty="0">
                <a:solidFill>
                  <a:srgbClr val="FFFFFF"/>
                </a:solidFill>
                <a:latin typeface="Share Tech"/>
                <a:sym typeface="Share Tech"/>
              </a:rPr>
              <a:t>Création du modèle </a:t>
            </a:r>
          </a:p>
          <a:p>
            <a:pPr>
              <a:buClr>
                <a:schemeClr val="bg1"/>
              </a:buClr>
            </a:pPr>
            <a:endParaRPr lang="fr-FR" sz="1800" i="1" dirty="0">
              <a:solidFill>
                <a:srgbClr val="FFFFFF"/>
              </a:solidFill>
              <a:latin typeface="Share Tech"/>
              <a:sym typeface="Share Tech"/>
            </a:endParaRPr>
          </a:p>
          <a:p>
            <a:pPr marL="285750" indent="-285750">
              <a:buClr>
                <a:schemeClr val="bg1"/>
              </a:buClr>
              <a:buFont typeface="Wingdings" panose="05000000000000000000" pitchFamily="2" charset="2"/>
              <a:buChar char="q"/>
            </a:pPr>
            <a:r>
              <a:rPr lang="fr-FR" sz="1800" i="1" dirty="0">
                <a:solidFill>
                  <a:srgbClr val="FFFFFF"/>
                </a:solidFill>
                <a:latin typeface="Share Tech"/>
                <a:sym typeface="Share Tech"/>
              </a:rPr>
              <a:t>Pré-</a:t>
            </a:r>
            <a:r>
              <a:rPr lang="fr-FR" sz="1800" i="1" dirty="0" err="1">
                <a:solidFill>
                  <a:srgbClr val="FFFFFF"/>
                </a:solidFill>
                <a:latin typeface="Share Tech"/>
                <a:sym typeface="Share Tech"/>
              </a:rPr>
              <a:t>Processing</a:t>
            </a:r>
            <a:r>
              <a:rPr lang="fr-FR" sz="1800" i="1" dirty="0">
                <a:solidFill>
                  <a:srgbClr val="FFFFFF"/>
                </a:solidFill>
                <a:latin typeface="Share Tech"/>
                <a:sym typeface="Share Tech"/>
              </a:rPr>
              <a:t> pour les nouvelles entrées pour rester en adéquation avec le modèle</a:t>
            </a:r>
          </a:p>
          <a:p>
            <a:pPr>
              <a:buClr>
                <a:schemeClr val="bg1"/>
              </a:buClr>
            </a:pPr>
            <a:endParaRPr lang="fr-FR" sz="1800" i="1" dirty="0">
              <a:solidFill>
                <a:srgbClr val="FFFFFF"/>
              </a:solidFill>
              <a:latin typeface="Share Tech"/>
              <a:sym typeface="Share Tech"/>
            </a:endParaRPr>
          </a:p>
          <a:p>
            <a:pPr marL="285750" indent="-285750">
              <a:buClr>
                <a:schemeClr val="bg1"/>
              </a:buClr>
              <a:buFont typeface="Wingdings" panose="05000000000000000000" pitchFamily="2" charset="2"/>
              <a:buChar char="q"/>
            </a:pPr>
            <a:r>
              <a:rPr lang="fr-FR" sz="1800" i="1" dirty="0">
                <a:solidFill>
                  <a:srgbClr val="FFFFFF"/>
                </a:solidFill>
                <a:latin typeface="Share Tech"/>
                <a:sym typeface="Share Tech"/>
              </a:rPr>
              <a:t> Utilisation de Postman Agent pour interroger notre API et vérifier son bon fonctionnement </a:t>
            </a:r>
          </a:p>
        </p:txBody>
      </p:sp>
    </p:spTree>
    <p:extLst>
      <p:ext uri="{BB962C8B-B14F-4D97-AF65-F5344CB8AC3E}">
        <p14:creationId xmlns:p14="http://schemas.microsoft.com/office/powerpoint/2010/main" val="3678430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89790" y="116443"/>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6. DÉPLOIMENT DU MODÈLE</a:t>
            </a:r>
            <a:endParaRPr dirty="0"/>
          </a:p>
        </p:txBody>
      </p:sp>
      <p:sp>
        <p:nvSpPr>
          <p:cNvPr id="702" name="Google Shape;702;p33"/>
          <p:cNvSpPr/>
          <p:nvPr/>
        </p:nvSpPr>
        <p:spPr>
          <a:xfrm>
            <a:off x="5346525" y="612197"/>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7379613" y="219240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 1">
            <a:extLst>
              <a:ext uri="{FF2B5EF4-FFF2-40B4-BE49-F238E27FC236}">
                <a16:creationId xmlns:a16="http://schemas.microsoft.com/office/drawing/2014/main" id="{3EAE2079-B1B9-48A7-816E-D8E2DB83B464}"/>
              </a:ext>
            </a:extLst>
          </p:cNvPr>
          <p:cNvPicPr>
            <a:picLocks noChangeAspect="1"/>
          </p:cNvPicPr>
          <p:nvPr/>
        </p:nvPicPr>
        <p:blipFill>
          <a:blip r:embed="rId3"/>
          <a:stretch>
            <a:fillRect/>
          </a:stretch>
        </p:blipFill>
        <p:spPr>
          <a:xfrm>
            <a:off x="250034" y="1311579"/>
            <a:ext cx="3693316" cy="3693316"/>
          </a:xfrm>
          <a:prstGeom prst="rect">
            <a:avLst/>
          </a:prstGeom>
        </p:spPr>
      </p:pic>
      <p:pic>
        <p:nvPicPr>
          <p:cNvPr id="4" name="Image 3">
            <a:extLst>
              <a:ext uri="{FF2B5EF4-FFF2-40B4-BE49-F238E27FC236}">
                <a16:creationId xmlns:a16="http://schemas.microsoft.com/office/drawing/2014/main" id="{B0A1E965-DB56-4A41-91CE-7279C4D9F4C6}"/>
              </a:ext>
            </a:extLst>
          </p:cNvPr>
          <p:cNvPicPr>
            <a:picLocks noChangeAspect="1"/>
          </p:cNvPicPr>
          <p:nvPr/>
        </p:nvPicPr>
        <p:blipFill>
          <a:blip r:embed="rId4"/>
          <a:stretch>
            <a:fillRect/>
          </a:stretch>
        </p:blipFill>
        <p:spPr>
          <a:xfrm>
            <a:off x="4903215" y="1128636"/>
            <a:ext cx="2912048" cy="3876259"/>
          </a:xfrm>
          <a:prstGeom prst="rect">
            <a:avLst/>
          </a:prstGeom>
        </p:spPr>
      </p:pic>
      <p:sp>
        <p:nvSpPr>
          <p:cNvPr id="6" name="ZoneTexte 5">
            <a:extLst>
              <a:ext uri="{FF2B5EF4-FFF2-40B4-BE49-F238E27FC236}">
                <a16:creationId xmlns:a16="http://schemas.microsoft.com/office/drawing/2014/main" id="{412B17E2-E41B-45A0-B5AC-D134F29B96BE}"/>
              </a:ext>
            </a:extLst>
          </p:cNvPr>
          <p:cNvSpPr txBox="1"/>
          <p:nvPr/>
        </p:nvSpPr>
        <p:spPr>
          <a:xfrm>
            <a:off x="250034" y="747881"/>
            <a:ext cx="7900985" cy="307777"/>
          </a:xfrm>
          <a:prstGeom prst="rect">
            <a:avLst/>
          </a:prstGeom>
          <a:noFill/>
        </p:spPr>
        <p:txBody>
          <a:bodyPr wrap="square" rtlCol="0">
            <a:spAutoFit/>
          </a:bodyPr>
          <a:lstStyle/>
          <a:p>
            <a:r>
              <a:rPr lang="fr-FR" i="1" u="sng" dirty="0">
                <a:solidFill>
                  <a:srgbClr val="FFFFFF"/>
                </a:solidFill>
                <a:latin typeface="Share Tech"/>
                <a:sym typeface="Share Tech"/>
              </a:rPr>
              <a:t>GET : </a:t>
            </a:r>
            <a:r>
              <a:rPr lang="fr-FR" i="1" dirty="0">
                <a:solidFill>
                  <a:srgbClr val="FFFFFF"/>
                </a:solidFill>
                <a:latin typeface="Share Tech"/>
                <a:sym typeface="Share Tech"/>
              </a:rPr>
              <a:t>					</a:t>
            </a:r>
            <a:r>
              <a:rPr lang="fr-FR" i="1" u="sng" dirty="0">
                <a:solidFill>
                  <a:srgbClr val="FFFFFF"/>
                </a:solidFill>
                <a:latin typeface="Share Tech"/>
                <a:sym typeface="Share Tech"/>
              </a:rPr>
              <a:t>POST :</a:t>
            </a:r>
            <a:endParaRPr lang="fr-FR" i="1" u="sng" dirty="0"/>
          </a:p>
        </p:txBody>
      </p:sp>
    </p:spTree>
    <p:extLst>
      <p:ext uri="{BB962C8B-B14F-4D97-AF65-F5344CB8AC3E}">
        <p14:creationId xmlns:p14="http://schemas.microsoft.com/office/powerpoint/2010/main" val="2555765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endCxn id="1234" idx="1"/>
          </p:cNvCxnSpPr>
          <p:nvPr/>
        </p:nvCxnSpPr>
        <p:spPr>
          <a:xfrm rot="5400000" flipH="1">
            <a:off x="1203175" y="2002350"/>
            <a:ext cx="2287800" cy="12267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4" name="Google Shape;1234;p43"/>
          <p:cNvSpPr txBox="1">
            <a:spLocks noGrp="1"/>
          </p:cNvSpPr>
          <p:nvPr>
            <p:ph type="title"/>
          </p:nvPr>
        </p:nvSpPr>
        <p:spPr>
          <a:xfrm>
            <a:off x="1733725" y="856650"/>
            <a:ext cx="5676600" cy="123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5000" dirty="0"/>
              <a:t>Thank You</a:t>
            </a:r>
            <a:endParaRPr sz="5000" dirty="0"/>
          </a:p>
        </p:txBody>
      </p:sp>
      <p:sp>
        <p:nvSpPr>
          <p:cNvPr id="1235" name="Google Shape;1235;p43"/>
          <p:cNvSpPr txBox="1">
            <a:spLocks noGrp="1"/>
          </p:cNvSpPr>
          <p:nvPr>
            <p:ph type="body" idx="1"/>
          </p:nvPr>
        </p:nvSpPr>
        <p:spPr>
          <a:xfrm>
            <a:off x="2621756" y="2086950"/>
            <a:ext cx="4043363" cy="715500"/>
          </a:xfrm>
          <a:prstGeom prst="rect">
            <a:avLst/>
          </a:prstGeom>
        </p:spPr>
        <p:txBody>
          <a:bodyPr spcFirstLastPara="1" wrap="square" lIns="91425" tIns="91425" rIns="91425" bIns="91425" anchor="t" anchorCtr="0">
            <a:noAutofit/>
          </a:bodyPr>
          <a:lstStyle/>
          <a:p>
            <a:pPr marL="0" lvl="0" indent="0">
              <a:spcAft>
                <a:spcPts val="1600"/>
              </a:spcAft>
              <a:buNone/>
            </a:pPr>
            <a:r>
              <a:rPr lang="fr-FR" dirty="0"/>
              <a:t>To see more about this project, please look at this file Project.ipynb</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sz="1700" b="1" dirty="0"/>
              <a:t>- Prédire le nombre de vélos loués à Séoul pour un jour et une heure donnée</a:t>
            </a:r>
          </a:p>
          <a:p>
            <a:pPr marL="0" lvl="0" indent="0" algn="l" rtl="0">
              <a:lnSpc>
                <a:spcPct val="100000"/>
              </a:lnSpc>
              <a:spcBef>
                <a:spcPts val="0"/>
              </a:spcBef>
              <a:spcAft>
                <a:spcPts val="0"/>
              </a:spcAft>
              <a:buNone/>
            </a:pPr>
            <a:endParaRPr lang="fr-FR" sz="1700" b="1" dirty="0"/>
          </a:p>
          <a:p>
            <a:pPr marL="171450" lvl="0" indent="-171450" algn="l" rtl="0">
              <a:lnSpc>
                <a:spcPct val="100000"/>
              </a:lnSpc>
              <a:spcBef>
                <a:spcPts val="0"/>
              </a:spcBef>
              <a:spcAft>
                <a:spcPts val="0"/>
              </a:spcAft>
              <a:buFontTx/>
              <a:buChar char="-"/>
            </a:pPr>
            <a:r>
              <a:rPr lang="fr-FR" sz="1700" b="1" dirty="0"/>
              <a:t>Problème de régression</a:t>
            </a:r>
          </a:p>
          <a:p>
            <a:pPr marL="0" lvl="0" indent="0" algn="l" rtl="0">
              <a:lnSpc>
                <a:spcPct val="100000"/>
              </a:lnSpc>
              <a:spcBef>
                <a:spcPts val="0"/>
              </a:spcBef>
              <a:spcAft>
                <a:spcPts val="0"/>
              </a:spcAft>
              <a:buNone/>
            </a:pPr>
            <a:endParaRPr sz="1700" b="1" dirty="0"/>
          </a:p>
          <a:p>
            <a:pPr marL="0" lvl="0" indent="0" algn="l" rtl="0">
              <a:lnSpc>
                <a:spcPct val="100000"/>
              </a:lnSpc>
              <a:spcBef>
                <a:spcPts val="1600"/>
              </a:spcBef>
              <a:spcAft>
                <a:spcPts val="0"/>
              </a:spcAft>
              <a:buNone/>
            </a:pPr>
            <a:r>
              <a:rPr lang="fr-FR" sz="1700" b="1" dirty="0"/>
              <a:t>Différentes étapes : </a:t>
            </a:r>
            <a:endParaRPr sz="1700" b="1" dirty="0"/>
          </a:p>
          <a:p>
            <a:pPr marL="457200" lvl="0" indent="-304800" algn="l" rtl="0">
              <a:lnSpc>
                <a:spcPct val="100000"/>
              </a:lnSpc>
              <a:spcBef>
                <a:spcPts val="0"/>
              </a:spcBef>
              <a:spcAft>
                <a:spcPts val="0"/>
              </a:spcAft>
              <a:buClr>
                <a:schemeClr val="lt1"/>
              </a:buClr>
              <a:buSzPts val="1200"/>
              <a:buFont typeface="Maven Pro"/>
              <a:buAutoNum type="arabicPeriod"/>
            </a:pPr>
            <a:r>
              <a:rPr lang="fr-FR" sz="1700" b="1" dirty="0"/>
              <a:t>Présentation des données</a:t>
            </a:r>
          </a:p>
          <a:p>
            <a:pPr indent="-304800">
              <a:buSzPts val="1200"/>
              <a:buFont typeface="Maven Pro"/>
              <a:buAutoNum type="arabicPeriod"/>
            </a:pPr>
            <a:r>
              <a:rPr lang="en" sz="1700" b="1" dirty="0"/>
              <a:t>A</a:t>
            </a:r>
            <a:r>
              <a:rPr lang="fr-FR" sz="1700" b="1" dirty="0"/>
              <a:t>nalyse des données</a:t>
            </a:r>
            <a:endParaRPr lang="fr-FR" sz="1700" b="1" dirty="0">
              <a:solidFill>
                <a:schemeClr val="accent2"/>
              </a:solidFill>
            </a:endParaRPr>
          </a:p>
          <a:p>
            <a:pPr marL="457200" lvl="0" indent="-304800" algn="l" rtl="0">
              <a:lnSpc>
                <a:spcPct val="100000"/>
              </a:lnSpc>
              <a:spcBef>
                <a:spcPts val="0"/>
              </a:spcBef>
              <a:spcAft>
                <a:spcPts val="0"/>
              </a:spcAft>
              <a:buClr>
                <a:schemeClr val="lt1"/>
              </a:buClr>
              <a:buSzPts val="1200"/>
              <a:buFont typeface="Maven Pro"/>
              <a:buAutoNum type="arabicPeriod"/>
            </a:pPr>
            <a:r>
              <a:rPr lang="fr-FR" sz="1700" b="1" dirty="0">
                <a:solidFill>
                  <a:schemeClr val="bg1"/>
                </a:solidFill>
              </a:rPr>
              <a:t>Features Engineering</a:t>
            </a:r>
            <a:endParaRPr sz="1700" b="1" dirty="0">
              <a:solidFill>
                <a:schemeClr val="bg1"/>
              </a:solidFill>
            </a:endParaRPr>
          </a:p>
          <a:p>
            <a:pPr marL="457200" lvl="0" indent="-304800" algn="l" rtl="0">
              <a:lnSpc>
                <a:spcPct val="100000"/>
              </a:lnSpc>
              <a:spcBef>
                <a:spcPts val="0"/>
              </a:spcBef>
              <a:spcAft>
                <a:spcPts val="0"/>
              </a:spcAft>
              <a:buClr>
                <a:schemeClr val="lt1"/>
              </a:buClr>
              <a:buSzPts val="1200"/>
              <a:buFont typeface="Maven Pro"/>
              <a:buAutoNum type="arabicPeriod"/>
            </a:pPr>
            <a:r>
              <a:rPr lang="fr-FR" sz="1700" b="1" dirty="0"/>
              <a:t>Modèle de prédiction</a:t>
            </a:r>
          </a:p>
          <a:p>
            <a:pPr marL="457200" lvl="0" indent="-304800" algn="l" rtl="0">
              <a:lnSpc>
                <a:spcPct val="100000"/>
              </a:lnSpc>
              <a:spcBef>
                <a:spcPts val="0"/>
              </a:spcBef>
              <a:spcAft>
                <a:spcPts val="0"/>
              </a:spcAft>
              <a:buClr>
                <a:schemeClr val="lt1"/>
              </a:buClr>
              <a:buSzPts val="1200"/>
              <a:buFont typeface="Maven Pro"/>
              <a:buAutoNum type="arabicPeriod"/>
            </a:pPr>
            <a:r>
              <a:rPr lang="fr-FR" sz="1700" b="1" dirty="0"/>
              <a:t>Résultats</a:t>
            </a:r>
          </a:p>
          <a:p>
            <a:pPr marL="457200" lvl="0" indent="-304800" algn="l" rtl="0">
              <a:lnSpc>
                <a:spcPct val="100000"/>
              </a:lnSpc>
              <a:spcBef>
                <a:spcPts val="0"/>
              </a:spcBef>
              <a:spcAft>
                <a:spcPts val="0"/>
              </a:spcAft>
              <a:buClr>
                <a:schemeClr val="lt1"/>
              </a:buClr>
              <a:buSzPts val="1200"/>
              <a:buFont typeface="Maven Pro"/>
              <a:buAutoNum type="arabicPeriod"/>
            </a:pPr>
            <a:r>
              <a:rPr lang="fr-FR" sz="1700" b="1" dirty="0"/>
              <a:t>Déploiement du modèle</a:t>
            </a:r>
            <a:endParaRPr sz="1700" b="1"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b="1" dirty="0"/>
              <a:t>OBJECTIFS</a:t>
            </a: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11100" y="1632609"/>
            <a:ext cx="106044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TARGET</a:t>
            </a:r>
            <a:endParaRPr dirty="0"/>
          </a:p>
        </p:txBody>
      </p:sp>
      <p:sp>
        <p:nvSpPr>
          <p:cNvPr id="472" name="Google Shape;472;p27"/>
          <p:cNvSpPr txBox="1">
            <a:spLocks noGrp="1"/>
          </p:cNvSpPr>
          <p:nvPr>
            <p:ph type="subTitle" idx="1"/>
          </p:nvPr>
        </p:nvSpPr>
        <p:spPr>
          <a:xfrm>
            <a:off x="6650277" y="2068517"/>
            <a:ext cx="1983881" cy="11511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 donnée que l’on souhaite prédire : </a:t>
            </a:r>
            <a:r>
              <a:rPr lang="en" sz="1500" b="1" dirty="0"/>
              <a:t>le nombre de locati</a:t>
            </a:r>
            <a:r>
              <a:rPr lang="fr-FR" sz="1500" b="1" dirty="0"/>
              <a:t>on de vélos </a:t>
            </a:r>
            <a:r>
              <a:rPr lang="fr-FR" sz="1500" dirty="0"/>
              <a:t>ici qui est une variable quantitative</a:t>
            </a:r>
            <a:endParaRPr sz="1500" dirty="0"/>
          </a:p>
        </p:txBody>
      </p:sp>
      <p:sp>
        <p:nvSpPr>
          <p:cNvPr id="474" name="Google Shape;474;p27"/>
          <p:cNvSpPr txBox="1">
            <a:spLocks noGrp="1"/>
          </p:cNvSpPr>
          <p:nvPr>
            <p:ph type="ctrTitle"/>
          </p:nvPr>
        </p:nvSpPr>
        <p:spPr>
          <a:xfrm>
            <a:off x="559331" y="1650055"/>
            <a:ext cx="136893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FEATURES</a:t>
            </a:r>
            <a:endParaRPr dirty="0"/>
          </a:p>
        </p:txBody>
      </p:sp>
      <p:sp>
        <p:nvSpPr>
          <p:cNvPr id="475" name="Google Shape;475;p27"/>
          <p:cNvSpPr txBox="1">
            <a:spLocks noGrp="1"/>
          </p:cNvSpPr>
          <p:nvPr>
            <p:ph type="subTitle" idx="2"/>
          </p:nvPr>
        </p:nvSpPr>
        <p:spPr>
          <a:xfrm>
            <a:off x="284832" y="2203376"/>
            <a:ext cx="1983881" cy="11865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Les données d’entrée de notre modèle qui nous permettent de prédire la Target</a:t>
            </a:r>
            <a:endParaRPr dirty="0"/>
          </a:p>
        </p:txBody>
      </p:sp>
      <p:sp>
        <p:nvSpPr>
          <p:cNvPr id="476" name="Google Shape;476;p27"/>
          <p:cNvSpPr txBox="1">
            <a:spLocks noGrp="1"/>
          </p:cNvSpPr>
          <p:nvPr>
            <p:ph type="title" idx="3"/>
          </p:nvPr>
        </p:nvSpPr>
        <p:spPr>
          <a:xfrm>
            <a:off x="894477" y="1211919"/>
            <a:ext cx="857457"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9" name="Google Shape;479;p27"/>
          <p:cNvSpPr txBox="1">
            <a:spLocks noGrp="1"/>
          </p:cNvSpPr>
          <p:nvPr>
            <p:ph type="ctrTitle" idx="7"/>
          </p:nvPr>
        </p:nvSpPr>
        <p:spPr>
          <a:xfrm>
            <a:off x="169119" y="173905"/>
            <a:ext cx="57819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1. PRÉSENTATION DES DONÉES</a:t>
            </a:r>
            <a:endParaRPr dirty="0"/>
          </a:p>
        </p:txBody>
      </p:sp>
      <p:sp>
        <p:nvSpPr>
          <p:cNvPr id="480" name="Google Shape;480;p27"/>
          <p:cNvSpPr txBox="1">
            <a:spLocks noGrp="1"/>
          </p:cNvSpPr>
          <p:nvPr>
            <p:ph type="title" idx="9"/>
          </p:nvPr>
        </p:nvSpPr>
        <p:spPr>
          <a:xfrm>
            <a:off x="6692594" y="1289980"/>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cxnSp>
        <p:nvCxnSpPr>
          <p:cNvPr id="484" name="Google Shape;484;p27"/>
          <p:cNvCxnSpPr>
            <a:cxnSpLocks/>
            <a:stCxn id="476" idx="3"/>
            <a:endCxn id="68" idx="1"/>
          </p:cNvCxnSpPr>
          <p:nvPr/>
        </p:nvCxnSpPr>
        <p:spPr>
          <a:xfrm>
            <a:off x="1751934" y="1500819"/>
            <a:ext cx="828704" cy="888746"/>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486" name="Google Shape;486;p27"/>
          <p:cNvCxnSpPr>
            <a:cxnSpLocks/>
          </p:cNvCxnSpPr>
          <p:nvPr/>
        </p:nvCxnSpPr>
        <p:spPr>
          <a:xfrm rot="10800000">
            <a:off x="5648489" y="1440483"/>
            <a:ext cx="1044105" cy="209573"/>
          </a:xfrm>
          <a:prstGeom prst="bentConnector3">
            <a:avLst>
              <a:gd name="adj1" fmla="val 50000"/>
            </a:avLst>
          </a:prstGeom>
          <a:noFill/>
          <a:ln w="9525" cap="flat" cmpd="sng">
            <a:solidFill>
              <a:schemeClr val="lt1"/>
            </a:solidFill>
            <a:prstDash val="solid"/>
            <a:round/>
            <a:headEnd type="none" w="med" len="med"/>
            <a:tailEnd type="none" w="med" len="med"/>
          </a:ln>
        </p:spPr>
      </p:cxnSp>
      <p:sp>
        <p:nvSpPr>
          <p:cNvPr id="488" name="Google Shape;488;p27"/>
          <p:cNvSpPr/>
          <p:nvPr/>
        </p:nvSpPr>
        <p:spPr>
          <a:xfrm>
            <a:off x="8618439" y="3457187"/>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Image 22">
            <a:extLst>
              <a:ext uri="{FF2B5EF4-FFF2-40B4-BE49-F238E27FC236}">
                <a16:creationId xmlns:a16="http://schemas.microsoft.com/office/drawing/2014/main" id="{EBC14A79-D6C7-4EF2-8D1A-891E52A00796}"/>
              </a:ext>
            </a:extLst>
          </p:cNvPr>
          <p:cNvPicPr>
            <a:picLocks noChangeAspect="1"/>
          </p:cNvPicPr>
          <p:nvPr/>
        </p:nvPicPr>
        <p:blipFill>
          <a:blip r:embed="rId3"/>
          <a:stretch>
            <a:fillRect/>
          </a:stretch>
        </p:blipFill>
        <p:spPr>
          <a:xfrm>
            <a:off x="2832160" y="1211919"/>
            <a:ext cx="2695575" cy="2600008"/>
          </a:xfrm>
          <a:prstGeom prst="rect">
            <a:avLst/>
          </a:prstGeom>
          <a:ln>
            <a:solidFill>
              <a:schemeClr val="accent1"/>
            </a:solidFill>
          </a:ln>
        </p:spPr>
      </p:pic>
      <p:sp>
        <p:nvSpPr>
          <p:cNvPr id="28" name="Rectangle 27">
            <a:extLst>
              <a:ext uri="{FF2B5EF4-FFF2-40B4-BE49-F238E27FC236}">
                <a16:creationId xmlns:a16="http://schemas.microsoft.com/office/drawing/2014/main" id="{2C65200E-46B0-45CD-BCFD-1D126607D161}"/>
              </a:ext>
            </a:extLst>
          </p:cNvPr>
          <p:cNvSpPr/>
          <p:nvPr/>
        </p:nvSpPr>
        <p:spPr>
          <a:xfrm>
            <a:off x="5537236" y="1394610"/>
            <a:ext cx="216444" cy="108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a:extLst>
              <a:ext uri="{FF2B5EF4-FFF2-40B4-BE49-F238E27FC236}">
                <a16:creationId xmlns:a16="http://schemas.microsoft.com/office/drawing/2014/main" id="{027C61EC-0C1F-4FBE-A034-F6FBB9DF0051}"/>
              </a:ext>
            </a:extLst>
          </p:cNvPr>
          <p:cNvSpPr/>
          <p:nvPr/>
        </p:nvSpPr>
        <p:spPr>
          <a:xfrm>
            <a:off x="5599739" y="4815840"/>
            <a:ext cx="45719" cy="45719"/>
          </a:xfrm>
          <a:prstGeom prst="rect">
            <a:avLst/>
          </a:prstGeom>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91D75AD2-DB0E-49C2-A202-784E080361AA}"/>
              </a:ext>
            </a:extLst>
          </p:cNvPr>
          <p:cNvSpPr/>
          <p:nvPr/>
        </p:nvSpPr>
        <p:spPr>
          <a:xfrm>
            <a:off x="2580640" y="1211919"/>
            <a:ext cx="215399" cy="78061"/>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Rectangle 61">
            <a:extLst>
              <a:ext uri="{FF2B5EF4-FFF2-40B4-BE49-F238E27FC236}">
                <a16:creationId xmlns:a16="http://schemas.microsoft.com/office/drawing/2014/main" id="{443510EF-52AA-4CD6-9C0E-FA352BBBD2FF}"/>
              </a:ext>
            </a:extLst>
          </p:cNvPr>
          <p:cNvSpPr/>
          <p:nvPr/>
        </p:nvSpPr>
        <p:spPr>
          <a:xfrm>
            <a:off x="2580640" y="1599129"/>
            <a:ext cx="215399" cy="78061"/>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Rectangle 62">
            <a:extLst>
              <a:ext uri="{FF2B5EF4-FFF2-40B4-BE49-F238E27FC236}">
                <a16:creationId xmlns:a16="http://schemas.microsoft.com/office/drawing/2014/main" id="{54171F0D-A2F4-418B-828A-0E31FBF5860D}"/>
              </a:ext>
            </a:extLst>
          </p:cNvPr>
          <p:cNvSpPr/>
          <p:nvPr/>
        </p:nvSpPr>
        <p:spPr>
          <a:xfrm>
            <a:off x="2580640" y="1782378"/>
            <a:ext cx="215399" cy="78061"/>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Rectangle 63">
            <a:extLst>
              <a:ext uri="{FF2B5EF4-FFF2-40B4-BE49-F238E27FC236}">
                <a16:creationId xmlns:a16="http://schemas.microsoft.com/office/drawing/2014/main" id="{5B8C2276-329F-4609-B24F-FBA3D87B2A04}"/>
              </a:ext>
            </a:extLst>
          </p:cNvPr>
          <p:cNvSpPr/>
          <p:nvPr/>
        </p:nvSpPr>
        <p:spPr>
          <a:xfrm>
            <a:off x="2580639" y="3656187"/>
            <a:ext cx="215399" cy="78061"/>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Rectangle 64">
            <a:extLst>
              <a:ext uri="{FF2B5EF4-FFF2-40B4-BE49-F238E27FC236}">
                <a16:creationId xmlns:a16="http://schemas.microsoft.com/office/drawing/2014/main" id="{9AD2561F-E659-4314-B04C-9F20024A887C}"/>
              </a:ext>
            </a:extLst>
          </p:cNvPr>
          <p:cNvSpPr/>
          <p:nvPr/>
        </p:nvSpPr>
        <p:spPr>
          <a:xfrm>
            <a:off x="2580638" y="3457187"/>
            <a:ext cx="215399" cy="78061"/>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Rectangle 65">
            <a:extLst>
              <a:ext uri="{FF2B5EF4-FFF2-40B4-BE49-F238E27FC236}">
                <a16:creationId xmlns:a16="http://schemas.microsoft.com/office/drawing/2014/main" id="{B786698B-AF9E-468B-B194-470A81C41909}"/>
              </a:ext>
            </a:extLst>
          </p:cNvPr>
          <p:cNvSpPr/>
          <p:nvPr/>
        </p:nvSpPr>
        <p:spPr>
          <a:xfrm>
            <a:off x="2570328" y="1985333"/>
            <a:ext cx="215399" cy="78061"/>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ctangle 66">
            <a:extLst>
              <a:ext uri="{FF2B5EF4-FFF2-40B4-BE49-F238E27FC236}">
                <a16:creationId xmlns:a16="http://schemas.microsoft.com/office/drawing/2014/main" id="{0E52BAA4-25DD-4048-AF79-0546D89C5928}"/>
              </a:ext>
            </a:extLst>
          </p:cNvPr>
          <p:cNvSpPr/>
          <p:nvPr/>
        </p:nvSpPr>
        <p:spPr>
          <a:xfrm>
            <a:off x="2570328" y="2188288"/>
            <a:ext cx="215399" cy="78061"/>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Rectangle 67">
            <a:extLst>
              <a:ext uri="{FF2B5EF4-FFF2-40B4-BE49-F238E27FC236}">
                <a16:creationId xmlns:a16="http://schemas.microsoft.com/office/drawing/2014/main" id="{46B69945-8BC3-4F11-91EA-7CE983F4A3F1}"/>
              </a:ext>
            </a:extLst>
          </p:cNvPr>
          <p:cNvSpPr/>
          <p:nvPr/>
        </p:nvSpPr>
        <p:spPr>
          <a:xfrm>
            <a:off x="2580638" y="2350534"/>
            <a:ext cx="215399" cy="78061"/>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Rectangle 68">
            <a:extLst>
              <a:ext uri="{FF2B5EF4-FFF2-40B4-BE49-F238E27FC236}">
                <a16:creationId xmlns:a16="http://schemas.microsoft.com/office/drawing/2014/main" id="{6D240083-449A-4310-8BB8-6DF699D91029}"/>
              </a:ext>
            </a:extLst>
          </p:cNvPr>
          <p:cNvSpPr/>
          <p:nvPr/>
        </p:nvSpPr>
        <p:spPr>
          <a:xfrm>
            <a:off x="2570328" y="3271865"/>
            <a:ext cx="215399" cy="78061"/>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Rectangle 69">
            <a:extLst>
              <a:ext uri="{FF2B5EF4-FFF2-40B4-BE49-F238E27FC236}">
                <a16:creationId xmlns:a16="http://schemas.microsoft.com/office/drawing/2014/main" id="{4ED239AA-CC30-466D-959A-FDE293487BE6}"/>
              </a:ext>
            </a:extLst>
          </p:cNvPr>
          <p:cNvSpPr/>
          <p:nvPr/>
        </p:nvSpPr>
        <p:spPr>
          <a:xfrm>
            <a:off x="2570328" y="3085728"/>
            <a:ext cx="215399" cy="78061"/>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Rectangle 70">
            <a:extLst>
              <a:ext uri="{FF2B5EF4-FFF2-40B4-BE49-F238E27FC236}">
                <a16:creationId xmlns:a16="http://schemas.microsoft.com/office/drawing/2014/main" id="{3A68455D-6E80-418D-AF36-161F040B3705}"/>
              </a:ext>
            </a:extLst>
          </p:cNvPr>
          <p:cNvSpPr/>
          <p:nvPr/>
        </p:nvSpPr>
        <p:spPr>
          <a:xfrm>
            <a:off x="2570328" y="2554299"/>
            <a:ext cx="215399" cy="78061"/>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ectangle 71">
            <a:extLst>
              <a:ext uri="{FF2B5EF4-FFF2-40B4-BE49-F238E27FC236}">
                <a16:creationId xmlns:a16="http://schemas.microsoft.com/office/drawing/2014/main" id="{4FEEB998-B3C8-43AC-AF5F-AA6EACC23036}"/>
              </a:ext>
            </a:extLst>
          </p:cNvPr>
          <p:cNvSpPr/>
          <p:nvPr/>
        </p:nvSpPr>
        <p:spPr>
          <a:xfrm>
            <a:off x="2570328" y="2737332"/>
            <a:ext cx="215399" cy="78061"/>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Rectangle 72">
            <a:extLst>
              <a:ext uri="{FF2B5EF4-FFF2-40B4-BE49-F238E27FC236}">
                <a16:creationId xmlns:a16="http://schemas.microsoft.com/office/drawing/2014/main" id="{C460A1F0-A036-4D37-9EF1-8A9DD8DF081A}"/>
              </a:ext>
            </a:extLst>
          </p:cNvPr>
          <p:cNvSpPr/>
          <p:nvPr/>
        </p:nvSpPr>
        <p:spPr>
          <a:xfrm>
            <a:off x="2570328" y="2910163"/>
            <a:ext cx="215399" cy="78061"/>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Google Shape;475;p27">
            <a:extLst>
              <a:ext uri="{FF2B5EF4-FFF2-40B4-BE49-F238E27FC236}">
                <a16:creationId xmlns:a16="http://schemas.microsoft.com/office/drawing/2014/main" id="{2875E1D7-2DC3-4AD9-9D3E-72167CC13AFE}"/>
              </a:ext>
            </a:extLst>
          </p:cNvPr>
          <p:cNvSpPr txBox="1">
            <a:spLocks/>
          </p:cNvSpPr>
          <p:nvPr/>
        </p:nvSpPr>
        <p:spPr>
          <a:xfrm>
            <a:off x="993383" y="4099067"/>
            <a:ext cx="6494138" cy="7665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fr-FR" b="1" i="1" u="sng" dirty="0"/>
              <a:t>Dimensions:</a:t>
            </a:r>
            <a:r>
              <a:rPr lang="fr-FR" dirty="0"/>
              <a:t>     8760 lignes , 14 colonnes</a:t>
            </a:r>
          </a:p>
          <a:p>
            <a:pPr marL="0" indent="0"/>
            <a:endParaRPr lang="fr-FR" dirty="0"/>
          </a:p>
          <a:p>
            <a:pPr marL="0" indent="0"/>
            <a:r>
              <a:rPr lang="fr-FR" dirty="0"/>
              <a:t>Features: 12 variables quantitatives / 1 variable qualitatif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77614" y="112584"/>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2. ANALYSE DES DONNÉES</a:t>
            </a:r>
            <a:endParaRPr dirty="0"/>
          </a:p>
        </p:txBody>
      </p:sp>
      <p:sp>
        <p:nvSpPr>
          <p:cNvPr id="702" name="Google Shape;702;p33"/>
          <p:cNvSpPr/>
          <p:nvPr/>
        </p:nvSpPr>
        <p:spPr>
          <a:xfrm>
            <a:off x="5346525" y="612197"/>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7379613" y="219240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 3">
            <a:extLst>
              <a:ext uri="{FF2B5EF4-FFF2-40B4-BE49-F238E27FC236}">
                <a16:creationId xmlns:a16="http://schemas.microsoft.com/office/drawing/2014/main" id="{CE0584B7-9255-4021-90BB-DAAD6C7FC75A}"/>
              </a:ext>
            </a:extLst>
          </p:cNvPr>
          <p:cNvPicPr>
            <a:picLocks noChangeAspect="1"/>
          </p:cNvPicPr>
          <p:nvPr/>
        </p:nvPicPr>
        <p:blipFill>
          <a:blip r:embed="rId3"/>
          <a:stretch>
            <a:fillRect/>
          </a:stretch>
        </p:blipFill>
        <p:spPr>
          <a:xfrm>
            <a:off x="151736" y="1054657"/>
            <a:ext cx="4094486" cy="2986571"/>
          </a:xfrm>
          <a:prstGeom prst="rect">
            <a:avLst/>
          </a:prstGeom>
        </p:spPr>
      </p:pic>
      <p:sp>
        <p:nvSpPr>
          <p:cNvPr id="5" name="ZoneTexte 4">
            <a:extLst>
              <a:ext uri="{FF2B5EF4-FFF2-40B4-BE49-F238E27FC236}">
                <a16:creationId xmlns:a16="http://schemas.microsoft.com/office/drawing/2014/main" id="{EEB47848-3E5B-4A4E-9F86-A4B4595DC25C}"/>
              </a:ext>
            </a:extLst>
          </p:cNvPr>
          <p:cNvSpPr txBox="1"/>
          <p:nvPr/>
        </p:nvSpPr>
        <p:spPr>
          <a:xfrm>
            <a:off x="77614" y="654547"/>
            <a:ext cx="8914650" cy="400110"/>
          </a:xfrm>
          <a:prstGeom prst="rect">
            <a:avLst/>
          </a:prstGeom>
          <a:noFill/>
        </p:spPr>
        <p:txBody>
          <a:bodyPr wrap="square" rtlCol="0">
            <a:spAutoFit/>
          </a:bodyPr>
          <a:lstStyle/>
          <a:p>
            <a:r>
              <a:rPr lang="fr-FR" sz="2000" i="1" u="sng" dirty="0">
                <a:solidFill>
                  <a:srgbClr val="FFFFFF"/>
                </a:solidFill>
                <a:latin typeface="Share Tech"/>
                <a:sym typeface="Share Tech"/>
              </a:rPr>
              <a:t>Location en fonction de la date:</a:t>
            </a:r>
            <a:r>
              <a:rPr lang="fr-FR" sz="2000" dirty="0">
                <a:solidFill>
                  <a:srgbClr val="FFFFFF"/>
                </a:solidFill>
                <a:latin typeface="Share Tech"/>
                <a:sym typeface="Share Tech"/>
              </a:rPr>
              <a:t>			</a:t>
            </a:r>
            <a:r>
              <a:rPr lang="fr-FR" sz="2000" i="1" u="sng" dirty="0">
                <a:solidFill>
                  <a:srgbClr val="FFFFFF"/>
                </a:solidFill>
                <a:latin typeface="Share Tech"/>
                <a:sym typeface="Share Tech"/>
              </a:rPr>
              <a:t>Par mois : </a:t>
            </a:r>
            <a:endParaRPr lang="fr-FR" sz="2000" i="1" u="sng" dirty="0"/>
          </a:p>
        </p:txBody>
      </p:sp>
      <p:pic>
        <p:nvPicPr>
          <p:cNvPr id="6" name="Image 5">
            <a:extLst>
              <a:ext uri="{FF2B5EF4-FFF2-40B4-BE49-F238E27FC236}">
                <a16:creationId xmlns:a16="http://schemas.microsoft.com/office/drawing/2014/main" id="{A51E72A5-CB76-41DB-A5D2-C6B8F9043173}"/>
              </a:ext>
            </a:extLst>
          </p:cNvPr>
          <p:cNvPicPr>
            <a:picLocks noChangeAspect="1"/>
          </p:cNvPicPr>
          <p:nvPr/>
        </p:nvPicPr>
        <p:blipFill>
          <a:blip r:embed="rId4"/>
          <a:stretch>
            <a:fillRect/>
          </a:stretch>
        </p:blipFill>
        <p:spPr>
          <a:xfrm>
            <a:off x="5070775" y="1063154"/>
            <a:ext cx="3481114" cy="3020424"/>
          </a:xfrm>
          <a:prstGeom prst="rect">
            <a:avLst/>
          </a:prstGeom>
        </p:spPr>
      </p:pic>
      <p:sp>
        <p:nvSpPr>
          <p:cNvPr id="7" name="ZoneTexte 6">
            <a:extLst>
              <a:ext uri="{FF2B5EF4-FFF2-40B4-BE49-F238E27FC236}">
                <a16:creationId xmlns:a16="http://schemas.microsoft.com/office/drawing/2014/main" id="{A8851C37-17CC-40C5-96C4-1D25ACA0BF34}"/>
              </a:ext>
            </a:extLst>
          </p:cNvPr>
          <p:cNvSpPr txBox="1"/>
          <p:nvPr/>
        </p:nvSpPr>
        <p:spPr>
          <a:xfrm>
            <a:off x="951875" y="4234721"/>
            <a:ext cx="7412636" cy="523220"/>
          </a:xfrm>
          <a:prstGeom prst="rect">
            <a:avLst/>
          </a:prstGeom>
          <a:noFill/>
        </p:spPr>
        <p:txBody>
          <a:bodyPr wrap="square" rtlCol="0">
            <a:spAutoFit/>
          </a:bodyPr>
          <a:lstStyle/>
          <a:p>
            <a:r>
              <a:rPr lang="fr-FR" i="1" dirty="0">
                <a:solidFill>
                  <a:srgbClr val="FFFFFF"/>
                </a:solidFill>
                <a:latin typeface="Share Tech"/>
                <a:sym typeface="Share Tech"/>
              </a:rPr>
              <a:t>Graphiques complémentaires:  les locations sont élevés durant les mois de Mai-Juin-Juillet-Septembre et chutent petit à petit en s’éloignant de ces mois.	</a:t>
            </a:r>
            <a:r>
              <a:rPr lang="fr-FR" dirty="0">
                <a:solidFill>
                  <a:srgbClr val="FFFFFF"/>
                </a:solidFill>
                <a:latin typeface="Share Tech"/>
                <a:sym typeface="Share Tech"/>
              </a:rPr>
              <a:t>	</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239808" y="126036"/>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2. ANALYSE DES DONNÉES</a:t>
            </a:r>
            <a:endParaRPr dirty="0"/>
          </a:p>
        </p:txBody>
      </p:sp>
      <p:sp>
        <p:nvSpPr>
          <p:cNvPr id="702" name="Google Shape;702;p33"/>
          <p:cNvSpPr/>
          <p:nvPr/>
        </p:nvSpPr>
        <p:spPr>
          <a:xfrm>
            <a:off x="5346525" y="612197"/>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ZoneTexte 4">
            <a:extLst>
              <a:ext uri="{FF2B5EF4-FFF2-40B4-BE49-F238E27FC236}">
                <a16:creationId xmlns:a16="http://schemas.microsoft.com/office/drawing/2014/main" id="{EEB47848-3E5B-4A4E-9F86-A4B4595DC25C}"/>
              </a:ext>
            </a:extLst>
          </p:cNvPr>
          <p:cNvSpPr txBox="1"/>
          <p:nvPr/>
        </p:nvSpPr>
        <p:spPr>
          <a:xfrm>
            <a:off x="114675" y="655549"/>
            <a:ext cx="8914650" cy="400110"/>
          </a:xfrm>
          <a:prstGeom prst="rect">
            <a:avLst/>
          </a:prstGeom>
          <a:noFill/>
        </p:spPr>
        <p:txBody>
          <a:bodyPr wrap="square" rtlCol="0">
            <a:spAutoFit/>
          </a:bodyPr>
          <a:lstStyle/>
          <a:p>
            <a:r>
              <a:rPr lang="fr-FR" sz="2000" i="1" u="sng" dirty="0">
                <a:solidFill>
                  <a:srgbClr val="FFFFFF"/>
                </a:solidFill>
                <a:latin typeface="Share Tech"/>
                <a:sym typeface="Share Tech"/>
              </a:rPr>
              <a:t>Location de vélo moyenne selon l’heure et le jour de la semaine :</a:t>
            </a:r>
            <a:endParaRPr lang="fr-FR" sz="2000" i="1" u="sng" dirty="0"/>
          </a:p>
        </p:txBody>
      </p:sp>
      <p:pic>
        <p:nvPicPr>
          <p:cNvPr id="2" name="Image 1">
            <a:extLst>
              <a:ext uri="{FF2B5EF4-FFF2-40B4-BE49-F238E27FC236}">
                <a16:creationId xmlns:a16="http://schemas.microsoft.com/office/drawing/2014/main" id="{FCCCF511-66B1-43B0-A64F-9BABC4C466D1}"/>
              </a:ext>
            </a:extLst>
          </p:cNvPr>
          <p:cNvPicPr>
            <a:picLocks noChangeAspect="1"/>
          </p:cNvPicPr>
          <p:nvPr/>
        </p:nvPicPr>
        <p:blipFill>
          <a:blip r:embed="rId3"/>
          <a:stretch>
            <a:fillRect/>
          </a:stretch>
        </p:blipFill>
        <p:spPr>
          <a:xfrm>
            <a:off x="1117408" y="1065194"/>
            <a:ext cx="3091619" cy="4078306"/>
          </a:xfrm>
          <a:prstGeom prst="rect">
            <a:avLst/>
          </a:prstGeom>
        </p:spPr>
      </p:pic>
      <p:sp>
        <p:nvSpPr>
          <p:cNvPr id="3" name="ZoneTexte 2">
            <a:extLst>
              <a:ext uri="{FF2B5EF4-FFF2-40B4-BE49-F238E27FC236}">
                <a16:creationId xmlns:a16="http://schemas.microsoft.com/office/drawing/2014/main" id="{D3C80D56-53A4-4E1A-B922-21363282BCD3}"/>
              </a:ext>
            </a:extLst>
          </p:cNvPr>
          <p:cNvSpPr txBox="1"/>
          <p:nvPr/>
        </p:nvSpPr>
        <p:spPr>
          <a:xfrm>
            <a:off x="4894289" y="1424066"/>
            <a:ext cx="3507698" cy="2462213"/>
          </a:xfrm>
          <a:prstGeom prst="rect">
            <a:avLst/>
          </a:prstGeom>
          <a:noFill/>
        </p:spPr>
        <p:txBody>
          <a:bodyPr wrap="square" rtlCol="0">
            <a:spAutoFit/>
          </a:bodyPr>
          <a:lstStyle/>
          <a:p>
            <a:pPr marL="285750" indent="-285750">
              <a:buClr>
                <a:schemeClr val="bg1"/>
              </a:buClr>
              <a:buFont typeface="Courier New" panose="02070309020205020404" pitchFamily="49" charset="0"/>
              <a:buChar char="o"/>
            </a:pPr>
            <a:r>
              <a:rPr lang="fr-FR" i="1" dirty="0">
                <a:solidFill>
                  <a:schemeClr val="bg1"/>
                </a:solidFill>
                <a:latin typeface="Share Tech"/>
                <a:sym typeface="Share Tech"/>
              </a:rPr>
              <a:t>On peut voir des pics réguliers à 8h et 18h tout au long de la semaine sauf le samedi et dimanche</a:t>
            </a:r>
          </a:p>
          <a:p>
            <a:pPr marL="285750" indent="-285750">
              <a:buClr>
                <a:schemeClr val="bg1"/>
              </a:buClr>
              <a:buFont typeface="Courier New" panose="02070309020205020404" pitchFamily="49" charset="0"/>
              <a:buChar char="o"/>
            </a:pPr>
            <a:endParaRPr lang="fr-FR" i="1" dirty="0">
              <a:solidFill>
                <a:schemeClr val="bg1"/>
              </a:solidFill>
              <a:latin typeface="Share Tech"/>
              <a:sym typeface="Share Tech"/>
            </a:endParaRPr>
          </a:p>
          <a:p>
            <a:pPr marL="285750" indent="-285750">
              <a:buClr>
                <a:schemeClr val="bg1"/>
              </a:buClr>
              <a:buFont typeface="Courier New" panose="02070309020205020404" pitchFamily="49" charset="0"/>
              <a:buChar char="o"/>
            </a:pPr>
            <a:r>
              <a:rPr lang="fr-FR" i="1" dirty="0">
                <a:solidFill>
                  <a:schemeClr val="bg1"/>
                </a:solidFill>
                <a:latin typeface="Share Tech"/>
                <a:sym typeface="Share Tech"/>
              </a:rPr>
              <a:t>Le week-end , les locations sont plus élevés l’après-midi, entre 12 et 18h</a:t>
            </a:r>
            <a:endParaRPr lang="fr-FR" i="1" u="sng" dirty="0">
              <a:solidFill>
                <a:schemeClr val="bg1"/>
              </a:solidFill>
              <a:latin typeface="Share Tech"/>
              <a:sym typeface="Share Tech"/>
            </a:endParaRPr>
          </a:p>
          <a:p>
            <a:pPr marL="285750" indent="-285750">
              <a:buClr>
                <a:schemeClr val="bg1"/>
              </a:buClr>
              <a:buFont typeface="Courier New" panose="02070309020205020404" pitchFamily="49" charset="0"/>
              <a:buChar char="o"/>
            </a:pPr>
            <a:endParaRPr lang="fr-FR" i="1" u="sng" dirty="0">
              <a:solidFill>
                <a:schemeClr val="bg1"/>
              </a:solidFill>
              <a:latin typeface="Share Tech"/>
              <a:sym typeface="Share Tech"/>
            </a:endParaRPr>
          </a:p>
          <a:p>
            <a:pPr marL="285750" indent="-285750">
              <a:buClr>
                <a:schemeClr val="bg1"/>
              </a:buClr>
              <a:buFont typeface="Courier New" panose="02070309020205020404" pitchFamily="49" charset="0"/>
              <a:buChar char="o"/>
            </a:pPr>
            <a:endParaRPr lang="fr-FR" i="1" u="sng" dirty="0">
              <a:solidFill>
                <a:schemeClr val="bg1"/>
              </a:solidFill>
              <a:latin typeface="Share Tech"/>
              <a:sym typeface="Share Tech"/>
            </a:endParaRPr>
          </a:p>
          <a:p>
            <a:pPr marL="285750" indent="-285750">
              <a:buClr>
                <a:schemeClr val="bg1"/>
              </a:buClr>
              <a:buFont typeface="Courier New" panose="02070309020205020404" pitchFamily="49" charset="0"/>
              <a:buChar char="o"/>
            </a:pPr>
            <a:r>
              <a:rPr lang="fr-FR" i="1" u="sng" dirty="0">
                <a:solidFill>
                  <a:schemeClr val="bg1"/>
                </a:solidFill>
                <a:latin typeface="Share Tech"/>
                <a:sym typeface="Share Tech"/>
              </a:rPr>
              <a:t>Mis en évidence des habitudes quotidiennes des Séoulites concernant la location de vélo</a:t>
            </a:r>
            <a:endParaRPr lang="fr-FR" i="1" dirty="0">
              <a:solidFill>
                <a:schemeClr val="bg1"/>
              </a:solidFill>
              <a:latin typeface="Share Tech"/>
              <a:sym typeface="Share Tech"/>
            </a:endParaRPr>
          </a:p>
        </p:txBody>
      </p:sp>
    </p:spTree>
    <p:extLst>
      <p:ext uri="{BB962C8B-B14F-4D97-AF65-F5344CB8AC3E}">
        <p14:creationId xmlns:p14="http://schemas.microsoft.com/office/powerpoint/2010/main" val="121329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239808" y="126036"/>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2. ANALYSE DES DONNÉES</a:t>
            </a:r>
            <a:endParaRPr dirty="0"/>
          </a:p>
        </p:txBody>
      </p:sp>
      <p:sp>
        <p:nvSpPr>
          <p:cNvPr id="705" name="Google Shape;705;p33"/>
          <p:cNvSpPr/>
          <p:nvPr/>
        </p:nvSpPr>
        <p:spPr>
          <a:xfrm>
            <a:off x="7379613" y="219240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ZoneTexte 4">
            <a:extLst>
              <a:ext uri="{FF2B5EF4-FFF2-40B4-BE49-F238E27FC236}">
                <a16:creationId xmlns:a16="http://schemas.microsoft.com/office/drawing/2014/main" id="{EEB47848-3E5B-4A4E-9F86-A4B4595DC25C}"/>
              </a:ext>
            </a:extLst>
          </p:cNvPr>
          <p:cNvSpPr txBox="1"/>
          <p:nvPr/>
        </p:nvSpPr>
        <p:spPr>
          <a:xfrm>
            <a:off x="114675" y="626485"/>
            <a:ext cx="8914650" cy="400110"/>
          </a:xfrm>
          <a:prstGeom prst="rect">
            <a:avLst/>
          </a:prstGeom>
          <a:noFill/>
        </p:spPr>
        <p:txBody>
          <a:bodyPr wrap="square" rtlCol="0">
            <a:spAutoFit/>
          </a:bodyPr>
          <a:lstStyle/>
          <a:p>
            <a:r>
              <a:rPr lang="fr-FR" sz="2000" i="1" u="sng" dirty="0">
                <a:solidFill>
                  <a:srgbClr val="FFFFFF"/>
                </a:solidFill>
                <a:latin typeface="Share Tech"/>
                <a:sym typeface="Share Tech"/>
              </a:rPr>
              <a:t>Pourcentage de location selon la saison: </a:t>
            </a:r>
            <a:r>
              <a:rPr lang="fr-FR" sz="2000" i="1" dirty="0">
                <a:solidFill>
                  <a:srgbClr val="FFFFFF"/>
                </a:solidFill>
                <a:latin typeface="Share Tech"/>
                <a:sym typeface="Share Tech"/>
              </a:rPr>
              <a:t>           </a:t>
            </a:r>
            <a:r>
              <a:rPr lang="fr-FR" sz="2000" i="1" u="sng" dirty="0">
                <a:solidFill>
                  <a:srgbClr val="FFFFFF"/>
                </a:solidFill>
                <a:latin typeface="Share Tech"/>
                <a:sym typeface="Share Tech"/>
              </a:rPr>
              <a:t>Selon la température :     </a:t>
            </a:r>
            <a:endParaRPr lang="fr-FR" sz="2000" i="1" u="sng" dirty="0"/>
          </a:p>
        </p:txBody>
      </p:sp>
      <p:pic>
        <p:nvPicPr>
          <p:cNvPr id="3" name="Image 2">
            <a:extLst>
              <a:ext uri="{FF2B5EF4-FFF2-40B4-BE49-F238E27FC236}">
                <a16:creationId xmlns:a16="http://schemas.microsoft.com/office/drawing/2014/main" id="{E5CB0443-5AFF-4E9F-8E4A-1EEA33A229E1}"/>
              </a:ext>
            </a:extLst>
          </p:cNvPr>
          <p:cNvPicPr>
            <a:picLocks noChangeAspect="1"/>
          </p:cNvPicPr>
          <p:nvPr/>
        </p:nvPicPr>
        <p:blipFill>
          <a:blip r:embed="rId3"/>
          <a:stretch>
            <a:fillRect/>
          </a:stretch>
        </p:blipFill>
        <p:spPr>
          <a:xfrm>
            <a:off x="341027" y="1105954"/>
            <a:ext cx="3324068" cy="2870087"/>
          </a:xfrm>
          <a:prstGeom prst="rect">
            <a:avLst/>
          </a:prstGeom>
        </p:spPr>
      </p:pic>
      <p:pic>
        <p:nvPicPr>
          <p:cNvPr id="4" name="Image 3">
            <a:extLst>
              <a:ext uri="{FF2B5EF4-FFF2-40B4-BE49-F238E27FC236}">
                <a16:creationId xmlns:a16="http://schemas.microsoft.com/office/drawing/2014/main" id="{72CCFBFA-A8D2-4625-8E7C-DC07507E347B}"/>
              </a:ext>
            </a:extLst>
          </p:cNvPr>
          <p:cNvPicPr>
            <a:picLocks noChangeAspect="1"/>
          </p:cNvPicPr>
          <p:nvPr/>
        </p:nvPicPr>
        <p:blipFill>
          <a:blip r:embed="rId4"/>
          <a:stretch>
            <a:fillRect/>
          </a:stretch>
        </p:blipFill>
        <p:spPr>
          <a:xfrm>
            <a:off x="5096656" y="1135606"/>
            <a:ext cx="3172635" cy="2868062"/>
          </a:xfrm>
          <a:prstGeom prst="rect">
            <a:avLst/>
          </a:prstGeom>
        </p:spPr>
      </p:pic>
      <p:sp>
        <p:nvSpPr>
          <p:cNvPr id="7" name="ZoneTexte 6">
            <a:extLst>
              <a:ext uri="{FF2B5EF4-FFF2-40B4-BE49-F238E27FC236}">
                <a16:creationId xmlns:a16="http://schemas.microsoft.com/office/drawing/2014/main" id="{3A15557B-CA03-4B68-BBFE-B0071583D8EF}"/>
              </a:ext>
            </a:extLst>
          </p:cNvPr>
          <p:cNvSpPr txBox="1"/>
          <p:nvPr/>
        </p:nvSpPr>
        <p:spPr>
          <a:xfrm>
            <a:off x="858186" y="4189393"/>
            <a:ext cx="7427627" cy="954107"/>
          </a:xfrm>
          <a:prstGeom prst="rect">
            <a:avLst/>
          </a:prstGeom>
          <a:noFill/>
        </p:spPr>
        <p:txBody>
          <a:bodyPr wrap="square" rtlCol="0">
            <a:spAutoFit/>
          </a:bodyPr>
          <a:lstStyle/>
          <a:p>
            <a:r>
              <a:rPr lang="fr-FR" i="1" dirty="0">
                <a:solidFill>
                  <a:srgbClr val="FFFFFF"/>
                </a:solidFill>
                <a:latin typeface="Share Tech"/>
                <a:sym typeface="Share Tech"/>
              </a:rPr>
              <a:t>Les locations augmentent quand les températures sont douces, c’est-à-dire entre 20 et 30°C. Ceci est confirmé par le camembert sur le pourcentage des locations selon la saison: l’hiver montre une baisse significatif du pourcentage de location de vélo.</a:t>
            </a:r>
            <a:endParaRPr lang="fr-FR" dirty="0"/>
          </a:p>
          <a:p>
            <a:endParaRPr lang="fr-FR" dirty="0"/>
          </a:p>
        </p:txBody>
      </p:sp>
    </p:spTree>
    <p:extLst>
      <p:ext uri="{BB962C8B-B14F-4D97-AF65-F5344CB8AC3E}">
        <p14:creationId xmlns:p14="http://schemas.microsoft.com/office/powerpoint/2010/main" val="3706129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239808" y="126036"/>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2. ANALYSE DES DONNÉES</a:t>
            </a:r>
            <a:endParaRPr dirty="0"/>
          </a:p>
        </p:txBody>
      </p:sp>
      <p:sp>
        <p:nvSpPr>
          <p:cNvPr id="702" name="Google Shape;702;p33"/>
          <p:cNvSpPr/>
          <p:nvPr/>
        </p:nvSpPr>
        <p:spPr>
          <a:xfrm>
            <a:off x="5346525" y="612197"/>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7379613" y="219240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ZoneTexte 4">
            <a:extLst>
              <a:ext uri="{FF2B5EF4-FFF2-40B4-BE49-F238E27FC236}">
                <a16:creationId xmlns:a16="http://schemas.microsoft.com/office/drawing/2014/main" id="{EEB47848-3E5B-4A4E-9F86-A4B4595DC25C}"/>
              </a:ext>
            </a:extLst>
          </p:cNvPr>
          <p:cNvSpPr txBox="1"/>
          <p:nvPr/>
        </p:nvSpPr>
        <p:spPr>
          <a:xfrm>
            <a:off x="114675" y="655549"/>
            <a:ext cx="8914650" cy="400110"/>
          </a:xfrm>
          <a:prstGeom prst="rect">
            <a:avLst/>
          </a:prstGeom>
          <a:noFill/>
        </p:spPr>
        <p:txBody>
          <a:bodyPr wrap="square" rtlCol="0">
            <a:spAutoFit/>
          </a:bodyPr>
          <a:lstStyle/>
          <a:p>
            <a:r>
              <a:rPr lang="fr-FR" sz="2000" i="1" u="sng" dirty="0">
                <a:solidFill>
                  <a:srgbClr val="FFFFFF"/>
                </a:solidFill>
                <a:latin typeface="Share Tech"/>
                <a:sym typeface="Share Tech"/>
              </a:rPr>
              <a:t>Location de vélo en fonction de différentes conditions climatique:</a:t>
            </a:r>
            <a:endParaRPr lang="fr-FR" sz="2000" i="1" u="sng" dirty="0"/>
          </a:p>
        </p:txBody>
      </p:sp>
      <p:pic>
        <p:nvPicPr>
          <p:cNvPr id="3" name="Image 2">
            <a:extLst>
              <a:ext uri="{FF2B5EF4-FFF2-40B4-BE49-F238E27FC236}">
                <a16:creationId xmlns:a16="http://schemas.microsoft.com/office/drawing/2014/main" id="{BAFE1C59-6869-4334-B1BB-FD7C76F70A9D}"/>
              </a:ext>
            </a:extLst>
          </p:cNvPr>
          <p:cNvPicPr>
            <a:picLocks noChangeAspect="1"/>
          </p:cNvPicPr>
          <p:nvPr/>
        </p:nvPicPr>
        <p:blipFill>
          <a:blip r:embed="rId3"/>
          <a:stretch>
            <a:fillRect/>
          </a:stretch>
        </p:blipFill>
        <p:spPr>
          <a:xfrm>
            <a:off x="239808" y="1233349"/>
            <a:ext cx="3947720" cy="2393697"/>
          </a:xfrm>
          <a:prstGeom prst="rect">
            <a:avLst/>
          </a:prstGeom>
        </p:spPr>
      </p:pic>
      <p:pic>
        <p:nvPicPr>
          <p:cNvPr id="4" name="Image 3">
            <a:extLst>
              <a:ext uri="{FF2B5EF4-FFF2-40B4-BE49-F238E27FC236}">
                <a16:creationId xmlns:a16="http://schemas.microsoft.com/office/drawing/2014/main" id="{C4648DBC-7255-4B72-82F3-ED913CA382B6}"/>
              </a:ext>
            </a:extLst>
          </p:cNvPr>
          <p:cNvPicPr>
            <a:picLocks noChangeAspect="1"/>
          </p:cNvPicPr>
          <p:nvPr/>
        </p:nvPicPr>
        <p:blipFill>
          <a:blip r:embed="rId4"/>
          <a:stretch>
            <a:fillRect/>
          </a:stretch>
        </p:blipFill>
        <p:spPr>
          <a:xfrm>
            <a:off x="4572000" y="1246013"/>
            <a:ext cx="3487711" cy="2381033"/>
          </a:xfrm>
          <a:prstGeom prst="rect">
            <a:avLst/>
          </a:prstGeom>
        </p:spPr>
      </p:pic>
      <p:sp>
        <p:nvSpPr>
          <p:cNvPr id="6" name="ZoneTexte 5">
            <a:extLst>
              <a:ext uri="{FF2B5EF4-FFF2-40B4-BE49-F238E27FC236}">
                <a16:creationId xmlns:a16="http://schemas.microsoft.com/office/drawing/2014/main" id="{AE111F61-3513-4ED6-A1D8-77B10A44D43D}"/>
              </a:ext>
            </a:extLst>
          </p:cNvPr>
          <p:cNvSpPr txBox="1"/>
          <p:nvPr/>
        </p:nvSpPr>
        <p:spPr>
          <a:xfrm>
            <a:off x="816678" y="3908885"/>
            <a:ext cx="7740989" cy="738664"/>
          </a:xfrm>
          <a:prstGeom prst="rect">
            <a:avLst/>
          </a:prstGeom>
          <a:noFill/>
        </p:spPr>
        <p:txBody>
          <a:bodyPr wrap="square" rtlCol="0">
            <a:spAutoFit/>
          </a:bodyPr>
          <a:lstStyle/>
          <a:p>
            <a:r>
              <a:rPr lang="fr-FR" i="1" dirty="0">
                <a:solidFill>
                  <a:srgbClr val="FFFFFF"/>
                </a:solidFill>
                <a:latin typeface="Share Tech"/>
                <a:sym typeface="Share Tech"/>
              </a:rPr>
              <a:t>On voit que pour ces 3 premiers graphiques, la location de vélos décroît fortement en cas de fortes pluies, chutes de neiges ou de vents importants. La météo sera sans doute un feature important pour notre modèle. Afin de voir d’autres analyses graphiques, merci de consulter le fichier Project.ipynb.</a:t>
            </a:r>
            <a:endParaRPr lang="fr-FR" dirty="0"/>
          </a:p>
        </p:txBody>
      </p:sp>
    </p:spTree>
    <p:extLst>
      <p:ext uri="{BB962C8B-B14F-4D97-AF65-F5344CB8AC3E}">
        <p14:creationId xmlns:p14="http://schemas.microsoft.com/office/powerpoint/2010/main" val="109810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239808" y="126036"/>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3. FEATURES ENGINEERING</a:t>
            </a:r>
            <a:endParaRPr dirty="0"/>
          </a:p>
        </p:txBody>
      </p:sp>
      <p:sp>
        <p:nvSpPr>
          <p:cNvPr id="702" name="Google Shape;702;p33"/>
          <p:cNvSpPr/>
          <p:nvPr/>
        </p:nvSpPr>
        <p:spPr>
          <a:xfrm>
            <a:off x="5346525" y="612197"/>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7379613" y="219240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ZoneTexte 4">
            <a:extLst>
              <a:ext uri="{FF2B5EF4-FFF2-40B4-BE49-F238E27FC236}">
                <a16:creationId xmlns:a16="http://schemas.microsoft.com/office/drawing/2014/main" id="{EEB47848-3E5B-4A4E-9F86-A4B4595DC25C}"/>
              </a:ext>
            </a:extLst>
          </p:cNvPr>
          <p:cNvSpPr txBox="1"/>
          <p:nvPr/>
        </p:nvSpPr>
        <p:spPr>
          <a:xfrm>
            <a:off x="51854" y="703836"/>
            <a:ext cx="8914650" cy="5016758"/>
          </a:xfrm>
          <a:prstGeom prst="rect">
            <a:avLst/>
          </a:prstGeom>
          <a:noFill/>
        </p:spPr>
        <p:txBody>
          <a:bodyPr wrap="square" rtlCol="0">
            <a:spAutoFit/>
          </a:bodyPr>
          <a:lstStyle/>
          <a:p>
            <a:pPr marL="342900" indent="-342900">
              <a:buClr>
                <a:schemeClr val="bg1"/>
              </a:buClr>
              <a:buFont typeface="Wingdings" panose="05000000000000000000" pitchFamily="2" charset="2"/>
              <a:buChar char="ü"/>
            </a:pPr>
            <a:r>
              <a:rPr lang="fr-FR" sz="2000" i="1" dirty="0">
                <a:solidFill>
                  <a:srgbClr val="FFFFFF"/>
                </a:solidFill>
                <a:latin typeface="Share Tech"/>
                <a:sym typeface="Share Tech"/>
              </a:rPr>
              <a:t>Suppression des lignes dont le feature « Functionning Day » est égal à « No » :     ce feature signifie que la location de vélo ne fonctionnait pas un jour donné donc pas de location par définition </a:t>
            </a:r>
          </a:p>
          <a:p>
            <a:pPr marL="342900" indent="-342900">
              <a:buClr>
                <a:schemeClr val="bg1"/>
              </a:buClr>
              <a:buFont typeface="Wingdings" panose="05000000000000000000" pitchFamily="2" charset="2"/>
              <a:buChar char="ü"/>
            </a:pPr>
            <a:r>
              <a:rPr lang="fr-FR" sz="2000" i="1" dirty="0">
                <a:solidFill>
                  <a:srgbClr val="FFFFFF"/>
                </a:solidFill>
                <a:latin typeface="Share Tech"/>
                <a:sym typeface="Share Tech"/>
              </a:rPr>
              <a:t>Suppression de la colonne « Functionning Day » dans le même temps</a:t>
            </a:r>
          </a:p>
          <a:p>
            <a:pPr>
              <a:buClr>
                <a:schemeClr val="bg1"/>
              </a:buClr>
            </a:pPr>
            <a:endParaRPr lang="fr-FR" sz="2000" i="1" dirty="0">
              <a:solidFill>
                <a:srgbClr val="FFFFFF"/>
              </a:solidFill>
              <a:latin typeface="Share Tech"/>
              <a:sym typeface="Share Tech"/>
            </a:endParaRPr>
          </a:p>
          <a:p>
            <a:pPr marL="342900" indent="-342900">
              <a:buClr>
                <a:schemeClr val="bg1"/>
              </a:buClr>
              <a:buFont typeface="Wingdings" panose="05000000000000000000" pitchFamily="2" charset="2"/>
              <a:buChar char="ü"/>
            </a:pPr>
            <a:r>
              <a:rPr lang="fr-FR" sz="2000" i="1" dirty="0">
                <a:solidFill>
                  <a:srgbClr val="FFFFFF"/>
                </a:solidFill>
                <a:latin typeface="Share Tech"/>
                <a:sym typeface="Share Tech"/>
              </a:rPr>
              <a:t>Feature Date : transformation du feature Date en 4 features qui sont Jour, Mois, Année , Jour de la semaine</a:t>
            </a:r>
          </a:p>
          <a:p>
            <a:pPr marL="342900" indent="-342900">
              <a:buClr>
                <a:schemeClr val="bg1"/>
              </a:buClr>
              <a:buFont typeface="Wingdings" panose="05000000000000000000" pitchFamily="2" charset="2"/>
              <a:buChar char="ü"/>
            </a:pPr>
            <a:r>
              <a:rPr lang="fr-FR" sz="2000" i="1" dirty="0">
                <a:solidFill>
                  <a:srgbClr val="FFFFFF"/>
                </a:solidFill>
                <a:latin typeface="Share Tech"/>
                <a:sym typeface="Share Tech"/>
              </a:rPr>
              <a:t>Suppression de la colonne « Date» dans le même temps</a:t>
            </a:r>
          </a:p>
          <a:p>
            <a:pPr>
              <a:buClr>
                <a:schemeClr val="bg1"/>
              </a:buClr>
            </a:pPr>
            <a:endParaRPr lang="fr-FR" sz="2000" i="1" dirty="0">
              <a:solidFill>
                <a:srgbClr val="FFFFFF"/>
              </a:solidFill>
              <a:latin typeface="Share Tech"/>
              <a:sym typeface="Share Tech"/>
            </a:endParaRPr>
          </a:p>
          <a:p>
            <a:pPr marL="342900" indent="-342900">
              <a:buClr>
                <a:schemeClr val="bg1"/>
              </a:buClr>
              <a:buFont typeface="Wingdings" panose="05000000000000000000" pitchFamily="2" charset="2"/>
              <a:buChar char="ü"/>
            </a:pPr>
            <a:r>
              <a:rPr lang="fr-FR" sz="2000" i="1" dirty="0">
                <a:solidFill>
                  <a:srgbClr val="FFFFFF"/>
                </a:solidFill>
                <a:latin typeface="Share Tech"/>
                <a:sym typeface="Share Tech"/>
              </a:rPr>
              <a:t>One Hot Encoding du feature « Season » qui devient donc 4 features différent : Autumn, Winter, Spring et Summer </a:t>
            </a:r>
          </a:p>
          <a:p>
            <a:pPr marL="342900" indent="-342900">
              <a:buClr>
                <a:schemeClr val="bg1"/>
              </a:buClr>
              <a:buFont typeface="Wingdings" panose="05000000000000000000" pitchFamily="2" charset="2"/>
              <a:buChar char="ü"/>
            </a:pPr>
            <a:r>
              <a:rPr lang="fr-FR" sz="2000" i="1" dirty="0">
                <a:solidFill>
                  <a:srgbClr val="FFFFFF"/>
                </a:solidFill>
                <a:latin typeface="Share Tech"/>
                <a:sym typeface="Share Tech"/>
              </a:rPr>
              <a:t>Suppression de la colonne « Season» dans le même temps</a:t>
            </a:r>
          </a:p>
          <a:p>
            <a:pPr marL="342900" indent="-342900">
              <a:buClr>
                <a:schemeClr val="bg1"/>
              </a:buClr>
              <a:buFont typeface="Wingdings" panose="05000000000000000000" pitchFamily="2" charset="2"/>
              <a:buChar char="ü"/>
            </a:pPr>
            <a:endParaRPr lang="fr-FR" sz="2000" i="1" dirty="0">
              <a:solidFill>
                <a:srgbClr val="FFFFFF"/>
              </a:solidFill>
              <a:latin typeface="Share Tech"/>
              <a:sym typeface="Share Tech"/>
            </a:endParaRPr>
          </a:p>
          <a:p>
            <a:pPr marL="342900" indent="-342900">
              <a:buClr>
                <a:schemeClr val="bg1"/>
              </a:buClr>
              <a:buFont typeface="Wingdings" panose="05000000000000000000" pitchFamily="2" charset="2"/>
              <a:buChar char="ü"/>
            </a:pPr>
            <a:endParaRPr lang="fr-FR" sz="2000" i="1" dirty="0">
              <a:solidFill>
                <a:srgbClr val="FFFFFF"/>
              </a:solidFill>
              <a:latin typeface="Share Tech"/>
              <a:sym typeface="Share Tech"/>
            </a:endParaRPr>
          </a:p>
          <a:p>
            <a:pPr marL="342900" indent="-342900">
              <a:buClr>
                <a:schemeClr val="bg1"/>
              </a:buClr>
              <a:buFont typeface="Wingdings" panose="05000000000000000000" pitchFamily="2" charset="2"/>
              <a:buChar char="ü"/>
            </a:pPr>
            <a:endParaRPr lang="fr-FR" sz="2000" dirty="0"/>
          </a:p>
          <a:p>
            <a:pPr marL="342900" indent="-342900">
              <a:buClr>
                <a:schemeClr val="bg1"/>
              </a:buClr>
              <a:buFont typeface="Wingdings" panose="05000000000000000000" pitchFamily="2" charset="2"/>
              <a:buChar char="ü"/>
            </a:pPr>
            <a:endParaRPr lang="fr-FR" sz="2000" i="1" u="sng" dirty="0"/>
          </a:p>
        </p:txBody>
      </p:sp>
    </p:spTree>
    <p:extLst>
      <p:ext uri="{BB962C8B-B14F-4D97-AF65-F5344CB8AC3E}">
        <p14:creationId xmlns:p14="http://schemas.microsoft.com/office/powerpoint/2010/main" val="120887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239808" y="126036"/>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3. FEATURES ENGINEERING</a:t>
            </a:r>
            <a:endParaRPr dirty="0"/>
          </a:p>
        </p:txBody>
      </p:sp>
      <p:sp>
        <p:nvSpPr>
          <p:cNvPr id="702" name="Google Shape;702;p33"/>
          <p:cNvSpPr/>
          <p:nvPr/>
        </p:nvSpPr>
        <p:spPr>
          <a:xfrm>
            <a:off x="5346525" y="612197"/>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7379613" y="219240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ZoneTexte 4">
            <a:extLst>
              <a:ext uri="{FF2B5EF4-FFF2-40B4-BE49-F238E27FC236}">
                <a16:creationId xmlns:a16="http://schemas.microsoft.com/office/drawing/2014/main" id="{EEB47848-3E5B-4A4E-9F86-A4B4595DC25C}"/>
              </a:ext>
            </a:extLst>
          </p:cNvPr>
          <p:cNvSpPr txBox="1"/>
          <p:nvPr/>
        </p:nvSpPr>
        <p:spPr>
          <a:xfrm>
            <a:off x="239808" y="730597"/>
            <a:ext cx="8914650" cy="3477875"/>
          </a:xfrm>
          <a:prstGeom prst="rect">
            <a:avLst/>
          </a:prstGeom>
          <a:noFill/>
        </p:spPr>
        <p:txBody>
          <a:bodyPr wrap="square" rtlCol="0">
            <a:spAutoFit/>
          </a:bodyPr>
          <a:lstStyle/>
          <a:p>
            <a:pPr>
              <a:buClr>
                <a:schemeClr val="bg1"/>
              </a:buClr>
            </a:pPr>
            <a:r>
              <a:rPr lang="fr-FR" sz="2000" i="1" dirty="0">
                <a:solidFill>
                  <a:srgbClr val="FFFFFF"/>
                </a:solidFill>
                <a:latin typeface="Share Tech"/>
                <a:sym typeface="Share Tech"/>
              </a:rPr>
              <a:t>Création de 2 datasets avant la prédiction du modèle : </a:t>
            </a:r>
          </a:p>
          <a:p>
            <a:pPr marL="342900" indent="-342900">
              <a:buClr>
                <a:schemeClr val="bg1"/>
              </a:buClr>
              <a:buFont typeface="Arial" panose="020B0604020202020204" pitchFamily="34" charset="0"/>
              <a:buChar char="•"/>
            </a:pPr>
            <a:r>
              <a:rPr lang="fr-FR" sz="2000" i="1" dirty="0">
                <a:solidFill>
                  <a:srgbClr val="FFFFFF"/>
                </a:solidFill>
                <a:latin typeface="Share Tech"/>
                <a:sym typeface="Share Tech"/>
              </a:rPr>
              <a:t>1</a:t>
            </a:r>
            <a:r>
              <a:rPr lang="fr-FR" sz="2000" i="1" baseline="30000" dirty="0">
                <a:solidFill>
                  <a:srgbClr val="FFFFFF"/>
                </a:solidFill>
                <a:latin typeface="Share Tech"/>
                <a:sym typeface="Share Tech"/>
              </a:rPr>
              <a:t>er</a:t>
            </a:r>
            <a:r>
              <a:rPr lang="fr-FR" sz="2000" i="1" dirty="0">
                <a:solidFill>
                  <a:srgbClr val="FFFFFF"/>
                </a:solidFill>
                <a:latin typeface="Share Tech"/>
                <a:sym typeface="Share Tech"/>
              </a:rPr>
              <a:t> dataset : features « Mois » et « Jour de la semaine » Label Encoder</a:t>
            </a:r>
          </a:p>
          <a:p>
            <a:pPr marL="342900" indent="-342900">
              <a:buClr>
                <a:schemeClr val="bg1"/>
              </a:buClr>
              <a:buFont typeface="Arial" panose="020B0604020202020204" pitchFamily="34" charset="0"/>
              <a:buChar char="•"/>
            </a:pPr>
            <a:r>
              <a:rPr lang="fr-FR" sz="2000" i="1" dirty="0">
                <a:solidFill>
                  <a:srgbClr val="FFFFFF"/>
                </a:solidFill>
                <a:latin typeface="Share Tech"/>
                <a:sym typeface="Share Tech"/>
              </a:rPr>
              <a:t>2</a:t>
            </a:r>
            <a:r>
              <a:rPr lang="fr-FR" sz="2000" i="1" baseline="30000" dirty="0">
                <a:solidFill>
                  <a:srgbClr val="FFFFFF"/>
                </a:solidFill>
                <a:latin typeface="Share Tech"/>
                <a:sym typeface="Share Tech"/>
              </a:rPr>
              <a:t>ème</a:t>
            </a:r>
            <a:r>
              <a:rPr lang="fr-FR" sz="2000" i="1" dirty="0">
                <a:solidFill>
                  <a:srgbClr val="FFFFFF"/>
                </a:solidFill>
                <a:latin typeface="Share Tech"/>
                <a:sym typeface="Share Tech"/>
              </a:rPr>
              <a:t>  dataset : features « Mois » et « Jour de la semaine » One Hot Encoder</a:t>
            </a:r>
          </a:p>
          <a:p>
            <a:pPr marL="342900" indent="-342900">
              <a:buClr>
                <a:schemeClr val="bg1"/>
              </a:buClr>
              <a:buFont typeface="Arial" panose="020B0604020202020204" pitchFamily="34" charset="0"/>
              <a:buChar char="•"/>
            </a:pPr>
            <a:endParaRPr lang="fr-FR" sz="2000" i="1" dirty="0">
              <a:solidFill>
                <a:srgbClr val="FFFFFF"/>
              </a:solidFill>
              <a:latin typeface="Share Tech"/>
              <a:sym typeface="Share Tech"/>
            </a:endParaRPr>
          </a:p>
          <a:p>
            <a:pPr>
              <a:buClr>
                <a:schemeClr val="bg1"/>
              </a:buClr>
            </a:pPr>
            <a:r>
              <a:rPr lang="fr-FR" sz="2000" i="1" dirty="0">
                <a:solidFill>
                  <a:srgbClr val="FFFFFF"/>
                </a:solidFill>
                <a:latin typeface="Share Tech"/>
                <a:sym typeface="Share Tech"/>
              </a:rPr>
              <a:t>Normalisation des features suivant : ‘Temperature','Humidity','Windspeed','Visibility','DewPointTemperature','SolarRadiation','Rainfall','Snowfall’</a:t>
            </a:r>
          </a:p>
          <a:p>
            <a:pPr>
              <a:buClr>
                <a:schemeClr val="bg1"/>
              </a:buClr>
            </a:pPr>
            <a:endParaRPr lang="fr-FR" sz="2000" i="1" dirty="0">
              <a:solidFill>
                <a:srgbClr val="FFFFFF"/>
              </a:solidFill>
              <a:latin typeface="Share Tech"/>
              <a:sym typeface="Share Tech"/>
            </a:endParaRPr>
          </a:p>
          <a:p>
            <a:pPr>
              <a:buClr>
                <a:schemeClr val="bg1"/>
              </a:buClr>
            </a:pPr>
            <a:r>
              <a:rPr lang="fr-FR" sz="2000" i="1" dirty="0" err="1">
                <a:solidFill>
                  <a:srgbClr val="FFFFFF"/>
                </a:solidFill>
                <a:latin typeface="Share Tech"/>
                <a:sym typeface="Share Tech"/>
              </a:rPr>
              <a:t>MinMaxScaler</a:t>
            </a:r>
            <a:r>
              <a:rPr lang="fr-FR" sz="2000" i="1" dirty="0">
                <a:solidFill>
                  <a:srgbClr val="FFFFFF"/>
                </a:solidFill>
                <a:latin typeface="Share Tech"/>
                <a:sym typeface="Share Tech"/>
              </a:rPr>
              <a:t> :  </a:t>
            </a:r>
          </a:p>
          <a:p>
            <a:pPr marL="342900" indent="-342900">
              <a:buClr>
                <a:schemeClr val="bg1"/>
              </a:buClr>
              <a:buFont typeface="Wingdings" panose="05000000000000000000" pitchFamily="2" charset="2"/>
              <a:buChar char="ü"/>
            </a:pPr>
            <a:endParaRPr lang="fr-FR" sz="2000" dirty="0"/>
          </a:p>
          <a:p>
            <a:pPr marL="342900" indent="-342900">
              <a:buClr>
                <a:schemeClr val="bg1"/>
              </a:buClr>
              <a:buFont typeface="Wingdings" panose="05000000000000000000" pitchFamily="2" charset="2"/>
              <a:buChar char="ü"/>
            </a:pPr>
            <a:endParaRPr lang="fr-FR" sz="2000" i="1" u="sng" dirty="0"/>
          </a:p>
        </p:txBody>
      </p:sp>
      <p:pic>
        <p:nvPicPr>
          <p:cNvPr id="2" name="Image 1">
            <a:extLst>
              <a:ext uri="{FF2B5EF4-FFF2-40B4-BE49-F238E27FC236}">
                <a16:creationId xmlns:a16="http://schemas.microsoft.com/office/drawing/2014/main" id="{772E148C-F07C-4C36-991F-CAAE0B663D0B}"/>
              </a:ext>
            </a:extLst>
          </p:cNvPr>
          <p:cNvPicPr>
            <a:picLocks noChangeAspect="1"/>
          </p:cNvPicPr>
          <p:nvPr/>
        </p:nvPicPr>
        <p:blipFill>
          <a:blip r:embed="rId3"/>
          <a:stretch>
            <a:fillRect/>
          </a:stretch>
        </p:blipFill>
        <p:spPr>
          <a:xfrm>
            <a:off x="3354766" y="3308271"/>
            <a:ext cx="2061832" cy="619991"/>
          </a:xfrm>
          <a:prstGeom prst="rect">
            <a:avLst/>
          </a:prstGeom>
        </p:spPr>
      </p:pic>
    </p:spTree>
    <p:extLst>
      <p:ext uri="{BB962C8B-B14F-4D97-AF65-F5344CB8AC3E}">
        <p14:creationId xmlns:p14="http://schemas.microsoft.com/office/powerpoint/2010/main" val="3765740466"/>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1759</TotalTime>
  <Words>752</Words>
  <Application>Microsoft Office PowerPoint</Application>
  <PresentationFormat>Affichage à l'écran (16:9)</PresentationFormat>
  <Paragraphs>99</Paragraphs>
  <Slides>15</Slides>
  <Notes>15</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15</vt:i4>
      </vt:variant>
    </vt:vector>
  </HeadingPairs>
  <TitlesOfParts>
    <vt:vector size="25" baseType="lpstr">
      <vt:lpstr>Share Tech</vt:lpstr>
      <vt:lpstr>Advent Pro SemiBold</vt:lpstr>
      <vt:lpstr>Livvic Light</vt:lpstr>
      <vt:lpstr>Arial</vt:lpstr>
      <vt:lpstr>Fira Sans Extra Condensed Medium</vt:lpstr>
      <vt:lpstr>Wingdings</vt:lpstr>
      <vt:lpstr>Maven Pro</vt:lpstr>
      <vt:lpstr>Nunito Light</vt:lpstr>
      <vt:lpstr>Courier New</vt:lpstr>
      <vt:lpstr>Data Science Consulting by Slidesgo</vt:lpstr>
      <vt:lpstr>Python for Data Analysis Seoul Bike Prediction</vt:lpstr>
      <vt:lpstr>OBJECTIFS</vt:lpstr>
      <vt:lpstr>TARGET</vt:lpstr>
      <vt:lpstr>2. ANALYSE DES DONNÉES</vt:lpstr>
      <vt:lpstr>2. ANALYSE DES DONNÉES</vt:lpstr>
      <vt:lpstr>2. ANALYSE DES DONNÉES</vt:lpstr>
      <vt:lpstr>2. ANALYSE DES DONNÉES</vt:lpstr>
      <vt:lpstr>3. FEATURES ENGINEERING</vt:lpstr>
      <vt:lpstr>3. FEATURES ENGINEERING</vt:lpstr>
      <vt:lpstr>4. MODÈLE DE PRÉDICTION</vt:lpstr>
      <vt:lpstr>5. RÉSULTATS</vt:lpstr>
      <vt:lpstr>5. RESULTATS</vt:lpstr>
      <vt:lpstr>6. DÉPLOIMENT DU MODÈLE</vt:lpstr>
      <vt:lpstr>6. DÉPLOIMENT DU MODÈLE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Analysis Seoul Bike Prediction</dc:title>
  <cp:lastModifiedBy>Youssef Zemali</cp:lastModifiedBy>
  <cp:revision>44</cp:revision>
  <dcterms:modified xsi:type="dcterms:W3CDTF">2021-01-08T15:13:43Z</dcterms:modified>
</cp:coreProperties>
</file>