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6" r:id="rId2"/>
    <p:sldId id="407" r:id="rId3"/>
    <p:sldId id="408" r:id="rId4"/>
    <p:sldId id="409" r:id="rId5"/>
    <p:sldId id="410" r:id="rId6"/>
    <p:sldId id="411" r:id="rId7"/>
    <p:sldId id="412" r:id="rId8"/>
    <p:sldId id="264" r:id="rId9"/>
    <p:sldId id="414" r:id="rId10"/>
    <p:sldId id="41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114"/>
    <a:srgbClr val="083467"/>
    <a:srgbClr val="F3B23C"/>
    <a:srgbClr val="DF6613"/>
    <a:srgbClr val="062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01F34-027A-0784-7E4D-F0344D33E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FA5592-619E-4782-499E-49DF350B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2DC55-997F-FB44-5C68-E8B88E39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5589D-4589-EDB1-38CC-38097775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62D1F-BF7B-EB59-5332-341B1634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3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8878A-F6C5-0605-F4A3-F9FB61C4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12AC17-F495-CBD2-F706-9E2F94D1A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AB9C9-6B3F-8140-2288-A7261B7A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A4713-DCC3-3094-65E3-DA16D223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60DC2-651E-4F8D-4B00-18C7410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7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58EC50-EBE2-CE38-4A4B-FFCDB56C4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FC52A7-B516-719F-4813-2D2728C1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778A1-681A-08AB-4B98-DD0E9A22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8EF70-55A8-F468-586B-3A9B39D8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918E2-DE3D-D75A-D296-13FFD2B2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F1FEE-F680-D8BA-B6DC-C3179C98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BECFE-B532-0822-DA79-01F2FD85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01C15-C373-11C7-22A5-0E340AF2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6C594-74EC-819A-40DF-A6033F91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EC3B7-DC16-A4F1-8DEA-F069F4C2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0AEBE-02A5-BF15-F723-2B198E23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D9366-BC0B-9297-361A-10487B0FF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A8C5A-5209-B9CE-3F7F-0F215B5D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B7ABB-6FCB-FD8D-9C6D-D5B16A90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C429C-F044-C07A-7F54-380C64D6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2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E1977-8614-B03D-A1B0-D247D298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5831D-9569-F15D-DA52-2A8B6F3DD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6AC65-ECCB-B402-469A-19CCA1F3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4E21D-D798-B971-CA97-F8F85A51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6A68C-BCE3-2192-68C6-5BCFFA05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24AFC-8F33-F4F0-A574-B96DE913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8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6829D-4DAC-B280-0423-E388F936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C75DB-AB05-9C8E-4B24-060D142EB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02F-6185-09C6-3C80-71AA0F259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FF7652-4439-B5D2-DBEE-2B656BEA5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FAF866-0E10-3532-757F-EB16DACEA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8FB62-899A-5C6D-98C5-58EC3FF8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880F1E-FA88-7A4F-276B-5F7E69D6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5F0022-8B12-35B7-EE0B-374CB15C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7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2C581-E17C-A45A-BBA0-91DF39FF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911357-5CA3-A82D-C01D-E10DFB9D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160698-740B-4A67-DFF1-8087F11B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71BC20-3982-49AB-7CB7-C2D2BE3C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137442-85DA-B991-F599-F956758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56E5D9-BB4C-096C-6210-37A0FD58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6B9D16-3CD3-08A0-559B-7A6BEDE8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9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57B57-F872-3EEB-2E72-E9903C0A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DE681-307F-29F8-D0D1-4FCFDBEF4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8B4EB-30BF-3150-FAB4-C3AC4F5DF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0FE1FB-D77C-19DF-64F4-DE0AFAE3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46038-8E72-ADE7-DC90-FB779967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5B7AFA-A1A5-685B-FBAC-E1154FA4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9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DC3ED-4B12-4AFB-23FB-9A328996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F9D750-528A-78CF-CD6A-3C0869619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FCEB4-E763-CC35-E803-92C957CB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934D2-BFCC-CA62-B22A-527CFEFB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4FA9F-4DE6-18D4-06F9-68FBCC3E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3794E-920E-D1A7-7EA6-28C8E54A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2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8FC093-B4D9-32A3-81CF-3CFE5980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F1365-C6B4-CCC2-883F-B428E564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1360B-5CCC-1843-9A41-F3AEE883B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49BF-CBAB-41E8-8B75-F876DBEDDF5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E0F49-17FA-D168-1459-CF719F2C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96652-B5CC-93B9-C2DD-745267C00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0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100540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思源黑体 CN Bold"/>
                <a:ea typeface="思源黑体 CN Bold"/>
              </a:rPr>
              <a:t>概念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8FC4CE-3DDB-D7E8-AD31-CCFB46CE8719}"/>
              </a:ext>
            </a:extLst>
          </p:cNvPr>
          <p:cNvGrpSpPr/>
          <p:nvPr/>
        </p:nvGrpSpPr>
        <p:grpSpPr>
          <a:xfrm>
            <a:off x="864957" y="3860864"/>
            <a:ext cx="4949917" cy="2753000"/>
            <a:chOff x="7422896" y="0"/>
            <a:chExt cx="4769104" cy="2619737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5259F25-A7BD-442C-886E-DA2EC9637DFF}"/>
                </a:ext>
              </a:extLst>
            </p:cNvPr>
            <p:cNvSpPr/>
            <p:nvPr/>
          </p:nvSpPr>
          <p:spPr>
            <a:xfrm>
              <a:off x="7422896" y="0"/>
              <a:ext cx="4769104" cy="261973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35000">
                  <a:srgbClr val="DC8A06"/>
                </a:gs>
                <a:gs pos="100000">
                  <a:srgbClr val="FCC352"/>
                </a:gs>
              </a:gsLst>
              <a:lin ang="13500000" scaled="1"/>
              <a:tileRect/>
            </a:gradFill>
            <a:ln w="528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3A761CF-4BF6-E174-8AD7-C3117E7FD3E1}"/>
                </a:ext>
              </a:extLst>
            </p:cNvPr>
            <p:cNvSpPr txBox="1"/>
            <p:nvPr/>
          </p:nvSpPr>
          <p:spPr>
            <a:xfrm>
              <a:off x="7785224" y="303944"/>
              <a:ext cx="4016799" cy="2172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A container is a standard unit of software that packages up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code and all its dependencies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so the application runs quickly and reliably from one computing environment to another.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386DF44-ECC2-641B-D251-F636E52CBFCF}"/>
              </a:ext>
            </a:extLst>
          </p:cNvPr>
          <p:cNvGrpSpPr/>
          <p:nvPr/>
        </p:nvGrpSpPr>
        <p:grpSpPr>
          <a:xfrm>
            <a:off x="5814874" y="1107864"/>
            <a:ext cx="4949917" cy="2753000"/>
            <a:chOff x="1326896" y="3429000"/>
            <a:chExt cx="4769104" cy="261973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C9E7B50-4015-43DB-950A-CEAFA3349216}"/>
                </a:ext>
              </a:extLst>
            </p:cNvPr>
            <p:cNvSpPr/>
            <p:nvPr/>
          </p:nvSpPr>
          <p:spPr>
            <a:xfrm>
              <a:off x="1326896" y="3429000"/>
              <a:ext cx="4769104" cy="261973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14FA2"/>
                </a:gs>
                <a:gs pos="96000">
                  <a:srgbClr val="0E1E38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D90D931-BDF4-23B3-3522-3403C6C80E14}"/>
                </a:ext>
              </a:extLst>
            </p:cNvPr>
            <p:cNvSpPr txBox="1"/>
            <p:nvPr/>
          </p:nvSpPr>
          <p:spPr>
            <a:xfrm>
              <a:off x="1394930" y="4152811"/>
              <a:ext cx="4633036" cy="11153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Programs running inside of a container can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only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see the container's contents and devices assigned to the container.</a:t>
              </a:r>
            </a:p>
          </p:txBody>
        </p:sp>
      </p:grpSp>
      <p:pic>
        <p:nvPicPr>
          <p:cNvPr id="4" name="图形 3" descr="框">
            <a:extLst>
              <a:ext uri="{FF2B5EF4-FFF2-40B4-BE49-F238E27FC236}">
                <a16:creationId xmlns:a16="http://schemas.microsoft.com/office/drawing/2014/main" id="{4146CE9A-AABE-AD45-DD61-0DBE10A6C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3961" y="1628409"/>
            <a:ext cx="1711910" cy="1711910"/>
          </a:xfrm>
          <a:prstGeom prst="rect">
            <a:avLst/>
          </a:prstGeom>
        </p:spPr>
      </p:pic>
      <p:pic>
        <p:nvPicPr>
          <p:cNvPr id="7" name="图形 6" descr="云计算">
            <a:extLst>
              <a:ext uri="{FF2B5EF4-FFF2-40B4-BE49-F238E27FC236}">
                <a16:creationId xmlns:a16="http://schemas.microsoft.com/office/drawing/2014/main" id="{003477F9-02EA-BBEE-536D-99D42AF47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4949" y="4412481"/>
            <a:ext cx="1649766" cy="16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1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26468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思源黑体 CN Bold"/>
                <a:ea typeface="思源黑体 CN Bold"/>
              </a:rPr>
              <a:t>集群管理平台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BFF4E1C-A62E-77E2-2BD3-3B110B8E32D1}"/>
              </a:ext>
            </a:extLst>
          </p:cNvPr>
          <p:cNvSpPr txBox="1"/>
          <p:nvPr/>
        </p:nvSpPr>
        <p:spPr>
          <a:xfrm>
            <a:off x="855052" y="1519797"/>
            <a:ext cx="32101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latin typeface="思源黑体 CN Bold"/>
                <a:ea typeface="思源黑体 CN Bold"/>
              </a:rPr>
              <a:t>Kubernetes(K8S)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pic>
        <p:nvPicPr>
          <p:cNvPr id="3074" name="Picture 2" descr="Why Is Storage On Kubernetes So Hard? - Software Engineering Daily">
            <a:extLst>
              <a:ext uri="{FF2B5EF4-FFF2-40B4-BE49-F238E27FC236}">
                <a16:creationId xmlns:a16="http://schemas.microsoft.com/office/drawing/2014/main" id="{27897F1C-479E-9F3D-FB98-B709F4B69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97" b="89974" l="10000" r="90000">
                        <a14:foregroundMark x1="27123" y1="86889" x2="27123" y2="86889"/>
                        <a14:foregroundMark x1="30822" y1="87918" x2="30822" y2="87918"/>
                        <a14:foregroundMark x1="36438" y1="84319" x2="36438" y2="84319"/>
                        <a14:foregroundMark x1="42192" y1="87404" x2="42192" y2="87404"/>
                        <a14:foregroundMark x1="43562" y1="86118" x2="43562" y2="86118"/>
                        <a14:foregroundMark x1="43836" y1="86118" x2="43836" y2="86118"/>
                        <a14:foregroundMark x1="43836" y1="86118" x2="43836" y2="86118"/>
                        <a14:foregroundMark x1="47808" y1="87661" x2="47808" y2="87661"/>
                        <a14:foregroundMark x1="51507" y1="87147" x2="51507" y2="87147"/>
                        <a14:foregroundMark x1="57534" y1="87661" x2="57534" y2="87661"/>
                        <a14:foregroundMark x1="66575" y1="87918" x2="66575" y2="87918"/>
                        <a14:foregroundMark x1="62466" y1="87661" x2="62466" y2="87661"/>
                        <a14:foregroundMark x1="72877" y1="87404" x2="72877" y2="87404"/>
                        <a14:foregroundMark x1="44932" y1="36504" x2="44932" y2="36504"/>
                        <a14:foregroundMark x1="47945" y1="29820" x2="47945" y2="29820"/>
                        <a14:foregroundMark x1="52329" y1="30077" x2="52329" y2="30077"/>
                        <a14:foregroundMark x1="56438" y1="36504" x2="56438" y2="36504"/>
                        <a14:foregroundMark x1="50000" y1="8997" x2="50000" y2="8997"/>
                        <a14:foregroundMark x1="54795" y1="44730" x2="54795" y2="44730"/>
                        <a14:foregroundMark x1="49863" y1="37275" x2="49863" y2="37275"/>
                        <a14:foregroundMark x1="49863" y1="47301" x2="49863" y2="47301"/>
                        <a14:foregroundMark x1="46027" y1="44987" x2="46027" y2="44987"/>
                        <a14:backgroundMark x1="43562" y1="85861" x2="43562" y2="85861"/>
                        <a14:backgroundMark x1="44110" y1="85861" x2="44110" y2="85861"/>
                        <a14:backgroundMark x1="43699" y1="85861" x2="43699" y2="85861"/>
                        <a14:backgroundMark x1="43562" y1="86118" x2="43562" y2="86118"/>
                        <a14:backgroundMark x1="44110" y1="86118" x2="44110" y2="86118"/>
                        <a14:backgroundMark x1="43836" y1="86118" x2="43836" y2="86118"/>
                        <a14:backgroundMark x1="58219" y1="86118" x2="58219" y2="86118"/>
                        <a14:backgroundMark x1="67671" y1="85861" x2="67671" y2="85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53" r="17320"/>
          <a:stretch/>
        </p:blipFill>
        <p:spPr bwMode="auto">
          <a:xfrm>
            <a:off x="10067276" y="131398"/>
            <a:ext cx="2006353" cy="161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5AD917A8-ABF3-4682-2C84-E90E08A0CC5E}"/>
              </a:ext>
            </a:extLst>
          </p:cNvPr>
          <p:cNvSpPr/>
          <p:nvPr/>
        </p:nvSpPr>
        <p:spPr>
          <a:xfrm>
            <a:off x="1295324" y="2794260"/>
            <a:ext cx="3748008" cy="115409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Master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节点</a:t>
            </a:r>
          </a:p>
        </p:txBody>
      </p:sp>
      <p:sp>
        <p:nvSpPr>
          <p:cNvPr id="36" name="流程图: 可选过程 35">
            <a:extLst>
              <a:ext uri="{FF2B5EF4-FFF2-40B4-BE49-F238E27FC236}">
                <a16:creationId xmlns:a16="http://schemas.microsoft.com/office/drawing/2014/main" id="{2077A939-BD30-4092-AD2C-02B0160E0E27}"/>
              </a:ext>
            </a:extLst>
          </p:cNvPr>
          <p:cNvSpPr/>
          <p:nvPr/>
        </p:nvSpPr>
        <p:spPr>
          <a:xfrm>
            <a:off x="658938" y="4761154"/>
            <a:ext cx="1146851" cy="115409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Node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节点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[0]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流程图: 可选过程 36">
            <a:extLst>
              <a:ext uri="{FF2B5EF4-FFF2-40B4-BE49-F238E27FC236}">
                <a16:creationId xmlns:a16="http://schemas.microsoft.com/office/drawing/2014/main" id="{C21B176F-8A70-BE70-76D7-E5A8A5D05069}"/>
              </a:ext>
            </a:extLst>
          </p:cNvPr>
          <p:cNvSpPr/>
          <p:nvPr/>
        </p:nvSpPr>
        <p:spPr>
          <a:xfrm>
            <a:off x="2149719" y="4761154"/>
            <a:ext cx="1146851" cy="115409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Node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节点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[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1]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8" name="流程图: 可选过程 37">
            <a:extLst>
              <a:ext uri="{FF2B5EF4-FFF2-40B4-BE49-F238E27FC236}">
                <a16:creationId xmlns:a16="http://schemas.microsoft.com/office/drawing/2014/main" id="{87CE4F29-A0A8-D47C-BD62-55B942186FCF}"/>
              </a:ext>
            </a:extLst>
          </p:cNvPr>
          <p:cNvSpPr/>
          <p:nvPr/>
        </p:nvSpPr>
        <p:spPr>
          <a:xfrm>
            <a:off x="4579245" y="4761154"/>
            <a:ext cx="1146851" cy="115409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Node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节点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[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]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401FA49-B225-279D-DF01-812BB940EC80}"/>
              </a:ext>
            </a:extLst>
          </p:cNvPr>
          <p:cNvSpPr/>
          <p:nvPr/>
        </p:nvSpPr>
        <p:spPr>
          <a:xfrm>
            <a:off x="3639844" y="5221342"/>
            <a:ext cx="115410" cy="1154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6900980-8C3F-EBE7-FA67-2C1CA65EE50A}"/>
              </a:ext>
            </a:extLst>
          </p:cNvPr>
          <p:cNvSpPr/>
          <p:nvPr/>
        </p:nvSpPr>
        <p:spPr>
          <a:xfrm>
            <a:off x="3845353" y="5215395"/>
            <a:ext cx="115410" cy="1154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D0B30D16-BE6C-8F3B-8036-8F46B5471CEB}"/>
              </a:ext>
            </a:extLst>
          </p:cNvPr>
          <p:cNvSpPr/>
          <p:nvPr/>
        </p:nvSpPr>
        <p:spPr>
          <a:xfrm>
            <a:off x="4050862" y="5215395"/>
            <a:ext cx="115410" cy="1154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25FC50-2281-814F-A54E-A4F0154FF631}"/>
              </a:ext>
            </a:extLst>
          </p:cNvPr>
          <p:cNvSpPr/>
          <p:nvPr/>
        </p:nvSpPr>
        <p:spPr>
          <a:xfrm>
            <a:off x="381740" y="1981463"/>
            <a:ext cx="5575177" cy="4472604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5EF14A-EFC6-720E-5C1B-CE3FAFE5488F}"/>
              </a:ext>
            </a:extLst>
          </p:cNvPr>
          <p:cNvSpPr txBox="1"/>
          <p:nvPr/>
        </p:nvSpPr>
        <p:spPr>
          <a:xfrm>
            <a:off x="585926" y="2263806"/>
            <a:ext cx="279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K8S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集群（</a:t>
            </a: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Cluster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6E1F493-7C80-AB46-DFA1-221B48ACC500}"/>
              </a:ext>
            </a:extLst>
          </p:cNvPr>
          <p:cNvSpPr/>
          <p:nvPr/>
        </p:nvSpPr>
        <p:spPr>
          <a:xfrm>
            <a:off x="6096000" y="1981462"/>
            <a:ext cx="5977629" cy="22354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4A44873-CA69-F5BB-72AC-078B7EEC2BED}"/>
              </a:ext>
            </a:extLst>
          </p:cNvPr>
          <p:cNvSpPr/>
          <p:nvPr/>
        </p:nvSpPr>
        <p:spPr>
          <a:xfrm>
            <a:off x="6096000" y="4220486"/>
            <a:ext cx="5977629" cy="22354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407D5430-7C74-509D-A43C-D7ED8BB26779}"/>
              </a:ext>
            </a:extLst>
          </p:cNvPr>
          <p:cNvSpPr/>
          <p:nvPr/>
        </p:nvSpPr>
        <p:spPr>
          <a:xfrm>
            <a:off x="6294268" y="3338017"/>
            <a:ext cx="5515992" cy="78123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rgbClr val="F3B2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etcd</a:t>
            </a:r>
            <a:endParaRPr lang="zh-CN" altLang="en-US" sz="2000" dirty="0">
              <a:solidFill>
                <a:srgbClr val="F3B23C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7" name="流程图: 可选过程 46">
            <a:extLst>
              <a:ext uri="{FF2B5EF4-FFF2-40B4-BE49-F238E27FC236}">
                <a16:creationId xmlns:a16="http://schemas.microsoft.com/office/drawing/2014/main" id="{438CEA37-2DC1-7AF7-4B7A-D015B01BE772}"/>
              </a:ext>
            </a:extLst>
          </p:cNvPr>
          <p:cNvSpPr/>
          <p:nvPr/>
        </p:nvSpPr>
        <p:spPr>
          <a:xfrm>
            <a:off x="6294268" y="2317943"/>
            <a:ext cx="1549559" cy="78123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3B2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API</a:t>
            </a:r>
          </a:p>
          <a:p>
            <a:pPr algn="ctr"/>
            <a:r>
              <a:rPr lang="en-US" altLang="zh-CN" sz="2000" dirty="0">
                <a:solidFill>
                  <a:srgbClr val="F3B2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Server</a:t>
            </a:r>
            <a:endParaRPr lang="zh-CN" altLang="en-US" sz="2000" dirty="0">
              <a:solidFill>
                <a:srgbClr val="F3B23C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8" name="流程图: 可选过程 47">
            <a:extLst>
              <a:ext uri="{FF2B5EF4-FFF2-40B4-BE49-F238E27FC236}">
                <a16:creationId xmlns:a16="http://schemas.microsoft.com/office/drawing/2014/main" id="{E2149F4D-32F5-C3BD-3F61-6692EC07EA86}"/>
              </a:ext>
            </a:extLst>
          </p:cNvPr>
          <p:cNvSpPr/>
          <p:nvPr/>
        </p:nvSpPr>
        <p:spPr>
          <a:xfrm>
            <a:off x="8277484" y="2317072"/>
            <a:ext cx="1549559" cy="78123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3B2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Scheduler</a:t>
            </a:r>
          </a:p>
        </p:txBody>
      </p:sp>
      <p:sp>
        <p:nvSpPr>
          <p:cNvPr id="49" name="流程图: 可选过程 48">
            <a:extLst>
              <a:ext uri="{FF2B5EF4-FFF2-40B4-BE49-F238E27FC236}">
                <a16:creationId xmlns:a16="http://schemas.microsoft.com/office/drawing/2014/main" id="{C38A4697-2586-8996-15C7-524CF01F261F}"/>
              </a:ext>
            </a:extLst>
          </p:cNvPr>
          <p:cNvSpPr/>
          <p:nvPr/>
        </p:nvSpPr>
        <p:spPr>
          <a:xfrm>
            <a:off x="10260698" y="2317073"/>
            <a:ext cx="1549559" cy="78123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3B2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Controller</a:t>
            </a:r>
          </a:p>
          <a:p>
            <a:pPr algn="ctr"/>
            <a:r>
              <a:rPr lang="en-US" altLang="zh-CN" sz="2000" dirty="0">
                <a:solidFill>
                  <a:srgbClr val="F3B2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Manager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BA398D95-F74D-F610-654F-692FC066CFD0}"/>
              </a:ext>
            </a:extLst>
          </p:cNvPr>
          <p:cNvSpPr/>
          <p:nvPr/>
        </p:nvSpPr>
        <p:spPr>
          <a:xfrm>
            <a:off x="6396768" y="5512163"/>
            <a:ext cx="1269507" cy="72796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834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Docker</a:t>
            </a:r>
            <a:endParaRPr lang="zh-CN" altLang="en-US" sz="2000" dirty="0">
              <a:solidFill>
                <a:srgbClr val="0834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1" name="流程图: 可选过程 50">
            <a:extLst>
              <a:ext uri="{FF2B5EF4-FFF2-40B4-BE49-F238E27FC236}">
                <a16:creationId xmlns:a16="http://schemas.microsoft.com/office/drawing/2014/main" id="{F8B4C3A9-D8EC-3F27-A1C8-CB26D63CCEE5}"/>
              </a:ext>
            </a:extLst>
          </p:cNvPr>
          <p:cNvSpPr/>
          <p:nvPr/>
        </p:nvSpPr>
        <p:spPr>
          <a:xfrm>
            <a:off x="7815306" y="5492691"/>
            <a:ext cx="1269507" cy="72796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rgbClr val="0834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Kubelet</a:t>
            </a:r>
            <a:endParaRPr lang="zh-CN" altLang="en-US" sz="2000" dirty="0">
              <a:solidFill>
                <a:srgbClr val="0834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2" name="流程图: 可选过程 51">
            <a:extLst>
              <a:ext uri="{FF2B5EF4-FFF2-40B4-BE49-F238E27FC236}">
                <a16:creationId xmlns:a16="http://schemas.microsoft.com/office/drawing/2014/main" id="{A00002EF-581D-6F9A-FDFE-08C9499B06EB}"/>
              </a:ext>
            </a:extLst>
          </p:cNvPr>
          <p:cNvSpPr/>
          <p:nvPr/>
        </p:nvSpPr>
        <p:spPr>
          <a:xfrm>
            <a:off x="9233844" y="5492690"/>
            <a:ext cx="1269507" cy="72796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rgbClr val="0834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Kube</a:t>
            </a:r>
            <a:r>
              <a:rPr lang="en-US" altLang="zh-CN" sz="2000" dirty="0">
                <a:solidFill>
                  <a:srgbClr val="0834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-proxy</a:t>
            </a:r>
            <a:endParaRPr lang="zh-CN" altLang="en-US" sz="2000" dirty="0">
              <a:solidFill>
                <a:srgbClr val="0834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3" name="流程图: 可选过程 52">
            <a:extLst>
              <a:ext uri="{FF2B5EF4-FFF2-40B4-BE49-F238E27FC236}">
                <a16:creationId xmlns:a16="http://schemas.microsoft.com/office/drawing/2014/main" id="{D9163E8D-FB0D-E439-7B5E-88520D5C1484}"/>
              </a:ext>
            </a:extLst>
          </p:cNvPr>
          <p:cNvSpPr/>
          <p:nvPr/>
        </p:nvSpPr>
        <p:spPr>
          <a:xfrm>
            <a:off x="10652382" y="5492690"/>
            <a:ext cx="1269507" cy="72796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rgbClr val="0834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Fluentd</a:t>
            </a:r>
            <a:endParaRPr lang="zh-CN" altLang="en-US" sz="2000" dirty="0">
              <a:solidFill>
                <a:srgbClr val="0834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4" name="流程图: 可选过程 53">
            <a:extLst>
              <a:ext uri="{FF2B5EF4-FFF2-40B4-BE49-F238E27FC236}">
                <a16:creationId xmlns:a16="http://schemas.microsoft.com/office/drawing/2014/main" id="{634D3984-1631-A118-3E5F-0D8D0B4EA1C0}"/>
              </a:ext>
            </a:extLst>
          </p:cNvPr>
          <p:cNvSpPr/>
          <p:nvPr/>
        </p:nvSpPr>
        <p:spPr>
          <a:xfrm>
            <a:off x="6396768" y="4447726"/>
            <a:ext cx="1269507" cy="72796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834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Pod[0]</a:t>
            </a:r>
            <a:endParaRPr lang="zh-CN" altLang="en-US" sz="2000" dirty="0">
              <a:solidFill>
                <a:srgbClr val="0834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6" name="流程图: 可选过程 55">
            <a:extLst>
              <a:ext uri="{FF2B5EF4-FFF2-40B4-BE49-F238E27FC236}">
                <a16:creationId xmlns:a16="http://schemas.microsoft.com/office/drawing/2014/main" id="{554EB596-4957-5CA2-EDE3-E7AC0F87D64A}"/>
              </a:ext>
            </a:extLst>
          </p:cNvPr>
          <p:cNvSpPr/>
          <p:nvPr/>
        </p:nvSpPr>
        <p:spPr>
          <a:xfrm>
            <a:off x="7815306" y="4445761"/>
            <a:ext cx="1269507" cy="72796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834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Pod[1]</a:t>
            </a:r>
            <a:endParaRPr lang="zh-CN" altLang="en-US" sz="2000" dirty="0">
              <a:solidFill>
                <a:srgbClr val="0834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C0AF851E-DD92-91D2-79E7-DAE3DFDE67E9}"/>
              </a:ext>
            </a:extLst>
          </p:cNvPr>
          <p:cNvSpPr/>
          <p:nvPr/>
        </p:nvSpPr>
        <p:spPr>
          <a:xfrm>
            <a:off x="9538674" y="4744152"/>
            <a:ext cx="115410" cy="1154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98911CE-9F34-4012-8AC1-C9C9BC28C357}"/>
              </a:ext>
            </a:extLst>
          </p:cNvPr>
          <p:cNvSpPr/>
          <p:nvPr/>
        </p:nvSpPr>
        <p:spPr>
          <a:xfrm>
            <a:off x="9744183" y="4738205"/>
            <a:ext cx="115410" cy="1154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6C05496-5769-0DBA-DA33-EFDCD5FABA20}"/>
              </a:ext>
            </a:extLst>
          </p:cNvPr>
          <p:cNvSpPr/>
          <p:nvPr/>
        </p:nvSpPr>
        <p:spPr>
          <a:xfrm>
            <a:off x="9949692" y="4738205"/>
            <a:ext cx="115410" cy="1154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可选过程 59">
            <a:extLst>
              <a:ext uri="{FF2B5EF4-FFF2-40B4-BE49-F238E27FC236}">
                <a16:creationId xmlns:a16="http://schemas.microsoft.com/office/drawing/2014/main" id="{01BF65DD-34AF-2631-DB9A-0EEC94024492}"/>
              </a:ext>
            </a:extLst>
          </p:cNvPr>
          <p:cNvSpPr/>
          <p:nvPr/>
        </p:nvSpPr>
        <p:spPr>
          <a:xfrm>
            <a:off x="10652381" y="4442180"/>
            <a:ext cx="1269507" cy="72796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834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Pod[m]</a:t>
            </a:r>
            <a:endParaRPr lang="zh-CN" altLang="en-US" sz="2000" dirty="0">
              <a:solidFill>
                <a:srgbClr val="0834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5DDF072-C73A-7D73-8F7B-0A68021BF557}"/>
              </a:ext>
            </a:extLst>
          </p:cNvPr>
          <p:cNvCxnSpPr>
            <a:cxnSpLocks/>
          </p:cNvCxnSpPr>
          <p:nvPr/>
        </p:nvCxnSpPr>
        <p:spPr>
          <a:xfrm flipV="1">
            <a:off x="4978746" y="1981462"/>
            <a:ext cx="1117254" cy="894903"/>
          </a:xfrm>
          <a:prstGeom prst="line">
            <a:avLst/>
          </a:prstGeom>
          <a:ln w="38100">
            <a:solidFill>
              <a:srgbClr val="0834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EC3D028-930D-5867-2EC4-47D68BCC78E3}"/>
              </a:ext>
            </a:extLst>
          </p:cNvPr>
          <p:cNvCxnSpPr>
            <a:cxnSpLocks/>
          </p:cNvCxnSpPr>
          <p:nvPr/>
        </p:nvCxnSpPr>
        <p:spPr>
          <a:xfrm>
            <a:off x="4978746" y="3892237"/>
            <a:ext cx="1117252" cy="324656"/>
          </a:xfrm>
          <a:prstGeom prst="line">
            <a:avLst/>
          </a:prstGeom>
          <a:ln w="38100">
            <a:solidFill>
              <a:srgbClr val="0834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F16AE31-8835-B066-2801-FC1EC47C00D8}"/>
              </a:ext>
            </a:extLst>
          </p:cNvPr>
          <p:cNvCxnSpPr>
            <a:cxnSpLocks/>
          </p:cNvCxnSpPr>
          <p:nvPr/>
        </p:nvCxnSpPr>
        <p:spPr>
          <a:xfrm flipV="1">
            <a:off x="3231472" y="4216893"/>
            <a:ext cx="2869688" cy="636722"/>
          </a:xfrm>
          <a:prstGeom prst="line">
            <a:avLst/>
          </a:prstGeom>
          <a:ln w="38100">
            <a:solidFill>
              <a:srgbClr val="F0A1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AE64F6D-C043-ABEE-5ACC-F1A58AE72B13}"/>
              </a:ext>
            </a:extLst>
          </p:cNvPr>
          <p:cNvCxnSpPr>
            <a:cxnSpLocks/>
          </p:cNvCxnSpPr>
          <p:nvPr/>
        </p:nvCxnSpPr>
        <p:spPr>
          <a:xfrm>
            <a:off x="3231472" y="5835079"/>
            <a:ext cx="2874476" cy="603379"/>
          </a:xfrm>
          <a:prstGeom prst="line">
            <a:avLst/>
          </a:prstGeom>
          <a:ln w="38100">
            <a:solidFill>
              <a:srgbClr val="F0A1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9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C9E7B50-4015-43DB-950A-CEAFA3349216}"/>
              </a:ext>
            </a:extLst>
          </p:cNvPr>
          <p:cNvSpPr/>
          <p:nvPr/>
        </p:nvSpPr>
        <p:spPr>
          <a:xfrm>
            <a:off x="-6673" y="0"/>
            <a:ext cx="6095999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26468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与虚拟机比较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5259F25-A7BD-442C-886E-DA2EC9637DFF}"/>
              </a:ext>
            </a:extLst>
          </p:cNvPr>
          <p:cNvSpPr/>
          <p:nvPr/>
        </p:nvSpPr>
        <p:spPr>
          <a:xfrm>
            <a:off x="6089327" y="0"/>
            <a:ext cx="6102674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2B8EF600-2033-E702-DD74-3037639A8E00}"/>
              </a:ext>
            </a:extLst>
          </p:cNvPr>
          <p:cNvSpPr/>
          <p:nvPr/>
        </p:nvSpPr>
        <p:spPr>
          <a:xfrm>
            <a:off x="1324038" y="5221102"/>
            <a:ext cx="3434578" cy="5847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  <a:latin typeface="Roboto Regular"/>
              </a:rPr>
              <a:t>Server HW</a:t>
            </a:r>
            <a:endParaRPr lang="zh-CN" altLang="en-US" sz="2400" b="1" dirty="0">
              <a:solidFill>
                <a:srgbClr val="FFC000"/>
              </a:solidFill>
              <a:latin typeface="Roboto Regular"/>
            </a:endParaRPr>
          </a:p>
        </p:txBody>
      </p:sp>
      <p:sp>
        <p:nvSpPr>
          <p:cNvPr id="75" name="流程图: 可选过程 74">
            <a:extLst>
              <a:ext uri="{FF2B5EF4-FFF2-40B4-BE49-F238E27FC236}">
                <a16:creationId xmlns:a16="http://schemas.microsoft.com/office/drawing/2014/main" id="{429AF042-DAAF-90C8-4FF7-806E467A8EF9}"/>
              </a:ext>
            </a:extLst>
          </p:cNvPr>
          <p:cNvSpPr/>
          <p:nvPr/>
        </p:nvSpPr>
        <p:spPr>
          <a:xfrm>
            <a:off x="1324038" y="4480145"/>
            <a:ext cx="3434578" cy="5847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  <a:latin typeface="Roboto Regular"/>
              </a:rPr>
              <a:t>Host OS1</a:t>
            </a:r>
            <a:endParaRPr lang="zh-CN" altLang="en-US" sz="2400" b="1" dirty="0">
              <a:solidFill>
                <a:srgbClr val="FFC000"/>
              </a:solidFill>
              <a:latin typeface="Roboto Regular"/>
            </a:endParaRPr>
          </a:p>
        </p:txBody>
      </p:sp>
      <p:sp>
        <p:nvSpPr>
          <p:cNvPr id="78" name="流程图: 可选过程 77">
            <a:extLst>
              <a:ext uri="{FF2B5EF4-FFF2-40B4-BE49-F238E27FC236}">
                <a16:creationId xmlns:a16="http://schemas.microsoft.com/office/drawing/2014/main" id="{7C3368B0-FF39-3B1E-FECE-69209F3DEC0C}"/>
              </a:ext>
            </a:extLst>
          </p:cNvPr>
          <p:cNvSpPr/>
          <p:nvPr/>
        </p:nvSpPr>
        <p:spPr>
          <a:xfrm>
            <a:off x="1324038" y="3739188"/>
            <a:ext cx="3434578" cy="5847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  <a:latin typeface="Roboto Regular"/>
              </a:rPr>
              <a:t>Hypervisor</a:t>
            </a:r>
            <a:endParaRPr lang="zh-CN" altLang="en-US" sz="2400" b="1" dirty="0">
              <a:solidFill>
                <a:srgbClr val="FFC000"/>
              </a:solidFill>
              <a:latin typeface="Roboto Regular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7A7F5F8-8BD9-62E4-2795-C6174EE88727}"/>
              </a:ext>
            </a:extLst>
          </p:cNvPr>
          <p:cNvGrpSpPr/>
          <p:nvPr/>
        </p:nvGrpSpPr>
        <p:grpSpPr>
          <a:xfrm>
            <a:off x="1324038" y="1475549"/>
            <a:ext cx="1676800" cy="2107458"/>
            <a:chOff x="1314975" y="1634315"/>
            <a:chExt cx="1676800" cy="210745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67BCE6-2E49-2392-368B-1916C56EC6A8}"/>
                </a:ext>
              </a:extLst>
            </p:cNvPr>
            <p:cNvSpPr/>
            <p:nvPr/>
          </p:nvSpPr>
          <p:spPr>
            <a:xfrm>
              <a:off x="1314975" y="1634315"/>
              <a:ext cx="1676800" cy="2107458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88" name="流程图: 可选过程 87">
              <a:extLst>
                <a:ext uri="{FF2B5EF4-FFF2-40B4-BE49-F238E27FC236}">
                  <a16:creationId xmlns:a16="http://schemas.microsoft.com/office/drawing/2014/main" id="{B61810B8-0B97-79CC-BE23-242F23B2F949}"/>
                </a:ext>
              </a:extLst>
            </p:cNvPr>
            <p:cNvSpPr/>
            <p:nvPr/>
          </p:nvSpPr>
          <p:spPr>
            <a:xfrm>
              <a:off x="1391175" y="3108313"/>
              <a:ext cx="1524400" cy="48496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C000"/>
                  </a:solidFill>
                  <a:latin typeface="Roboto Regular"/>
                </a:rPr>
                <a:t>Guest OS2</a:t>
              </a:r>
              <a:endParaRPr lang="zh-CN" altLang="en-US" sz="2000" b="1" dirty="0">
                <a:solidFill>
                  <a:srgbClr val="FFC000"/>
                </a:solidFill>
                <a:latin typeface="Roboto Regular"/>
              </a:endParaRPr>
            </a:p>
          </p:txBody>
        </p:sp>
        <p:sp>
          <p:nvSpPr>
            <p:cNvPr id="89" name="流程图: 可选过程 88">
              <a:extLst>
                <a:ext uri="{FF2B5EF4-FFF2-40B4-BE49-F238E27FC236}">
                  <a16:creationId xmlns:a16="http://schemas.microsoft.com/office/drawing/2014/main" id="{62C9BDCB-5992-E14D-4E6E-4D31C6DEF4DF}"/>
                </a:ext>
              </a:extLst>
            </p:cNvPr>
            <p:cNvSpPr/>
            <p:nvPr/>
          </p:nvSpPr>
          <p:spPr>
            <a:xfrm>
              <a:off x="1391175" y="2421104"/>
              <a:ext cx="1524400" cy="48496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C000"/>
                  </a:solidFill>
                  <a:latin typeface="Roboto Regular"/>
                </a:rPr>
                <a:t>Bins/Libs</a:t>
              </a:r>
              <a:endParaRPr lang="zh-CN" altLang="en-US" sz="2000" b="1" dirty="0">
                <a:solidFill>
                  <a:srgbClr val="FFC000"/>
                </a:solidFill>
                <a:latin typeface="Roboto Regular"/>
              </a:endParaRPr>
            </a:p>
          </p:txBody>
        </p:sp>
        <p:sp>
          <p:nvSpPr>
            <p:cNvPr id="90" name="流程图: 可选过程 89">
              <a:extLst>
                <a:ext uri="{FF2B5EF4-FFF2-40B4-BE49-F238E27FC236}">
                  <a16:creationId xmlns:a16="http://schemas.microsoft.com/office/drawing/2014/main" id="{A839FBA6-9B33-F905-33B5-2D689EBF7F61}"/>
                </a:ext>
              </a:extLst>
            </p:cNvPr>
            <p:cNvSpPr/>
            <p:nvPr/>
          </p:nvSpPr>
          <p:spPr>
            <a:xfrm>
              <a:off x="1391175" y="1729995"/>
              <a:ext cx="1524400" cy="48496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C000"/>
                  </a:solidFill>
                  <a:latin typeface="Roboto Regular"/>
                </a:rPr>
                <a:t>App A</a:t>
              </a:r>
              <a:endParaRPr lang="zh-CN" altLang="en-US" sz="2000" b="1" dirty="0">
                <a:solidFill>
                  <a:srgbClr val="FFC000"/>
                </a:solidFill>
                <a:latin typeface="Roboto Regular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3DDA25F-D9AE-7FEE-77D2-D63AC059C594}"/>
              </a:ext>
            </a:extLst>
          </p:cNvPr>
          <p:cNvGrpSpPr/>
          <p:nvPr/>
        </p:nvGrpSpPr>
        <p:grpSpPr>
          <a:xfrm>
            <a:off x="3108526" y="1475549"/>
            <a:ext cx="1676800" cy="2107458"/>
            <a:chOff x="1314975" y="1634315"/>
            <a:chExt cx="1676800" cy="210745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644657C-58C7-CE4C-C890-817BF9642449}"/>
                </a:ext>
              </a:extLst>
            </p:cNvPr>
            <p:cNvSpPr/>
            <p:nvPr/>
          </p:nvSpPr>
          <p:spPr>
            <a:xfrm>
              <a:off x="1314975" y="1634315"/>
              <a:ext cx="1676800" cy="2107458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93" name="流程图: 可选过程 92">
              <a:extLst>
                <a:ext uri="{FF2B5EF4-FFF2-40B4-BE49-F238E27FC236}">
                  <a16:creationId xmlns:a16="http://schemas.microsoft.com/office/drawing/2014/main" id="{2966CBAE-9D8B-0DB3-944D-B8750311C3FB}"/>
                </a:ext>
              </a:extLst>
            </p:cNvPr>
            <p:cNvSpPr/>
            <p:nvPr/>
          </p:nvSpPr>
          <p:spPr>
            <a:xfrm>
              <a:off x="1391175" y="3108313"/>
              <a:ext cx="1524400" cy="48496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C000"/>
                  </a:solidFill>
                  <a:latin typeface="Roboto Regular"/>
                </a:rPr>
                <a:t>Guest OS2</a:t>
              </a:r>
              <a:endParaRPr lang="zh-CN" altLang="en-US" sz="2000" b="1" dirty="0">
                <a:solidFill>
                  <a:srgbClr val="FFC000"/>
                </a:solidFill>
                <a:latin typeface="Roboto Regular"/>
              </a:endParaRPr>
            </a:p>
          </p:txBody>
        </p:sp>
        <p:sp>
          <p:nvSpPr>
            <p:cNvPr id="94" name="流程图: 可选过程 93">
              <a:extLst>
                <a:ext uri="{FF2B5EF4-FFF2-40B4-BE49-F238E27FC236}">
                  <a16:creationId xmlns:a16="http://schemas.microsoft.com/office/drawing/2014/main" id="{F17C571A-5972-202A-8F25-CACE209A7178}"/>
                </a:ext>
              </a:extLst>
            </p:cNvPr>
            <p:cNvSpPr/>
            <p:nvPr/>
          </p:nvSpPr>
          <p:spPr>
            <a:xfrm>
              <a:off x="1391175" y="2421104"/>
              <a:ext cx="1524400" cy="48496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C000"/>
                  </a:solidFill>
                  <a:latin typeface="Roboto Regular"/>
                </a:rPr>
                <a:t>Bins/Libs</a:t>
              </a:r>
              <a:endParaRPr lang="zh-CN" altLang="en-US" sz="2000" b="1" dirty="0">
                <a:solidFill>
                  <a:srgbClr val="FFC000"/>
                </a:solidFill>
                <a:latin typeface="Roboto Regular"/>
              </a:endParaRPr>
            </a:p>
          </p:txBody>
        </p:sp>
        <p:sp>
          <p:nvSpPr>
            <p:cNvPr id="95" name="流程图: 可选过程 94">
              <a:extLst>
                <a:ext uri="{FF2B5EF4-FFF2-40B4-BE49-F238E27FC236}">
                  <a16:creationId xmlns:a16="http://schemas.microsoft.com/office/drawing/2014/main" id="{8B16DBE6-A797-6E3A-CAB8-0241EE92B6B9}"/>
                </a:ext>
              </a:extLst>
            </p:cNvPr>
            <p:cNvSpPr/>
            <p:nvPr/>
          </p:nvSpPr>
          <p:spPr>
            <a:xfrm>
              <a:off x="1391175" y="1729995"/>
              <a:ext cx="1524400" cy="48496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C000"/>
                  </a:solidFill>
                  <a:latin typeface="Roboto Regular"/>
                </a:rPr>
                <a:t>App B</a:t>
              </a:r>
              <a:endParaRPr lang="zh-CN" altLang="en-US" sz="2000" b="1" dirty="0">
                <a:solidFill>
                  <a:srgbClr val="FFC000"/>
                </a:solidFill>
                <a:latin typeface="Roboto Regular"/>
              </a:endParaRPr>
            </a:p>
          </p:txBody>
        </p:sp>
      </p:grpSp>
      <p:sp>
        <p:nvSpPr>
          <p:cNvPr id="96" name="流程图: 可选过程 95">
            <a:extLst>
              <a:ext uri="{FF2B5EF4-FFF2-40B4-BE49-F238E27FC236}">
                <a16:creationId xmlns:a16="http://schemas.microsoft.com/office/drawing/2014/main" id="{CF8EDD4A-5382-1708-4A3A-462C7928E96B}"/>
              </a:ext>
            </a:extLst>
          </p:cNvPr>
          <p:cNvSpPr/>
          <p:nvPr/>
        </p:nvSpPr>
        <p:spPr>
          <a:xfrm>
            <a:off x="7420037" y="5221102"/>
            <a:ext cx="3434578" cy="584775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Roboto Regular"/>
              </a:rPr>
              <a:t>Server HW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Roboto Regular"/>
            </a:endParaRPr>
          </a:p>
        </p:txBody>
      </p:sp>
      <p:sp>
        <p:nvSpPr>
          <p:cNvPr id="97" name="流程图: 可选过程 96">
            <a:extLst>
              <a:ext uri="{FF2B5EF4-FFF2-40B4-BE49-F238E27FC236}">
                <a16:creationId xmlns:a16="http://schemas.microsoft.com/office/drawing/2014/main" id="{BD1E0118-05AB-1107-CCC4-A241E441EF96}"/>
              </a:ext>
            </a:extLst>
          </p:cNvPr>
          <p:cNvSpPr/>
          <p:nvPr/>
        </p:nvSpPr>
        <p:spPr>
          <a:xfrm>
            <a:off x="7420037" y="4480145"/>
            <a:ext cx="3434578" cy="584775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Roboto Regular"/>
              </a:rPr>
              <a:t>Host OS1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Roboto Regular"/>
            </a:endParaRPr>
          </a:p>
        </p:txBody>
      </p:sp>
      <p:sp>
        <p:nvSpPr>
          <p:cNvPr id="98" name="流程图: 可选过程 97">
            <a:extLst>
              <a:ext uri="{FF2B5EF4-FFF2-40B4-BE49-F238E27FC236}">
                <a16:creationId xmlns:a16="http://schemas.microsoft.com/office/drawing/2014/main" id="{4F859FF8-1089-0E4C-9D4D-884541227A4A}"/>
              </a:ext>
            </a:extLst>
          </p:cNvPr>
          <p:cNvSpPr/>
          <p:nvPr/>
        </p:nvSpPr>
        <p:spPr>
          <a:xfrm>
            <a:off x="7420037" y="3739188"/>
            <a:ext cx="3434578" cy="584775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Roboto Regular"/>
              </a:rPr>
              <a:t>Container</a:t>
            </a:r>
            <a:r>
              <a:rPr lang="en-US" altLang="zh-CN" sz="2400" b="1" dirty="0">
                <a:solidFill>
                  <a:srgbClr val="0070C0"/>
                </a:solidFill>
                <a:latin typeface="Roboto Regular"/>
              </a:rPr>
              <a:t>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Roboto Regular"/>
              </a:rPr>
              <a:t>Engine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Roboto Regular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C701936-F304-9311-EF6A-94E3E1B4284F}"/>
              </a:ext>
            </a:extLst>
          </p:cNvPr>
          <p:cNvGrpSpPr/>
          <p:nvPr/>
        </p:nvGrpSpPr>
        <p:grpSpPr>
          <a:xfrm>
            <a:off x="7424815" y="2184541"/>
            <a:ext cx="1676800" cy="1396130"/>
            <a:chOff x="7491535" y="1924120"/>
            <a:chExt cx="1676800" cy="1396130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79F16F6-4D35-05E4-080D-32C3FE7B05F5}"/>
                </a:ext>
              </a:extLst>
            </p:cNvPr>
            <p:cNvSpPr/>
            <p:nvPr/>
          </p:nvSpPr>
          <p:spPr>
            <a:xfrm>
              <a:off x="7491535" y="1924120"/>
              <a:ext cx="1676800" cy="139613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流程图: 可选过程 101">
              <a:extLst>
                <a:ext uri="{FF2B5EF4-FFF2-40B4-BE49-F238E27FC236}">
                  <a16:creationId xmlns:a16="http://schemas.microsoft.com/office/drawing/2014/main" id="{52E0BBA1-2921-C958-B50F-8D50D1F36D11}"/>
                </a:ext>
              </a:extLst>
            </p:cNvPr>
            <p:cNvSpPr/>
            <p:nvPr/>
          </p:nvSpPr>
          <p:spPr>
            <a:xfrm>
              <a:off x="7567735" y="2710908"/>
              <a:ext cx="1524400" cy="484961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5">
                      <a:lumMod val="50000"/>
                    </a:schemeClr>
                  </a:solidFill>
                  <a:latin typeface="Roboto Regular"/>
                </a:rPr>
                <a:t>Bins/Libs</a:t>
              </a:r>
              <a:endParaRPr lang="zh-CN" altLang="en-US" sz="2000" b="1" dirty="0">
                <a:solidFill>
                  <a:schemeClr val="accent5">
                    <a:lumMod val="50000"/>
                  </a:schemeClr>
                </a:solidFill>
                <a:latin typeface="Roboto Regular"/>
              </a:endParaRPr>
            </a:p>
          </p:txBody>
        </p:sp>
        <p:sp>
          <p:nvSpPr>
            <p:cNvPr id="103" name="流程图: 可选过程 102">
              <a:extLst>
                <a:ext uri="{FF2B5EF4-FFF2-40B4-BE49-F238E27FC236}">
                  <a16:creationId xmlns:a16="http://schemas.microsoft.com/office/drawing/2014/main" id="{B19847B8-B205-CB4A-FE6D-252441EB0801}"/>
                </a:ext>
              </a:extLst>
            </p:cNvPr>
            <p:cNvSpPr/>
            <p:nvPr/>
          </p:nvSpPr>
          <p:spPr>
            <a:xfrm>
              <a:off x="7567735" y="2019799"/>
              <a:ext cx="1524400" cy="484961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5">
                      <a:lumMod val="50000"/>
                    </a:schemeClr>
                  </a:solidFill>
                  <a:latin typeface="Roboto Regular"/>
                </a:rPr>
                <a:t>App A</a:t>
              </a:r>
              <a:endParaRPr lang="zh-CN" altLang="en-US" sz="2000" b="1" dirty="0">
                <a:solidFill>
                  <a:schemeClr val="accent5">
                    <a:lumMod val="50000"/>
                  </a:schemeClr>
                </a:solidFill>
                <a:latin typeface="Roboto Regular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9DA7226-E3E0-E2F5-54D3-5F162A2720C5}"/>
              </a:ext>
            </a:extLst>
          </p:cNvPr>
          <p:cNvGrpSpPr/>
          <p:nvPr/>
        </p:nvGrpSpPr>
        <p:grpSpPr>
          <a:xfrm>
            <a:off x="9177815" y="2186876"/>
            <a:ext cx="1676800" cy="1396130"/>
            <a:chOff x="9276023" y="1924119"/>
            <a:chExt cx="1676800" cy="139613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4353FE20-003C-6415-09CB-D6EF64A884B4}"/>
                </a:ext>
              </a:extLst>
            </p:cNvPr>
            <p:cNvSpPr/>
            <p:nvPr/>
          </p:nvSpPr>
          <p:spPr>
            <a:xfrm>
              <a:off x="9276023" y="1924119"/>
              <a:ext cx="1676800" cy="139613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7" name="流程图: 可选过程 106">
              <a:extLst>
                <a:ext uri="{FF2B5EF4-FFF2-40B4-BE49-F238E27FC236}">
                  <a16:creationId xmlns:a16="http://schemas.microsoft.com/office/drawing/2014/main" id="{AFB56146-3C1D-6650-5C21-727D9CA15825}"/>
                </a:ext>
              </a:extLst>
            </p:cNvPr>
            <p:cNvSpPr/>
            <p:nvPr/>
          </p:nvSpPr>
          <p:spPr>
            <a:xfrm>
              <a:off x="9352223" y="2710908"/>
              <a:ext cx="1524400" cy="484961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5">
                      <a:lumMod val="50000"/>
                    </a:schemeClr>
                  </a:solidFill>
                  <a:latin typeface="Roboto Regular"/>
                </a:rPr>
                <a:t>Bins/Libs</a:t>
              </a:r>
              <a:endParaRPr lang="zh-CN" altLang="en-US" sz="2000" b="1" dirty="0">
                <a:solidFill>
                  <a:schemeClr val="accent5">
                    <a:lumMod val="50000"/>
                  </a:schemeClr>
                </a:solidFill>
                <a:latin typeface="Roboto Regular"/>
              </a:endParaRPr>
            </a:p>
          </p:txBody>
        </p:sp>
        <p:sp>
          <p:nvSpPr>
            <p:cNvPr id="108" name="流程图: 可选过程 107">
              <a:extLst>
                <a:ext uri="{FF2B5EF4-FFF2-40B4-BE49-F238E27FC236}">
                  <a16:creationId xmlns:a16="http://schemas.microsoft.com/office/drawing/2014/main" id="{B72019B7-EE96-25FF-6762-3FA44FB1E4DC}"/>
                </a:ext>
              </a:extLst>
            </p:cNvPr>
            <p:cNvSpPr/>
            <p:nvPr/>
          </p:nvSpPr>
          <p:spPr>
            <a:xfrm>
              <a:off x="9352223" y="2019799"/>
              <a:ext cx="1524400" cy="484961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5">
                      <a:lumMod val="50000"/>
                    </a:schemeClr>
                  </a:solidFill>
                  <a:latin typeface="Roboto Regular"/>
                </a:rPr>
                <a:t>App</a:t>
              </a:r>
              <a:r>
                <a:rPr lang="en-US" altLang="zh-CN" sz="2000" b="1" dirty="0">
                  <a:solidFill>
                    <a:srgbClr val="0070C0"/>
                  </a:solidFill>
                  <a:latin typeface="Roboto Regular"/>
                </a:rPr>
                <a:t> </a:t>
              </a:r>
              <a:r>
                <a:rPr lang="en-US" altLang="zh-CN" sz="2000" b="1" dirty="0">
                  <a:solidFill>
                    <a:schemeClr val="accent5">
                      <a:lumMod val="50000"/>
                    </a:schemeClr>
                  </a:solidFill>
                  <a:latin typeface="Roboto Regular"/>
                </a:rPr>
                <a:t>B</a:t>
              </a:r>
              <a:endParaRPr lang="zh-CN" altLang="en-US" sz="2000" b="1" dirty="0">
                <a:solidFill>
                  <a:schemeClr val="accent5">
                    <a:lumMod val="50000"/>
                  </a:schemeClr>
                </a:solidFill>
                <a:latin typeface="Roboto Regular"/>
              </a:endParaRPr>
            </a:p>
          </p:txBody>
        </p:sp>
      </p:grpSp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7D3FF0E1-AAA8-6C55-A498-8261F296C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7120" y="668677"/>
            <a:ext cx="914400" cy="914400"/>
          </a:xfrm>
          <a:prstGeom prst="rect">
            <a:avLst/>
          </a:prstGeom>
        </p:spPr>
      </p:pic>
      <p:pic>
        <p:nvPicPr>
          <p:cNvPr id="23" name="图形 22" descr="计算机">
            <a:extLst>
              <a:ext uri="{FF2B5EF4-FFF2-40B4-BE49-F238E27FC236}">
                <a16:creationId xmlns:a16="http://schemas.microsoft.com/office/drawing/2014/main" id="{E957567E-0215-B895-9968-F3D512DFF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7678" y="668677"/>
            <a:ext cx="914400" cy="9144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0A00876-A032-4295-7C97-325CEE8493D3}"/>
              </a:ext>
            </a:extLst>
          </p:cNvPr>
          <p:cNvSpPr txBox="1"/>
          <p:nvPr/>
        </p:nvSpPr>
        <p:spPr>
          <a:xfrm>
            <a:off x="1314967" y="5957523"/>
            <a:ext cx="337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cs typeface="阿里巴巴普惠体 B" panose="00020600040101010101" pitchFamily="18" charset="-122"/>
              </a:rPr>
              <a:t>虚拟机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C711E8E-1106-BFB8-7125-3815001FD7D0}"/>
              </a:ext>
            </a:extLst>
          </p:cNvPr>
          <p:cNvSpPr txBox="1"/>
          <p:nvPr/>
        </p:nvSpPr>
        <p:spPr>
          <a:xfrm>
            <a:off x="7568144" y="5957523"/>
            <a:ext cx="337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cs typeface="阿里巴巴普惠体 B" panose="00020600040101010101" pitchFamily="18" charset="-122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37292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4FA2"/>
            </a:gs>
            <a:gs pos="96000">
              <a:srgbClr val="0E1E3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不完整圆 195">
            <a:extLst>
              <a:ext uri="{FF2B5EF4-FFF2-40B4-BE49-F238E27FC236}">
                <a16:creationId xmlns:a16="http://schemas.microsoft.com/office/drawing/2014/main" id="{3C582438-E61D-3BD7-457B-16BCAA49A1D4}"/>
              </a:ext>
            </a:extLst>
          </p:cNvPr>
          <p:cNvSpPr/>
          <p:nvPr/>
        </p:nvSpPr>
        <p:spPr>
          <a:xfrm rot="16200000">
            <a:off x="3474220" y="1397501"/>
            <a:ext cx="5094120" cy="5094120"/>
          </a:xfrm>
          <a:prstGeom prst="pie">
            <a:avLst>
              <a:gd name="adj1" fmla="val 10802205"/>
              <a:gd name="adj2" fmla="val 16200000"/>
            </a:avLst>
          </a:prstGeom>
          <a:gradFill>
            <a:gsLst>
              <a:gs pos="0">
                <a:schemeClr val="accent1">
                  <a:shade val="30000"/>
                  <a:satMod val="115000"/>
                  <a:lumMod val="80000"/>
                  <a:lumOff val="20000"/>
                </a:schemeClr>
              </a:gs>
              <a:gs pos="48000">
                <a:schemeClr val="accent1">
                  <a:shade val="67500"/>
                  <a:satMod val="115000"/>
                  <a:lumMod val="80000"/>
                  <a:lumOff val="20000"/>
                </a:schemeClr>
              </a:gs>
              <a:gs pos="100000">
                <a:schemeClr val="accent1">
                  <a:shade val="100000"/>
                  <a:satMod val="115000"/>
                  <a:lumMod val="80000"/>
                  <a:lumOff val="20000"/>
                </a:schemeClr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5" name="不完整圆 194">
            <a:extLst>
              <a:ext uri="{FF2B5EF4-FFF2-40B4-BE49-F238E27FC236}">
                <a16:creationId xmlns:a16="http://schemas.microsoft.com/office/drawing/2014/main" id="{60E02DBB-2E95-D17F-4D62-E359217FD55D}"/>
              </a:ext>
            </a:extLst>
          </p:cNvPr>
          <p:cNvSpPr/>
          <p:nvPr/>
        </p:nvSpPr>
        <p:spPr>
          <a:xfrm rot="10800000">
            <a:off x="3471119" y="1397504"/>
            <a:ext cx="5094120" cy="5094120"/>
          </a:xfrm>
          <a:prstGeom prst="pie">
            <a:avLst>
              <a:gd name="adj1" fmla="val 10802205"/>
              <a:gd name="adj2" fmla="val 16200000"/>
            </a:avLst>
          </a:prstGeom>
          <a:gradFill>
            <a:gsLst>
              <a:gs pos="0">
                <a:schemeClr val="accent1">
                  <a:shade val="30000"/>
                  <a:satMod val="115000"/>
                  <a:lumMod val="60000"/>
                  <a:lumOff val="40000"/>
                </a:schemeClr>
              </a:gs>
              <a:gs pos="48000">
                <a:schemeClr val="accent1">
                  <a:shade val="67500"/>
                  <a:satMod val="115000"/>
                  <a:lumMod val="60000"/>
                  <a:lumOff val="40000"/>
                </a:schemeClr>
              </a:gs>
              <a:gs pos="100000">
                <a:schemeClr val="accent1">
                  <a:shade val="100000"/>
                  <a:satMod val="115000"/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" name="不完整圆 193">
            <a:extLst>
              <a:ext uri="{FF2B5EF4-FFF2-40B4-BE49-F238E27FC236}">
                <a16:creationId xmlns:a16="http://schemas.microsoft.com/office/drawing/2014/main" id="{6408ACFA-5BA5-1A11-59E1-69078FDD6944}"/>
              </a:ext>
            </a:extLst>
          </p:cNvPr>
          <p:cNvSpPr/>
          <p:nvPr/>
        </p:nvSpPr>
        <p:spPr>
          <a:xfrm rot="5400000">
            <a:off x="3478305" y="1397506"/>
            <a:ext cx="5094120" cy="5094120"/>
          </a:xfrm>
          <a:prstGeom prst="pie">
            <a:avLst>
              <a:gd name="adj1" fmla="val 10802205"/>
              <a:gd name="adj2" fmla="val 1620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40000"/>
                  <a:lumOff val="60000"/>
                </a:schemeClr>
              </a:gs>
              <a:gs pos="48000">
                <a:schemeClr val="accent1">
                  <a:shade val="67500"/>
                  <a:satMod val="115000"/>
                  <a:lumMod val="40000"/>
                  <a:lumOff val="60000"/>
                </a:schemeClr>
              </a:gs>
              <a:gs pos="100000">
                <a:schemeClr val="accent1">
                  <a:shade val="100000"/>
                  <a:satMod val="115000"/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不完整圆 18">
            <a:extLst>
              <a:ext uri="{FF2B5EF4-FFF2-40B4-BE49-F238E27FC236}">
                <a16:creationId xmlns:a16="http://schemas.microsoft.com/office/drawing/2014/main" id="{5105F0A0-9430-0F24-9874-5EFA139C0FDB}"/>
              </a:ext>
            </a:extLst>
          </p:cNvPr>
          <p:cNvSpPr/>
          <p:nvPr/>
        </p:nvSpPr>
        <p:spPr>
          <a:xfrm>
            <a:off x="3471119" y="1397506"/>
            <a:ext cx="5094120" cy="5094120"/>
          </a:xfrm>
          <a:prstGeom prst="pie">
            <a:avLst>
              <a:gd name="adj1" fmla="val 10802205"/>
              <a:gd name="adj2" fmla="val 16200000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48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" name="矩形 111" hidden="1">
            <a:extLst>
              <a:ext uri="{FF2B5EF4-FFF2-40B4-BE49-F238E27FC236}">
                <a16:creationId xmlns:a16="http://schemas.microsoft.com/office/drawing/2014/main" id="{F3A117B3-D953-490B-800C-394A0D35C277}"/>
              </a:ext>
            </a:extLst>
          </p:cNvPr>
          <p:cNvSpPr/>
          <p:nvPr/>
        </p:nvSpPr>
        <p:spPr>
          <a:xfrm>
            <a:off x="5205046" y="0"/>
            <a:ext cx="6986954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BC0349CA-0520-4B15-A04C-DB4AB3707F19}"/>
              </a:ext>
            </a:extLst>
          </p:cNvPr>
          <p:cNvSpPr/>
          <p:nvPr/>
        </p:nvSpPr>
        <p:spPr>
          <a:xfrm>
            <a:off x="4657344" y="0"/>
            <a:ext cx="7534656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37" name="矩形 136" hidden="1">
            <a:extLst>
              <a:ext uri="{FF2B5EF4-FFF2-40B4-BE49-F238E27FC236}">
                <a16:creationId xmlns:a16="http://schemas.microsoft.com/office/drawing/2014/main" id="{30D6CF8C-714B-46FB-92D2-74B295BCB015}"/>
              </a:ext>
            </a:extLst>
          </p:cNvPr>
          <p:cNvSpPr/>
          <p:nvPr/>
        </p:nvSpPr>
        <p:spPr>
          <a:xfrm>
            <a:off x="5712000" y="0"/>
            <a:ext cx="6480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21" name="Freeform 15">
            <a:extLst>
              <a:ext uri="{FF2B5EF4-FFF2-40B4-BE49-F238E27FC236}">
                <a16:creationId xmlns:a16="http://schemas.microsoft.com/office/drawing/2014/main" id="{0006EC3B-467C-E716-98C7-CCADA0A063B0}"/>
              </a:ext>
            </a:extLst>
          </p:cNvPr>
          <p:cNvSpPr>
            <a:spLocks/>
          </p:cNvSpPr>
          <p:nvPr/>
        </p:nvSpPr>
        <p:spPr bwMode="auto">
          <a:xfrm>
            <a:off x="6025366" y="1792027"/>
            <a:ext cx="1339323" cy="2082961"/>
          </a:xfrm>
          <a:custGeom>
            <a:avLst/>
            <a:gdLst>
              <a:gd name="T0" fmla="*/ 0 w 8671"/>
              <a:gd name="T1" fmla="*/ 0 h 13488"/>
              <a:gd name="T2" fmla="*/ 8671 w 8671"/>
              <a:gd name="T3" fmla="*/ 3155 h 13488"/>
              <a:gd name="T4" fmla="*/ 0 w 8671"/>
              <a:gd name="T5" fmla="*/ 13488 h 13488"/>
              <a:gd name="T6" fmla="*/ 0 w 8671"/>
              <a:gd name="T7" fmla="*/ 0 h 1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71" h="13488">
                <a:moveTo>
                  <a:pt x="0" y="0"/>
                </a:moveTo>
                <a:cubicBezTo>
                  <a:pt x="3172" y="0"/>
                  <a:pt x="6242" y="1117"/>
                  <a:pt x="8671" y="3155"/>
                </a:cubicBezTo>
                <a:lnTo>
                  <a:pt x="0" y="13488"/>
                </a:lnTo>
                <a:lnTo>
                  <a:pt x="0" y="0"/>
                </a:lnTo>
                <a:close/>
              </a:path>
            </a:pathLst>
          </a:custGeom>
          <a:noFill/>
          <a:ln w="19050" cap="flat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22" name="Freeform 17">
            <a:extLst>
              <a:ext uri="{FF2B5EF4-FFF2-40B4-BE49-F238E27FC236}">
                <a16:creationId xmlns:a16="http://schemas.microsoft.com/office/drawing/2014/main" id="{70C47A4B-EE4E-9A67-9F79-EE565CB6BC24}"/>
              </a:ext>
            </a:extLst>
          </p:cNvPr>
          <p:cNvSpPr>
            <a:spLocks/>
          </p:cNvSpPr>
          <p:nvPr/>
        </p:nvSpPr>
        <p:spPr bwMode="auto">
          <a:xfrm>
            <a:off x="6025366" y="2278351"/>
            <a:ext cx="2052083" cy="1596637"/>
          </a:xfrm>
          <a:custGeom>
            <a:avLst/>
            <a:gdLst>
              <a:gd name="T0" fmla="*/ 4336 w 6642"/>
              <a:gd name="T1" fmla="*/ 0 h 5166"/>
              <a:gd name="T2" fmla="*/ 6642 w 6642"/>
              <a:gd name="T3" fmla="*/ 3995 h 5166"/>
              <a:gd name="T4" fmla="*/ 0 w 6642"/>
              <a:gd name="T5" fmla="*/ 5166 h 5166"/>
              <a:gd name="T6" fmla="*/ 4336 w 6642"/>
              <a:gd name="T7" fmla="*/ 0 h 5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2" h="5166">
                <a:moveTo>
                  <a:pt x="4336" y="0"/>
                </a:moveTo>
                <a:cubicBezTo>
                  <a:pt x="5550" y="1019"/>
                  <a:pt x="6367" y="2434"/>
                  <a:pt x="6642" y="3995"/>
                </a:cubicBezTo>
                <a:lnTo>
                  <a:pt x="0" y="5166"/>
                </a:lnTo>
                <a:lnTo>
                  <a:pt x="4336" y="0"/>
                </a:lnTo>
                <a:close/>
              </a:path>
            </a:pathLst>
          </a:custGeom>
          <a:noFill/>
          <a:ln w="19050" cap="flat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23" name="Freeform 19">
            <a:extLst>
              <a:ext uri="{FF2B5EF4-FFF2-40B4-BE49-F238E27FC236}">
                <a16:creationId xmlns:a16="http://schemas.microsoft.com/office/drawing/2014/main" id="{639B0166-5319-99B1-58FC-F5EAD7344F0D}"/>
              </a:ext>
            </a:extLst>
          </p:cNvPr>
          <p:cNvSpPr>
            <a:spLocks/>
          </p:cNvSpPr>
          <p:nvPr/>
        </p:nvSpPr>
        <p:spPr bwMode="auto">
          <a:xfrm>
            <a:off x="6025366" y="3513460"/>
            <a:ext cx="2136998" cy="1402364"/>
          </a:xfrm>
          <a:custGeom>
            <a:avLst/>
            <a:gdLst>
              <a:gd name="T0" fmla="*/ 6642 w 6918"/>
              <a:gd name="T1" fmla="*/ 0 h 4544"/>
              <a:gd name="T2" fmla="*/ 5841 w 6918"/>
              <a:gd name="T3" fmla="*/ 4544 h 4544"/>
              <a:gd name="T4" fmla="*/ 0 w 6918"/>
              <a:gd name="T5" fmla="*/ 1171 h 4544"/>
              <a:gd name="T6" fmla="*/ 6642 w 6918"/>
              <a:gd name="T7" fmla="*/ 0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8" h="4544">
                <a:moveTo>
                  <a:pt x="6642" y="0"/>
                </a:moveTo>
                <a:cubicBezTo>
                  <a:pt x="6918" y="1562"/>
                  <a:pt x="6634" y="3170"/>
                  <a:pt x="5841" y="4544"/>
                </a:cubicBezTo>
                <a:lnTo>
                  <a:pt x="0" y="1171"/>
                </a:lnTo>
                <a:lnTo>
                  <a:pt x="6642" y="0"/>
                </a:lnTo>
                <a:close/>
              </a:path>
            </a:pathLst>
          </a:custGeom>
          <a:noFill/>
          <a:ln w="19050" cap="flat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A331C386-B51D-2BCA-EF82-3E067B76007E}"/>
              </a:ext>
            </a:extLst>
          </p:cNvPr>
          <p:cNvSpPr/>
          <p:nvPr/>
        </p:nvSpPr>
        <p:spPr>
          <a:xfrm>
            <a:off x="4879200" y="2798400"/>
            <a:ext cx="2292331" cy="2292332"/>
          </a:xfrm>
          <a:prstGeom prst="ellipse">
            <a:avLst/>
          </a:prstGeom>
          <a:gradFill>
            <a:gsLst>
              <a:gs pos="100000">
                <a:srgbClr val="DF6613"/>
              </a:gs>
              <a:gs pos="21000">
                <a:srgbClr val="FFC000"/>
              </a:gs>
            </a:gsLst>
            <a:lin ang="2700000" scaled="1"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Regular"/>
                <a:ea typeface="思源黑体 CN Regular"/>
                <a:cs typeface="+mn-cs"/>
              </a:rPr>
              <a:t>特点</a:t>
            </a:r>
          </a:p>
        </p:txBody>
      </p:sp>
      <p:sp>
        <p:nvSpPr>
          <p:cNvPr id="157" name="任意多边形: 形状 156">
            <a:extLst>
              <a:ext uri="{FF2B5EF4-FFF2-40B4-BE49-F238E27FC236}">
                <a16:creationId xmlns:a16="http://schemas.microsoft.com/office/drawing/2014/main" id="{50E1FF19-8911-E5A8-02FC-3876E8E81CB4}"/>
              </a:ext>
            </a:extLst>
          </p:cNvPr>
          <p:cNvSpPr/>
          <p:nvPr/>
        </p:nvSpPr>
        <p:spPr>
          <a:xfrm>
            <a:off x="5529627" y="319593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20201D"/>
          </a:solidFill>
          <a:ln w="19050" cap="flat">
            <a:solidFill>
              <a:srgbClr val="20201D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5774EE23-7F24-4699-33A4-14A2369919DB}"/>
              </a:ext>
            </a:extLst>
          </p:cNvPr>
          <p:cNvSpPr txBox="1"/>
          <p:nvPr/>
        </p:nvSpPr>
        <p:spPr>
          <a:xfrm>
            <a:off x="738321" y="736944"/>
            <a:ext cx="26468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容器化的特点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886C529-BD74-9AEB-D576-5DFE3C70CA8A}"/>
              </a:ext>
            </a:extLst>
          </p:cNvPr>
          <p:cNvCxnSpPr/>
          <p:nvPr/>
        </p:nvCxnSpPr>
        <p:spPr>
          <a:xfrm flipV="1">
            <a:off x="7264627" y="1873407"/>
            <a:ext cx="1164153" cy="1164153"/>
          </a:xfrm>
          <a:prstGeom prst="line">
            <a:avLst/>
          </a:prstGeom>
          <a:ln w="28575">
            <a:solidFill>
              <a:srgbClr val="F0A11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D650DCB3-A9A3-2982-72B4-205F23FCC748}"/>
              </a:ext>
            </a:extLst>
          </p:cNvPr>
          <p:cNvCxnSpPr>
            <a:cxnSpLocks/>
          </p:cNvCxnSpPr>
          <p:nvPr/>
        </p:nvCxnSpPr>
        <p:spPr>
          <a:xfrm flipV="1">
            <a:off x="8405899" y="1870879"/>
            <a:ext cx="1629950" cy="19419"/>
          </a:xfrm>
          <a:prstGeom prst="line">
            <a:avLst/>
          </a:prstGeom>
          <a:ln w="28575">
            <a:solidFill>
              <a:srgbClr val="F0A11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503F9A81-6857-A8A5-51D6-48B631C8E6F1}"/>
              </a:ext>
            </a:extLst>
          </p:cNvPr>
          <p:cNvCxnSpPr>
            <a:cxnSpLocks/>
          </p:cNvCxnSpPr>
          <p:nvPr/>
        </p:nvCxnSpPr>
        <p:spPr>
          <a:xfrm>
            <a:off x="7276289" y="5090732"/>
            <a:ext cx="1164153" cy="839790"/>
          </a:xfrm>
          <a:prstGeom prst="line">
            <a:avLst/>
          </a:prstGeom>
          <a:ln w="28575">
            <a:solidFill>
              <a:srgbClr val="F0A11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F5B8AF8-06C4-EFC4-98CB-EF2658ED6834}"/>
              </a:ext>
            </a:extLst>
          </p:cNvPr>
          <p:cNvCxnSpPr>
            <a:cxnSpLocks/>
          </p:cNvCxnSpPr>
          <p:nvPr/>
        </p:nvCxnSpPr>
        <p:spPr>
          <a:xfrm flipV="1">
            <a:off x="8440442" y="5920810"/>
            <a:ext cx="1629950" cy="19419"/>
          </a:xfrm>
          <a:prstGeom prst="line">
            <a:avLst/>
          </a:prstGeom>
          <a:ln w="28575">
            <a:solidFill>
              <a:srgbClr val="F0A11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1012A9A9-A551-F4E0-234D-9067CF1AA93D}"/>
              </a:ext>
            </a:extLst>
          </p:cNvPr>
          <p:cNvCxnSpPr>
            <a:cxnSpLocks/>
          </p:cNvCxnSpPr>
          <p:nvPr/>
        </p:nvCxnSpPr>
        <p:spPr>
          <a:xfrm flipH="1" flipV="1">
            <a:off x="3229583" y="1964987"/>
            <a:ext cx="1391055" cy="1011677"/>
          </a:xfrm>
          <a:prstGeom prst="line">
            <a:avLst/>
          </a:prstGeom>
          <a:ln w="28575">
            <a:solidFill>
              <a:srgbClr val="F0A11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066D892D-8634-528F-4361-4E40A3835E1C}"/>
              </a:ext>
            </a:extLst>
          </p:cNvPr>
          <p:cNvCxnSpPr>
            <a:cxnSpLocks/>
          </p:cNvCxnSpPr>
          <p:nvPr/>
        </p:nvCxnSpPr>
        <p:spPr>
          <a:xfrm flipV="1">
            <a:off x="1605248" y="1976852"/>
            <a:ext cx="1629950" cy="19419"/>
          </a:xfrm>
          <a:prstGeom prst="line">
            <a:avLst/>
          </a:prstGeom>
          <a:ln w="28575">
            <a:solidFill>
              <a:srgbClr val="F0A11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A0A058C0-08F6-A85E-0A71-073E2A55F9B1}"/>
              </a:ext>
            </a:extLst>
          </p:cNvPr>
          <p:cNvCxnSpPr>
            <a:cxnSpLocks/>
          </p:cNvCxnSpPr>
          <p:nvPr/>
        </p:nvCxnSpPr>
        <p:spPr>
          <a:xfrm flipV="1">
            <a:off x="1708090" y="5975522"/>
            <a:ext cx="1629950" cy="19419"/>
          </a:xfrm>
          <a:prstGeom prst="line">
            <a:avLst/>
          </a:prstGeom>
          <a:ln w="28575">
            <a:solidFill>
              <a:srgbClr val="F0A11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09A37011-2F61-88E5-0D2F-9D7588EF5039}"/>
              </a:ext>
            </a:extLst>
          </p:cNvPr>
          <p:cNvCxnSpPr>
            <a:cxnSpLocks/>
          </p:cNvCxnSpPr>
          <p:nvPr/>
        </p:nvCxnSpPr>
        <p:spPr>
          <a:xfrm flipV="1">
            <a:off x="3345225" y="5090732"/>
            <a:ext cx="1182174" cy="881560"/>
          </a:xfrm>
          <a:prstGeom prst="line">
            <a:avLst/>
          </a:prstGeom>
          <a:ln w="28575">
            <a:solidFill>
              <a:srgbClr val="F0A11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7423796-FAB2-520D-4720-66A3BC780772}"/>
              </a:ext>
            </a:extLst>
          </p:cNvPr>
          <p:cNvSpPr txBox="1"/>
          <p:nvPr/>
        </p:nvSpPr>
        <p:spPr>
          <a:xfrm>
            <a:off x="1863025" y="151518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0A1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轻量化</a:t>
            </a: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FA8B25FB-63E3-2D2D-4F19-AFB84EEE4CCD}"/>
              </a:ext>
            </a:extLst>
          </p:cNvPr>
          <p:cNvSpPr txBox="1"/>
          <p:nvPr/>
        </p:nvSpPr>
        <p:spPr>
          <a:xfrm>
            <a:off x="8701419" y="14140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0A1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部署快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533D854A-36A2-1B13-1641-96CC57363F5A}"/>
              </a:ext>
            </a:extLst>
          </p:cNvPr>
          <p:cNvSpPr txBox="1"/>
          <p:nvPr/>
        </p:nvSpPr>
        <p:spPr>
          <a:xfrm>
            <a:off x="8753934" y="54591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0A1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弹性伸缩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1A8F009C-1719-9F12-1638-6939EF351569}"/>
              </a:ext>
            </a:extLst>
          </p:cNvPr>
          <p:cNvSpPr txBox="1"/>
          <p:nvPr/>
        </p:nvSpPr>
        <p:spPr>
          <a:xfrm>
            <a:off x="2042606" y="55106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0A1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易于移植</a:t>
            </a:r>
          </a:p>
        </p:txBody>
      </p:sp>
    </p:spTree>
    <p:extLst>
      <p:ext uri="{BB962C8B-B14F-4D97-AF65-F5344CB8AC3E}">
        <p14:creationId xmlns:p14="http://schemas.microsoft.com/office/powerpoint/2010/main" val="149147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4FA2"/>
            </a:gs>
            <a:gs pos="96000">
              <a:srgbClr val="0E1E3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 hidden="1">
            <a:extLst>
              <a:ext uri="{FF2B5EF4-FFF2-40B4-BE49-F238E27FC236}">
                <a16:creationId xmlns:a16="http://schemas.microsoft.com/office/drawing/2014/main" id="{F3A117B3-D953-490B-800C-394A0D35C277}"/>
              </a:ext>
            </a:extLst>
          </p:cNvPr>
          <p:cNvSpPr/>
          <p:nvPr/>
        </p:nvSpPr>
        <p:spPr>
          <a:xfrm>
            <a:off x="5205046" y="0"/>
            <a:ext cx="6986954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BC0349CA-0520-4B15-A04C-DB4AB3707F19}"/>
              </a:ext>
            </a:extLst>
          </p:cNvPr>
          <p:cNvSpPr/>
          <p:nvPr/>
        </p:nvSpPr>
        <p:spPr>
          <a:xfrm>
            <a:off x="4657344" y="0"/>
            <a:ext cx="7534656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37" name="矩形 136" hidden="1">
            <a:extLst>
              <a:ext uri="{FF2B5EF4-FFF2-40B4-BE49-F238E27FC236}">
                <a16:creationId xmlns:a16="http://schemas.microsoft.com/office/drawing/2014/main" id="{30D6CF8C-714B-46FB-92D2-74B295BCB015}"/>
              </a:ext>
            </a:extLst>
          </p:cNvPr>
          <p:cNvSpPr/>
          <p:nvPr/>
        </p:nvSpPr>
        <p:spPr>
          <a:xfrm>
            <a:off x="5712000" y="0"/>
            <a:ext cx="6480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5774EE23-7F24-4699-33A4-14A2369919DB}"/>
              </a:ext>
            </a:extLst>
          </p:cNvPr>
          <p:cNvSpPr txBox="1"/>
          <p:nvPr/>
        </p:nvSpPr>
        <p:spPr>
          <a:xfrm>
            <a:off x="738321" y="736944"/>
            <a:ext cx="30572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技术与相关概念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69BC74-A099-F9AC-48DE-695CD383D347}"/>
              </a:ext>
            </a:extLst>
          </p:cNvPr>
          <p:cNvGrpSpPr/>
          <p:nvPr/>
        </p:nvGrpSpPr>
        <p:grpSpPr>
          <a:xfrm>
            <a:off x="244488" y="1553357"/>
            <a:ext cx="1982648" cy="1982648"/>
            <a:chOff x="808498" y="3878267"/>
            <a:chExt cx="1982648" cy="198264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66FD0FA-F146-946E-55EC-C36110D8D5E5}"/>
                </a:ext>
              </a:extLst>
            </p:cNvPr>
            <p:cNvGrpSpPr/>
            <p:nvPr/>
          </p:nvGrpSpPr>
          <p:grpSpPr>
            <a:xfrm>
              <a:off x="808498" y="3878267"/>
              <a:ext cx="1982648" cy="1982648"/>
              <a:chOff x="5409681" y="1446352"/>
              <a:chExt cx="1982648" cy="1982648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AD39EA0-64EF-BE9E-1E06-B055FD6BCD08}"/>
                  </a:ext>
                </a:extLst>
              </p:cNvPr>
              <p:cNvSpPr/>
              <p:nvPr/>
            </p:nvSpPr>
            <p:spPr>
              <a:xfrm>
                <a:off x="5409681" y="1446352"/>
                <a:ext cx="1982648" cy="1982648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73000">
                    <a:srgbClr val="DF6613">
                      <a:lumMod val="95000"/>
                      <a:lumOff val="5000"/>
                    </a:srgbClr>
                  </a:gs>
                  <a:gs pos="56000">
                    <a:srgbClr val="DF6613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path path="circle">
                  <a:fillToRect r="100000" b="100000"/>
                </a:path>
              </a:gradFill>
              <a:ln w="6350">
                <a:noFill/>
              </a:ln>
              <a:effectLst>
                <a:outerShdw blurRad="508000" dist="482600" dir="5400000" sx="90000" sy="9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思源黑体 CN Regular"/>
                  <a:cs typeface="+mn-cs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074BEFC-E658-B534-71E8-A2C7E5AB7876}"/>
                  </a:ext>
                </a:extLst>
              </p:cNvPr>
              <p:cNvSpPr/>
              <p:nvPr/>
            </p:nvSpPr>
            <p:spPr>
              <a:xfrm>
                <a:off x="5439036" y="2270036"/>
                <a:ext cx="1923938" cy="335280"/>
              </a:xfrm>
              <a:custGeom>
                <a:avLst/>
                <a:gdLst>
                  <a:gd name="connsiteX0" fmla="*/ 0 w 1729740"/>
                  <a:gd name="connsiteY0" fmla="*/ 190500 h 335280"/>
                  <a:gd name="connsiteX1" fmla="*/ 213360 w 1729740"/>
                  <a:gd name="connsiteY1" fmla="*/ 190500 h 335280"/>
                  <a:gd name="connsiteX2" fmla="*/ 236220 w 1729740"/>
                  <a:gd name="connsiteY2" fmla="*/ 22860 h 335280"/>
                  <a:gd name="connsiteX3" fmla="*/ 304800 w 1729740"/>
                  <a:gd name="connsiteY3" fmla="*/ 335280 h 335280"/>
                  <a:gd name="connsiteX4" fmla="*/ 335280 w 1729740"/>
                  <a:gd name="connsiteY4" fmla="*/ 152400 h 335280"/>
                  <a:gd name="connsiteX5" fmla="*/ 1447800 w 1729740"/>
                  <a:gd name="connsiteY5" fmla="*/ 152400 h 335280"/>
                  <a:gd name="connsiteX6" fmla="*/ 1478280 w 1729740"/>
                  <a:gd name="connsiteY6" fmla="*/ 0 h 335280"/>
                  <a:gd name="connsiteX7" fmla="*/ 1531620 w 1729740"/>
                  <a:gd name="connsiteY7" fmla="*/ 312420 h 335280"/>
                  <a:gd name="connsiteX8" fmla="*/ 1584960 w 1729740"/>
                  <a:gd name="connsiteY8" fmla="*/ 129540 h 335280"/>
                  <a:gd name="connsiteX9" fmla="*/ 1729740 w 1729740"/>
                  <a:gd name="connsiteY9" fmla="*/ 129540 h 335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9740" h="335280">
                    <a:moveTo>
                      <a:pt x="0" y="190500"/>
                    </a:moveTo>
                    <a:lnTo>
                      <a:pt x="213360" y="190500"/>
                    </a:lnTo>
                    <a:lnTo>
                      <a:pt x="236220" y="22860"/>
                    </a:lnTo>
                    <a:lnTo>
                      <a:pt x="304800" y="335280"/>
                    </a:lnTo>
                    <a:lnTo>
                      <a:pt x="335280" y="152400"/>
                    </a:lnTo>
                    <a:lnTo>
                      <a:pt x="1447800" y="152400"/>
                    </a:lnTo>
                    <a:lnTo>
                      <a:pt x="1478280" y="0"/>
                    </a:lnTo>
                    <a:lnTo>
                      <a:pt x="1531620" y="312420"/>
                    </a:lnTo>
                    <a:lnTo>
                      <a:pt x="1584960" y="129540"/>
                    </a:lnTo>
                    <a:lnTo>
                      <a:pt x="1729740" y="129540"/>
                    </a:lnTo>
                  </a:path>
                </a:pathLst>
              </a:custGeom>
              <a:noFill/>
              <a:ln w="9525">
                <a:gradFill flip="none" rotWithShape="1">
                  <a:gsLst>
                    <a:gs pos="79600">
                      <a:srgbClr val="FFFFFF"/>
                    </a:gs>
                    <a:gs pos="21112">
                      <a:srgbClr val="FFFFFF"/>
                    </a:gs>
                    <a:gs pos="0">
                      <a:schemeClr val="bg1"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思源黑体 CN Regular"/>
                  <a:cs typeface="+mn-cs"/>
                </a:endParaRP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746DF36-BDB5-B09D-9877-E27421617D34}"/>
                </a:ext>
              </a:extLst>
            </p:cNvPr>
            <p:cNvSpPr txBox="1"/>
            <p:nvPr/>
          </p:nvSpPr>
          <p:spPr>
            <a:xfrm>
              <a:off x="1293551" y="4330982"/>
              <a:ext cx="10125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06254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核心</a:t>
              </a:r>
              <a:endParaRPr lang="en-US" altLang="zh-CN" sz="3200" dirty="0">
                <a:solidFill>
                  <a:srgbClr val="06254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r>
                <a:rPr lang="zh-CN" altLang="en-US" sz="3200" dirty="0">
                  <a:solidFill>
                    <a:srgbClr val="06254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技术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998BB1B-9CE6-A37A-8D70-B7688B6A4C28}"/>
              </a:ext>
            </a:extLst>
          </p:cNvPr>
          <p:cNvGrpSpPr/>
          <p:nvPr/>
        </p:nvGrpSpPr>
        <p:grpSpPr>
          <a:xfrm>
            <a:off x="2282258" y="1821406"/>
            <a:ext cx="2249424" cy="369332"/>
            <a:chOff x="3438014" y="4227026"/>
            <a:chExt cx="2249424" cy="369332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FC48175-908A-A62B-58D9-AA273B5224D6}"/>
                </a:ext>
              </a:extLst>
            </p:cNvPr>
            <p:cNvCxnSpPr/>
            <p:nvPr/>
          </p:nvCxnSpPr>
          <p:spPr>
            <a:xfrm flipH="1">
              <a:off x="3438014" y="4596358"/>
              <a:ext cx="2249424" cy="0"/>
            </a:xfrm>
            <a:prstGeom prst="line">
              <a:avLst/>
            </a:prstGeom>
            <a:ln>
              <a:solidFill>
                <a:srgbClr val="FCC3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BAC9F6C-583A-C19D-619C-C33C97AAAB88}"/>
                </a:ext>
              </a:extLst>
            </p:cNvPr>
            <p:cNvSpPr txBox="1"/>
            <p:nvPr/>
          </p:nvSpPr>
          <p:spPr>
            <a:xfrm>
              <a:off x="3669949" y="4227026"/>
              <a:ext cx="1785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DF661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Namespace</a:t>
              </a:r>
              <a:endParaRPr lang="zh-CN" altLang="en-US" dirty="0">
                <a:solidFill>
                  <a:srgbClr val="DF661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7C0D2F8-D6A4-9244-4A61-6E061945EBAF}"/>
              </a:ext>
            </a:extLst>
          </p:cNvPr>
          <p:cNvGrpSpPr/>
          <p:nvPr/>
        </p:nvGrpSpPr>
        <p:grpSpPr>
          <a:xfrm>
            <a:off x="2282258" y="2898624"/>
            <a:ext cx="2249424" cy="369332"/>
            <a:chOff x="3438014" y="4227026"/>
            <a:chExt cx="2249424" cy="369332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BECEB75-2D94-4829-5BE4-A86754956939}"/>
                </a:ext>
              </a:extLst>
            </p:cNvPr>
            <p:cNvCxnSpPr/>
            <p:nvPr/>
          </p:nvCxnSpPr>
          <p:spPr>
            <a:xfrm flipH="1">
              <a:off x="3438014" y="4596358"/>
              <a:ext cx="2249424" cy="0"/>
            </a:xfrm>
            <a:prstGeom prst="line">
              <a:avLst/>
            </a:prstGeom>
            <a:ln>
              <a:solidFill>
                <a:srgbClr val="FCC3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9CF15C7-B975-2DC9-4C36-BF140F5B9559}"/>
                </a:ext>
              </a:extLst>
            </p:cNvPr>
            <p:cNvSpPr txBox="1"/>
            <p:nvPr/>
          </p:nvSpPr>
          <p:spPr>
            <a:xfrm>
              <a:off x="3669949" y="4227026"/>
              <a:ext cx="1409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err="1">
                  <a:solidFill>
                    <a:srgbClr val="DF661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Cgroups</a:t>
              </a:r>
              <a:endParaRPr lang="zh-CN" altLang="en-US" dirty="0">
                <a:solidFill>
                  <a:srgbClr val="DF661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AA08A25-5F61-130D-42B6-FEE2C15681C4}"/>
              </a:ext>
            </a:extLst>
          </p:cNvPr>
          <p:cNvGrpSpPr/>
          <p:nvPr/>
        </p:nvGrpSpPr>
        <p:grpSpPr>
          <a:xfrm>
            <a:off x="5104676" y="4445582"/>
            <a:ext cx="1982648" cy="1982648"/>
            <a:chOff x="808498" y="3878267"/>
            <a:chExt cx="1982648" cy="1982648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1948BC96-48CD-9435-0E03-39AFE739FE1B}"/>
                </a:ext>
              </a:extLst>
            </p:cNvPr>
            <p:cNvGrpSpPr/>
            <p:nvPr/>
          </p:nvGrpSpPr>
          <p:grpSpPr>
            <a:xfrm>
              <a:off x="808498" y="3878267"/>
              <a:ext cx="1982648" cy="1982648"/>
              <a:chOff x="5409681" y="1446352"/>
              <a:chExt cx="1982648" cy="1982648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308E3A09-70E2-1B9C-B888-AD8373F50A90}"/>
                  </a:ext>
                </a:extLst>
              </p:cNvPr>
              <p:cNvSpPr/>
              <p:nvPr/>
            </p:nvSpPr>
            <p:spPr>
              <a:xfrm>
                <a:off x="5409681" y="1446352"/>
                <a:ext cx="1982648" cy="1982648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73000">
                    <a:srgbClr val="DF6613">
                      <a:lumMod val="95000"/>
                      <a:lumOff val="5000"/>
                    </a:srgbClr>
                  </a:gs>
                  <a:gs pos="56000">
                    <a:srgbClr val="DF6613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path path="circle">
                  <a:fillToRect r="100000" b="100000"/>
                </a:path>
              </a:gradFill>
              <a:ln w="6350">
                <a:noFill/>
              </a:ln>
              <a:effectLst>
                <a:outerShdw blurRad="508000" dist="482600" dir="5400000" sx="90000" sy="9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思源黑体 CN Regular"/>
                  <a:cs typeface="+mn-cs"/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193E09B3-015A-C0DC-027C-6AF2E047AA47}"/>
                  </a:ext>
                </a:extLst>
              </p:cNvPr>
              <p:cNvSpPr/>
              <p:nvPr/>
            </p:nvSpPr>
            <p:spPr>
              <a:xfrm>
                <a:off x="5439036" y="2270036"/>
                <a:ext cx="1923938" cy="335280"/>
              </a:xfrm>
              <a:custGeom>
                <a:avLst/>
                <a:gdLst>
                  <a:gd name="connsiteX0" fmla="*/ 0 w 1729740"/>
                  <a:gd name="connsiteY0" fmla="*/ 190500 h 335280"/>
                  <a:gd name="connsiteX1" fmla="*/ 213360 w 1729740"/>
                  <a:gd name="connsiteY1" fmla="*/ 190500 h 335280"/>
                  <a:gd name="connsiteX2" fmla="*/ 236220 w 1729740"/>
                  <a:gd name="connsiteY2" fmla="*/ 22860 h 335280"/>
                  <a:gd name="connsiteX3" fmla="*/ 304800 w 1729740"/>
                  <a:gd name="connsiteY3" fmla="*/ 335280 h 335280"/>
                  <a:gd name="connsiteX4" fmla="*/ 335280 w 1729740"/>
                  <a:gd name="connsiteY4" fmla="*/ 152400 h 335280"/>
                  <a:gd name="connsiteX5" fmla="*/ 1447800 w 1729740"/>
                  <a:gd name="connsiteY5" fmla="*/ 152400 h 335280"/>
                  <a:gd name="connsiteX6" fmla="*/ 1478280 w 1729740"/>
                  <a:gd name="connsiteY6" fmla="*/ 0 h 335280"/>
                  <a:gd name="connsiteX7" fmla="*/ 1531620 w 1729740"/>
                  <a:gd name="connsiteY7" fmla="*/ 312420 h 335280"/>
                  <a:gd name="connsiteX8" fmla="*/ 1584960 w 1729740"/>
                  <a:gd name="connsiteY8" fmla="*/ 129540 h 335280"/>
                  <a:gd name="connsiteX9" fmla="*/ 1729740 w 1729740"/>
                  <a:gd name="connsiteY9" fmla="*/ 129540 h 335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9740" h="335280">
                    <a:moveTo>
                      <a:pt x="0" y="190500"/>
                    </a:moveTo>
                    <a:lnTo>
                      <a:pt x="213360" y="190500"/>
                    </a:lnTo>
                    <a:lnTo>
                      <a:pt x="236220" y="22860"/>
                    </a:lnTo>
                    <a:lnTo>
                      <a:pt x="304800" y="335280"/>
                    </a:lnTo>
                    <a:lnTo>
                      <a:pt x="335280" y="152400"/>
                    </a:lnTo>
                    <a:lnTo>
                      <a:pt x="1447800" y="152400"/>
                    </a:lnTo>
                    <a:lnTo>
                      <a:pt x="1478280" y="0"/>
                    </a:lnTo>
                    <a:lnTo>
                      <a:pt x="1531620" y="312420"/>
                    </a:lnTo>
                    <a:lnTo>
                      <a:pt x="1584960" y="129540"/>
                    </a:lnTo>
                    <a:lnTo>
                      <a:pt x="1729740" y="129540"/>
                    </a:lnTo>
                  </a:path>
                </a:pathLst>
              </a:custGeom>
              <a:noFill/>
              <a:ln w="9525">
                <a:gradFill flip="none" rotWithShape="1">
                  <a:gsLst>
                    <a:gs pos="79600">
                      <a:srgbClr val="FFFFFF"/>
                    </a:gs>
                    <a:gs pos="21112">
                      <a:srgbClr val="FFFFFF"/>
                    </a:gs>
                    <a:gs pos="0">
                      <a:schemeClr val="bg1"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思源黑体 CN Regular"/>
                  <a:cs typeface="+mn-cs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7B59EBE-FFD7-5B28-A1B0-C636719BCDC2}"/>
                </a:ext>
              </a:extLst>
            </p:cNvPr>
            <p:cNvSpPr txBox="1"/>
            <p:nvPr/>
          </p:nvSpPr>
          <p:spPr>
            <a:xfrm>
              <a:off x="1308108" y="4348008"/>
              <a:ext cx="10125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06254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创建工具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B653B21-8123-EDDE-9C2C-41C7ECFCEBE6}"/>
              </a:ext>
            </a:extLst>
          </p:cNvPr>
          <p:cNvGrpSpPr/>
          <p:nvPr/>
        </p:nvGrpSpPr>
        <p:grpSpPr>
          <a:xfrm>
            <a:off x="7414256" y="5067574"/>
            <a:ext cx="2249424" cy="369332"/>
            <a:chOff x="3438014" y="4227026"/>
            <a:chExt cx="2249424" cy="369332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ECEA646-BD48-2706-43D0-F62CA3C007A4}"/>
                </a:ext>
              </a:extLst>
            </p:cNvPr>
            <p:cNvCxnSpPr/>
            <p:nvPr/>
          </p:nvCxnSpPr>
          <p:spPr>
            <a:xfrm flipH="1">
              <a:off x="3438014" y="4596358"/>
              <a:ext cx="2249424" cy="0"/>
            </a:xfrm>
            <a:prstGeom prst="line">
              <a:avLst/>
            </a:prstGeom>
            <a:ln>
              <a:solidFill>
                <a:srgbClr val="FCC3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9CBF1A9-D895-38BF-FE08-4148C91AA8B1}"/>
                </a:ext>
              </a:extLst>
            </p:cNvPr>
            <p:cNvSpPr txBox="1"/>
            <p:nvPr/>
          </p:nvSpPr>
          <p:spPr>
            <a:xfrm>
              <a:off x="3669949" y="4227026"/>
              <a:ext cx="1272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DF661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Docker</a:t>
              </a:r>
              <a:endParaRPr lang="zh-CN" altLang="en-US" dirty="0">
                <a:solidFill>
                  <a:srgbClr val="DF661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2D134EE-711A-2B7A-3F51-46AB4F3CC181}"/>
              </a:ext>
            </a:extLst>
          </p:cNvPr>
          <p:cNvGrpSpPr/>
          <p:nvPr/>
        </p:nvGrpSpPr>
        <p:grpSpPr>
          <a:xfrm>
            <a:off x="9964547" y="1553357"/>
            <a:ext cx="1982648" cy="1982648"/>
            <a:chOff x="808498" y="3878267"/>
            <a:chExt cx="1982648" cy="1982648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A6CE2E6-E3E9-27EA-B220-C87A5FFA0D0E}"/>
                </a:ext>
              </a:extLst>
            </p:cNvPr>
            <p:cNvGrpSpPr/>
            <p:nvPr/>
          </p:nvGrpSpPr>
          <p:grpSpPr>
            <a:xfrm>
              <a:off x="808498" y="3878267"/>
              <a:ext cx="1982648" cy="1982648"/>
              <a:chOff x="5409681" y="1446352"/>
              <a:chExt cx="1982648" cy="1982648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6D165F0F-44BC-FDBC-B9F8-C30A67C68D99}"/>
                  </a:ext>
                </a:extLst>
              </p:cNvPr>
              <p:cNvSpPr/>
              <p:nvPr/>
            </p:nvSpPr>
            <p:spPr>
              <a:xfrm>
                <a:off x="5409681" y="1446352"/>
                <a:ext cx="1982648" cy="1982648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73000">
                    <a:srgbClr val="DF6613">
                      <a:lumMod val="95000"/>
                      <a:lumOff val="5000"/>
                    </a:srgbClr>
                  </a:gs>
                  <a:gs pos="56000">
                    <a:srgbClr val="DF6613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path path="circle">
                  <a:fillToRect r="100000" b="100000"/>
                </a:path>
              </a:gradFill>
              <a:ln w="6350">
                <a:noFill/>
              </a:ln>
              <a:effectLst>
                <a:outerShdw blurRad="508000" dist="482600" dir="5400000" sx="90000" sy="9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思源黑体 CN Regular"/>
                  <a:cs typeface="+mn-cs"/>
                </a:endParaRPr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B907ED34-111A-D678-57BB-F6C31B01FB3B}"/>
                  </a:ext>
                </a:extLst>
              </p:cNvPr>
              <p:cNvSpPr/>
              <p:nvPr/>
            </p:nvSpPr>
            <p:spPr>
              <a:xfrm>
                <a:off x="5439036" y="2270036"/>
                <a:ext cx="1923938" cy="335280"/>
              </a:xfrm>
              <a:custGeom>
                <a:avLst/>
                <a:gdLst>
                  <a:gd name="connsiteX0" fmla="*/ 0 w 1729740"/>
                  <a:gd name="connsiteY0" fmla="*/ 190500 h 335280"/>
                  <a:gd name="connsiteX1" fmla="*/ 213360 w 1729740"/>
                  <a:gd name="connsiteY1" fmla="*/ 190500 h 335280"/>
                  <a:gd name="connsiteX2" fmla="*/ 236220 w 1729740"/>
                  <a:gd name="connsiteY2" fmla="*/ 22860 h 335280"/>
                  <a:gd name="connsiteX3" fmla="*/ 304800 w 1729740"/>
                  <a:gd name="connsiteY3" fmla="*/ 335280 h 335280"/>
                  <a:gd name="connsiteX4" fmla="*/ 335280 w 1729740"/>
                  <a:gd name="connsiteY4" fmla="*/ 152400 h 335280"/>
                  <a:gd name="connsiteX5" fmla="*/ 1447800 w 1729740"/>
                  <a:gd name="connsiteY5" fmla="*/ 152400 h 335280"/>
                  <a:gd name="connsiteX6" fmla="*/ 1478280 w 1729740"/>
                  <a:gd name="connsiteY6" fmla="*/ 0 h 335280"/>
                  <a:gd name="connsiteX7" fmla="*/ 1531620 w 1729740"/>
                  <a:gd name="connsiteY7" fmla="*/ 312420 h 335280"/>
                  <a:gd name="connsiteX8" fmla="*/ 1584960 w 1729740"/>
                  <a:gd name="connsiteY8" fmla="*/ 129540 h 335280"/>
                  <a:gd name="connsiteX9" fmla="*/ 1729740 w 1729740"/>
                  <a:gd name="connsiteY9" fmla="*/ 129540 h 335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9740" h="335280">
                    <a:moveTo>
                      <a:pt x="0" y="190500"/>
                    </a:moveTo>
                    <a:lnTo>
                      <a:pt x="213360" y="190500"/>
                    </a:lnTo>
                    <a:lnTo>
                      <a:pt x="236220" y="22860"/>
                    </a:lnTo>
                    <a:lnTo>
                      <a:pt x="304800" y="335280"/>
                    </a:lnTo>
                    <a:lnTo>
                      <a:pt x="335280" y="152400"/>
                    </a:lnTo>
                    <a:lnTo>
                      <a:pt x="1447800" y="152400"/>
                    </a:lnTo>
                    <a:lnTo>
                      <a:pt x="1478280" y="0"/>
                    </a:lnTo>
                    <a:lnTo>
                      <a:pt x="1531620" y="312420"/>
                    </a:lnTo>
                    <a:lnTo>
                      <a:pt x="1584960" y="129540"/>
                    </a:lnTo>
                    <a:lnTo>
                      <a:pt x="1729740" y="129540"/>
                    </a:lnTo>
                  </a:path>
                </a:pathLst>
              </a:custGeom>
              <a:noFill/>
              <a:ln w="9525">
                <a:gradFill flip="none" rotWithShape="1">
                  <a:gsLst>
                    <a:gs pos="79600">
                      <a:srgbClr val="FFFFFF"/>
                    </a:gs>
                    <a:gs pos="21112">
                      <a:srgbClr val="FFFFFF"/>
                    </a:gs>
                    <a:gs pos="0">
                      <a:schemeClr val="bg1"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思源黑体 CN Regular"/>
                  <a:cs typeface="+mn-cs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15005FC-C3B9-761E-C9AE-AAC1F13AB113}"/>
                </a:ext>
              </a:extLst>
            </p:cNvPr>
            <p:cNvSpPr txBox="1"/>
            <p:nvPr/>
          </p:nvSpPr>
          <p:spPr>
            <a:xfrm>
              <a:off x="1308108" y="4348008"/>
              <a:ext cx="10125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06254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集群管理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2919C60-4521-D48F-EFA5-C21B25A95AC7}"/>
              </a:ext>
            </a:extLst>
          </p:cNvPr>
          <p:cNvGrpSpPr/>
          <p:nvPr/>
        </p:nvGrpSpPr>
        <p:grpSpPr>
          <a:xfrm>
            <a:off x="7509351" y="2227320"/>
            <a:ext cx="2249424" cy="369332"/>
            <a:chOff x="3438014" y="4227026"/>
            <a:chExt cx="2249424" cy="369332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92E07C7-49C5-477E-5229-6CFB782784BE}"/>
                </a:ext>
              </a:extLst>
            </p:cNvPr>
            <p:cNvCxnSpPr/>
            <p:nvPr/>
          </p:nvCxnSpPr>
          <p:spPr>
            <a:xfrm flipH="1">
              <a:off x="3438014" y="4596358"/>
              <a:ext cx="2249424" cy="0"/>
            </a:xfrm>
            <a:prstGeom prst="line">
              <a:avLst/>
            </a:prstGeom>
            <a:ln>
              <a:solidFill>
                <a:srgbClr val="FCC3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5A484FC-33B8-EDBB-EA09-5B5E74115807}"/>
                </a:ext>
              </a:extLst>
            </p:cNvPr>
            <p:cNvSpPr txBox="1"/>
            <p:nvPr/>
          </p:nvSpPr>
          <p:spPr>
            <a:xfrm>
              <a:off x="3669949" y="4227026"/>
              <a:ext cx="1780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DF661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Kubernetes</a:t>
              </a:r>
              <a:endParaRPr lang="zh-CN" altLang="en-US" dirty="0">
                <a:solidFill>
                  <a:srgbClr val="DF661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67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4104FD0-B7E0-DB4E-7B0A-485CC77068F6}"/>
              </a:ext>
            </a:extLst>
          </p:cNvPr>
          <p:cNvSpPr/>
          <p:nvPr/>
        </p:nvSpPr>
        <p:spPr>
          <a:xfrm>
            <a:off x="0" y="2120610"/>
            <a:ext cx="12192000" cy="261677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A45C07-AADF-7645-469F-07AE9EA10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13" y="2120610"/>
            <a:ext cx="5915487" cy="26167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292CFF-763C-90CD-4317-B4A603FB2287}"/>
              </a:ext>
            </a:extLst>
          </p:cNvPr>
          <p:cNvSpPr txBox="1"/>
          <p:nvPr/>
        </p:nvSpPr>
        <p:spPr>
          <a:xfrm>
            <a:off x="738321" y="736944"/>
            <a:ext cx="26468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两大核心技术</a:t>
            </a:r>
          </a:p>
        </p:txBody>
      </p:sp>
      <p:pic>
        <p:nvPicPr>
          <p:cNvPr id="1026" name="Picture 2" descr="Linux Containers">
            <a:extLst>
              <a:ext uri="{FF2B5EF4-FFF2-40B4-BE49-F238E27FC236}">
                <a16:creationId xmlns:a16="http://schemas.microsoft.com/office/drawing/2014/main" id="{AF8616C4-2F2F-E9EE-7C64-9FAEBAB8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412" y="715135"/>
            <a:ext cx="1316680" cy="121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69FA36-0294-0F84-C071-B9BD63B9B7AA}"/>
              </a:ext>
            </a:extLst>
          </p:cNvPr>
          <p:cNvSpPr txBox="1"/>
          <p:nvPr/>
        </p:nvSpPr>
        <p:spPr>
          <a:xfrm>
            <a:off x="738321" y="2303979"/>
            <a:ext cx="4378429" cy="225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F0A114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命名空间是 </a:t>
            </a:r>
            <a:r>
              <a:rPr lang="en-US" altLang="zh-CN" sz="2400" b="0" i="0" dirty="0">
                <a:solidFill>
                  <a:srgbClr val="F0A114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Linux </a:t>
            </a:r>
            <a:r>
              <a:rPr lang="zh-CN" altLang="en-US" sz="2400" b="0" i="0" dirty="0">
                <a:solidFill>
                  <a:srgbClr val="F0A114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内核的一项功能，它对内核资源进行分区，</a:t>
            </a:r>
            <a:r>
              <a:rPr lang="zh-CN" altLang="en-US" sz="2400" dirty="0">
                <a:solidFill>
                  <a:srgbClr val="F0A11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使得</a:t>
            </a:r>
            <a:r>
              <a:rPr lang="zh-CN" altLang="en-US" sz="2400" b="0" i="0" dirty="0">
                <a:solidFill>
                  <a:srgbClr val="F0A114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一组进程看到一组资源，而另一组进程看到另一组资源。</a:t>
            </a:r>
            <a:endParaRPr lang="zh-CN" altLang="en-US" sz="2400" dirty="0">
              <a:solidFill>
                <a:srgbClr val="F0A114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9D2782-9633-D32E-3943-4836EE126FD1}"/>
              </a:ext>
            </a:extLst>
          </p:cNvPr>
          <p:cNvSpPr txBox="1"/>
          <p:nvPr/>
        </p:nvSpPr>
        <p:spPr>
          <a:xfrm>
            <a:off x="855052" y="1519797"/>
            <a:ext cx="23945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latin typeface="思源黑体 CN Bold"/>
                <a:ea typeface="思源黑体 CN Bold"/>
              </a:rPr>
              <a:t>Namespace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3DDFD4-6277-0FF3-CDAC-29CCE7C370B7}"/>
              </a:ext>
            </a:extLst>
          </p:cNvPr>
          <p:cNvSpPr/>
          <p:nvPr/>
        </p:nvSpPr>
        <p:spPr>
          <a:xfrm>
            <a:off x="855052" y="5900161"/>
            <a:ext cx="485408" cy="485408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14" name="图形 38">
            <a:extLst>
              <a:ext uri="{FF2B5EF4-FFF2-40B4-BE49-F238E27FC236}">
                <a16:creationId xmlns:a16="http://schemas.microsoft.com/office/drawing/2014/main" id="{F467E780-1AB4-62E8-B2AF-B86BA875D2C7}"/>
              </a:ext>
            </a:extLst>
          </p:cNvPr>
          <p:cNvSpPr/>
          <p:nvPr/>
        </p:nvSpPr>
        <p:spPr>
          <a:xfrm>
            <a:off x="965632" y="6019491"/>
            <a:ext cx="264249" cy="246749"/>
          </a:xfrm>
          <a:custGeom>
            <a:avLst/>
            <a:gdLst>
              <a:gd name="connsiteX0" fmla="*/ 236278 w 463667"/>
              <a:gd name="connsiteY0" fmla="*/ 426646 h 432961"/>
              <a:gd name="connsiteX1" fmla="*/ 304225 w 463667"/>
              <a:gd name="connsiteY1" fmla="*/ 370772 h 432961"/>
              <a:gd name="connsiteX2" fmla="*/ 314036 w 463667"/>
              <a:gd name="connsiteY2" fmla="*/ 353704 h 432961"/>
              <a:gd name="connsiteX3" fmla="*/ 327180 w 463667"/>
              <a:gd name="connsiteY3" fmla="*/ 272068 h 432961"/>
              <a:gd name="connsiteX4" fmla="*/ 349303 w 463667"/>
              <a:gd name="connsiteY4" fmla="*/ 254055 h 432961"/>
              <a:gd name="connsiteX5" fmla="*/ 463578 w 463667"/>
              <a:gd name="connsiteY5" fmla="*/ 32095 h 432961"/>
              <a:gd name="connsiteX6" fmla="*/ 439280 w 463667"/>
              <a:gd name="connsiteY6" fmla="*/ 2516 h 432961"/>
              <a:gd name="connsiteX7" fmla="*/ 199394 w 463667"/>
              <a:gd name="connsiteY7" fmla="*/ 71746 h 432961"/>
              <a:gd name="connsiteX8" fmla="*/ 174816 w 463667"/>
              <a:gd name="connsiteY8" fmla="*/ 92180 h 432961"/>
              <a:gd name="connsiteX9" fmla="*/ 96779 w 463667"/>
              <a:gd name="connsiteY9" fmla="*/ 89453 h 432961"/>
              <a:gd name="connsiteX10" fmla="*/ 78121 w 463667"/>
              <a:gd name="connsiteY10" fmla="*/ 95785 h 432961"/>
              <a:gd name="connsiteX11" fmla="*/ 10167 w 463667"/>
              <a:gd name="connsiteY11" fmla="*/ 151666 h 432961"/>
              <a:gd name="connsiteX12" fmla="*/ 303 w 463667"/>
              <a:gd name="connsiteY12" fmla="*/ 177208 h 432961"/>
              <a:gd name="connsiteX13" fmla="*/ 17092 w 463667"/>
              <a:gd name="connsiteY13" fmla="*/ 198847 h 432961"/>
              <a:gd name="connsiteX14" fmla="*/ 72034 w 463667"/>
              <a:gd name="connsiteY14" fmla="*/ 221781 h 432961"/>
              <a:gd name="connsiteX15" fmla="*/ 87426 w 463667"/>
              <a:gd name="connsiteY15" fmla="*/ 308280 h 432961"/>
              <a:gd name="connsiteX16" fmla="*/ 91391 w 463667"/>
              <a:gd name="connsiteY16" fmla="*/ 313382 h 432961"/>
              <a:gd name="connsiteX17" fmla="*/ 178933 w 463667"/>
              <a:gd name="connsiteY17" fmla="*/ 349939 h 432961"/>
              <a:gd name="connsiteX18" fmla="*/ 191346 w 463667"/>
              <a:gd name="connsiteY18" fmla="*/ 410709 h 432961"/>
              <a:gd name="connsiteX19" fmla="*/ 209305 w 463667"/>
              <a:gd name="connsiteY19" fmla="*/ 431376 h 432961"/>
              <a:gd name="connsiteX20" fmla="*/ 236278 w 463667"/>
              <a:gd name="connsiteY20" fmla="*/ 426653 h 432961"/>
              <a:gd name="connsiteX21" fmla="*/ 257350 w 463667"/>
              <a:gd name="connsiteY21" fmla="*/ 143684 h 432961"/>
              <a:gd name="connsiteX22" fmla="*/ 294996 w 463667"/>
              <a:gd name="connsiteY22" fmla="*/ 104076 h 432961"/>
              <a:gd name="connsiteX23" fmla="*/ 334605 w 463667"/>
              <a:gd name="connsiteY23" fmla="*/ 141722 h 432961"/>
              <a:gd name="connsiteX24" fmla="*/ 334616 w 463667"/>
              <a:gd name="connsiteY24" fmla="*/ 142447 h 432961"/>
              <a:gd name="connsiteX25" fmla="*/ 296234 w 463667"/>
              <a:gd name="connsiteY25" fmla="*/ 181342 h 432961"/>
              <a:gd name="connsiteX26" fmla="*/ 257350 w 463667"/>
              <a:gd name="connsiteY26" fmla="*/ 143684 h 432961"/>
              <a:gd name="connsiteX27" fmla="*/ 101461 w 463667"/>
              <a:gd name="connsiteY27" fmla="*/ 384315 h 432961"/>
              <a:gd name="connsiteX28" fmla="*/ 108499 w 463667"/>
              <a:gd name="connsiteY28" fmla="*/ 377710 h 432961"/>
              <a:gd name="connsiteX29" fmla="*/ 106311 w 463667"/>
              <a:gd name="connsiteY29" fmla="*/ 368304 h 432961"/>
              <a:gd name="connsiteX30" fmla="*/ 43585 w 463667"/>
              <a:gd name="connsiteY30" fmla="*/ 301388 h 432961"/>
              <a:gd name="connsiteX31" fmla="*/ 29905 w 463667"/>
              <a:gd name="connsiteY31" fmla="*/ 300971 h 432961"/>
              <a:gd name="connsiteX32" fmla="*/ 27282 w 463667"/>
              <a:gd name="connsiteY32" fmla="*/ 305187 h 432961"/>
              <a:gd name="connsiteX33" fmla="*/ 675 w 463667"/>
              <a:gd name="connsiteY33" fmla="*/ 392982 h 432961"/>
              <a:gd name="connsiteX34" fmla="*/ 263 w 463667"/>
              <a:gd name="connsiteY34" fmla="*/ 395782 h 432961"/>
              <a:gd name="connsiteX35" fmla="*/ 263 w 463667"/>
              <a:gd name="connsiteY35" fmla="*/ 395982 h 432961"/>
              <a:gd name="connsiteX36" fmla="*/ 9921 w 463667"/>
              <a:gd name="connsiteY36" fmla="*/ 405826 h 432961"/>
              <a:gd name="connsiteX37" fmla="*/ 14644 w 463667"/>
              <a:gd name="connsiteY37" fmla="*/ 404603 h 432961"/>
              <a:gd name="connsiteX38" fmla="*/ 101461 w 463667"/>
              <a:gd name="connsiteY38" fmla="*/ 384315 h 43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3667" h="432961">
                <a:moveTo>
                  <a:pt x="236278" y="426646"/>
                </a:moveTo>
                <a:lnTo>
                  <a:pt x="304225" y="370772"/>
                </a:lnTo>
                <a:cubicBezTo>
                  <a:pt x="309464" y="366467"/>
                  <a:pt x="312952" y="360398"/>
                  <a:pt x="314036" y="353704"/>
                </a:cubicBezTo>
                <a:lnTo>
                  <a:pt x="327180" y="272068"/>
                </a:lnTo>
                <a:cubicBezTo>
                  <a:pt x="334594" y="266113"/>
                  <a:pt x="341968" y="260108"/>
                  <a:pt x="349303" y="254055"/>
                </a:cubicBezTo>
                <a:cubicBezTo>
                  <a:pt x="416831" y="198534"/>
                  <a:pt x="457413" y="119711"/>
                  <a:pt x="463578" y="32095"/>
                </a:cubicBezTo>
                <a:cubicBezTo>
                  <a:pt x="464776" y="16703"/>
                  <a:pt x="453807" y="4338"/>
                  <a:pt x="439280" y="2516"/>
                </a:cubicBezTo>
                <a:cubicBezTo>
                  <a:pt x="352110" y="-8353"/>
                  <a:pt x="266922" y="16231"/>
                  <a:pt x="199394" y="71746"/>
                </a:cubicBezTo>
                <a:cubicBezTo>
                  <a:pt x="191080" y="78597"/>
                  <a:pt x="182965" y="85269"/>
                  <a:pt x="174816" y="92180"/>
                </a:cubicBezTo>
                <a:lnTo>
                  <a:pt x="96779" y="89453"/>
                </a:lnTo>
                <a:cubicBezTo>
                  <a:pt x="89996" y="89222"/>
                  <a:pt x="83361" y="91473"/>
                  <a:pt x="78121" y="95785"/>
                </a:cubicBezTo>
                <a:lnTo>
                  <a:pt x="10167" y="151666"/>
                </a:lnTo>
                <a:cubicBezTo>
                  <a:pt x="2612" y="157850"/>
                  <a:pt x="-1135" y="167551"/>
                  <a:pt x="303" y="177208"/>
                </a:cubicBezTo>
                <a:cubicBezTo>
                  <a:pt x="1761" y="186848"/>
                  <a:pt x="8117" y="195040"/>
                  <a:pt x="17092" y="198847"/>
                </a:cubicBezTo>
                <a:lnTo>
                  <a:pt x="72034" y="221781"/>
                </a:lnTo>
                <a:cubicBezTo>
                  <a:pt x="63121" y="253031"/>
                  <a:pt x="68396" y="282405"/>
                  <a:pt x="87426" y="308280"/>
                </a:cubicBezTo>
                <a:cubicBezTo>
                  <a:pt x="88677" y="309976"/>
                  <a:pt x="90001" y="311692"/>
                  <a:pt x="91391" y="313382"/>
                </a:cubicBezTo>
                <a:cubicBezTo>
                  <a:pt x="107321" y="332745"/>
                  <a:pt x="135119" y="353970"/>
                  <a:pt x="178933" y="349939"/>
                </a:cubicBezTo>
                <a:lnTo>
                  <a:pt x="191346" y="410709"/>
                </a:lnTo>
                <a:cubicBezTo>
                  <a:pt x="193311" y="420262"/>
                  <a:pt x="200120" y="428097"/>
                  <a:pt x="209305" y="431376"/>
                </a:cubicBezTo>
                <a:cubicBezTo>
                  <a:pt x="218504" y="434614"/>
                  <a:pt x="228726" y="432824"/>
                  <a:pt x="236278" y="426653"/>
                </a:cubicBezTo>
                <a:close/>
                <a:moveTo>
                  <a:pt x="257350" y="143684"/>
                </a:moveTo>
                <a:cubicBezTo>
                  <a:pt x="256808" y="122351"/>
                  <a:pt x="273663" y="104618"/>
                  <a:pt x="294996" y="104076"/>
                </a:cubicBezTo>
                <a:cubicBezTo>
                  <a:pt x="316330" y="103534"/>
                  <a:pt x="334063" y="120389"/>
                  <a:pt x="334605" y="141722"/>
                </a:cubicBezTo>
                <a:cubicBezTo>
                  <a:pt x="334610" y="141964"/>
                  <a:pt x="334614" y="142205"/>
                  <a:pt x="334616" y="142447"/>
                </a:cubicBezTo>
                <a:cubicBezTo>
                  <a:pt x="334757" y="163787"/>
                  <a:pt x="317573" y="181200"/>
                  <a:pt x="296234" y="181342"/>
                </a:cubicBezTo>
                <a:cubicBezTo>
                  <a:pt x="275176" y="181482"/>
                  <a:pt x="257885" y="164735"/>
                  <a:pt x="257350" y="143684"/>
                </a:cubicBezTo>
                <a:close/>
                <a:moveTo>
                  <a:pt x="101461" y="384315"/>
                </a:moveTo>
                <a:cubicBezTo>
                  <a:pt x="104819" y="383530"/>
                  <a:pt x="107503" y="381012"/>
                  <a:pt x="108499" y="377710"/>
                </a:cubicBezTo>
                <a:cubicBezTo>
                  <a:pt x="109517" y="374384"/>
                  <a:pt x="108665" y="370805"/>
                  <a:pt x="106311" y="368304"/>
                </a:cubicBezTo>
                <a:lnTo>
                  <a:pt x="43585" y="301388"/>
                </a:lnTo>
                <a:cubicBezTo>
                  <a:pt x="39923" y="297496"/>
                  <a:pt x="33798" y="297309"/>
                  <a:pt x="29905" y="300971"/>
                </a:cubicBezTo>
                <a:cubicBezTo>
                  <a:pt x="28679" y="302124"/>
                  <a:pt x="27775" y="303577"/>
                  <a:pt x="27282" y="305187"/>
                </a:cubicBezTo>
                <a:lnTo>
                  <a:pt x="675" y="392982"/>
                </a:lnTo>
                <a:cubicBezTo>
                  <a:pt x="396" y="393907"/>
                  <a:pt x="263" y="394844"/>
                  <a:pt x="263" y="395782"/>
                </a:cubicBezTo>
                <a:lnTo>
                  <a:pt x="263" y="395982"/>
                </a:lnTo>
                <a:cubicBezTo>
                  <a:pt x="469" y="401849"/>
                  <a:pt x="4520" y="405826"/>
                  <a:pt x="9921" y="405826"/>
                </a:cubicBezTo>
                <a:cubicBezTo>
                  <a:pt x="11637" y="405826"/>
                  <a:pt x="13247" y="405387"/>
                  <a:pt x="14644" y="404603"/>
                </a:cubicBezTo>
                <a:lnTo>
                  <a:pt x="101461" y="384315"/>
                </a:lnTo>
                <a:close/>
              </a:path>
            </a:pathLst>
          </a:custGeom>
          <a:gradFill>
            <a:gsLst>
              <a:gs pos="22000">
                <a:schemeClr val="accent5">
                  <a:lumMod val="50000"/>
                </a:schemeClr>
              </a:gs>
              <a:gs pos="90000">
                <a:srgbClr val="06254A"/>
              </a:gs>
            </a:gsLst>
            <a:lin ang="2700000" scaled="1"/>
          </a:gradFill>
          <a:ln w="51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6732E7-4CBE-DD0E-3893-4B3BE669F408}"/>
              </a:ext>
            </a:extLst>
          </p:cNvPr>
          <p:cNvSpPr txBox="1"/>
          <p:nvPr/>
        </p:nvSpPr>
        <p:spPr>
          <a:xfrm>
            <a:off x="1451040" y="5913539"/>
            <a:ext cx="4107863" cy="458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</a:lvl1pPr>
          </a:lstStyle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Gotham Rounded Book"/>
                <a:ea typeface="思源黑体 CN Regular"/>
              </a:rPr>
              <a:t>缩小变化带来的爆炸半径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C0380C2-910B-5B27-1569-BABB6750151D}"/>
              </a:ext>
            </a:extLst>
          </p:cNvPr>
          <p:cNvSpPr/>
          <p:nvPr/>
        </p:nvSpPr>
        <p:spPr>
          <a:xfrm>
            <a:off x="6633097" y="5913539"/>
            <a:ext cx="485408" cy="485408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387B9A-2190-F294-03D6-0C81E78F8F41}"/>
              </a:ext>
            </a:extLst>
          </p:cNvPr>
          <p:cNvSpPr txBox="1"/>
          <p:nvPr/>
        </p:nvSpPr>
        <p:spPr>
          <a:xfrm>
            <a:off x="7229085" y="5926917"/>
            <a:ext cx="4107863" cy="458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</a:lvl1pPr>
          </a:lstStyle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Gotham Rounded Book"/>
                <a:ea typeface="思源黑体 CN Regular"/>
              </a:rPr>
              <a:t>符合微服务的一种架构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19" name="图形 34">
            <a:extLst>
              <a:ext uri="{FF2B5EF4-FFF2-40B4-BE49-F238E27FC236}">
                <a16:creationId xmlns:a16="http://schemas.microsoft.com/office/drawing/2014/main" id="{49C840E4-41CC-9F23-A8F2-1E65AFD151CB}"/>
              </a:ext>
            </a:extLst>
          </p:cNvPr>
          <p:cNvSpPr/>
          <p:nvPr/>
        </p:nvSpPr>
        <p:spPr>
          <a:xfrm>
            <a:off x="6724163" y="5991238"/>
            <a:ext cx="303276" cy="303254"/>
          </a:xfrm>
          <a:custGeom>
            <a:avLst/>
            <a:gdLst>
              <a:gd name="connsiteX0" fmla="*/ 207792 w 532147"/>
              <a:gd name="connsiteY0" fmla="*/ 429242 h 532109"/>
              <a:gd name="connsiteX1" fmla="*/ 207792 w 532147"/>
              <a:gd name="connsiteY1" fmla="*/ 399214 h 532109"/>
              <a:gd name="connsiteX2" fmla="*/ 120256 w 532147"/>
              <a:gd name="connsiteY2" fmla="*/ 399214 h 532109"/>
              <a:gd name="connsiteX3" fmla="*/ 100681 w 532147"/>
              <a:gd name="connsiteY3" fmla="*/ 377549 h 532109"/>
              <a:gd name="connsiteX4" fmla="*/ 100681 w 532147"/>
              <a:gd name="connsiteY4" fmla="*/ 146109 h 532109"/>
              <a:gd name="connsiteX5" fmla="*/ 121245 w 532147"/>
              <a:gd name="connsiteY5" fmla="*/ 124443 h 532109"/>
              <a:gd name="connsiteX6" fmla="*/ 265947 w 532147"/>
              <a:gd name="connsiteY6" fmla="*/ 124443 h 532109"/>
              <a:gd name="connsiteX7" fmla="*/ 265947 w 532147"/>
              <a:gd name="connsiteY7" fmla="*/ 76399 h 532109"/>
              <a:gd name="connsiteX8" fmla="*/ 258763 w 532147"/>
              <a:gd name="connsiteY8" fmla="*/ 69557 h 532109"/>
              <a:gd name="connsiteX9" fmla="*/ 239302 w 532147"/>
              <a:gd name="connsiteY9" fmla="*/ 29039 h 532109"/>
              <a:gd name="connsiteX10" fmla="*/ 271345 w 532147"/>
              <a:gd name="connsiteY10" fmla="*/ 0 h 532109"/>
              <a:gd name="connsiteX11" fmla="*/ 303386 w 532147"/>
              <a:gd name="connsiteY11" fmla="*/ 29039 h 532109"/>
              <a:gd name="connsiteX12" fmla="*/ 283926 w 532147"/>
              <a:gd name="connsiteY12" fmla="*/ 69519 h 532109"/>
              <a:gd name="connsiteX13" fmla="*/ 276400 w 532147"/>
              <a:gd name="connsiteY13" fmla="*/ 78908 h 532109"/>
              <a:gd name="connsiteX14" fmla="*/ 276400 w 532147"/>
              <a:gd name="connsiteY14" fmla="*/ 123759 h 532109"/>
              <a:gd name="connsiteX15" fmla="*/ 420114 w 532147"/>
              <a:gd name="connsiteY15" fmla="*/ 123759 h 532109"/>
              <a:gd name="connsiteX16" fmla="*/ 442349 w 532147"/>
              <a:gd name="connsiteY16" fmla="*/ 148352 h 532109"/>
              <a:gd name="connsiteX17" fmla="*/ 442349 w 532147"/>
              <a:gd name="connsiteY17" fmla="*/ 372836 h 532109"/>
              <a:gd name="connsiteX18" fmla="*/ 418176 w 532147"/>
              <a:gd name="connsiteY18" fmla="*/ 398493 h 532109"/>
              <a:gd name="connsiteX19" fmla="*/ 339762 w 532147"/>
              <a:gd name="connsiteY19" fmla="*/ 398493 h 532109"/>
              <a:gd name="connsiteX20" fmla="*/ 335201 w 532147"/>
              <a:gd name="connsiteY20" fmla="*/ 398493 h 532109"/>
              <a:gd name="connsiteX21" fmla="*/ 335201 w 532147"/>
              <a:gd name="connsiteY21" fmla="*/ 429964 h 532109"/>
              <a:gd name="connsiteX22" fmla="*/ 363327 w 532147"/>
              <a:gd name="connsiteY22" fmla="*/ 429964 h 532109"/>
              <a:gd name="connsiteX23" fmla="*/ 375871 w 532147"/>
              <a:gd name="connsiteY23" fmla="*/ 434563 h 532109"/>
              <a:gd name="connsiteX24" fmla="*/ 380280 w 532147"/>
              <a:gd name="connsiteY24" fmla="*/ 448399 h 532109"/>
              <a:gd name="connsiteX25" fmla="*/ 380280 w 532147"/>
              <a:gd name="connsiteY25" fmla="*/ 512407 h 532109"/>
              <a:gd name="connsiteX26" fmla="*/ 375795 w 532147"/>
              <a:gd name="connsiteY26" fmla="*/ 526963 h 532109"/>
              <a:gd name="connsiteX27" fmla="*/ 362643 w 532147"/>
              <a:gd name="connsiteY27" fmla="*/ 531905 h 532109"/>
              <a:gd name="connsiteX28" fmla="*/ 180007 w 532147"/>
              <a:gd name="connsiteY28" fmla="*/ 531905 h 532109"/>
              <a:gd name="connsiteX29" fmla="*/ 166704 w 532147"/>
              <a:gd name="connsiteY29" fmla="*/ 527156 h 532109"/>
              <a:gd name="connsiteX30" fmla="*/ 162409 w 532147"/>
              <a:gd name="connsiteY30" fmla="*/ 512407 h 532109"/>
              <a:gd name="connsiteX31" fmla="*/ 162409 w 532147"/>
              <a:gd name="connsiteY31" fmla="*/ 449843 h 532109"/>
              <a:gd name="connsiteX32" fmla="*/ 180692 w 532147"/>
              <a:gd name="connsiteY32" fmla="*/ 429964 h 532109"/>
              <a:gd name="connsiteX33" fmla="*/ 205512 w 532147"/>
              <a:gd name="connsiteY33" fmla="*/ 429964 h 532109"/>
              <a:gd name="connsiteX34" fmla="*/ 207792 w 532147"/>
              <a:gd name="connsiteY34" fmla="*/ 429204 h 532109"/>
              <a:gd name="connsiteX35" fmla="*/ 162333 w 532147"/>
              <a:gd name="connsiteY35" fmla="*/ 261468 h 532109"/>
              <a:gd name="connsiteX36" fmla="*/ 195021 w 532147"/>
              <a:gd name="connsiteY36" fmla="*/ 297615 h 532109"/>
              <a:gd name="connsiteX37" fmla="*/ 227672 w 532147"/>
              <a:gd name="connsiteY37" fmla="*/ 261468 h 532109"/>
              <a:gd name="connsiteX38" fmla="*/ 195021 w 532147"/>
              <a:gd name="connsiteY38" fmla="*/ 227867 h 532109"/>
              <a:gd name="connsiteX39" fmla="*/ 172064 w 532147"/>
              <a:gd name="connsiteY39" fmla="*/ 236762 h 532109"/>
              <a:gd name="connsiteX40" fmla="*/ 162371 w 532147"/>
              <a:gd name="connsiteY40" fmla="*/ 261468 h 532109"/>
              <a:gd name="connsiteX41" fmla="*/ 349188 w 532147"/>
              <a:gd name="connsiteY41" fmla="*/ 225359 h 532109"/>
              <a:gd name="connsiteX42" fmla="*/ 316500 w 532147"/>
              <a:gd name="connsiteY42" fmla="*/ 261468 h 532109"/>
              <a:gd name="connsiteX43" fmla="*/ 348200 w 532147"/>
              <a:gd name="connsiteY43" fmla="*/ 288835 h 532109"/>
              <a:gd name="connsiteX44" fmla="*/ 379900 w 532147"/>
              <a:gd name="connsiteY44" fmla="*/ 261468 h 532109"/>
              <a:gd name="connsiteX45" fmla="*/ 349188 w 532147"/>
              <a:gd name="connsiteY45" fmla="*/ 226385 h 532109"/>
              <a:gd name="connsiteX46" fmla="*/ 349188 w 532147"/>
              <a:gd name="connsiteY46" fmla="*/ 225321 h 532109"/>
              <a:gd name="connsiteX47" fmla="*/ 471009 w 532147"/>
              <a:gd name="connsiteY47" fmla="*/ 326540 h 532109"/>
              <a:gd name="connsiteX48" fmla="*/ 471009 w 532147"/>
              <a:gd name="connsiteY48" fmla="*/ 196395 h 532109"/>
              <a:gd name="connsiteX49" fmla="*/ 513732 w 532147"/>
              <a:gd name="connsiteY49" fmla="*/ 213918 h 532109"/>
              <a:gd name="connsiteX50" fmla="*/ 532130 w 532147"/>
              <a:gd name="connsiteY50" fmla="*/ 260023 h 532109"/>
              <a:gd name="connsiteX51" fmla="*/ 514453 w 532147"/>
              <a:gd name="connsiteY51" fmla="*/ 307802 h 532109"/>
              <a:gd name="connsiteX52" fmla="*/ 471009 w 532147"/>
              <a:gd name="connsiteY52" fmla="*/ 326540 h 532109"/>
              <a:gd name="connsiteX53" fmla="*/ 70578 w 532147"/>
              <a:gd name="connsiteY53" fmla="*/ 326540 h 532109"/>
              <a:gd name="connsiteX54" fmla="*/ 9915 w 532147"/>
              <a:gd name="connsiteY54" fmla="*/ 297957 h 532109"/>
              <a:gd name="connsiteX55" fmla="*/ 9915 w 532147"/>
              <a:gd name="connsiteY55" fmla="*/ 224979 h 532109"/>
              <a:gd name="connsiteX56" fmla="*/ 70578 w 532147"/>
              <a:gd name="connsiteY56" fmla="*/ 196395 h 532109"/>
              <a:gd name="connsiteX57" fmla="*/ 70578 w 532147"/>
              <a:gd name="connsiteY57" fmla="*/ 326540 h 53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32147" h="532109">
                <a:moveTo>
                  <a:pt x="207792" y="429242"/>
                </a:moveTo>
                <a:lnTo>
                  <a:pt x="207792" y="399214"/>
                </a:lnTo>
                <a:lnTo>
                  <a:pt x="120256" y="399214"/>
                </a:lnTo>
                <a:cubicBezTo>
                  <a:pt x="105585" y="399214"/>
                  <a:pt x="100681" y="393437"/>
                  <a:pt x="100681" y="377549"/>
                </a:cubicBezTo>
                <a:lnTo>
                  <a:pt x="100681" y="146109"/>
                </a:lnTo>
                <a:cubicBezTo>
                  <a:pt x="100681" y="129118"/>
                  <a:pt x="105242" y="124443"/>
                  <a:pt x="121245" y="124443"/>
                </a:cubicBezTo>
                <a:lnTo>
                  <a:pt x="265947" y="124443"/>
                </a:lnTo>
                <a:lnTo>
                  <a:pt x="265947" y="76399"/>
                </a:lnTo>
                <a:cubicBezTo>
                  <a:pt x="265947" y="73853"/>
                  <a:pt x="261690" y="70964"/>
                  <a:pt x="258763" y="69557"/>
                </a:cubicBezTo>
                <a:cubicBezTo>
                  <a:pt x="244395" y="62906"/>
                  <a:pt x="236262" y="45954"/>
                  <a:pt x="239302" y="29039"/>
                </a:cubicBezTo>
                <a:cubicBezTo>
                  <a:pt x="242343" y="12163"/>
                  <a:pt x="255760" y="0"/>
                  <a:pt x="271345" y="0"/>
                </a:cubicBezTo>
                <a:cubicBezTo>
                  <a:pt x="286928" y="0"/>
                  <a:pt x="300308" y="12163"/>
                  <a:pt x="303386" y="29039"/>
                </a:cubicBezTo>
                <a:cubicBezTo>
                  <a:pt x="306427" y="45954"/>
                  <a:pt x="298293" y="62868"/>
                  <a:pt x="283926" y="69519"/>
                </a:cubicBezTo>
                <a:cubicBezTo>
                  <a:pt x="280961" y="69519"/>
                  <a:pt x="276704" y="75677"/>
                  <a:pt x="276400" y="78908"/>
                </a:cubicBezTo>
                <a:lnTo>
                  <a:pt x="276400" y="123759"/>
                </a:lnTo>
                <a:lnTo>
                  <a:pt x="420114" y="123759"/>
                </a:lnTo>
                <a:cubicBezTo>
                  <a:pt x="438092" y="123759"/>
                  <a:pt x="442349" y="128434"/>
                  <a:pt x="442349" y="148352"/>
                </a:cubicBezTo>
                <a:lnTo>
                  <a:pt x="442349" y="372836"/>
                </a:lnTo>
                <a:cubicBezTo>
                  <a:pt x="442349" y="394159"/>
                  <a:pt x="438092" y="398493"/>
                  <a:pt x="418176" y="398493"/>
                </a:cubicBezTo>
                <a:lnTo>
                  <a:pt x="339762" y="398493"/>
                </a:lnTo>
                <a:cubicBezTo>
                  <a:pt x="338250" y="398261"/>
                  <a:pt x="336712" y="398261"/>
                  <a:pt x="335201" y="398493"/>
                </a:cubicBezTo>
                <a:lnTo>
                  <a:pt x="335201" y="429964"/>
                </a:lnTo>
                <a:lnTo>
                  <a:pt x="363327" y="429964"/>
                </a:lnTo>
                <a:cubicBezTo>
                  <a:pt x="368015" y="429301"/>
                  <a:pt x="372723" y="431028"/>
                  <a:pt x="375871" y="434563"/>
                </a:cubicBezTo>
                <a:cubicBezTo>
                  <a:pt x="379215" y="438174"/>
                  <a:pt x="380812" y="443306"/>
                  <a:pt x="380280" y="448399"/>
                </a:cubicBezTo>
                <a:lnTo>
                  <a:pt x="380280" y="512407"/>
                </a:lnTo>
                <a:cubicBezTo>
                  <a:pt x="380943" y="517679"/>
                  <a:pt x="379310" y="522983"/>
                  <a:pt x="375795" y="526963"/>
                </a:cubicBezTo>
                <a:cubicBezTo>
                  <a:pt x="372519" y="530715"/>
                  <a:pt x="367579" y="532571"/>
                  <a:pt x="362643" y="531905"/>
                </a:cubicBezTo>
                <a:lnTo>
                  <a:pt x="180007" y="531905"/>
                </a:lnTo>
                <a:cubicBezTo>
                  <a:pt x="175048" y="532747"/>
                  <a:pt x="170009" y="530949"/>
                  <a:pt x="166704" y="527156"/>
                </a:cubicBezTo>
                <a:cubicBezTo>
                  <a:pt x="163162" y="523118"/>
                  <a:pt x="161590" y="517716"/>
                  <a:pt x="162409" y="512407"/>
                </a:cubicBezTo>
                <a:lnTo>
                  <a:pt x="162409" y="449843"/>
                </a:lnTo>
                <a:cubicBezTo>
                  <a:pt x="162409" y="435020"/>
                  <a:pt x="166970" y="430344"/>
                  <a:pt x="180692" y="429964"/>
                </a:cubicBezTo>
                <a:lnTo>
                  <a:pt x="205512" y="429964"/>
                </a:lnTo>
                <a:lnTo>
                  <a:pt x="207792" y="429204"/>
                </a:lnTo>
                <a:close/>
                <a:moveTo>
                  <a:pt x="162333" y="261468"/>
                </a:moveTo>
                <a:cubicBezTo>
                  <a:pt x="162333" y="281423"/>
                  <a:pt x="176967" y="297615"/>
                  <a:pt x="195021" y="297615"/>
                </a:cubicBezTo>
                <a:cubicBezTo>
                  <a:pt x="213038" y="297615"/>
                  <a:pt x="227672" y="281423"/>
                  <a:pt x="227672" y="261468"/>
                </a:cubicBezTo>
                <a:cubicBezTo>
                  <a:pt x="226455" y="242501"/>
                  <a:pt x="212201" y="227829"/>
                  <a:pt x="195021" y="227867"/>
                </a:cubicBezTo>
                <a:cubicBezTo>
                  <a:pt x="186420" y="227226"/>
                  <a:pt x="177988" y="230494"/>
                  <a:pt x="172064" y="236762"/>
                </a:cubicBezTo>
                <a:cubicBezTo>
                  <a:pt x="165747" y="243426"/>
                  <a:pt x="162270" y="252286"/>
                  <a:pt x="162371" y="261468"/>
                </a:cubicBezTo>
                <a:close/>
                <a:moveTo>
                  <a:pt x="349188" y="225359"/>
                </a:moveTo>
                <a:cubicBezTo>
                  <a:pt x="331133" y="225359"/>
                  <a:pt x="316500" y="241513"/>
                  <a:pt x="316500" y="261468"/>
                </a:cubicBezTo>
                <a:cubicBezTo>
                  <a:pt x="320187" y="277546"/>
                  <a:pt x="333224" y="288835"/>
                  <a:pt x="348200" y="288835"/>
                </a:cubicBezTo>
                <a:cubicBezTo>
                  <a:pt x="363176" y="288835"/>
                  <a:pt x="376251" y="277546"/>
                  <a:pt x="379900" y="261468"/>
                </a:cubicBezTo>
                <a:cubicBezTo>
                  <a:pt x="379406" y="242729"/>
                  <a:pt x="366102" y="227525"/>
                  <a:pt x="349188" y="226385"/>
                </a:cubicBezTo>
                <a:lnTo>
                  <a:pt x="349188" y="225321"/>
                </a:lnTo>
                <a:close/>
                <a:moveTo>
                  <a:pt x="471009" y="326540"/>
                </a:moveTo>
                <a:lnTo>
                  <a:pt x="471009" y="196395"/>
                </a:lnTo>
                <a:cubicBezTo>
                  <a:pt x="486821" y="195635"/>
                  <a:pt x="502214" y="201945"/>
                  <a:pt x="513732" y="213918"/>
                </a:cubicBezTo>
                <a:cubicBezTo>
                  <a:pt x="525249" y="225891"/>
                  <a:pt x="531859" y="242539"/>
                  <a:pt x="532130" y="260023"/>
                </a:cubicBezTo>
                <a:cubicBezTo>
                  <a:pt x="532530" y="277618"/>
                  <a:pt x="526206" y="294704"/>
                  <a:pt x="514453" y="307802"/>
                </a:cubicBezTo>
                <a:cubicBezTo>
                  <a:pt x="502899" y="320345"/>
                  <a:pt x="487201" y="327149"/>
                  <a:pt x="471009" y="326540"/>
                </a:cubicBezTo>
                <a:close/>
                <a:moveTo>
                  <a:pt x="70578" y="326540"/>
                </a:moveTo>
                <a:cubicBezTo>
                  <a:pt x="47012" y="331329"/>
                  <a:pt x="23104" y="320079"/>
                  <a:pt x="9915" y="297957"/>
                </a:cubicBezTo>
                <a:cubicBezTo>
                  <a:pt x="-3305" y="275427"/>
                  <a:pt x="-3305" y="247509"/>
                  <a:pt x="9915" y="224979"/>
                </a:cubicBezTo>
                <a:cubicBezTo>
                  <a:pt x="23104" y="202857"/>
                  <a:pt x="46974" y="191606"/>
                  <a:pt x="70578" y="196395"/>
                </a:cubicBezTo>
                <a:lnTo>
                  <a:pt x="70578" y="326540"/>
                </a:lnTo>
                <a:close/>
              </a:path>
            </a:pathLst>
          </a:custGeom>
          <a:gradFill>
            <a:gsLst>
              <a:gs pos="22000">
                <a:schemeClr val="accent5">
                  <a:lumMod val="50000"/>
                </a:schemeClr>
              </a:gs>
              <a:gs pos="90000">
                <a:srgbClr val="06254A"/>
              </a:gs>
            </a:gsLst>
            <a:lin ang="2700000" scaled="1"/>
          </a:gradFill>
          <a:ln w="51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4DEF4F-2A08-6B07-679F-3CD5AF1F479B}"/>
              </a:ext>
            </a:extLst>
          </p:cNvPr>
          <p:cNvSpPr txBox="1"/>
          <p:nvPr/>
        </p:nvSpPr>
        <p:spPr>
          <a:xfrm>
            <a:off x="1451040" y="5134109"/>
            <a:ext cx="89283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>
            <a:solidFill>
              <a:srgbClr val="06254A"/>
            </a:solidFill>
            <a:bevel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Linux</a:t>
            </a:r>
            <a:r>
              <a:rPr lang="zh-CN" altLang="en-US" sz="1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内核中有多种不同类型的</a:t>
            </a:r>
            <a:r>
              <a:rPr lang="en-US" altLang="zh-CN" sz="1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namespace</a:t>
            </a:r>
            <a:r>
              <a:rPr lang="zh-CN" altLang="en-US" sz="1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，每种</a:t>
            </a:r>
            <a:r>
              <a:rPr lang="en-US" altLang="zh-CN" sz="1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namespace</a:t>
            </a:r>
            <a:r>
              <a:rPr lang="zh-CN" altLang="en-US" sz="1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都有其独有的功能特性。</a:t>
            </a:r>
          </a:p>
        </p:txBody>
      </p:sp>
    </p:spTree>
    <p:extLst>
      <p:ext uri="{BB962C8B-B14F-4D97-AF65-F5344CB8AC3E}">
        <p14:creationId xmlns:p14="http://schemas.microsoft.com/office/powerpoint/2010/main" val="416497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4104FD0-B7E0-DB4E-7B0A-485CC77068F6}"/>
              </a:ext>
            </a:extLst>
          </p:cNvPr>
          <p:cNvSpPr/>
          <p:nvPr/>
        </p:nvSpPr>
        <p:spPr>
          <a:xfrm>
            <a:off x="0" y="2120610"/>
            <a:ext cx="12192000" cy="292827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292CFF-763C-90CD-4317-B4A603FB2287}"/>
              </a:ext>
            </a:extLst>
          </p:cNvPr>
          <p:cNvSpPr txBox="1"/>
          <p:nvPr/>
        </p:nvSpPr>
        <p:spPr>
          <a:xfrm>
            <a:off x="738321" y="736944"/>
            <a:ext cx="26468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思源黑体 CN Bold"/>
                <a:ea typeface="思源黑体 CN Bold"/>
              </a:rPr>
              <a:t>两大核心技术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pic>
        <p:nvPicPr>
          <p:cNvPr id="1026" name="Picture 2" descr="Linux Containers">
            <a:extLst>
              <a:ext uri="{FF2B5EF4-FFF2-40B4-BE49-F238E27FC236}">
                <a16:creationId xmlns:a16="http://schemas.microsoft.com/office/drawing/2014/main" id="{AF8616C4-2F2F-E9EE-7C64-9FAEBAB8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412" y="715135"/>
            <a:ext cx="1316680" cy="121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69FA36-0294-0F84-C071-B9BD63B9B7AA}"/>
              </a:ext>
            </a:extLst>
          </p:cNvPr>
          <p:cNvSpPr txBox="1"/>
          <p:nvPr/>
        </p:nvSpPr>
        <p:spPr>
          <a:xfrm>
            <a:off x="855052" y="2736728"/>
            <a:ext cx="6168317" cy="1696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0A11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Cgroup</a:t>
            </a:r>
            <a:r>
              <a:rPr lang="zh-CN" altLang="en-US" sz="2400" dirty="0">
                <a:solidFill>
                  <a:srgbClr val="F0A11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是一种 </a:t>
            </a:r>
            <a:r>
              <a:rPr lang="en-US" altLang="zh-CN" sz="2400" dirty="0">
                <a:solidFill>
                  <a:srgbClr val="F0A11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Linux </a:t>
            </a:r>
            <a:r>
              <a:rPr lang="zh-CN" altLang="en-US" sz="2400" dirty="0">
                <a:solidFill>
                  <a:srgbClr val="F0A11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内核功能，它限制、结算和隔离进程集合的资源使用情况（</a:t>
            </a:r>
            <a:r>
              <a:rPr lang="en-US" altLang="zh-CN" sz="2400" dirty="0">
                <a:solidFill>
                  <a:srgbClr val="F0A11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CPU</a:t>
            </a:r>
            <a:r>
              <a:rPr lang="zh-CN" altLang="en-US" sz="2400" dirty="0">
                <a:solidFill>
                  <a:srgbClr val="F0A11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、内存、磁盘 </a:t>
            </a:r>
            <a:r>
              <a:rPr lang="en-US" altLang="zh-CN" sz="2400" dirty="0">
                <a:solidFill>
                  <a:srgbClr val="F0A11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I/O</a:t>
            </a:r>
            <a:r>
              <a:rPr lang="zh-CN" altLang="en-US" sz="2400" dirty="0">
                <a:solidFill>
                  <a:srgbClr val="F0A11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、网络等）。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9D2782-9633-D32E-3943-4836EE126FD1}"/>
              </a:ext>
            </a:extLst>
          </p:cNvPr>
          <p:cNvSpPr txBox="1"/>
          <p:nvPr/>
        </p:nvSpPr>
        <p:spPr>
          <a:xfrm>
            <a:off x="855052" y="1519797"/>
            <a:ext cx="18939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 err="1">
                <a:latin typeface="思源黑体 CN Bold"/>
                <a:ea typeface="思源黑体 CN Bold"/>
              </a:rPr>
              <a:t>Cgroups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3DDFD4-6277-0FF3-CDAC-29CCE7C370B7}"/>
              </a:ext>
            </a:extLst>
          </p:cNvPr>
          <p:cNvSpPr/>
          <p:nvPr/>
        </p:nvSpPr>
        <p:spPr>
          <a:xfrm>
            <a:off x="2525529" y="5365143"/>
            <a:ext cx="485408" cy="485408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14" name="图形 38">
            <a:extLst>
              <a:ext uri="{FF2B5EF4-FFF2-40B4-BE49-F238E27FC236}">
                <a16:creationId xmlns:a16="http://schemas.microsoft.com/office/drawing/2014/main" id="{F467E780-1AB4-62E8-B2AF-B86BA875D2C7}"/>
              </a:ext>
            </a:extLst>
          </p:cNvPr>
          <p:cNvSpPr/>
          <p:nvPr/>
        </p:nvSpPr>
        <p:spPr>
          <a:xfrm>
            <a:off x="2636109" y="5484473"/>
            <a:ext cx="264249" cy="246749"/>
          </a:xfrm>
          <a:custGeom>
            <a:avLst/>
            <a:gdLst>
              <a:gd name="connsiteX0" fmla="*/ 236278 w 463667"/>
              <a:gd name="connsiteY0" fmla="*/ 426646 h 432961"/>
              <a:gd name="connsiteX1" fmla="*/ 304225 w 463667"/>
              <a:gd name="connsiteY1" fmla="*/ 370772 h 432961"/>
              <a:gd name="connsiteX2" fmla="*/ 314036 w 463667"/>
              <a:gd name="connsiteY2" fmla="*/ 353704 h 432961"/>
              <a:gd name="connsiteX3" fmla="*/ 327180 w 463667"/>
              <a:gd name="connsiteY3" fmla="*/ 272068 h 432961"/>
              <a:gd name="connsiteX4" fmla="*/ 349303 w 463667"/>
              <a:gd name="connsiteY4" fmla="*/ 254055 h 432961"/>
              <a:gd name="connsiteX5" fmla="*/ 463578 w 463667"/>
              <a:gd name="connsiteY5" fmla="*/ 32095 h 432961"/>
              <a:gd name="connsiteX6" fmla="*/ 439280 w 463667"/>
              <a:gd name="connsiteY6" fmla="*/ 2516 h 432961"/>
              <a:gd name="connsiteX7" fmla="*/ 199394 w 463667"/>
              <a:gd name="connsiteY7" fmla="*/ 71746 h 432961"/>
              <a:gd name="connsiteX8" fmla="*/ 174816 w 463667"/>
              <a:gd name="connsiteY8" fmla="*/ 92180 h 432961"/>
              <a:gd name="connsiteX9" fmla="*/ 96779 w 463667"/>
              <a:gd name="connsiteY9" fmla="*/ 89453 h 432961"/>
              <a:gd name="connsiteX10" fmla="*/ 78121 w 463667"/>
              <a:gd name="connsiteY10" fmla="*/ 95785 h 432961"/>
              <a:gd name="connsiteX11" fmla="*/ 10167 w 463667"/>
              <a:gd name="connsiteY11" fmla="*/ 151666 h 432961"/>
              <a:gd name="connsiteX12" fmla="*/ 303 w 463667"/>
              <a:gd name="connsiteY12" fmla="*/ 177208 h 432961"/>
              <a:gd name="connsiteX13" fmla="*/ 17092 w 463667"/>
              <a:gd name="connsiteY13" fmla="*/ 198847 h 432961"/>
              <a:gd name="connsiteX14" fmla="*/ 72034 w 463667"/>
              <a:gd name="connsiteY14" fmla="*/ 221781 h 432961"/>
              <a:gd name="connsiteX15" fmla="*/ 87426 w 463667"/>
              <a:gd name="connsiteY15" fmla="*/ 308280 h 432961"/>
              <a:gd name="connsiteX16" fmla="*/ 91391 w 463667"/>
              <a:gd name="connsiteY16" fmla="*/ 313382 h 432961"/>
              <a:gd name="connsiteX17" fmla="*/ 178933 w 463667"/>
              <a:gd name="connsiteY17" fmla="*/ 349939 h 432961"/>
              <a:gd name="connsiteX18" fmla="*/ 191346 w 463667"/>
              <a:gd name="connsiteY18" fmla="*/ 410709 h 432961"/>
              <a:gd name="connsiteX19" fmla="*/ 209305 w 463667"/>
              <a:gd name="connsiteY19" fmla="*/ 431376 h 432961"/>
              <a:gd name="connsiteX20" fmla="*/ 236278 w 463667"/>
              <a:gd name="connsiteY20" fmla="*/ 426653 h 432961"/>
              <a:gd name="connsiteX21" fmla="*/ 257350 w 463667"/>
              <a:gd name="connsiteY21" fmla="*/ 143684 h 432961"/>
              <a:gd name="connsiteX22" fmla="*/ 294996 w 463667"/>
              <a:gd name="connsiteY22" fmla="*/ 104076 h 432961"/>
              <a:gd name="connsiteX23" fmla="*/ 334605 w 463667"/>
              <a:gd name="connsiteY23" fmla="*/ 141722 h 432961"/>
              <a:gd name="connsiteX24" fmla="*/ 334616 w 463667"/>
              <a:gd name="connsiteY24" fmla="*/ 142447 h 432961"/>
              <a:gd name="connsiteX25" fmla="*/ 296234 w 463667"/>
              <a:gd name="connsiteY25" fmla="*/ 181342 h 432961"/>
              <a:gd name="connsiteX26" fmla="*/ 257350 w 463667"/>
              <a:gd name="connsiteY26" fmla="*/ 143684 h 432961"/>
              <a:gd name="connsiteX27" fmla="*/ 101461 w 463667"/>
              <a:gd name="connsiteY27" fmla="*/ 384315 h 432961"/>
              <a:gd name="connsiteX28" fmla="*/ 108499 w 463667"/>
              <a:gd name="connsiteY28" fmla="*/ 377710 h 432961"/>
              <a:gd name="connsiteX29" fmla="*/ 106311 w 463667"/>
              <a:gd name="connsiteY29" fmla="*/ 368304 h 432961"/>
              <a:gd name="connsiteX30" fmla="*/ 43585 w 463667"/>
              <a:gd name="connsiteY30" fmla="*/ 301388 h 432961"/>
              <a:gd name="connsiteX31" fmla="*/ 29905 w 463667"/>
              <a:gd name="connsiteY31" fmla="*/ 300971 h 432961"/>
              <a:gd name="connsiteX32" fmla="*/ 27282 w 463667"/>
              <a:gd name="connsiteY32" fmla="*/ 305187 h 432961"/>
              <a:gd name="connsiteX33" fmla="*/ 675 w 463667"/>
              <a:gd name="connsiteY33" fmla="*/ 392982 h 432961"/>
              <a:gd name="connsiteX34" fmla="*/ 263 w 463667"/>
              <a:gd name="connsiteY34" fmla="*/ 395782 h 432961"/>
              <a:gd name="connsiteX35" fmla="*/ 263 w 463667"/>
              <a:gd name="connsiteY35" fmla="*/ 395982 h 432961"/>
              <a:gd name="connsiteX36" fmla="*/ 9921 w 463667"/>
              <a:gd name="connsiteY36" fmla="*/ 405826 h 432961"/>
              <a:gd name="connsiteX37" fmla="*/ 14644 w 463667"/>
              <a:gd name="connsiteY37" fmla="*/ 404603 h 432961"/>
              <a:gd name="connsiteX38" fmla="*/ 101461 w 463667"/>
              <a:gd name="connsiteY38" fmla="*/ 384315 h 43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3667" h="432961">
                <a:moveTo>
                  <a:pt x="236278" y="426646"/>
                </a:moveTo>
                <a:lnTo>
                  <a:pt x="304225" y="370772"/>
                </a:lnTo>
                <a:cubicBezTo>
                  <a:pt x="309464" y="366467"/>
                  <a:pt x="312952" y="360398"/>
                  <a:pt x="314036" y="353704"/>
                </a:cubicBezTo>
                <a:lnTo>
                  <a:pt x="327180" y="272068"/>
                </a:lnTo>
                <a:cubicBezTo>
                  <a:pt x="334594" y="266113"/>
                  <a:pt x="341968" y="260108"/>
                  <a:pt x="349303" y="254055"/>
                </a:cubicBezTo>
                <a:cubicBezTo>
                  <a:pt x="416831" y="198534"/>
                  <a:pt x="457413" y="119711"/>
                  <a:pt x="463578" y="32095"/>
                </a:cubicBezTo>
                <a:cubicBezTo>
                  <a:pt x="464776" y="16703"/>
                  <a:pt x="453807" y="4338"/>
                  <a:pt x="439280" y="2516"/>
                </a:cubicBezTo>
                <a:cubicBezTo>
                  <a:pt x="352110" y="-8353"/>
                  <a:pt x="266922" y="16231"/>
                  <a:pt x="199394" y="71746"/>
                </a:cubicBezTo>
                <a:cubicBezTo>
                  <a:pt x="191080" y="78597"/>
                  <a:pt x="182965" y="85269"/>
                  <a:pt x="174816" y="92180"/>
                </a:cubicBezTo>
                <a:lnTo>
                  <a:pt x="96779" y="89453"/>
                </a:lnTo>
                <a:cubicBezTo>
                  <a:pt x="89996" y="89222"/>
                  <a:pt x="83361" y="91473"/>
                  <a:pt x="78121" y="95785"/>
                </a:cubicBezTo>
                <a:lnTo>
                  <a:pt x="10167" y="151666"/>
                </a:lnTo>
                <a:cubicBezTo>
                  <a:pt x="2612" y="157850"/>
                  <a:pt x="-1135" y="167551"/>
                  <a:pt x="303" y="177208"/>
                </a:cubicBezTo>
                <a:cubicBezTo>
                  <a:pt x="1761" y="186848"/>
                  <a:pt x="8117" y="195040"/>
                  <a:pt x="17092" y="198847"/>
                </a:cubicBezTo>
                <a:lnTo>
                  <a:pt x="72034" y="221781"/>
                </a:lnTo>
                <a:cubicBezTo>
                  <a:pt x="63121" y="253031"/>
                  <a:pt x="68396" y="282405"/>
                  <a:pt x="87426" y="308280"/>
                </a:cubicBezTo>
                <a:cubicBezTo>
                  <a:pt x="88677" y="309976"/>
                  <a:pt x="90001" y="311692"/>
                  <a:pt x="91391" y="313382"/>
                </a:cubicBezTo>
                <a:cubicBezTo>
                  <a:pt x="107321" y="332745"/>
                  <a:pt x="135119" y="353970"/>
                  <a:pt x="178933" y="349939"/>
                </a:cubicBezTo>
                <a:lnTo>
                  <a:pt x="191346" y="410709"/>
                </a:lnTo>
                <a:cubicBezTo>
                  <a:pt x="193311" y="420262"/>
                  <a:pt x="200120" y="428097"/>
                  <a:pt x="209305" y="431376"/>
                </a:cubicBezTo>
                <a:cubicBezTo>
                  <a:pt x="218504" y="434614"/>
                  <a:pt x="228726" y="432824"/>
                  <a:pt x="236278" y="426653"/>
                </a:cubicBezTo>
                <a:close/>
                <a:moveTo>
                  <a:pt x="257350" y="143684"/>
                </a:moveTo>
                <a:cubicBezTo>
                  <a:pt x="256808" y="122351"/>
                  <a:pt x="273663" y="104618"/>
                  <a:pt x="294996" y="104076"/>
                </a:cubicBezTo>
                <a:cubicBezTo>
                  <a:pt x="316330" y="103534"/>
                  <a:pt x="334063" y="120389"/>
                  <a:pt x="334605" y="141722"/>
                </a:cubicBezTo>
                <a:cubicBezTo>
                  <a:pt x="334610" y="141964"/>
                  <a:pt x="334614" y="142205"/>
                  <a:pt x="334616" y="142447"/>
                </a:cubicBezTo>
                <a:cubicBezTo>
                  <a:pt x="334757" y="163787"/>
                  <a:pt x="317573" y="181200"/>
                  <a:pt x="296234" y="181342"/>
                </a:cubicBezTo>
                <a:cubicBezTo>
                  <a:pt x="275176" y="181482"/>
                  <a:pt x="257885" y="164735"/>
                  <a:pt x="257350" y="143684"/>
                </a:cubicBezTo>
                <a:close/>
                <a:moveTo>
                  <a:pt x="101461" y="384315"/>
                </a:moveTo>
                <a:cubicBezTo>
                  <a:pt x="104819" y="383530"/>
                  <a:pt x="107503" y="381012"/>
                  <a:pt x="108499" y="377710"/>
                </a:cubicBezTo>
                <a:cubicBezTo>
                  <a:pt x="109517" y="374384"/>
                  <a:pt x="108665" y="370805"/>
                  <a:pt x="106311" y="368304"/>
                </a:cubicBezTo>
                <a:lnTo>
                  <a:pt x="43585" y="301388"/>
                </a:lnTo>
                <a:cubicBezTo>
                  <a:pt x="39923" y="297496"/>
                  <a:pt x="33798" y="297309"/>
                  <a:pt x="29905" y="300971"/>
                </a:cubicBezTo>
                <a:cubicBezTo>
                  <a:pt x="28679" y="302124"/>
                  <a:pt x="27775" y="303577"/>
                  <a:pt x="27282" y="305187"/>
                </a:cubicBezTo>
                <a:lnTo>
                  <a:pt x="675" y="392982"/>
                </a:lnTo>
                <a:cubicBezTo>
                  <a:pt x="396" y="393907"/>
                  <a:pt x="263" y="394844"/>
                  <a:pt x="263" y="395782"/>
                </a:cubicBezTo>
                <a:lnTo>
                  <a:pt x="263" y="395982"/>
                </a:lnTo>
                <a:cubicBezTo>
                  <a:pt x="469" y="401849"/>
                  <a:pt x="4520" y="405826"/>
                  <a:pt x="9921" y="405826"/>
                </a:cubicBezTo>
                <a:cubicBezTo>
                  <a:pt x="11637" y="405826"/>
                  <a:pt x="13247" y="405387"/>
                  <a:pt x="14644" y="404603"/>
                </a:cubicBezTo>
                <a:lnTo>
                  <a:pt x="101461" y="384315"/>
                </a:lnTo>
                <a:close/>
              </a:path>
            </a:pathLst>
          </a:custGeom>
          <a:gradFill>
            <a:gsLst>
              <a:gs pos="22000">
                <a:schemeClr val="accent5">
                  <a:lumMod val="50000"/>
                </a:schemeClr>
              </a:gs>
              <a:gs pos="90000">
                <a:srgbClr val="06254A"/>
              </a:gs>
            </a:gsLst>
            <a:lin ang="2700000" scaled="1"/>
          </a:gradFill>
          <a:ln w="51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6732E7-4CBE-DD0E-3893-4B3BE669F408}"/>
              </a:ext>
            </a:extLst>
          </p:cNvPr>
          <p:cNvSpPr txBox="1"/>
          <p:nvPr/>
        </p:nvSpPr>
        <p:spPr>
          <a:xfrm>
            <a:off x="3121518" y="5378521"/>
            <a:ext cx="1348100" cy="458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</a:lvl1pPr>
          </a:lstStyle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Gotham Rounded Book"/>
                <a:ea typeface="思源黑体 CN Regular"/>
              </a:rPr>
              <a:t>资源限制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C0380C2-910B-5B27-1569-BABB6750151D}"/>
              </a:ext>
            </a:extLst>
          </p:cNvPr>
          <p:cNvSpPr/>
          <p:nvPr/>
        </p:nvSpPr>
        <p:spPr>
          <a:xfrm>
            <a:off x="7393748" y="5375749"/>
            <a:ext cx="485408" cy="485408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387B9A-2190-F294-03D6-0C81E78F8F41}"/>
              </a:ext>
            </a:extLst>
          </p:cNvPr>
          <p:cNvSpPr txBox="1"/>
          <p:nvPr/>
        </p:nvSpPr>
        <p:spPr>
          <a:xfrm>
            <a:off x="7989737" y="5389127"/>
            <a:ext cx="1566154" cy="458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</a:lvl1pPr>
          </a:lstStyle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Gotham Rounded Book"/>
                <a:ea typeface="思源黑体 CN Regular"/>
              </a:rPr>
              <a:t>优先级分配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19" name="图形 34">
            <a:extLst>
              <a:ext uri="{FF2B5EF4-FFF2-40B4-BE49-F238E27FC236}">
                <a16:creationId xmlns:a16="http://schemas.microsoft.com/office/drawing/2014/main" id="{49C840E4-41CC-9F23-A8F2-1E65AFD151CB}"/>
              </a:ext>
            </a:extLst>
          </p:cNvPr>
          <p:cNvSpPr/>
          <p:nvPr/>
        </p:nvSpPr>
        <p:spPr>
          <a:xfrm>
            <a:off x="7484814" y="5453448"/>
            <a:ext cx="303276" cy="303254"/>
          </a:xfrm>
          <a:custGeom>
            <a:avLst/>
            <a:gdLst>
              <a:gd name="connsiteX0" fmla="*/ 207792 w 532147"/>
              <a:gd name="connsiteY0" fmla="*/ 429242 h 532109"/>
              <a:gd name="connsiteX1" fmla="*/ 207792 w 532147"/>
              <a:gd name="connsiteY1" fmla="*/ 399214 h 532109"/>
              <a:gd name="connsiteX2" fmla="*/ 120256 w 532147"/>
              <a:gd name="connsiteY2" fmla="*/ 399214 h 532109"/>
              <a:gd name="connsiteX3" fmla="*/ 100681 w 532147"/>
              <a:gd name="connsiteY3" fmla="*/ 377549 h 532109"/>
              <a:gd name="connsiteX4" fmla="*/ 100681 w 532147"/>
              <a:gd name="connsiteY4" fmla="*/ 146109 h 532109"/>
              <a:gd name="connsiteX5" fmla="*/ 121245 w 532147"/>
              <a:gd name="connsiteY5" fmla="*/ 124443 h 532109"/>
              <a:gd name="connsiteX6" fmla="*/ 265947 w 532147"/>
              <a:gd name="connsiteY6" fmla="*/ 124443 h 532109"/>
              <a:gd name="connsiteX7" fmla="*/ 265947 w 532147"/>
              <a:gd name="connsiteY7" fmla="*/ 76399 h 532109"/>
              <a:gd name="connsiteX8" fmla="*/ 258763 w 532147"/>
              <a:gd name="connsiteY8" fmla="*/ 69557 h 532109"/>
              <a:gd name="connsiteX9" fmla="*/ 239302 w 532147"/>
              <a:gd name="connsiteY9" fmla="*/ 29039 h 532109"/>
              <a:gd name="connsiteX10" fmla="*/ 271345 w 532147"/>
              <a:gd name="connsiteY10" fmla="*/ 0 h 532109"/>
              <a:gd name="connsiteX11" fmla="*/ 303386 w 532147"/>
              <a:gd name="connsiteY11" fmla="*/ 29039 h 532109"/>
              <a:gd name="connsiteX12" fmla="*/ 283926 w 532147"/>
              <a:gd name="connsiteY12" fmla="*/ 69519 h 532109"/>
              <a:gd name="connsiteX13" fmla="*/ 276400 w 532147"/>
              <a:gd name="connsiteY13" fmla="*/ 78908 h 532109"/>
              <a:gd name="connsiteX14" fmla="*/ 276400 w 532147"/>
              <a:gd name="connsiteY14" fmla="*/ 123759 h 532109"/>
              <a:gd name="connsiteX15" fmla="*/ 420114 w 532147"/>
              <a:gd name="connsiteY15" fmla="*/ 123759 h 532109"/>
              <a:gd name="connsiteX16" fmla="*/ 442349 w 532147"/>
              <a:gd name="connsiteY16" fmla="*/ 148352 h 532109"/>
              <a:gd name="connsiteX17" fmla="*/ 442349 w 532147"/>
              <a:gd name="connsiteY17" fmla="*/ 372836 h 532109"/>
              <a:gd name="connsiteX18" fmla="*/ 418176 w 532147"/>
              <a:gd name="connsiteY18" fmla="*/ 398493 h 532109"/>
              <a:gd name="connsiteX19" fmla="*/ 339762 w 532147"/>
              <a:gd name="connsiteY19" fmla="*/ 398493 h 532109"/>
              <a:gd name="connsiteX20" fmla="*/ 335201 w 532147"/>
              <a:gd name="connsiteY20" fmla="*/ 398493 h 532109"/>
              <a:gd name="connsiteX21" fmla="*/ 335201 w 532147"/>
              <a:gd name="connsiteY21" fmla="*/ 429964 h 532109"/>
              <a:gd name="connsiteX22" fmla="*/ 363327 w 532147"/>
              <a:gd name="connsiteY22" fmla="*/ 429964 h 532109"/>
              <a:gd name="connsiteX23" fmla="*/ 375871 w 532147"/>
              <a:gd name="connsiteY23" fmla="*/ 434563 h 532109"/>
              <a:gd name="connsiteX24" fmla="*/ 380280 w 532147"/>
              <a:gd name="connsiteY24" fmla="*/ 448399 h 532109"/>
              <a:gd name="connsiteX25" fmla="*/ 380280 w 532147"/>
              <a:gd name="connsiteY25" fmla="*/ 512407 h 532109"/>
              <a:gd name="connsiteX26" fmla="*/ 375795 w 532147"/>
              <a:gd name="connsiteY26" fmla="*/ 526963 h 532109"/>
              <a:gd name="connsiteX27" fmla="*/ 362643 w 532147"/>
              <a:gd name="connsiteY27" fmla="*/ 531905 h 532109"/>
              <a:gd name="connsiteX28" fmla="*/ 180007 w 532147"/>
              <a:gd name="connsiteY28" fmla="*/ 531905 h 532109"/>
              <a:gd name="connsiteX29" fmla="*/ 166704 w 532147"/>
              <a:gd name="connsiteY29" fmla="*/ 527156 h 532109"/>
              <a:gd name="connsiteX30" fmla="*/ 162409 w 532147"/>
              <a:gd name="connsiteY30" fmla="*/ 512407 h 532109"/>
              <a:gd name="connsiteX31" fmla="*/ 162409 w 532147"/>
              <a:gd name="connsiteY31" fmla="*/ 449843 h 532109"/>
              <a:gd name="connsiteX32" fmla="*/ 180692 w 532147"/>
              <a:gd name="connsiteY32" fmla="*/ 429964 h 532109"/>
              <a:gd name="connsiteX33" fmla="*/ 205512 w 532147"/>
              <a:gd name="connsiteY33" fmla="*/ 429964 h 532109"/>
              <a:gd name="connsiteX34" fmla="*/ 207792 w 532147"/>
              <a:gd name="connsiteY34" fmla="*/ 429204 h 532109"/>
              <a:gd name="connsiteX35" fmla="*/ 162333 w 532147"/>
              <a:gd name="connsiteY35" fmla="*/ 261468 h 532109"/>
              <a:gd name="connsiteX36" fmla="*/ 195021 w 532147"/>
              <a:gd name="connsiteY36" fmla="*/ 297615 h 532109"/>
              <a:gd name="connsiteX37" fmla="*/ 227672 w 532147"/>
              <a:gd name="connsiteY37" fmla="*/ 261468 h 532109"/>
              <a:gd name="connsiteX38" fmla="*/ 195021 w 532147"/>
              <a:gd name="connsiteY38" fmla="*/ 227867 h 532109"/>
              <a:gd name="connsiteX39" fmla="*/ 172064 w 532147"/>
              <a:gd name="connsiteY39" fmla="*/ 236762 h 532109"/>
              <a:gd name="connsiteX40" fmla="*/ 162371 w 532147"/>
              <a:gd name="connsiteY40" fmla="*/ 261468 h 532109"/>
              <a:gd name="connsiteX41" fmla="*/ 349188 w 532147"/>
              <a:gd name="connsiteY41" fmla="*/ 225359 h 532109"/>
              <a:gd name="connsiteX42" fmla="*/ 316500 w 532147"/>
              <a:gd name="connsiteY42" fmla="*/ 261468 h 532109"/>
              <a:gd name="connsiteX43" fmla="*/ 348200 w 532147"/>
              <a:gd name="connsiteY43" fmla="*/ 288835 h 532109"/>
              <a:gd name="connsiteX44" fmla="*/ 379900 w 532147"/>
              <a:gd name="connsiteY44" fmla="*/ 261468 h 532109"/>
              <a:gd name="connsiteX45" fmla="*/ 349188 w 532147"/>
              <a:gd name="connsiteY45" fmla="*/ 226385 h 532109"/>
              <a:gd name="connsiteX46" fmla="*/ 349188 w 532147"/>
              <a:gd name="connsiteY46" fmla="*/ 225321 h 532109"/>
              <a:gd name="connsiteX47" fmla="*/ 471009 w 532147"/>
              <a:gd name="connsiteY47" fmla="*/ 326540 h 532109"/>
              <a:gd name="connsiteX48" fmla="*/ 471009 w 532147"/>
              <a:gd name="connsiteY48" fmla="*/ 196395 h 532109"/>
              <a:gd name="connsiteX49" fmla="*/ 513732 w 532147"/>
              <a:gd name="connsiteY49" fmla="*/ 213918 h 532109"/>
              <a:gd name="connsiteX50" fmla="*/ 532130 w 532147"/>
              <a:gd name="connsiteY50" fmla="*/ 260023 h 532109"/>
              <a:gd name="connsiteX51" fmla="*/ 514453 w 532147"/>
              <a:gd name="connsiteY51" fmla="*/ 307802 h 532109"/>
              <a:gd name="connsiteX52" fmla="*/ 471009 w 532147"/>
              <a:gd name="connsiteY52" fmla="*/ 326540 h 532109"/>
              <a:gd name="connsiteX53" fmla="*/ 70578 w 532147"/>
              <a:gd name="connsiteY53" fmla="*/ 326540 h 532109"/>
              <a:gd name="connsiteX54" fmla="*/ 9915 w 532147"/>
              <a:gd name="connsiteY54" fmla="*/ 297957 h 532109"/>
              <a:gd name="connsiteX55" fmla="*/ 9915 w 532147"/>
              <a:gd name="connsiteY55" fmla="*/ 224979 h 532109"/>
              <a:gd name="connsiteX56" fmla="*/ 70578 w 532147"/>
              <a:gd name="connsiteY56" fmla="*/ 196395 h 532109"/>
              <a:gd name="connsiteX57" fmla="*/ 70578 w 532147"/>
              <a:gd name="connsiteY57" fmla="*/ 326540 h 53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32147" h="532109">
                <a:moveTo>
                  <a:pt x="207792" y="429242"/>
                </a:moveTo>
                <a:lnTo>
                  <a:pt x="207792" y="399214"/>
                </a:lnTo>
                <a:lnTo>
                  <a:pt x="120256" y="399214"/>
                </a:lnTo>
                <a:cubicBezTo>
                  <a:pt x="105585" y="399214"/>
                  <a:pt x="100681" y="393437"/>
                  <a:pt x="100681" y="377549"/>
                </a:cubicBezTo>
                <a:lnTo>
                  <a:pt x="100681" y="146109"/>
                </a:lnTo>
                <a:cubicBezTo>
                  <a:pt x="100681" y="129118"/>
                  <a:pt x="105242" y="124443"/>
                  <a:pt x="121245" y="124443"/>
                </a:cubicBezTo>
                <a:lnTo>
                  <a:pt x="265947" y="124443"/>
                </a:lnTo>
                <a:lnTo>
                  <a:pt x="265947" y="76399"/>
                </a:lnTo>
                <a:cubicBezTo>
                  <a:pt x="265947" y="73853"/>
                  <a:pt x="261690" y="70964"/>
                  <a:pt x="258763" y="69557"/>
                </a:cubicBezTo>
                <a:cubicBezTo>
                  <a:pt x="244395" y="62906"/>
                  <a:pt x="236262" y="45954"/>
                  <a:pt x="239302" y="29039"/>
                </a:cubicBezTo>
                <a:cubicBezTo>
                  <a:pt x="242343" y="12163"/>
                  <a:pt x="255760" y="0"/>
                  <a:pt x="271345" y="0"/>
                </a:cubicBezTo>
                <a:cubicBezTo>
                  <a:pt x="286928" y="0"/>
                  <a:pt x="300308" y="12163"/>
                  <a:pt x="303386" y="29039"/>
                </a:cubicBezTo>
                <a:cubicBezTo>
                  <a:pt x="306427" y="45954"/>
                  <a:pt x="298293" y="62868"/>
                  <a:pt x="283926" y="69519"/>
                </a:cubicBezTo>
                <a:cubicBezTo>
                  <a:pt x="280961" y="69519"/>
                  <a:pt x="276704" y="75677"/>
                  <a:pt x="276400" y="78908"/>
                </a:cubicBezTo>
                <a:lnTo>
                  <a:pt x="276400" y="123759"/>
                </a:lnTo>
                <a:lnTo>
                  <a:pt x="420114" y="123759"/>
                </a:lnTo>
                <a:cubicBezTo>
                  <a:pt x="438092" y="123759"/>
                  <a:pt x="442349" y="128434"/>
                  <a:pt x="442349" y="148352"/>
                </a:cubicBezTo>
                <a:lnTo>
                  <a:pt x="442349" y="372836"/>
                </a:lnTo>
                <a:cubicBezTo>
                  <a:pt x="442349" y="394159"/>
                  <a:pt x="438092" y="398493"/>
                  <a:pt x="418176" y="398493"/>
                </a:cubicBezTo>
                <a:lnTo>
                  <a:pt x="339762" y="398493"/>
                </a:lnTo>
                <a:cubicBezTo>
                  <a:pt x="338250" y="398261"/>
                  <a:pt x="336712" y="398261"/>
                  <a:pt x="335201" y="398493"/>
                </a:cubicBezTo>
                <a:lnTo>
                  <a:pt x="335201" y="429964"/>
                </a:lnTo>
                <a:lnTo>
                  <a:pt x="363327" y="429964"/>
                </a:lnTo>
                <a:cubicBezTo>
                  <a:pt x="368015" y="429301"/>
                  <a:pt x="372723" y="431028"/>
                  <a:pt x="375871" y="434563"/>
                </a:cubicBezTo>
                <a:cubicBezTo>
                  <a:pt x="379215" y="438174"/>
                  <a:pt x="380812" y="443306"/>
                  <a:pt x="380280" y="448399"/>
                </a:cubicBezTo>
                <a:lnTo>
                  <a:pt x="380280" y="512407"/>
                </a:lnTo>
                <a:cubicBezTo>
                  <a:pt x="380943" y="517679"/>
                  <a:pt x="379310" y="522983"/>
                  <a:pt x="375795" y="526963"/>
                </a:cubicBezTo>
                <a:cubicBezTo>
                  <a:pt x="372519" y="530715"/>
                  <a:pt x="367579" y="532571"/>
                  <a:pt x="362643" y="531905"/>
                </a:cubicBezTo>
                <a:lnTo>
                  <a:pt x="180007" y="531905"/>
                </a:lnTo>
                <a:cubicBezTo>
                  <a:pt x="175048" y="532747"/>
                  <a:pt x="170009" y="530949"/>
                  <a:pt x="166704" y="527156"/>
                </a:cubicBezTo>
                <a:cubicBezTo>
                  <a:pt x="163162" y="523118"/>
                  <a:pt x="161590" y="517716"/>
                  <a:pt x="162409" y="512407"/>
                </a:cubicBezTo>
                <a:lnTo>
                  <a:pt x="162409" y="449843"/>
                </a:lnTo>
                <a:cubicBezTo>
                  <a:pt x="162409" y="435020"/>
                  <a:pt x="166970" y="430344"/>
                  <a:pt x="180692" y="429964"/>
                </a:cubicBezTo>
                <a:lnTo>
                  <a:pt x="205512" y="429964"/>
                </a:lnTo>
                <a:lnTo>
                  <a:pt x="207792" y="429204"/>
                </a:lnTo>
                <a:close/>
                <a:moveTo>
                  <a:pt x="162333" y="261468"/>
                </a:moveTo>
                <a:cubicBezTo>
                  <a:pt x="162333" y="281423"/>
                  <a:pt x="176967" y="297615"/>
                  <a:pt x="195021" y="297615"/>
                </a:cubicBezTo>
                <a:cubicBezTo>
                  <a:pt x="213038" y="297615"/>
                  <a:pt x="227672" y="281423"/>
                  <a:pt x="227672" y="261468"/>
                </a:cubicBezTo>
                <a:cubicBezTo>
                  <a:pt x="226455" y="242501"/>
                  <a:pt x="212201" y="227829"/>
                  <a:pt x="195021" y="227867"/>
                </a:cubicBezTo>
                <a:cubicBezTo>
                  <a:pt x="186420" y="227226"/>
                  <a:pt x="177988" y="230494"/>
                  <a:pt x="172064" y="236762"/>
                </a:cubicBezTo>
                <a:cubicBezTo>
                  <a:pt x="165747" y="243426"/>
                  <a:pt x="162270" y="252286"/>
                  <a:pt x="162371" y="261468"/>
                </a:cubicBezTo>
                <a:close/>
                <a:moveTo>
                  <a:pt x="349188" y="225359"/>
                </a:moveTo>
                <a:cubicBezTo>
                  <a:pt x="331133" y="225359"/>
                  <a:pt x="316500" y="241513"/>
                  <a:pt x="316500" y="261468"/>
                </a:cubicBezTo>
                <a:cubicBezTo>
                  <a:pt x="320187" y="277546"/>
                  <a:pt x="333224" y="288835"/>
                  <a:pt x="348200" y="288835"/>
                </a:cubicBezTo>
                <a:cubicBezTo>
                  <a:pt x="363176" y="288835"/>
                  <a:pt x="376251" y="277546"/>
                  <a:pt x="379900" y="261468"/>
                </a:cubicBezTo>
                <a:cubicBezTo>
                  <a:pt x="379406" y="242729"/>
                  <a:pt x="366102" y="227525"/>
                  <a:pt x="349188" y="226385"/>
                </a:cubicBezTo>
                <a:lnTo>
                  <a:pt x="349188" y="225321"/>
                </a:lnTo>
                <a:close/>
                <a:moveTo>
                  <a:pt x="471009" y="326540"/>
                </a:moveTo>
                <a:lnTo>
                  <a:pt x="471009" y="196395"/>
                </a:lnTo>
                <a:cubicBezTo>
                  <a:pt x="486821" y="195635"/>
                  <a:pt x="502214" y="201945"/>
                  <a:pt x="513732" y="213918"/>
                </a:cubicBezTo>
                <a:cubicBezTo>
                  <a:pt x="525249" y="225891"/>
                  <a:pt x="531859" y="242539"/>
                  <a:pt x="532130" y="260023"/>
                </a:cubicBezTo>
                <a:cubicBezTo>
                  <a:pt x="532530" y="277618"/>
                  <a:pt x="526206" y="294704"/>
                  <a:pt x="514453" y="307802"/>
                </a:cubicBezTo>
                <a:cubicBezTo>
                  <a:pt x="502899" y="320345"/>
                  <a:pt x="487201" y="327149"/>
                  <a:pt x="471009" y="326540"/>
                </a:cubicBezTo>
                <a:close/>
                <a:moveTo>
                  <a:pt x="70578" y="326540"/>
                </a:moveTo>
                <a:cubicBezTo>
                  <a:pt x="47012" y="331329"/>
                  <a:pt x="23104" y="320079"/>
                  <a:pt x="9915" y="297957"/>
                </a:cubicBezTo>
                <a:cubicBezTo>
                  <a:pt x="-3305" y="275427"/>
                  <a:pt x="-3305" y="247509"/>
                  <a:pt x="9915" y="224979"/>
                </a:cubicBezTo>
                <a:cubicBezTo>
                  <a:pt x="23104" y="202857"/>
                  <a:pt x="46974" y="191606"/>
                  <a:pt x="70578" y="196395"/>
                </a:cubicBezTo>
                <a:lnTo>
                  <a:pt x="70578" y="326540"/>
                </a:lnTo>
                <a:close/>
              </a:path>
            </a:pathLst>
          </a:custGeom>
          <a:gradFill>
            <a:gsLst>
              <a:gs pos="22000">
                <a:schemeClr val="accent5">
                  <a:lumMod val="50000"/>
                </a:schemeClr>
              </a:gs>
              <a:gs pos="90000">
                <a:srgbClr val="06254A"/>
              </a:gs>
            </a:gsLst>
            <a:lin ang="2700000" scaled="1"/>
          </a:gradFill>
          <a:ln w="51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263038B-1179-0D00-F99C-F13E184F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638" y="2132537"/>
            <a:ext cx="4529362" cy="2916351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555CECBD-FAB6-15B6-3591-E7005B85D57B}"/>
              </a:ext>
            </a:extLst>
          </p:cNvPr>
          <p:cNvSpPr/>
          <p:nvPr/>
        </p:nvSpPr>
        <p:spPr>
          <a:xfrm>
            <a:off x="2525529" y="6107678"/>
            <a:ext cx="485408" cy="485408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52846C-FCA0-91D6-608D-106925945F79}"/>
              </a:ext>
            </a:extLst>
          </p:cNvPr>
          <p:cNvSpPr txBox="1"/>
          <p:nvPr/>
        </p:nvSpPr>
        <p:spPr>
          <a:xfrm>
            <a:off x="3121517" y="6121056"/>
            <a:ext cx="861717" cy="458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</a:lvl1pPr>
          </a:lstStyle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Gotham Rounded Book"/>
                <a:ea typeface="思源黑体 CN Regular"/>
              </a:rPr>
              <a:t>结算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428181F-9BB6-A4D2-C13A-55B729F9DB8F}"/>
              </a:ext>
            </a:extLst>
          </p:cNvPr>
          <p:cNvSpPr/>
          <p:nvPr/>
        </p:nvSpPr>
        <p:spPr>
          <a:xfrm>
            <a:off x="7393748" y="6087174"/>
            <a:ext cx="485408" cy="485408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EE2F2B-AB8F-4694-7CE7-41287ED08438}"/>
              </a:ext>
            </a:extLst>
          </p:cNvPr>
          <p:cNvSpPr txBox="1"/>
          <p:nvPr/>
        </p:nvSpPr>
        <p:spPr>
          <a:xfrm>
            <a:off x="7989737" y="6100552"/>
            <a:ext cx="881932" cy="458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</a:lvl1pPr>
          </a:lstStyle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Gotham Rounded Book"/>
                <a:ea typeface="思源黑体 CN Regular"/>
              </a:rPr>
              <a:t>控制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27" name="图形 36">
            <a:extLst>
              <a:ext uri="{FF2B5EF4-FFF2-40B4-BE49-F238E27FC236}">
                <a16:creationId xmlns:a16="http://schemas.microsoft.com/office/drawing/2014/main" id="{D113C230-DF12-8C9D-E448-36992159C3DB}"/>
              </a:ext>
            </a:extLst>
          </p:cNvPr>
          <p:cNvSpPr/>
          <p:nvPr/>
        </p:nvSpPr>
        <p:spPr>
          <a:xfrm>
            <a:off x="2614859" y="6196999"/>
            <a:ext cx="300912" cy="265757"/>
          </a:xfrm>
          <a:custGeom>
            <a:avLst/>
            <a:gdLst>
              <a:gd name="connsiteX0" fmla="*/ 495534 w 603349"/>
              <a:gd name="connsiteY0" fmla="*/ 315866 h 532860"/>
              <a:gd name="connsiteX1" fmla="*/ 479164 w 603349"/>
              <a:gd name="connsiteY1" fmla="*/ 317554 h 532860"/>
              <a:gd name="connsiteX2" fmla="*/ 382868 w 603349"/>
              <a:gd name="connsiteY2" fmla="*/ 166381 h 532860"/>
              <a:gd name="connsiteX3" fmla="*/ 350373 w 603349"/>
              <a:gd name="connsiteY3" fmla="*/ 17132 h 532860"/>
              <a:gd name="connsiteX4" fmla="*/ 201350 w 603349"/>
              <a:gd name="connsiteY4" fmla="*/ 49675 h 532860"/>
              <a:gd name="connsiteX5" fmla="*/ 201350 w 603349"/>
              <a:gd name="connsiteY5" fmla="*/ 166381 h 532860"/>
              <a:gd name="connsiteX6" fmla="*/ 116369 w 603349"/>
              <a:gd name="connsiteY6" fmla="*/ 316830 h 532860"/>
              <a:gd name="connsiteX7" fmla="*/ 107943 w 603349"/>
              <a:gd name="connsiteY7" fmla="*/ 316830 h 532860"/>
              <a:gd name="connsiteX8" fmla="*/ 0 w 603349"/>
              <a:gd name="connsiteY8" fmla="*/ 424754 h 532860"/>
              <a:gd name="connsiteX9" fmla="*/ 107760 w 603349"/>
              <a:gd name="connsiteY9" fmla="*/ 532860 h 532860"/>
              <a:gd name="connsiteX10" fmla="*/ 204239 w 603349"/>
              <a:gd name="connsiteY10" fmla="*/ 473307 h 532860"/>
              <a:gd name="connsiteX11" fmla="*/ 399720 w 603349"/>
              <a:gd name="connsiteY11" fmla="*/ 473307 h 532860"/>
              <a:gd name="connsiteX12" fmla="*/ 544343 w 603349"/>
              <a:gd name="connsiteY12" fmla="*/ 520747 h 532860"/>
              <a:gd name="connsiteX13" fmla="*/ 591712 w 603349"/>
              <a:gd name="connsiteY13" fmla="*/ 375900 h 532860"/>
              <a:gd name="connsiteX14" fmla="*/ 496016 w 603349"/>
              <a:gd name="connsiteY14" fmla="*/ 316830 h 532860"/>
              <a:gd name="connsiteX15" fmla="*/ 258405 w 603349"/>
              <a:gd name="connsiteY15" fmla="*/ 211226 h 532860"/>
              <a:gd name="connsiteX16" fmla="*/ 324609 w 603349"/>
              <a:gd name="connsiteY16" fmla="*/ 211226 h 532860"/>
              <a:gd name="connsiteX17" fmla="*/ 415609 w 603349"/>
              <a:gd name="connsiteY17" fmla="*/ 352514 h 532860"/>
              <a:gd name="connsiteX18" fmla="*/ 391534 w 603349"/>
              <a:gd name="connsiteY18" fmla="*/ 400735 h 532860"/>
              <a:gd name="connsiteX19" fmla="*/ 212905 w 603349"/>
              <a:gd name="connsiteY19" fmla="*/ 400735 h 532860"/>
              <a:gd name="connsiteX20" fmla="*/ 182572 w 603349"/>
              <a:gd name="connsiteY20" fmla="*/ 346727 h 5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3349" h="532860">
                <a:moveTo>
                  <a:pt x="495534" y="315866"/>
                </a:moveTo>
                <a:cubicBezTo>
                  <a:pt x="490042" y="316006"/>
                  <a:pt x="484569" y="316570"/>
                  <a:pt x="479164" y="317554"/>
                </a:cubicBezTo>
                <a:lnTo>
                  <a:pt x="382868" y="166381"/>
                </a:lnTo>
                <a:cubicBezTo>
                  <a:pt x="415047" y="116180"/>
                  <a:pt x="400498" y="49359"/>
                  <a:pt x="350373" y="17132"/>
                </a:cubicBezTo>
                <a:cubicBezTo>
                  <a:pt x="300248" y="-15096"/>
                  <a:pt x="233529" y="-525"/>
                  <a:pt x="201350" y="49675"/>
                </a:cubicBezTo>
                <a:cubicBezTo>
                  <a:pt x="178560" y="85229"/>
                  <a:pt x="178560" y="130827"/>
                  <a:pt x="201350" y="166381"/>
                </a:cubicBezTo>
                <a:lnTo>
                  <a:pt x="116369" y="316830"/>
                </a:lnTo>
                <a:lnTo>
                  <a:pt x="107943" y="316830"/>
                </a:lnTo>
                <a:cubicBezTo>
                  <a:pt x="48378" y="316780"/>
                  <a:pt x="50" y="365099"/>
                  <a:pt x="0" y="424754"/>
                </a:cubicBezTo>
                <a:cubicBezTo>
                  <a:pt x="-50" y="484409"/>
                  <a:pt x="48196" y="532808"/>
                  <a:pt x="107760" y="532860"/>
                </a:cubicBezTo>
                <a:cubicBezTo>
                  <a:pt x="148581" y="532897"/>
                  <a:pt x="185924" y="509845"/>
                  <a:pt x="204239" y="473307"/>
                </a:cubicBezTo>
                <a:lnTo>
                  <a:pt x="399720" y="473307"/>
                </a:lnTo>
                <a:cubicBezTo>
                  <a:pt x="426577" y="526406"/>
                  <a:pt x="491328" y="547645"/>
                  <a:pt x="544343" y="520747"/>
                </a:cubicBezTo>
                <a:cubicBezTo>
                  <a:pt x="597362" y="493847"/>
                  <a:pt x="618569" y="428998"/>
                  <a:pt x="591712" y="375900"/>
                </a:cubicBezTo>
                <a:cubicBezTo>
                  <a:pt x="573432" y="339763"/>
                  <a:pt x="536462" y="316943"/>
                  <a:pt x="496016" y="316830"/>
                </a:cubicBezTo>
                <a:close/>
                <a:moveTo>
                  <a:pt x="258405" y="211226"/>
                </a:moveTo>
                <a:cubicBezTo>
                  <a:pt x="279815" y="218859"/>
                  <a:pt x="303199" y="218859"/>
                  <a:pt x="324609" y="211226"/>
                </a:cubicBezTo>
                <a:lnTo>
                  <a:pt x="415609" y="352514"/>
                </a:lnTo>
                <a:cubicBezTo>
                  <a:pt x="403617" y="366273"/>
                  <a:pt x="395330" y="382871"/>
                  <a:pt x="391534" y="400735"/>
                </a:cubicBezTo>
                <a:lnTo>
                  <a:pt x="212905" y="400735"/>
                </a:lnTo>
                <a:cubicBezTo>
                  <a:pt x="208305" y="380142"/>
                  <a:pt x="197755" y="361359"/>
                  <a:pt x="182572" y="346727"/>
                </a:cubicBezTo>
                <a:close/>
              </a:path>
            </a:pathLst>
          </a:custGeom>
          <a:gradFill>
            <a:gsLst>
              <a:gs pos="22000">
                <a:schemeClr val="accent5">
                  <a:lumMod val="50000"/>
                </a:schemeClr>
              </a:gs>
              <a:gs pos="90000">
                <a:srgbClr val="083467"/>
              </a:gs>
            </a:gsLst>
            <a:lin ang="2700000" scaled="1"/>
          </a:gra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6540061-976E-D046-A317-92ECBF4999EB}"/>
              </a:ext>
            </a:extLst>
          </p:cNvPr>
          <p:cNvGrpSpPr/>
          <p:nvPr/>
        </p:nvGrpSpPr>
        <p:grpSpPr>
          <a:xfrm>
            <a:off x="7507390" y="6196182"/>
            <a:ext cx="266249" cy="266574"/>
            <a:chOff x="6603016" y="5667075"/>
            <a:chExt cx="266249" cy="266574"/>
          </a:xfrm>
        </p:grpSpPr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27E728B6-9003-EFF1-9026-1B67657F9356}"/>
                </a:ext>
              </a:extLst>
            </p:cNvPr>
            <p:cNvSpPr/>
            <p:nvPr/>
          </p:nvSpPr>
          <p:spPr>
            <a:xfrm>
              <a:off x="6603016" y="5667075"/>
              <a:ext cx="266249" cy="266574"/>
            </a:xfrm>
            <a:custGeom>
              <a:avLst/>
              <a:gdLst>
                <a:gd name="connsiteX0" fmla="*/ 218362 w 467176"/>
                <a:gd name="connsiteY0" fmla="*/ 217946 h 467747"/>
                <a:gd name="connsiteX1" fmla="*/ 21722 w 467176"/>
                <a:gd name="connsiteY1" fmla="*/ 331596 h 467747"/>
                <a:gd name="connsiteX2" fmla="*/ 0 w 467176"/>
                <a:gd name="connsiteY2" fmla="*/ 233432 h 467747"/>
                <a:gd name="connsiteX3" fmla="*/ 218414 w 467176"/>
                <a:gd name="connsiteY3" fmla="*/ 0 h 467747"/>
                <a:gd name="connsiteX4" fmla="*/ 218414 w 467176"/>
                <a:gd name="connsiteY4" fmla="*/ 217946 h 467747"/>
                <a:gd name="connsiteX5" fmla="*/ 228755 w 467176"/>
                <a:gd name="connsiteY5" fmla="*/ 248035 h 467747"/>
                <a:gd name="connsiteX6" fmla="*/ 228755 w 467176"/>
                <a:gd name="connsiteY6" fmla="*/ 249126 h 467747"/>
                <a:gd name="connsiteX7" fmla="*/ 467176 w 467176"/>
                <a:gd name="connsiteY7" fmla="*/ 249126 h 467747"/>
                <a:gd name="connsiteX8" fmla="*/ 233952 w 467176"/>
                <a:gd name="connsiteY8" fmla="*/ 467748 h 467747"/>
                <a:gd name="connsiteX9" fmla="*/ 36636 w 467176"/>
                <a:gd name="connsiteY9" fmla="*/ 359087 h 467747"/>
                <a:gd name="connsiteX10" fmla="*/ 228755 w 467176"/>
                <a:gd name="connsiteY10" fmla="*/ 248035 h 46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176" h="467747">
                  <a:moveTo>
                    <a:pt x="218362" y="217946"/>
                  </a:moveTo>
                  <a:lnTo>
                    <a:pt x="21722" y="331596"/>
                  </a:lnTo>
                  <a:cubicBezTo>
                    <a:pt x="7899" y="301716"/>
                    <a:pt x="0" y="268561"/>
                    <a:pt x="0" y="233432"/>
                  </a:cubicBezTo>
                  <a:cubicBezTo>
                    <a:pt x="0" y="109337"/>
                    <a:pt x="96501" y="8055"/>
                    <a:pt x="218414" y="0"/>
                  </a:cubicBezTo>
                  <a:lnTo>
                    <a:pt x="218414" y="217946"/>
                  </a:lnTo>
                  <a:close/>
                  <a:moveTo>
                    <a:pt x="228755" y="248035"/>
                  </a:moveTo>
                  <a:lnTo>
                    <a:pt x="228755" y="249126"/>
                  </a:lnTo>
                  <a:lnTo>
                    <a:pt x="467176" y="249126"/>
                  </a:lnTo>
                  <a:cubicBezTo>
                    <a:pt x="459121" y="371195"/>
                    <a:pt x="357943" y="467748"/>
                    <a:pt x="233952" y="467748"/>
                  </a:cubicBezTo>
                  <a:cubicBezTo>
                    <a:pt x="150910" y="467748"/>
                    <a:pt x="78157" y="424356"/>
                    <a:pt x="36636" y="359087"/>
                  </a:cubicBezTo>
                  <a:lnTo>
                    <a:pt x="228755" y="248035"/>
                  </a:lnTo>
                  <a:close/>
                </a:path>
              </a:pathLst>
            </a:custGeom>
            <a:gradFill>
              <a:gsLst>
                <a:gs pos="22000">
                  <a:schemeClr val="accent5">
                    <a:lumMod val="50000"/>
                  </a:schemeClr>
                </a:gs>
                <a:gs pos="90000">
                  <a:srgbClr val="083467"/>
                </a:gs>
              </a:gsLst>
              <a:lin ang="2700000" scaled="1"/>
            </a:gradFill>
            <a:ln w="51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Rounded Book"/>
                <a:ea typeface="思源黑体 CN Regular"/>
                <a:cs typeface="+mn-cs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9BD1B106-E28D-AB8C-440E-424E1C497D57}"/>
                </a:ext>
              </a:extLst>
            </p:cNvPr>
            <p:cNvSpPr/>
            <p:nvPr/>
          </p:nvSpPr>
          <p:spPr>
            <a:xfrm>
              <a:off x="6745025" y="5668023"/>
              <a:ext cx="124032" cy="124151"/>
            </a:xfrm>
            <a:custGeom>
              <a:avLst/>
              <a:gdLst>
                <a:gd name="connsiteX0" fmla="*/ 150286 w 217634"/>
                <a:gd name="connsiteY0" fmla="*/ 217842 h 217842"/>
                <a:gd name="connsiteX1" fmla="*/ 212542 w 217634"/>
                <a:gd name="connsiteY1" fmla="*/ 181882 h 217842"/>
                <a:gd name="connsiteX2" fmla="*/ 217634 w 217634"/>
                <a:gd name="connsiteY2" fmla="*/ 217842 h 217842"/>
                <a:gd name="connsiteX3" fmla="*/ 150286 w 217634"/>
                <a:gd name="connsiteY3" fmla="*/ 217842 h 217842"/>
                <a:gd name="connsiteX4" fmla="*/ 87875 w 217634"/>
                <a:gd name="connsiteY4" fmla="*/ 217842 h 217842"/>
                <a:gd name="connsiteX5" fmla="*/ 28270 w 217634"/>
                <a:gd name="connsiteY5" fmla="*/ 217842 h 217842"/>
                <a:gd name="connsiteX6" fmla="*/ 191132 w 217634"/>
                <a:gd name="connsiteY6" fmla="*/ 123732 h 217842"/>
                <a:gd name="connsiteX7" fmla="*/ 203292 w 217634"/>
                <a:gd name="connsiteY7" fmla="*/ 151170 h 217842"/>
                <a:gd name="connsiteX8" fmla="*/ 87875 w 217634"/>
                <a:gd name="connsiteY8" fmla="*/ 217842 h 217842"/>
                <a:gd name="connsiteX9" fmla="*/ 0 w 217634"/>
                <a:gd name="connsiteY9" fmla="*/ 198095 h 217842"/>
                <a:gd name="connsiteX10" fmla="*/ 0 w 217634"/>
                <a:gd name="connsiteY10" fmla="*/ 165668 h 217842"/>
                <a:gd name="connsiteX11" fmla="*/ 156574 w 217634"/>
                <a:gd name="connsiteY11" fmla="*/ 75195 h 217842"/>
                <a:gd name="connsiteX12" fmla="*/ 174503 w 217634"/>
                <a:gd name="connsiteY12" fmla="*/ 97229 h 217842"/>
                <a:gd name="connsiteX13" fmla="*/ 0 w 217634"/>
                <a:gd name="connsiteY13" fmla="*/ 198095 h 217842"/>
                <a:gd name="connsiteX14" fmla="*/ 0 w 217634"/>
                <a:gd name="connsiteY14" fmla="*/ 0 h 217842"/>
                <a:gd name="connsiteX15" fmla="*/ 66049 w 217634"/>
                <a:gd name="connsiteY15" fmla="*/ 14187 h 217842"/>
                <a:gd name="connsiteX16" fmla="*/ 0 w 217634"/>
                <a:gd name="connsiteY16" fmla="*/ 52382 h 217842"/>
                <a:gd name="connsiteX17" fmla="*/ 0 w 217634"/>
                <a:gd name="connsiteY17" fmla="*/ 0 h 217842"/>
                <a:gd name="connsiteX18" fmla="*/ 0 w 217634"/>
                <a:gd name="connsiteY18" fmla="*/ 129604 h 217842"/>
                <a:gd name="connsiteX19" fmla="*/ 0 w 217634"/>
                <a:gd name="connsiteY19" fmla="*/ 88395 h 217842"/>
                <a:gd name="connsiteX20" fmla="*/ 100555 w 217634"/>
                <a:gd name="connsiteY20" fmla="*/ 30296 h 217842"/>
                <a:gd name="connsiteX21" fmla="*/ 133189 w 217634"/>
                <a:gd name="connsiteY21" fmla="*/ 52642 h 217842"/>
                <a:gd name="connsiteX22" fmla="*/ 0 w 217634"/>
                <a:gd name="connsiteY22" fmla="*/ 129604 h 21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7634" h="217842">
                  <a:moveTo>
                    <a:pt x="150286" y="217842"/>
                  </a:moveTo>
                  <a:lnTo>
                    <a:pt x="212542" y="181882"/>
                  </a:lnTo>
                  <a:cubicBezTo>
                    <a:pt x="215192" y="193574"/>
                    <a:pt x="216803" y="205578"/>
                    <a:pt x="217634" y="217842"/>
                  </a:cubicBezTo>
                  <a:lnTo>
                    <a:pt x="150286" y="217842"/>
                  </a:lnTo>
                  <a:close/>
                  <a:moveTo>
                    <a:pt x="87875" y="217842"/>
                  </a:moveTo>
                  <a:lnTo>
                    <a:pt x="28270" y="217842"/>
                  </a:lnTo>
                  <a:lnTo>
                    <a:pt x="191132" y="123732"/>
                  </a:lnTo>
                  <a:cubicBezTo>
                    <a:pt x="195809" y="132514"/>
                    <a:pt x="199758" y="141712"/>
                    <a:pt x="203292" y="151170"/>
                  </a:cubicBezTo>
                  <a:lnTo>
                    <a:pt x="87875" y="217842"/>
                  </a:lnTo>
                  <a:close/>
                  <a:moveTo>
                    <a:pt x="0" y="198095"/>
                  </a:moveTo>
                  <a:lnTo>
                    <a:pt x="0" y="165668"/>
                  </a:lnTo>
                  <a:lnTo>
                    <a:pt x="156574" y="75195"/>
                  </a:lnTo>
                  <a:cubicBezTo>
                    <a:pt x="162966" y="82159"/>
                    <a:pt x="168994" y="89486"/>
                    <a:pt x="174503" y="97229"/>
                  </a:cubicBezTo>
                  <a:lnTo>
                    <a:pt x="0" y="198095"/>
                  </a:lnTo>
                  <a:close/>
                  <a:moveTo>
                    <a:pt x="0" y="0"/>
                  </a:moveTo>
                  <a:cubicBezTo>
                    <a:pt x="23125" y="1507"/>
                    <a:pt x="45263" y="6392"/>
                    <a:pt x="66049" y="14187"/>
                  </a:cubicBezTo>
                  <a:lnTo>
                    <a:pt x="0" y="52382"/>
                  </a:lnTo>
                  <a:lnTo>
                    <a:pt x="0" y="0"/>
                  </a:lnTo>
                  <a:close/>
                  <a:moveTo>
                    <a:pt x="0" y="129604"/>
                  </a:moveTo>
                  <a:lnTo>
                    <a:pt x="0" y="88395"/>
                  </a:lnTo>
                  <a:lnTo>
                    <a:pt x="100555" y="30296"/>
                  </a:lnTo>
                  <a:cubicBezTo>
                    <a:pt x="112039" y="36896"/>
                    <a:pt x="123004" y="44275"/>
                    <a:pt x="133189" y="52642"/>
                  </a:cubicBezTo>
                  <a:lnTo>
                    <a:pt x="0" y="129604"/>
                  </a:lnTo>
                  <a:close/>
                </a:path>
              </a:pathLst>
            </a:custGeom>
            <a:gradFill>
              <a:gsLst>
                <a:gs pos="22000">
                  <a:srgbClr val="1D7381"/>
                </a:gs>
                <a:gs pos="90000">
                  <a:srgbClr val="11434B"/>
                </a:gs>
              </a:gsLst>
              <a:lin ang="2700000" scaled="1"/>
            </a:gradFill>
            <a:ln w="51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Rounded Book"/>
                <a:ea typeface="思源黑体 CN Regular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1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A7E02B9-FEB2-9031-BB6F-5FCAC269068B}"/>
              </a:ext>
            </a:extLst>
          </p:cNvPr>
          <p:cNvSpPr/>
          <p:nvPr/>
        </p:nvSpPr>
        <p:spPr>
          <a:xfrm>
            <a:off x="6096001" y="2126220"/>
            <a:ext cx="6096000" cy="4737390"/>
          </a:xfrm>
          <a:prstGeom prst="roundRect">
            <a:avLst>
              <a:gd name="adj" fmla="val 0"/>
            </a:avLst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4104FD0-B7E0-DB4E-7B0A-485CC77068F6}"/>
              </a:ext>
            </a:extLst>
          </p:cNvPr>
          <p:cNvSpPr/>
          <p:nvPr/>
        </p:nvSpPr>
        <p:spPr>
          <a:xfrm>
            <a:off x="0" y="2120610"/>
            <a:ext cx="6096000" cy="473739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292CFF-763C-90CD-4317-B4A603FB2287}"/>
              </a:ext>
            </a:extLst>
          </p:cNvPr>
          <p:cNvSpPr txBox="1"/>
          <p:nvPr/>
        </p:nvSpPr>
        <p:spPr>
          <a:xfrm>
            <a:off x="738321" y="736944"/>
            <a:ext cx="26468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容器创建工具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69FA36-0294-0F84-C071-B9BD63B9B7AA}"/>
              </a:ext>
            </a:extLst>
          </p:cNvPr>
          <p:cNvSpPr txBox="1"/>
          <p:nvPr/>
        </p:nvSpPr>
        <p:spPr>
          <a:xfrm>
            <a:off x="569901" y="3612102"/>
            <a:ext cx="4989726" cy="1696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0A11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Docker </a:t>
            </a:r>
            <a:r>
              <a:rPr lang="zh-CN" altLang="en-US" sz="2400" dirty="0">
                <a:solidFill>
                  <a:srgbClr val="F0A11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是一组平台即服务 </a:t>
            </a:r>
            <a:r>
              <a:rPr lang="en-US" altLang="zh-CN" sz="2400" dirty="0">
                <a:solidFill>
                  <a:srgbClr val="F0A11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(PaaS) </a:t>
            </a:r>
            <a:r>
              <a:rPr lang="zh-CN" altLang="en-US" sz="2400" dirty="0">
                <a:solidFill>
                  <a:srgbClr val="F0A114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产品，它使用操作系统级别的虚拟化，在称为容器的包中交付软件。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9D2782-9633-D32E-3943-4836EE126FD1}"/>
              </a:ext>
            </a:extLst>
          </p:cNvPr>
          <p:cNvSpPr txBox="1"/>
          <p:nvPr/>
        </p:nvSpPr>
        <p:spPr>
          <a:xfrm>
            <a:off x="855052" y="1519797"/>
            <a:ext cx="17114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latin typeface="思源黑体 CN Bold"/>
                <a:ea typeface="思源黑体 CN Bold"/>
              </a:rPr>
              <a:t>Docker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3DDFD4-6277-0FF3-CDAC-29CCE7C370B7}"/>
              </a:ext>
            </a:extLst>
          </p:cNvPr>
          <p:cNvSpPr/>
          <p:nvPr/>
        </p:nvSpPr>
        <p:spPr>
          <a:xfrm>
            <a:off x="7137861" y="3667870"/>
            <a:ext cx="485408" cy="485408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14" name="图形 38">
            <a:extLst>
              <a:ext uri="{FF2B5EF4-FFF2-40B4-BE49-F238E27FC236}">
                <a16:creationId xmlns:a16="http://schemas.microsoft.com/office/drawing/2014/main" id="{F467E780-1AB4-62E8-B2AF-B86BA875D2C7}"/>
              </a:ext>
            </a:extLst>
          </p:cNvPr>
          <p:cNvSpPr/>
          <p:nvPr/>
        </p:nvSpPr>
        <p:spPr>
          <a:xfrm>
            <a:off x="7248441" y="3787200"/>
            <a:ext cx="264249" cy="246749"/>
          </a:xfrm>
          <a:custGeom>
            <a:avLst/>
            <a:gdLst>
              <a:gd name="connsiteX0" fmla="*/ 236278 w 463667"/>
              <a:gd name="connsiteY0" fmla="*/ 426646 h 432961"/>
              <a:gd name="connsiteX1" fmla="*/ 304225 w 463667"/>
              <a:gd name="connsiteY1" fmla="*/ 370772 h 432961"/>
              <a:gd name="connsiteX2" fmla="*/ 314036 w 463667"/>
              <a:gd name="connsiteY2" fmla="*/ 353704 h 432961"/>
              <a:gd name="connsiteX3" fmla="*/ 327180 w 463667"/>
              <a:gd name="connsiteY3" fmla="*/ 272068 h 432961"/>
              <a:gd name="connsiteX4" fmla="*/ 349303 w 463667"/>
              <a:gd name="connsiteY4" fmla="*/ 254055 h 432961"/>
              <a:gd name="connsiteX5" fmla="*/ 463578 w 463667"/>
              <a:gd name="connsiteY5" fmla="*/ 32095 h 432961"/>
              <a:gd name="connsiteX6" fmla="*/ 439280 w 463667"/>
              <a:gd name="connsiteY6" fmla="*/ 2516 h 432961"/>
              <a:gd name="connsiteX7" fmla="*/ 199394 w 463667"/>
              <a:gd name="connsiteY7" fmla="*/ 71746 h 432961"/>
              <a:gd name="connsiteX8" fmla="*/ 174816 w 463667"/>
              <a:gd name="connsiteY8" fmla="*/ 92180 h 432961"/>
              <a:gd name="connsiteX9" fmla="*/ 96779 w 463667"/>
              <a:gd name="connsiteY9" fmla="*/ 89453 h 432961"/>
              <a:gd name="connsiteX10" fmla="*/ 78121 w 463667"/>
              <a:gd name="connsiteY10" fmla="*/ 95785 h 432961"/>
              <a:gd name="connsiteX11" fmla="*/ 10167 w 463667"/>
              <a:gd name="connsiteY11" fmla="*/ 151666 h 432961"/>
              <a:gd name="connsiteX12" fmla="*/ 303 w 463667"/>
              <a:gd name="connsiteY12" fmla="*/ 177208 h 432961"/>
              <a:gd name="connsiteX13" fmla="*/ 17092 w 463667"/>
              <a:gd name="connsiteY13" fmla="*/ 198847 h 432961"/>
              <a:gd name="connsiteX14" fmla="*/ 72034 w 463667"/>
              <a:gd name="connsiteY14" fmla="*/ 221781 h 432961"/>
              <a:gd name="connsiteX15" fmla="*/ 87426 w 463667"/>
              <a:gd name="connsiteY15" fmla="*/ 308280 h 432961"/>
              <a:gd name="connsiteX16" fmla="*/ 91391 w 463667"/>
              <a:gd name="connsiteY16" fmla="*/ 313382 h 432961"/>
              <a:gd name="connsiteX17" fmla="*/ 178933 w 463667"/>
              <a:gd name="connsiteY17" fmla="*/ 349939 h 432961"/>
              <a:gd name="connsiteX18" fmla="*/ 191346 w 463667"/>
              <a:gd name="connsiteY18" fmla="*/ 410709 h 432961"/>
              <a:gd name="connsiteX19" fmla="*/ 209305 w 463667"/>
              <a:gd name="connsiteY19" fmla="*/ 431376 h 432961"/>
              <a:gd name="connsiteX20" fmla="*/ 236278 w 463667"/>
              <a:gd name="connsiteY20" fmla="*/ 426653 h 432961"/>
              <a:gd name="connsiteX21" fmla="*/ 257350 w 463667"/>
              <a:gd name="connsiteY21" fmla="*/ 143684 h 432961"/>
              <a:gd name="connsiteX22" fmla="*/ 294996 w 463667"/>
              <a:gd name="connsiteY22" fmla="*/ 104076 h 432961"/>
              <a:gd name="connsiteX23" fmla="*/ 334605 w 463667"/>
              <a:gd name="connsiteY23" fmla="*/ 141722 h 432961"/>
              <a:gd name="connsiteX24" fmla="*/ 334616 w 463667"/>
              <a:gd name="connsiteY24" fmla="*/ 142447 h 432961"/>
              <a:gd name="connsiteX25" fmla="*/ 296234 w 463667"/>
              <a:gd name="connsiteY25" fmla="*/ 181342 h 432961"/>
              <a:gd name="connsiteX26" fmla="*/ 257350 w 463667"/>
              <a:gd name="connsiteY26" fmla="*/ 143684 h 432961"/>
              <a:gd name="connsiteX27" fmla="*/ 101461 w 463667"/>
              <a:gd name="connsiteY27" fmla="*/ 384315 h 432961"/>
              <a:gd name="connsiteX28" fmla="*/ 108499 w 463667"/>
              <a:gd name="connsiteY28" fmla="*/ 377710 h 432961"/>
              <a:gd name="connsiteX29" fmla="*/ 106311 w 463667"/>
              <a:gd name="connsiteY29" fmla="*/ 368304 h 432961"/>
              <a:gd name="connsiteX30" fmla="*/ 43585 w 463667"/>
              <a:gd name="connsiteY30" fmla="*/ 301388 h 432961"/>
              <a:gd name="connsiteX31" fmla="*/ 29905 w 463667"/>
              <a:gd name="connsiteY31" fmla="*/ 300971 h 432961"/>
              <a:gd name="connsiteX32" fmla="*/ 27282 w 463667"/>
              <a:gd name="connsiteY32" fmla="*/ 305187 h 432961"/>
              <a:gd name="connsiteX33" fmla="*/ 675 w 463667"/>
              <a:gd name="connsiteY33" fmla="*/ 392982 h 432961"/>
              <a:gd name="connsiteX34" fmla="*/ 263 w 463667"/>
              <a:gd name="connsiteY34" fmla="*/ 395782 h 432961"/>
              <a:gd name="connsiteX35" fmla="*/ 263 w 463667"/>
              <a:gd name="connsiteY35" fmla="*/ 395982 h 432961"/>
              <a:gd name="connsiteX36" fmla="*/ 9921 w 463667"/>
              <a:gd name="connsiteY36" fmla="*/ 405826 h 432961"/>
              <a:gd name="connsiteX37" fmla="*/ 14644 w 463667"/>
              <a:gd name="connsiteY37" fmla="*/ 404603 h 432961"/>
              <a:gd name="connsiteX38" fmla="*/ 101461 w 463667"/>
              <a:gd name="connsiteY38" fmla="*/ 384315 h 43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3667" h="432961">
                <a:moveTo>
                  <a:pt x="236278" y="426646"/>
                </a:moveTo>
                <a:lnTo>
                  <a:pt x="304225" y="370772"/>
                </a:lnTo>
                <a:cubicBezTo>
                  <a:pt x="309464" y="366467"/>
                  <a:pt x="312952" y="360398"/>
                  <a:pt x="314036" y="353704"/>
                </a:cubicBezTo>
                <a:lnTo>
                  <a:pt x="327180" y="272068"/>
                </a:lnTo>
                <a:cubicBezTo>
                  <a:pt x="334594" y="266113"/>
                  <a:pt x="341968" y="260108"/>
                  <a:pt x="349303" y="254055"/>
                </a:cubicBezTo>
                <a:cubicBezTo>
                  <a:pt x="416831" y="198534"/>
                  <a:pt x="457413" y="119711"/>
                  <a:pt x="463578" y="32095"/>
                </a:cubicBezTo>
                <a:cubicBezTo>
                  <a:pt x="464776" y="16703"/>
                  <a:pt x="453807" y="4338"/>
                  <a:pt x="439280" y="2516"/>
                </a:cubicBezTo>
                <a:cubicBezTo>
                  <a:pt x="352110" y="-8353"/>
                  <a:pt x="266922" y="16231"/>
                  <a:pt x="199394" y="71746"/>
                </a:cubicBezTo>
                <a:cubicBezTo>
                  <a:pt x="191080" y="78597"/>
                  <a:pt x="182965" y="85269"/>
                  <a:pt x="174816" y="92180"/>
                </a:cubicBezTo>
                <a:lnTo>
                  <a:pt x="96779" y="89453"/>
                </a:lnTo>
                <a:cubicBezTo>
                  <a:pt x="89996" y="89222"/>
                  <a:pt x="83361" y="91473"/>
                  <a:pt x="78121" y="95785"/>
                </a:cubicBezTo>
                <a:lnTo>
                  <a:pt x="10167" y="151666"/>
                </a:lnTo>
                <a:cubicBezTo>
                  <a:pt x="2612" y="157850"/>
                  <a:pt x="-1135" y="167551"/>
                  <a:pt x="303" y="177208"/>
                </a:cubicBezTo>
                <a:cubicBezTo>
                  <a:pt x="1761" y="186848"/>
                  <a:pt x="8117" y="195040"/>
                  <a:pt x="17092" y="198847"/>
                </a:cubicBezTo>
                <a:lnTo>
                  <a:pt x="72034" y="221781"/>
                </a:lnTo>
                <a:cubicBezTo>
                  <a:pt x="63121" y="253031"/>
                  <a:pt x="68396" y="282405"/>
                  <a:pt x="87426" y="308280"/>
                </a:cubicBezTo>
                <a:cubicBezTo>
                  <a:pt x="88677" y="309976"/>
                  <a:pt x="90001" y="311692"/>
                  <a:pt x="91391" y="313382"/>
                </a:cubicBezTo>
                <a:cubicBezTo>
                  <a:pt x="107321" y="332745"/>
                  <a:pt x="135119" y="353970"/>
                  <a:pt x="178933" y="349939"/>
                </a:cubicBezTo>
                <a:lnTo>
                  <a:pt x="191346" y="410709"/>
                </a:lnTo>
                <a:cubicBezTo>
                  <a:pt x="193311" y="420262"/>
                  <a:pt x="200120" y="428097"/>
                  <a:pt x="209305" y="431376"/>
                </a:cubicBezTo>
                <a:cubicBezTo>
                  <a:pt x="218504" y="434614"/>
                  <a:pt x="228726" y="432824"/>
                  <a:pt x="236278" y="426653"/>
                </a:cubicBezTo>
                <a:close/>
                <a:moveTo>
                  <a:pt x="257350" y="143684"/>
                </a:moveTo>
                <a:cubicBezTo>
                  <a:pt x="256808" y="122351"/>
                  <a:pt x="273663" y="104618"/>
                  <a:pt x="294996" y="104076"/>
                </a:cubicBezTo>
                <a:cubicBezTo>
                  <a:pt x="316330" y="103534"/>
                  <a:pt x="334063" y="120389"/>
                  <a:pt x="334605" y="141722"/>
                </a:cubicBezTo>
                <a:cubicBezTo>
                  <a:pt x="334610" y="141964"/>
                  <a:pt x="334614" y="142205"/>
                  <a:pt x="334616" y="142447"/>
                </a:cubicBezTo>
                <a:cubicBezTo>
                  <a:pt x="334757" y="163787"/>
                  <a:pt x="317573" y="181200"/>
                  <a:pt x="296234" y="181342"/>
                </a:cubicBezTo>
                <a:cubicBezTo>
                  <a:pt x="275176" y="181482"/>
                  <a:pt x="257885" y="164735"/>
                  <a:pt x="257350" y="143684"/>
                </a:cubicBezTo>
                <a:close/>
                <a:moveTo>
                  <a:pt x="101461" y="384315"/>
                </a:moveTo>
                <a:cubicBezTo>
                  <a:pt x="104819" y="383530"/>
                  <a:pt x="107503" y="381012"/>
                  <a:pt x="108499" y="377710"/>
                </a:cubicBezTo>
                <a:cubicBezTo>
                  <a:pt x="109517" y="374384"/>
                  <a:pt x="108665" y="370805"/>
                  <a:pt x="106311" y="368304"/>
                </a:cubicBezTo>
                <a:lnTo>
                  <a:pt x="43585" y="301388"/>
                </a:lnTo>
                <a:cubicBezTo>
                  <a:pt x="39923" y="297496"/>
                  <a:pt x="33798" y="297309"/>
                  <a:pt x="29905" y="300971"/>
                </a:cubicBezTo>
                <a:cubicBezTo>
                  <a:pt x="28679" y="302124"/>
                  <a:pt x="27775" y="303577"/>
                  <a:pt x="27282" y="305187"/>
                </a:cubicBezTo>
                <a:lnTo>
                  <a:pt x="675" y="392982"/>
                </a:lnTo>
                <a:cubicBezTo>
                  <a:pt x="396" y="393907"/>
                  <a:pt x="263" y="394844"/>
                  <a:pt x="263" y="395782"/>
                </a:cubicBezTo>
                <a:lnTo>
                  <a:pt x="263" y="395982"/>
                </a:lnTo>
                <a:cubicBezTo>
                  <a:pt x="469" y="401849"/>
                  <a:pt x="4520" y="405826"/>
                  <a:pt x="9921" y="405826"/>
                </a:cubicBezTo>
                <a:cubicBezTo>
                  <a:pt x="11637" y="405826"/>
                  <a:pt x="13247" y="405387"/>
                  <a:pt x="14644" y="404603"/>
                </a:cubicBezTo>
                <a:lnTo>
                  <a:pt x="101461" y="384315"/>
                </a:lnTo>
                <a:close/>
              </a:path>
            </a:pathLst>
          </a:custGeom>
          <a:gradFill>
            <a:gsLst>
              <a:gs pos="22000">
                <a:schemeClr val="accent5">
                  <a:lumMod val="50000"/>
                </a:schemeClr>
              </a:gs>
              <a:gs pos="90000">
                <a:srgbClr val="06254A"/>
              </a:gs>
            </a:gsLst>
            <a:lin ang="2700000" scaled="1"/>
          </a:gradFill>
          <a:ln w="51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pic>
        <p:nvPicPr>
          <p:cNvPr id="2050" name="Picture 2" descr="Home - Docker">
            <a:extLst>
              <a:ext uri="{FF2B5EF4-FFF2-40B4-BE49-F238E27FC236}">
                <a16:creationId xmlns:a16="http://schemas.microsoft.com/office/drawing/2014/main" id="{EDD08D23-05AA-2B35-8D38-8C10AD76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719" y="330483"/>
            <a:ext cx="1720553" cy="17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A5019BAF-B5AA-D390-3277-4BC38CDEC926}"/>
              </a:ext>
            </a:extLst>
          </p:cNvPr>
          <p:cNvSpPr txBox="1"/>
          <p:nvPr/>
        </p:nvSpPr>
        <p:spPr>
          <a:xfrm>
            <a:off x="7734476" y="3539515"/>
            <a:ext cx="3627431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6254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Build, ship, and run</a:t>
            </a:r>
            <a:endParaRPr lang="zh-CN" altLang="en-US" sz="2400" dirty="0">
              <a:solidFill>
                <a:srgbClr val="06254A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CEBFB9C-FF3A-7A9D-0263-2B33CC5036CE}"/>
              </a:ext>
            </a:extLst>
          </p:cNvPr>
          <p:cNvSpPr txBox="1"/>
          <p:nvPr/>
        </p:nvSpPr>
        <p:spPr>
          <a:xfrm>
            <a:off x="7734476" y="4794736"/>
            <a:ext cx="3415043" cy="114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6254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Build once,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6254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run anywhere</a:t>
            </a:r>
            <a:endParaRPr lang="zh-CN" altLang="en-US" sz="2400" dirty="0">
              <a:solidFill>
                <a:srgbClr val="06254A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98CD0D3-B8C0-52D7-5D57-09BB56407114}"/>
              </a:ext>
            </a:extLst>
          </p:cNvPr>
          <p:cNvSpPr/>
          <p:nvPr/>
        </p:nvSpPr>
        <p:spPr>
          <a:xfrm>
            <a:off x="7139528" y="4868738"/>
            <a:ext cx="485408" cy="485408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40" name="图形 38">
            <a:extLst>
              <a:ext uri="{FF2B5EF4-FFF2-40B4-BE49-F238E27FC236}">
                <a16:creationId xmlns:a16="http://schemas.microsoft.com/office/drawing/2014/main" id="{FD6E61AC-078F-9010-C411-F9DF22AABCEE}"/>
              </a:ext>
            </a:extLst>
          </p:cNvPr>
          <p:cNvSpPr/>
          <p:nvPr/>
        </p:nvSpPr>
        <p:spPr>
          <a:xfrm>
            <a:off x="7250108" y="4988068"/>
            <a:ext cx="264249" cy="246749"/>
          </a:xfrm>
          <a:custGeom>
            <a:avLst/>
            <a:gdLst>
              <a:gd name="connsiteX0" fmla="*/ 236278 w 463667"/>
              <a:gd name="connsiteY0" fmla="*/ 426646 h 432961"/>
              <a:gd name="connsiteX1" fmla="*/ 304225 w 463667"/>
              <a:gd name="connsiteY1" fmla="*/ 370772 h 432961"/>
              <a:gd name="connsiteX2" fmla="*/ 314036 w 463667"/>
              <a:gd name="connsiteY2" fmla="*/ 353704 h 432961"/>
              <a:gd name="connsiteX3" fmla="*/ 327180 w 463667"/>
              <a:gd name="connsiteY3" fmla="*/ 272068 h 432961"/>
              <a:gd name="connsiteX4" fmla="*/ 349303 w 463667"/>
              <a:gd name="connsiteY4" fmla="*/ 254055 h 432961"/>
              <a:gd name="connsiteX5" fmla="*/ 463578 w 463667"/>
              <a:gd name="connsiteY5" fmla="*/ 32095 h 432961"/>
              <a:gd name="connsiteX6" fmla="*/ 439280 w 463667"/>
              <a:gd name="connsiteY6" fmla="*/ 2516 h 432961"/>
              <a:gd name="connsiteX7" fmla="*/ 199394 w 463667"/>
              <a:gd name="connsiteY7" fmla="*/ 71746 h 432961"/>
              <a:gd name="connsiteX8" fmla="*/ 174816 w 463667"/>
              <a:gd name="connsiteY8" fmla="*/ 92180 h 432961"/>
              <a:gd name="connsiteX9" fmla="*/ 96779 w 463667"/>
              <a:gd name="connsiteY9" fmla="*/ 89453 h 432961"/>
              <a:gd name="connsiteX10" fmla="*/ 78121 w 463667"/>
              <a:gd name="connsiteY10" fmla="*/ 95785 h 432961"/>
              <a:gd name="connsiteX11" fmla="*/ 10167 w 463667"/>
              <a:gd name="connsiteY11" fmla="*/ 151666 h 432961"/>
              <a:gd name="connsiteX12" fmla="*/ 303 w 463667"/>
              <a:gd name="connsiteY12" fmla="*/ 177208 h 432961"/>
              <a:gd name="connsiteX13" fmla="*/ 17092 w 463667"/>
              <a:gd name="connsiteY13" fmla="*/ 198847 h 432961"/>
              <a:gd name="connsiteX14" fmla="*/ 72034 w 463667"/>
              <a:gd name="connsiteY14" fmla="*/ 221781 h 432961"/>
              <a:gd name="connsiteX15" fmla="*/ 87426 w 463667"/>
              <a:gd name="connsiteY15" fmla="*/ 308280 h 432961"/>
              <a:gd name="connsiteX16" fmla="*/ 91391 w 463667"/>
              <a:gd name="connsiteY16" fmla="*/ 313382 h 432961"/>
              <a:gd name="connsiteX17" fmla="*/ 178933 w 463667"/>
              <a:gd name="connsiteY17" fmla="*/ 349939 h 432961"/>
              <a:gd name="connsiteX18" fmla="*/ 191346 w 463667"/>
              <a:gd name="connsiteY18" fmla="*/ 410709 h 432961"/>
              <a:gd name="connsiteX19" fmla="*/ 209305 w 463667"/>
              <a:gd name="connsiteY19" fmla="*/ 431376 h 432961"/>
              <a:gd name="connsiteX20" fmla="*/ 236278 w 463667"/>
              <a:gd name="connsiteY20" fmla="*/ 426653 h 432961"/>
              <a:gd name="connsiteX21" fmla="*/ 257350 w 463667"/>
              <a:gd name="connsiteY21" fmla="*/ 143684 h 432961"/>
              <a:gd name="connsiteX22" fmla="*/ 294996 w 463667"/>
              <a:gd name="connsiteY22" fmla="*/ 104076 h 432961"/>
              <a:gd name="connsiteX23" fmla="*/ 334605 w 463667"/>
              <a:gd name="connsiteY23" fmla="*/ 141722 h 432961"/>
              <a:gd name="connsiteX24" fmla="*/ 334616 w 463667"/>
              <a:gd name="connsiteY24" fmla="*/ 142447 h 432961"/>
              <a:gd name="connsiteX25" fmla="*/ 296234 w 463667"/>
              <a:gd name="connsiteY25" fmla="*/ 181342 h 432961"/>
              <a:gd name="connsiteX26" fmla="*/ 257350 w 463667"/>
              <a:gd name="connsiteY26" fmla="*/ 143684 h 432961"/>
              <a:gd name="connsiteX27" fmla="*/ 101461 w 463667"/>
              <a:gd name="connsiteY27" fmla="*/ 384315 h 432961"/>
              <a:gd name="connsiteX28" fmla="*/ 108499 w 463667"/>
              <a:gd name="connsiteY28" fmla="*/ 377710 h 432961"/>
              <a:gd name="connsiteX29" fmla="*/ 106311 w 463667"/>
              <a:gd name="connsiteY29" fmla="*/ 368304 h 432961"/>
              <a:gd name="connsiteX30" fmla="*/ 43585 w 463667"/>
              <a:gd name="connsiteY30" fmla="*/ 301388 h 432961"/>
              <a:gd name="connsiteX31" fmla="*/ 29905 w 463667"/>
              <a:gd name="connsiteY31" fmla="*/ 300971 h 432961"/>
              <a:gd name="connsiteX32" fmla="*/ 27282 w 463667"/>
              <a:gd name="connsiteY32" fmla="*/ 305187 h 432961"/>
              <a:gd name="connsiteX33" fmla="*/ 675 w 463667"/>
              <a:gd name="connsiteY33" fmla="*/ 392982 h 432961"/>
              <a:gd name="connsiteX34" fmla="*/ 263 w 463667"/>
              <a:gd name="connsiteY34" fmla="*/ 395782 h 432961"/>
              <a:gd name="connsiteX35" fmla="*/ 263 w 463667"/>
              <a:gd name="connsiteY35" fmla="*/ 395982 h 432961"/>
              <a:gd name="connsiteX36" fmla="*/ 9921 w 463667"/>
              <a:gd name="connsiteY36" fmla="*/ 405826 h 432961"/>
              <a:gd name="connsiteX37" fmla="*/ 14644 w 463667"/>
              <a:gd name="connsiteY37" fmla="*/ 404603 h 432961"/>
              <a:gd name="connsiteX38" fmla="*/ 101461 w 463667"/>
              <a:gd name="connsiteY38" fmla="*/ 384315 h 43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3667" h="432961">
                <a:moveTo>
                  <a:pt x="236278" y="426646"/>
                </a:moveTo>
                <a:lnTo>
                  <a:pt x="304225" y="370772"/>
                </a:lnTo>
                <a:cubicBezTo>
                  <a:pt x="309464" y="366467"/>
                  <a:pt x="312952" y="360398"/>
                  <a:pt x="314036" y="353704"/>
                </a:cubicBezTo>
                <a:lnTo>
                  <a:pt x="327180" y="272068"/>
                </a:lnTo>
                <a:cubicBezTo>
                  <a:pt x="334594" y="266113"/>
                  <a:pt x="341968" y="260108"/>
                  <a:pt x="349303" y="254055"/>
                </a:cubicBezTo>
                <a:cubicBezTo>
                  <a:pt x="416831" y="198534"/>
                  <a:pt x="457413" y="119711"/>
                  <a:pt x="463578" y="32095"/>
                </a:cubicBezTo>
                <a:cubicBezTo>
                  <a:pt x="464776" y="16703"/>
                  <a:pt x="453807" y="4338"/>
                  <a:pt x="439280" y="2516"/>
                </a:cubicBezTo>
                <a:cubicBezTo>
                  <a:pt x="352110" y="-8353"/>
                  <a:pt x="266922" y="16231"/>
                  <a:pt x="199394" y="71746"/>
                </a:cubicBezTo>
                <a:cubicBezTo>
                  <a:pt x="191080" y="78597"/>
                  <a:pt x="182965" y="85269"/>
                  <a:pt x="174816" y="92180"/>
                </a:cubicBezTo>
                <a:lnTo>
                  <a:pt x="96779" y="89453"/>
                </a:lnTo>
                <a:cubicBezTo>
                  <a:pt x="89996" y="89222"/>
                  <a:pt x="83361" y="91473"/>
                  <a:pt x="78121" y="95785"/>
                </a:cubicBezTo>
                <a:lnTo>
                  <a:pt x="10167" y="151666"/>
                </a:lnTo>
                <a:cubicBezTo>
                  <a:pt x="2612" y="157850"/>
                  <a:pt x="-1135" y="167551"/>
                  <a:pt x="303" y="177208"/>
                </a:cubicBezTo>
                <a:cubicBezTo>
                  <a:pt x="1761" y="186848"/>
                  <a:pt x="8117" y="195040"/>
                  <a:pt x="17092" y="198847"/>
                </a:cubicBezTo>
                <a:lnTo>
                  <a:pt x="72034" y="221781"/>
                </a:lnTo>
                <a:cubicBezTo>
                  <a:pt x="63121" y="253031"/>
                  <a:pt x="68396" y="282405"/>
                  <a:pt x="87426" y="308280"/>
                </a:cubicBezTo>
                <a:cubicBezTo>
                  <a:pt x="88677" y="309976"/>
                  <a:pt x="90001" y="311692"/>
                  <a:pt x="91391" y="313382"/>
                </a:cubicBezTo>
                <a:cubicBezTo>
                  <a:pt x="107321" y="332745"/>
                  <a:pt x="135119" y="353970"/>
                  <a:pt x="178933" y="349939"/>
                </a:cubicBezTo>
                <a:lnTo>
                  <a:pt x="191346" y="410709"/>
                </a:lnTo>
                <a:cubicBezTo>
                  <a:pt x="193311" y="420262"/>
                  <a:pt x="200120" y="428097"/>
                  <a:pt x="209305" y="431376"/>
                </a:cubicBezTo>
                <a:cubicBezTo>
                  <a:pt x="218504" y="434614"/>
                  <a:pt x="228726" y="432824"/>
                  <a:pt x="236278" y="426653"/>
                </a:cubicBezTo>
                <a:close/>
                <a:moveTo>
                  <a:pt x="257350" y="143684"/>
                </a:moveTo>
                <a:cubicBezTo>
                  <a:pt x="256808" y="122351"/>
                  <a:pt x="273663" y="104618"/>
                  <a:pt x="294996" y="104076"/>
                </a:cubicBezTo>
                <a:cubicBezTo>
                  <a:pt x="316330" y="103534"/>
                  <a:pt x="334063" y="120389"/>
                  <a:pt x="334605" y="141722"/>
                </a:cubicBezTo>
                <a:cubicBezTo>
                  <a:pt x="334610" y="141964"/>
                  <a:pt x="334614" y="142205"/>
                  <a:pt x="334616" y="142447"/>
                </a:cubicBezTo>
                <a:cubicBezTo>
                  <a:pt x="334757" y="163787"/>
                  <a:pt x="317573" y="181200"/>
                  <a:pt x="296234" y="181342"/>
                </a:cubicBezTo>
                <a:cubicBezTo>
                  <a:pt x="275176" y="181482"/>
                  <a:pt x="257885" y="164735"/>
                  <a:pt x="257350" y="143684"/>
                </a:cubicBezTo>
                <a:close/>
                <a:moveTo>
                  <a:pt x="101461" y="384315"/>
                </a:moveTo>
                <a:cubicBezTo>
                  <a:pt x="104819" y="383530"/>
                  <a:pt x="107503" y="381012"/>
                  <a:pt x="108499" y="377710"/>
                </a:cubicBezTo>
                <a:cubicBezTo>
                  <a:pt x="109517" y="374384"/>
                  <a:pt x="108665" y="370805"/>
                  <a:pt x="106311" y="368304"/>
                </a:cubicBezTo>
                <a:lnTo>
                  <a:pt x="43585" y="301388"/>
                </a:lnTo>
                <a:cubicBezTo>
                  <a:pt x="39923" y="297496"/>
                  <a:pt x="33798" y="297309"/>
                  <a:pt x="29905" y="300971"/>
                </a:cubicBezTo>
                <a:cubicBezTo>
                  <a:pt x="28679" y="302124"/>
                  <a:pt x="27775" y="303577"/>
                  <a:pt x="27282" y="305187"/>
                </a:cubicBezTo>
                <a:lnTo>
                  <a:pt x="675" y="392982"/>
                </a:lnTo>
                <a:cubicBezTo>
                  <a:pt x="396" y="393907"/>
                  <a:pt x="263" y="394844"/>
                  <a:pt x="263" y="395782"/>
                </a:cubicBezTo>
                <a:lnTo>
                  <a:pt x="263" y="395982"/>
                </a:lnTo>
                <a:cubicBezTo>
                  <a:pt x="469" y="401849"/>
                  <a:pt x="4520" y="405826"/>
                  <a:pt x="9921" y="405826"/>
                </a:cubicBezTo>
                <a:cubicBezTo>
                  <a:pt x="11637" y="405826"/>
                  <a:pt x="13247" y="405387"/>
                  <a:pt x="14644" y="404603"/>
                </a:cubicBezTo>
                <a:lnTo>
                  <a:pt x="101461" y="384315"/>
                </a:lnTo>
                <a:close/>
              </a:path>
            </a:pathLst>
          </a:custGeom>
          <a:gradFill>
            <a:gsLst>
              <a:gs pos="22000">
                <a:schemeClr val="accent5">
                  <a:lumMod val="50000"/>
                </a:schemeClr>
              </a:gs>
              <a:gs pos="90000">
                <a:srgbClr val="06254A"/>
              </a:gs>
            </a:gsLst>
            <a:lin ang="2700000" scaled="1"/>
          </a:gradFill>
          <a:ln w="51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Rounded Book"/>
              <a:ea typeface="思源黑体 CN Regular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22EAFCC-CFE9-4A65-D475-7C052969F08B}"/>
              </a:ext>
            </a:extLst>
          </p:cNvPr>
          <p:cNvSpPr txBox="1"/>
          <p:nvPr/>
        </p:nvSpPr>
        <p:spPr>
          <a:xfrm>
            <a:off x="6096000" y="1490332"/>
            <a:ext cx="36317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latin typeface="思源黑体 CN Bold"/>
                <a:ea typeface="思源黑体 CN Bold"/>
              </a:rPr>
              <a:t>Docker</a:t>
            </a:r>
            <a:r>
              <a:rPr lang="zh-CN" altLang="en-US" sz="2400" dirty="0">
                <a:latin typeface="思源黑体 CN Bold"/>
                <a:ea typeface="思源黑体 CN Bold"/>
              </a:rPr>
              <a:t>的两句</a:t>
            </a:r>
            <a:r>
              <a:rPr lang="en-US" altLang="zh-CN" sz="2400" dirty="0">
                <a:latin typeface="思源黑体 CN Bold"/>
                <a:ea typeface="思源黑体 CN Bold"/>
              </a:rPr>
              <a:t>slogan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88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2130B5-10BB-0112-FCE5-7057B590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32" y="205815"/>
            <a:ext cx="2619383" cy="25373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A59561-F9C0-BBBD-75B9-FBD814E9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784" y="205815"/>
            <a:ext cx="2619383" cy="253738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5CEEA6A-C2C9-EEFA-54C1-E94E7E3283DB}"/>
              </a:ext>
            </a:extLst>
          </p:cNvPr>
          <p:cNvSpPr/>
          <p:nvPr/>
        </p:nvSpPr>
        <p:spPr>
          <a:xfrm>
            <a:off x="4360413" y="1474507"/>
            <a:ext cx="3471169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23,406 School Bag Cartoon Stock Photos and Images - 123RF">
            <a:extLst>
              <a:ext uri="{FF2B5EF4-FFF2-40B4-BE49-F238E27FC236}">
                <a16:creationId xmlns:a16="http://schemas.microsoft.com/office/drawing/2014/main" id="{561FF621-E7C0-7315-41FE-609853E14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6" y="414406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FF157B-22E0-690E-E269-3254FF016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95" b="92101" l="9739" r="90609">
                        <a14:foregroundMark x1="31826" y1="71275" x2="31826" y2="71275"/>
                        <a14:foregroundMark x1="32174" y1="66966" x2="32174" y2="66966"/>
                        <a14:foregroundMark x1="35652" y1="68043" x2="35652" y2="68043"/>
                        <a14:foregroundMark x1="36000" y1="73070" x2="36000" y2="73070"/>
                        <a14:foregroundMark x1="33217" y1="70197" x2="33913" y2="67684"/>
                        <a14:foregroundMark x1="35652" y1="66607" x2="36696" y2="66607"/>
                        <a14:foregroundMark x1="32174" y1="64632" x2="32174" y2="64632"/>
                        <a14:foregroundMark x1="31826" y1="66427" x2="31826" y2="66427"/>
                        <a14:foregroundMark x1="29217" y1="67684" x2="29217" y2="67684"/>
                        <a14:foregroundMark x1="29913" y1="71993" x2="29913" y2="71993"/>
                        <a14:foregroundMark x1="30261" y1="74686" x2="30261" y2="74686"/>
                        <a14:foregroundMark x1="57739" y1="54399" x2="57739" y2="54399"/>
                        <a14:foregroundMark x1="53913" y1="57989" x2="53913" y2="57989"/>
                        <a14:foregroundMark x1="51304" y1="58707" x2="51304" y2="58707"/>
                        <a14:foregroundMark x1="54609" y1="56194" x2="54609" y2="56194"/>
                        <a14:foregroundMark x1="55652" y1="53680" x2="55652" y2="53680"/>
                        <a14:foregroundMark x1="54609" y1="52424" x2="54609" y2="52424"/>
                        <a14:foregroundMark x1="51826" y1="52962" x2="51826" y2="52962"/>
                        <a14:foregroundMark x1="51826" y1="53321" x2="51826" y2="53321"/>
                        <a14:foregroundMark x1="49913" y1="57271" x2="49913" y2="57271"/>
                        <a14:foregroundMark x1="48870" y1="57630" x2="48870" y2="57630"/>
                        <a14:foregroundMark x1="49217" y1="62118" x2="49217" y2="62118"/>
                        <a14:foregroundMark x1="51304" y1="62478" x2="51304" y2="62478"/>
                        <a14:foregroundMark x1="53217" y1="62118" x2="53217" y2="62118"/>
                        <a14:foregroundMark x1="55304" y1="60323" x2="55304" y2="60323"/>
                        <a14:foregroundMark x1="55304" y1="58707" x2="55304" y2="58707"/>
                        <a14:foregroundMark x1="56000" y1="56553" x2="56000" y2="56553"/>
                        <a14:foregroundMark x1="56000" y1="55117" x2="56000" y2="55117"/>
                        <a14:foregroundMark x1="55652" y1="54758" x2="55652" y2="54758"/>
                        <a14:foregroundMark x1="67130" y1="56912" x2="67130" y2="56912"/>
                        <a14:foregroundMark x1="67130" y1="56912" x2="67130" y2="56912"/>
                        <a14:foregroundMark x1="66435" y1="57630" x2="66435" y2="57630"/>
                        <a14:foregroundMark x1="66435" y1="57630" x2="66435" y2="57630"/>
                        <a14:foregroundMark x1="64174" y1="60682" x2="64174" y2="60682"/>
                        <a14:foregroundMark x1="65043" y1="59425" x2="66435" y2="56553"/>
                        <a14:foregroundMark x1="67130" y1="54758" x2="67130" y2="54758"/>
                        <a14:foregroundMark x1="67130" y1="54758" x2="67130" y2="54758"/>
                        <a14:foregroundMark x1="67478" y1="54758" x2="67478" y2="54758"/>
                        <a14:foregroundMark x1="63826" y1="53680" x2="63826" y2="53680"/>
                        <a14:foregroundMark x1="63826" y1="53680" x2="63826" y2="53680"/>
                        <a14:foregroundMark x1="63826" y1="57271" x2="63826" y2="57271"/>
                        <a14:foregroundMark x1="64174" y1="57271" x2="64174" y2="57271"/>
                        <a14:foregroundMark x1="66087" y1="55476" x2="66087" y2="55476"/>
                        <a14:foregroundMark x1="66087" y1="55476" x2="66087" y2="55476"/>
                        <a14:foregroundMark x1="68522" y1="56194" x2="68522" y2="56194"/>
                        <a14:foregroundMark x1="68522" y1="57271" x2="68522" y2="57271"/>
                        <a14:foregroundMark x1="68522" y1="59605" x2="68522" y2="59605"/>
                        <a14:foregroundMark x1="68522" y1="59605" x2="68522" y2="59605"/>
                        <a14:foregroundMark x1="59652" y1="71275" x2="59652" y2="71275"/>
                        <a14:foregroundMark x1="59652" y1="71275" x2="59652" y2="71275"/>
                        <a14:foregroundMark x1="60000" y1="72711" x2="60000" y2="72711"/>
                        <a14:foregroundMark x1="60348" y1="69838" x2="60348" y2="69838"/>
                        <a14:foregroundMark x1="60348" y1="69838" x2="60348" y2="69838"/>
                        <a14:foregroundMark x1="59304" y1="69838" x2="59304" y2="69838"/>
                        <a14:foregroundMark x1="57391" y1="69838" x2="57391" y2="69838"/>
                        <a14:foregroundMark x1="57391" y1="69838" x2="57391" y2="69838"/>
                        <a14:foregroundMark x1="53913" y1="69838" x2="53913" y2="69838"/>
                        <a14:foregroundMark x1="54261" y1="72352" x2="54261" y2="72352"/>
                        <a14:foregroundMark x1="55652" y1="73609" x2="55652" y2="73609"/>
                        <a14:foregroundMark x1="57043" y1="75404" x2="57043" y2="75404"/>
                        <a14:foregroundMark x1="57739" y1="75404" x2="57739" y2="75404"/>
                        <a14:foregroundMark x1="53565" y1="52424" x2="53565" y2="52424"/>
                        <a14:foregroundMark x1="53565" y1="52424" x2="53565" y2="52424"/>
                        <a14:foregroundMark x1="53565" y1="52424" x2="53565" y2="52424"/>
                        <a14:foregroundMark x1="64696" y1="56912" x2="64696" y2="56912"/>
                        <a14:foregroundMark x1="64696" y1="56912" x2="64696" y2="56912"/>
                        <a14:foregroundMark x1="64696" y1="55117" x2="64696" y2="55117"/>
                        <a14:foregroundMark x1="64696" y1="55117" x2="64696" y2="55117"/>
                        <a14:foregroundMark x1="33217" y1="92280" x2="33217" y2="92280"/>
                        <a14:foregroundMark x1="90609" y1="87971" x2="90609" y2="87971"/>
                        <a14:foregroundMark x1="37043" y1="73968" x2="37043" y2="73968"/>
                        <a14:foregroundMark x1="37739" y1="74327" x2="37739" y2="74327"/>
                        <a14:foregroundMark x1="34609" y1="75763" x2="34609" y2="75763"/>
                        <a14:foregroundMark x1="33565" y1="74327" x2="33565" y2="74327"/>
                        <a14:foregroundMark x1="32870" y1="74327" x2="32870" y2="74327"/>
                        <a14:foregroundMark x1="30957" y1="74327" x2="30957" y2="743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831" y="3749808"/>
            <a:ext cx="2619383" cy="25373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97DA36-3EC8-3A79-7EAD-5725E49C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786" y="3749807"/>
            <a:ext cx="2619383" cy="253738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F4696C9F-B555-B5F7-819A-018C0CCF4A5C}"/>
              </a:ext>
            </a:extLst>
          </p:cNvPr>
          <p:cNvSpPr/>
          <p:nvPr/>
        </p:nvSpPr>
        <p:spPr>
          <a:xfrm>
            <a:off x="3275211" y="4931544"/>
            <a:ext cx="1666045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C3DA9C4-6FEC-BB49-75D2-71CC785295C5}"/>
              </a:ext>
            </a:extLst>
          </p:cNvPr>
          <p:cNvSpPr/>
          <p:nvPr/>
        </p:nvSpPr>
        <p:spPr>
          <a:xfrm>
            <a:off x="7250738" y="4931544"/>
            <a:ext cx="1666045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CEFF961-552C-D646-A033-5445F599D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6427" y="3920832"/>
            <a:ext cx="883616" cy="1045990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EFCCA3AE-28F5-A2DF-85AB-3A261D2093B8}"/>
              </a:ext>
            </a:extLst>
          </p:cNvPr>
          <p:cNvSpPr/>
          <p:nvPr/>
        </p:nvSpPr>
        <p:spPr>
          <a:xfrm rot="18724384">
            <a:off x="6682992" y="3628551"/>
            <a:ext cx="1094392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0469960-0E12-78FE-0CEA-42A58E3F3290}"/>
              </a:ext>
            </a:extLst>
          </p:cNvPr>
          <p:cNvSpPr/>
          <p:nvPr/>
        </p:nvSpPr>
        <p:spPr>
          <a:xfrm rot="2502920">
            <a:off x="7003920" y="6050839"/>
            <a:ext cx="1022701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53813CEF-D6FE-2DB5-75B7-988D9DDAE5AD}"/>
              </a:ext>
            </a:extLst>
          </p:cNvPr>
          <p:cNvSpPr/>
          <p:nvPr/>
        </p:nvSpPr>
        <p:spPr>
          <a:xfrm rot="2502920">
            <a:off x="4339226" y="3540606"/>
            <a:ext cx="1022701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C4314EDE-87B8-F1B2-F1D1-C8D2CD64F150}"/>
              </a:ext>
            </a:extLst>
          </p:cNvPr>
          <p:cNvSpPr/>
          <p:nvPr/>
        </p:nvSpPr>
        <p:spPr>
          <a:xfrm rot="18724384">
            <a:off x="3985138" y="6006628"/>
            <a:ext cx="1094392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43D8447-26D7-237D-9C6B-0CAA23505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636" y="3920832"/>
            <a:ext cx="883616" cy="10459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FD60D56-9E54-2248-2037-B2CBB7AF5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849580" y="2588499"/>
            <a:ext cx="766270" cy="98670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4D90A4E-0709-4D71-3606-E761EC6A0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0635" y="5421097"/>
            <a:ext cx="698465" cy="9530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B5BAA01-FD7E-C9A7-A745-859FE1CC1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244" y="2558856"/>
            <a:ext cx="883616" cy="104599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FB16E75-3003-4539-0F21-0B2159B55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6433" y="5370459"/>
            <a:ext cx="883615" cy="10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2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A7E02B9-FEB2-9031-BB6F-5FCAC269068B}"/>
              </a:ext>
            </a:extLst>
          </p:cNvPr>
          <p:cNvSpPr/>
          <p:nvPr/>
        </p:nvSpPr>
        <p:spPr>
          <a:xfrm>
            <a:off x="8213387" y="2126220"/>
            <a:ext cx="3978613" cy="4737390"/>
          </a:xfrm>
          <a:prstGeom prst="roundRect">
            <a:avLst>
              <a:gd name="adj" fmla="val 0"/>
            </a:avLst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4104FD0-B7E0-DB4E-7B0A-485CC77068F6}"/>
              </a:ext>
            </a:extLst>
          </p:cNvPr>
          <p:cNvSpPr/>
          <p:nvPr/>
        </p:nvSpPr>
        <p:spPr>
          <a:xfrm>
            <a:off x="0" y="2120610"/>
            <a:ext cx="3978613" cy="473739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292CFF-763C-90CD-4317-B4A603FB2287}"/>
              </a:ext>
            </a:extLst>
          </p:cNvPr>
          <p:cNvSpPr txBox="1"/>
          <p:nvPr/>
        </p:nvSpPr>
        <p:spPr>
          <a:xfrm>
            <a:off x="738321" y="736944"/>
            <a:ext cx="26468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容器创建工具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9D2782-9633-D32E-3943-4836EE126FD1}"/>
              </a:ext>
            </a:extLst>
          </p:cNvPr>
          <p:cNvSpPr txBox="1"/>
          <p:nvPr/>
        </p:nvSpPr>
        <p:spPr>
          <a:xfrm>
            <a:off x="855052" y="1519797"/>
            <a:ext cx="386586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latin typeface="思源黑体 CN Bold"/>
                <a:ea typeface="思源黑体 CN Bold"/>
              </a:rPr>
              <a:t>Docker</a:t>
            </a:r>
            <a:r>
              <a:rPr lang="zh-CN" altLang="en-US" sz="2400" dirty="0">
                <a:latin typeface="思源黑体 CN Bold"/>
                <a:ea typeface="思源黑体 CN Bold"/>
              </a:rPr>
              <a:t>的三大核心概念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pic>
        <p:nvPicPr>
          <p:cNvPr id="2050" name="Picture 2" descr="Home - Docker">
            <a:extLst>
              <a:ext uri="{FF2B5EF4-FFF2-40B4-BE49-F238E27FC236}">
                <a16:creationId xmlns:a16="http://schemas.microsoft.com/office/drawing/2014/main" id="{EDD08D23-05AA-2B35-8D38-8C10AD76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719" y="330483"/>
            <a:ext cx="1720553" cy="17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0A679A5-2801-BA75-473C-E38E40AA1A3D}"/>
              </a:ext>
            </a:extLst>
          </p:cNvPr>
          <p:cNvSpPr txBox="1"/>
          <p:nvPr/>
        </p:nvSpPr>
        <p:spPr>
          <a:xfrm>
            <a:off x="1050298" y="2549520"/>
            <a:ext cx="18780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F3B23C"/>
                </a:solidFill>
                <a:latin typeface="思源黑体 CN Bold"/>
                <a:ea typeface="思源黑体 CN Bold"/>
              </a:rPr>
              <a:t>Image  </a:t>
            </a:r>
            <a:r>
              <a:rPr lang="zh-CN" altLang="en-US" sz="2400" dirty="0">
                <a:solidFill>
                  <a:srgbClr val="F3B23C"/>
                </a:solidFill>
                <a:latin typeface="思源黑体 CN Bold"/>
                <a:ea typeface="思源黑体 CN Bold"/>
              </a:rPr>
              <a:t>镜像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3B23C"/>
              </a:solidFill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067FF00-32F5-AC6A-A46D-1A2D8E6B8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" b="96570" l="9402" r="89744">
                        <a14:foregroundMark x1="12821" y1="41697" x2="12821" y2="41697"/>
                        <a14:foregroundMark x1="12821" y1="41697" x2="12821" y2="41697"/>
                        <a14:foregroundMark x1="12821" y1="41697" x2="12821" y2="41697"/>
                        <a14:foregroundMark x1="12821" y1="41697" x2="12821" y2="41697"/>
                        <a14:foregroundMark x1="12821" y1="41697" x2="12821" y2="41697"/>
                        <a14:foregroundMark x1="11111" y1="49097" x2="11111" y2="49097"/>
                        <a14:foregroundMark x1="11111" y1="49097" x2="11111" y2="49097"/>
                        <a14:foregroundMark x1="12821" y1="48195" x2="12821" y2="48195"/>
                        <a14:foregroundMark x1="13248" y1="48195" x2="13248" y2="48195"/>
                        <a14:foregroundMark x1="13675" y1="48195" x2="13675" y2="48195"/>
                        <a14:foregroundMark x1="22009" y1="19495" x2="22009" y2="19495"/>
                        <a14:foregroundMark x1="22009" y1="19495" x2="22009" y2="19495"/>
                        <a14:foregroundMark x1="28846" y1="14621" x2="28846" y2="14621"/>
                        <a14:foregroundMark x1="28846" y1="14621" x2="28846" y2="14621"/>
                        <a14:foregroundMark x1="36538" y1="9025" x2="36538" y2="9025"/>
                        <a14:foregroundMark x1="36538" y1="9025" x2="36538" y2="9025"/>
                        <a14:foregroundMark x1="43162" y1="4152" x2="43162" y2="4152"/>
                        <a14:foregroundMark x1="43162" y1="4152" x2="43162" y2="4152"/>
                        <a14:foregroundMark x1="36966" y1="8484" x2="36966" y2="8484"/>
                        <a14:foregroundMark x1="36966" y1="8484" x2="36966" y2="8484"/>
                        <a14:foregroundMark x1="28205" y1="9928" x2="28205" y2="9928"/>
                        <a14:foregroundMark x1="16453" y1="29422" x2="16453" y2="29422"/>
                        <a14:foregroundMark x1="50855" y1="5957" x2="50855" y2="5957"/>
                        <a14:foregroundMark x1="35897" y1="10830" x2="35897" y2="10830"/>
                        <a14:foregroundMark x1="34829" y1="11191" x2="34829" y2="11191"/>
                        <a14:foregroundMark x1="59188" y1="7762" x2="59188" y2="7762"/>
                        <a14:foregroundMark x1="70085" y1="15162" x2="70085" y2="15162"/>
                        <a14:foregroundMark x1="67949" y1="15162" x2="67949" y2="15162"/>
                        <a14:foregroundMark x1="67949" y1="15162" x2="67949" y2="15162"/>
                        <a14:foregroundMark x1="67521" y1="10289" x2="67521" y2="10289"/>
                        <a14:foregroundMark x1="73718" y1="21661" x2="73718" y2="21661"/>
                        <a14:foregroundMark x1="77350" y1="28700" x2="77350" y2="28700"/>
                        <a14:foregroundMark x1="80769" y1="38628" x2="80769" y2="38628"/>
                        <a14:foregroundMark x1="80769" y1="38628" x2="80769" y2="38628"/>
                        <a14:foregroundMark x1="83547" y1="57762" x2="83547" y2="57762"/>
                        <a14:foregroundMark x1="81410" y1="63538" x2="81410" y2="63538"/>
                        <a14:foregroundMark x1="85043" y1="62274" x2="85043" y2="62274"/>
                        <a14:foregroundMark x1="85470" y1="56137" x2="85470" y2="56137"/>
                        <a14:foregroundMark x1="86111" y1="57762" x2="86111" y2="57762"/>
                        <a14:foregroundMark x1="86966" y1="68231" x2="86966" y2="68231"/>
                        <a14:foregroundMark x1="82906" y1="67870" x2="82906" y2="67870"/>
                        <a14:foregroundMark x1="81838" y1="69675" x2="81838" y2="69675"/>
                        <a14:foregroundMark x1="81838" y1="75632" x2="81838" y2="75632"/>
                        <a14:foregroundMark x1="78846" y1="83213" x2="78846" y2="83213"/>
                        <a14:foregroundMark x1="79274" y1="87545" x2="79274" y2="87545"/>
                        <a14:foregroundMark x1="76282" y1="73105" x2="76282" y2="73105"/>
                        <a14:foregroundMark x1="79274" y1="72744" x2="79274" y2="72744"/>
                        <a14:foregroundMark x1="69444" y1="83213" x2="69444" y2="83213"/>
                        <a14:foregroundMark x1="74145" y1="96570" x2="74145" y2="96570"/>
                        <a14:foregroundMark x1="9615" y1="61372" x2="9615" y2="613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321" y="3440095"/>
            <a:ext cx="2510025" cy="29712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7D6E678-A3B4-62EF-788E-9434E5D6B6DD}"/>
              </a:ext>
            </a:extLst>
          </p:cNvPr>
          <p:cNvSpPr txBox="1"/>
          <p:nvPr/>
        </p:nvSpPr>
        <p:spPr>
          <a:xfrm>
            <a:off x="4875473" y="2579576"/>
            <a:ext cx="244105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Container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容器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1A080C2-9DAC-4E3B-8FBC-891C95043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95" b="92101" l="9739" r="90609">
                        <a14:foregroundMark x1="31826" y1="71275" x2="31826" y2="71275"/>
                        <a14:foregroundMark x1="32174" y1="66966" x2="32174" y2="66966"/>
                        <a14:foregroundMark x1="35652" y1="68043" x2="35652" y2="68043"/>
                        <a14:foregroundMark x1="36000" y1="73070" x2="36000" y2="73070"/>
                        <a14:foregroundMark x1="33217" y1="70197" x2="33913" y2="67684"/>
                        <a14:foregroundMark x1="35652" y1="66607" x2="36696" y2="66607"/>
                        <a14:foregroundMark x1="32174" y1="64632" x2="32174" y2="64632"/>
                        <a14:foregroundMark x1="31826" y1="66427" x2="31826" y2="66427"/>
                        <a14:foregroundMark x1="29217" y1="67684" x2="29217" y2="67684"/>
                        <a14:foregroundMark x1="29913" y1="71993" x2="29913" y2="71993"/>
                        <a14:foregroundMark x1="30261" y1="74686" x2="30261" y2="74686"/>
                        <a14:foregroundMark x1="57739" y1="54399" x2="57739" y2="54399"/>
                        <a14:foregroundMark x1="53913" y1="57989" x2="53913" y2="57989"/>
                        <a14:foregroundMark x1="51304" y1="58707" x2="51304" y2="58707"/>
                        <a14:foregroundMark x1="54609" y1="56194" x2="54609" y2="56194"/>
                        <a14:foregroundMark x1="55652" y1="53680" x2="55652" y2="53680"/>
                        <a14:foregroundMark x1="54609" y1="52424" x2="54609" y2="52424"/>
                        <a14:foregroundMark x1="51826" y1="52962" x2="51826" y2="52962"/>
                        <a14:foregroundMark x1="51826" y1="53321" x2="51826" y2="53321"/>
                        <a14:foregroundMark x1="49913" y1="57271" x2="49913" y2="57271"/>
                        <a14:foregroundMark x1="48870" y1="57630" x2="48870" y2="57630"/>
                        <a14:foregroundMark x1="49217" y1="62118" x2="49217" y2="62118"/>
                        <a14:foregroundMark x1="51304" y1="62478" x2="51304" y2="62478"/>
                        <a14:foregroundMark x1="53217" y1="62118" x2="53217" y2="62118"/>
                        <a14:foregroundMark x1="55304" y1="60323" x2="55304" y2="60323"/>
                        <a14:foregroundMark x1="55304" y1="58707" x2="55304" y2="58707"/>
                        <a14:foregroundMark x1="56000" y1="56553" x2="56000" y2="56553"/>
                        <a14:foregroundMark x1="56000" y1="55117" x2="56000" y2="55117"/>
                        <a14:foregroundMark x1="55652" y1="54758" x2="55652" y2="54758"/>
                        <a14:foregroundMark x1="67130" y1="56912" x2="67130" y2="56912"/>
                        <a14:foregroundMark x1="67130" y1="56912" x2="67130" y2="56912"/>
                        <a14:foregroundMark x1="66435" y1="57630" x2="66435" y2="57630"/>
                        <a14:foregroundMark x1="66435" y1="57630" x2="66435" y2="57630"/>
                        <a14:foregroundMark x1="64174" y1="60682" x2="64174" y2="60682"/>
                        <a14:foregroundMark x1="65043" y1="59425" x2="66435" y2="56553"/>
                        <a14:foregroundMark x1="67130" y1="54758" x2="67130" y2="54758"/>
                        <a14:foregroundMark x1="67130" y1="54758" x2="67130" y2="54758"/>
                        <a14:foregroundMark x1="67478" y1="54758" x2="67478" y2="54758"/>
                        <a14:foregroundMark x1="63826" y1="53680" x2="63826" y2="53680"/>
                        <a14:foregroundMark x1="63826" y1="53680" x2="63826" y2="53680"/>
                        <a14:foregroundMark x1="63826" y1="57271" x2="63826" y2="57271"/>
                        <a14:foregroundMark x1="64174" y1="57271" x2="64174" y2="57271"/>
                        <a14:foregroundMark x1="66087" y1="55476" x2="66087" y2="55476"/>
                        <a14:foregroundMark x1="66087" y1="55476" x2="66087" y2="55476"/>
                        <a14:foregroundMark x1="68522" y1="56194" x2="68522" y2="56194"/>
                        <a14:foregroundMark x1="68522" y1="57271" x2="68522" y2="57271"/>
                        <a14:foregroundMark x1="68522" y1="59605" x2="68522" y2="59605"/>
                        <a14:foregroundMark x1="68522" y1="59605" x2="68522" y2="59605"/>
                        <a14:foregroundMark x1="59652" y1="71275" x2="59652" y2="71275"/>
                        <a14:foregroundMark x1="59652" y1="71275" x2="59652" y2="71275"/>
                        <a14:foregroundMark x1="60000" y1="72711" x2="60000" y2="72711"/>
                        <a14:foregroundMark x1="60348" y1="69838" x2="60348" y2="69838"/>
                        <a14:foregroundMark x1="60348" y1="69838" x2="60348" y2="69838"/>
                        <a14:foregroundMark x1="59304" y1="69838" x2="59304" y2="69838"/>
                        <a14:foregroundMark x1="57391" y1="69838" x2="57391" y2="69838"/>
                        <a14:foregroundMark x1="57391" y1="69838" x2="57391" y2="69838"/>
                        <a14:foregroundMark x1="53913" y1="69838" x2="53913" y2="69838"/>
                        <a14:foregroundMark x1="54261" y1="72352" x2="54261" y2="72352"/>
                        <a14:foregroundMark x1="55652" y1="73609" x2="55652" y2="73609"/>
                        <a14:foregroundMark x1="57043" y1="75404" x2="57043" y2="75404"/>
                        <a14:foregroundMark x1="57739" y1="75404" x2="57739" y2="75404"/>
                        <a14:foregroundMark x1="53565" y1="52424" x2="53565" y2="52424"/>
                        <a14:foregroundMark x1="53565" y1="52424" x2="53565" y2="52424"/>
                        <a14:foregroundMark x1="53565" y1="52424" x2="53565" y2="52424"/>
                        <a14:foregroundMark x1="64696" y1="56912" x2="64696" y2="56912"/>
                        <a14:foregroundMark x1="64696" y1="56912" x2="64696" y2="56912"/>
                        <a14:foregroundMark x1="64696" y1="55117" x2="64696" y2="55117"/>
                        <a14:foregroundMark x1="64696" y1="55117" x2="64696" y2="55117"/>
                        <a14:foregroundMark x1="33217" y1="92280" x2="33217" y2="92280"/>
                        <a14:foregroundMark x1="90609" y1="87971" x2="90609" y2="87971"/>
                        <a14:foregroundMark x1="37043" y1="73968" x2="37043" y2="73968"/>
                        <a14:foregroundMark x1="37739" y1="74327" x2="37739" y2="74327"/>
                        <a14:foregroundMark x1="34609" y1="75763" x2="34609" y2="75763"/>
                        <a14:foregroundMark x1="33565" y1="74327" x2="33565" y2="74327"/>
                        <a14:foregroundMark x1="32870" y1="74327" x2="32870" y2="74327"/>
                        <a14:foregroundMark x1="30957" y1="74327" x2="30957" y2="743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906" y="3429000"/>
            <a:ext cx="3054187" cy="295857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311118A-BABD-CC37-4AEC-09714915C4CF}"/>
              </a:ext>
            </a:extLst>
          </p:cNvPr>
          <p:cNvSpPr txBox="1"/>
          <p:nvPr/>
        </p:nvSpPr>
        <p:spPr>
          <a:xfrm>
            <a:off x="8982166" y="2579575"/>
            <a:ext cx="259359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Repository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仓库</a:t>
            </a:r>
          </a:p>
        </p:txBody>
      </p:sp>
      <p:pic>
        <p:nvPicPr>
          <p:cNvPr id="20" name="Picture 2" descr="卡通画&#10;&#10;描述已自动生成">
            <a:extLst>
              <a:ext uri="{FF2B5EF4-FFF2-40B4-BE49-F238E27FC236}">
                <a16:creationId xmlns:a16="http://schemas.microsoft.com/office/drawing/2014/main" id="{4FA2E712-C33F-0792-65EE-A971ACAF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556" b="92889" l="6667" r="96222">
                        <a14:foregroundMark x1="35333" y1="7556" x2="35333" y2="7556"/>
                        <a14:foregroundMark x1="17111" y1="11556" x2="17111" y2="11556"/>
                        <a14:foregroundMark x1="16667" y1="11556" x2="16667" y2="11556"/>
                        <a14:foregroundMark x1="16667" y1="11556" x2="16667" y2="11556"/>
                        <a14:foregroundMark x1="16667" y1="11556" x2="16667" y2="11556"/>
                        <a14:foregroundMark x1="16667" y1="11556" x2="16667" y2="11556"/>
                        <a14:foregroundMark x1="6667" y1="41111" x2="6667" y2="41111"/>
                        <a14:foregroundMark x1="59333" y1="8000" x2="59333" y2="8000"/>
                        <a14:foregroundMark x1="31111" y1="48444" x2="31111" y2="48444"/>
                        <a14:foregroundMark x1="33111" y1="48444" x2="33111" y2="48444"/>
                        <a14:foregroundMark x1="60667" y1="72444" x2="60667" y2="72444"/>
                        <a14:foregroundMark x1="92000" y1="67556" x2="92000" y2="67556"/>
                        <a14:foregroundMark x1="54444" y1="92889" x2="54444" y2="92889"/>
                        <a14:foregroundMark x1="96222" y1="67556" x2="96222" y2="6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14" y="3816761"/>
            <a:ext cx="2436609" cy="243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5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352</Words>
  <Application>Microsoft Office PowerPoint</Application>
  <PresentationFormat>宽屏</PresentationFormat>
  <Paragraphs>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Roboto Regular</vt:lpstr>
      <vt:lpstr>等线</vt:lpstr>
      <vt:lpstr>等线 Light</vt:lpstr>
      <vt:lpstr>思源黑体 CN Bold</vt:lpstr>
      <vt:lpstr>思源黑体 CN Regular</vt:lpstr>
      <vt:lpstr>Arial</vt:lpstr>
      <vt:lpstr>Gotham Rounded Book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 星宇</dc:creator>
  <cp:lastModifiedBy>吕 星宇</cp:lastModifiedBy>
  <cp:revision>33</cp:revision>
  <dcterms:created xsi:type="dcterms:W3CDTF">2022-06-13T12:35:44Z</dcterms:created>
  <dcterms:modified xsi:type="dcterms:W3CDTF">2022-06-16T09:30:20Z</dcterms:modified>
</cp:coreProperties>
</file>