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CFB4-B437-BEFE-9EB6-0AEC605D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A93FB-C866-CB6C-D7C9-79A926EFC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B9307-1C34-7278-A2DE-0FF5EC6E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5AAB2-87C4-FADF-6160-C4689FD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79F6E-5DEA-D76E-FB36-CA43121C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3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39E6-0368-8EF5-175A-0D2D53EE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06DA3-FAD8-D4E0-696C-DD8E0461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EA46D-7E11-FDEE-A575-B44BDABE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E9864-EDAA-6B98-1CA5-A393A45A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E799C-E575-AE0B-6612-E5DBE0A5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9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FC9A8E-1009-62E5-1FA9-8F1D2816E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9E813-176E-B8C9-7E7C-36B7E1B3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7894A-536A-CF31-6E60-49340EF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5AFD-8CE8-CF32-637F-38CC2384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FCEA6-522C-4B3F-3C92-B51E605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1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1E396-C82A-CF31-FB14-DD706905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8C86F-D752-7F7F-1F05-852C4393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CDF01-2A2E-7F9D-12A2-8A46519F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B2DCD-B7FC-589F-9DFC-EECFB595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B6FAD-0070-F7F3-E4DC-A4C25FD4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0097-14DA-5504-E4D9-43B3E2A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839CA-7C96-844C-5021-FD0235C4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D419-6546-B420-E46F-EA7B59BE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01189-952D-397B-ABAE-94473230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036FD-C13D-0F2E-93D0-D6DFDCF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5C322-99A4-D609-0D08-4D47C5C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CA547-8837-EA07-3BDE-6311C9DDB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853FD-E62F-1A7C-CEBE-3EBF50F7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BB001-1842-8985-C579-814BECC6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7AD93-E5D8-918E-7BDF-8A130491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642BD-02FE-3135-746F-9E7FCAF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3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21BFB-9B15-0AAB-66D1-FF079F82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D034D-F7AF-419C-ED8E-999FF5C9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27999-64B0-61D3-C555-F35D56746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82EB19-6F27-D4E2-7ECE-1A5405980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70FF14-1959-F549-D19D-4B8B95C7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A8C43-31AC-8676-0126-E547E1E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3774C-1775-4EE5-B0E6-1C64B3E5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6B8DA-1EAD-1935-C640-48F4CEB8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1650-9D52-0228-8773-16FAA925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C609DF-DE6A-5DB7-0501-EA9E447E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1AD686-CFBF-B075-D393-C7414A3E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9340B-5590-8C52-2345-D45B5CB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1CF616-DC3F-C40E-3355-1D857BD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96C10-8403-EAAA-F0E9-5073FDF5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21737-EB00-8EE9-0875-5271C8B7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7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B20E-7346-CA27-8BDB-61518C3C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FB2A9-9521-E426-C34A-CEA533A0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639C0-8B6A-6999-CD0B-BBAF8AEC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0F820-2FD1-F070-0787-A792554A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59CE4-C87E-EAB1-0A1B-4F0072B8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9D378-C518-CEE2-8A98-82016642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D8248-49BA-A266-D61D-F47EA4A7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E053B2-802C-755D-2A08-1899218C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A8D76-8E06-BF91-51A6-F15D2E27D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BB66C-63AB-18BA-678F-DE5E7386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A362D-D4B5-B14E-247F-F46EF43B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78101-34B8-A41F-EB76-64696875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0F255A-35C5-447F-123D-3E5C356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E9182-DBB8-4F45-B0D6-9114296C6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907B8-149B-CA88-D7CF-CD266B49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9CD7-DE79-4A88-9BC9-FEFC2597CE7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E8702-1740-711D-3310-664D054AC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5BFD2-37F5-92B8-BCA6-E8C2EEDC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2F66-8DCA-453D-8FCB-4F732A65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0570-53CF-2669-2456-A14642E8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BE1FC-ED42-71E5-33E9-882F9097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container is a standard unit of software that </a:t>
            </a:r>
            <a:r>
              <a:rPr lang="en-US" altLang="zh-CN" b="1" dirty="0"/>
              <a:t>packages up code and all its dependencies</a:t>
            </a:r>
            <a:r>
              <a:rPr lang="en-US" altLang="zh-CN" dirty="0"/>
              <a:t> so the application runs quickly and reliably from one computing environment to another.</a:t>
            </a:r>
            <a:r>
              <a:rPr lang="zh-CN" altLang="en-US" dirty="0"/>
              <a:t>（</a:t>
            </a:r>
            <a:r>
              <a:rPr lang="en-US" altLang="zh-CN" dirty="0"/>
              <a:t>Docker</a:t>
            </a:r>
            <a:r>
              <a:rPr lang="zh-CN" altLang="en-US" dirty="0"/>
              <a:t>官网）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Programs running inside of a container can </a:t>
            </a:r>
            <a:r>
              <a:rPr lang="en-US" altLang="zh-CN" b="1" dirty="0"/>
              <a:t>only</a:t>
            </a:r>
            <a:r>
              <a:rPr lang="en-US" altLang="zh-CN" dirty="0"/>
              <a:t> see the container's contents and devices assigned to the container.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4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8EDD-C619-A25E-81D8-336882F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Kubernetes(K8S)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25319-B2D1-67FF-1883-179EA3EB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基于容器的集群管理平台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71D116-5F9B-9F2B-E3BF-245308BA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1340"/>
            <a:ext cx="4908940" cy="28215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35D49B-B287-EA30-809B-FF62B211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028"/>
            <a:ext cx="4945809" cy="23090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0980C0-8E37-8A25-9313-A523BDED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73" y="3671340"/>
            <a:ext cx="3932261" cy="285012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44D989-5416-BBE1-8118-FA6990D504B8}"/>
              </a:ext>
            </a:extLst>
          </p:cNvPr>
          <p:cNvCxnSpPr>
            <a:cxnSpLocks/>
          </p:cNvCxnSpPr>
          <p:nvPr/>
        </p:nvCxnSpPr>
        <p:spPr>
          <a:xfrm flipV="1">
            <a:off x="3977196" y="2370338"/>
            <a:ext cx="2032987" cy="198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A1EE7E-D127-57EC-5266-283B6C19E2C1}"/>
              </a:ext>
            </a:extLst>
          </p:cNvPr>
          <p:cNvCxnSpPr>
            <a:cxnSpLocks/>
          </p:cNvCxnSpPr>
          <p:nvPr/>
        </p:nvCxnSpPr>
        <p:spPr>
          <a:xfrm>
            <a:off x="2993955" y="5745332"/>
            <a:ext cx="360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4706-0638-D19A-44AF-F48B836F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与虚拟机比较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4C2C1-F6D9-FC73-3940-0AC5E7F5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76" y="1821540"/>
            <a:ext cx="6851249" cy="35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F2D3-84D1-A12C-A9FE-4A731C60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5B6EC-8D3D-E522-15C8-7FAE8A3C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轻量化：只打包了必要的</a:t>
            </a:r>
            <a:r>
              <a:rPr lang="en-US" altLang="zh-CN" dirty="0"/>
              <a:t>Bin/Lib</a:t>
            </a:r>
            <a:r>
              <a:rPr lang="zh-CN" altLang="en-US" dirty="0"/>
              <a:t>。</a:t>
            </a:r>
            <a:r>
              <a:rPr lang="en-US" altLang="zh-CN" dirty="0"/>
              <a:t>[^1]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部署快：毫秒级</a:t>
            </a:r>
            <a:r>
              <a:rPr lang="en-US" altLang="zh-CN" dirty="0"/>
              <a:t>/</a:t>
            </a:r>
            <a:r>
              <a:rPr lang="zh-CN" altLang="en-US" dirty="0"/>
              <a:t>秒级部署速度。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易于移植：“</a:t>
            </a:r>
            <a:r>
              <a:rPr lang="en-US" altLang="zh-CN" dirty="0"/>
              <a:t>Build once, run anywhere”(Docker's slogan)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弹性伸缩：</a:t>
            </a:r>
            <a:r>
              <a:rPr lang="en-US" altLang="zh-CN" dirty="0"/>
              <a:t>elastic</a:t>
            </a:r>
            <a:r>
              <a:rPr lang="zh-CN" altLang="en-US" dirty="0"/>
              <a:t>，根据需求自动调整分配的计算资源量。</a:t>
            </a:r>
          </a:p>
        </p:txBody>
      </p:sp>
    </p:spTree>
    <p:extLst>
      <p:ext uri="{BB962C8B-B14F-4D97-AF65-F5344CB8AC3E}">
        <p14:creationId xmlns:p14="http://schemas.microsoft.com/office/powerpoint/2010/main" val="323618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D529C-95B9-ABB7-7EF4-AAB3D644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技术与相关概念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6A33E-A0ED-8B89-B501-F97CB047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r>
              <a:rPr lang="zh-CN" altLang="en-US" dirty="0"/>
              <a:t>与</a:t>
            </a:r>
            <a:r>
              <a:rPr lang="en-US" altLang="zh-CN" dirty="0" err="1"/>
              <a:t>cgroups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en-US" altLang="zh-CN" dirty="0"/>
              <a:t>Kubernetes(K8S)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54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95A1-2F5D-70D8-E03C-AAF9FE0E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r>
              <a:rPr lang="zh-CN" altLang="en-US" dirty="0"/>
              <a:t>与</a:t>
            </a:r>
            <a:r>
              <a:rPr lang="en-US" altLang="zh-CN" dirty="0" err="1"/>
              <a:t>cgroups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9B7B8-7D0E-335E-CCC7-F41012E0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1952298"/>
            <a:ext cx="9788371" cy="490570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Namespace</a:t>
            </a:r>
            <a:r>
              <a:rPr lang="zh-CN" altLang="en-US" sz="2000" dirty="0"/>
              <a:t>（命名空间）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隔离不同进程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dirty="0"/>
              <a:t>好处：</a:t>
            </a:r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缩小变化带来的爆炸半径</a:t>
            </a:r>
            <a:r>
              <a:rPr lang="en-US" altLang="zh-CN" sz="2000" dirty="0"/>
              <a:t>(blast radius)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符合微服务的架构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内核中有多种不同类型的</a:t>
            </a:r>
            <a:r>
              <a:rPr lang="en-US" altLang="zh-CN" sz="2000" dirty="0"/>
              <a:t>namespace</a:t>
            </a:r>
            <a:r>
              <a:rPr lang="zh-CN" altLang="en-US" sz="2000" dirty="0"/>
              <a:t>，每种</a:t>
            </a:r>
            <a:r>
              <a:rPr lang="en-US" altLang="zh-CN" sz="2000" dirty="0"/>
              <a:t>namespace</a:t>
            </a:r>
            <a:r>
              <a:rPr lang="zh-CN" altLang="en-US" sz="2000" dirty="0"/>
              <a:t>都有其独有的功能特性。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7941-E816-B142-AD7B-DC19214A7678}"/>
              </a:ext>
            </a:extLst>
          </p:cNvPr>
          <p:cNvSpPr txBox="1"/>
          <p:nvPr/>
        </p:nvSpPr>
        <p:spPr>
          <a:xfrm>
            <a:off x="8370904" y="1429078"/>
            <a:ext cx="298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--</a:t>
            </a:r>
            <a:r>
              <a:rPr lang="zh-CN" altLang="en-US" sz="2800" dirty="0"/>
              <a:t>两种核心技术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4D1524-E8FC-C2FF-9530-6A856ADB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8924"/>
            <a:ext cx="5915487" cy="2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C03E-9875-04B8-2B24-5781166F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r>
              <a:rPr lang="zh-CN" altLang="en-US" dirty="0"/>
              <a:t>与</a:t>
            </a:r>
            <a:r>
              <a:rPr lang="en-US" altLang="zh-CN" dirty="0" err="1"/>
              <a:t>cgroups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83975-A184-E2F6-C53B-1EFA30C5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Cgroups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限制、统计和控制进程占有的资源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功能特性：</a:t>
            </a:r>
            <a:endParaRPr lang="en-US" altLang="zh-CN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资源限制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优先级</a:t>
            </a:r>
            <a:endParaRPr lang="en-US" altLang="zh-CN" sz="20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zh-CN" alt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结算</a:t>
            </a:r>
            <a:endParaRPr lang="en-US" altLang="zh-CN" sz="20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zh-CN" alt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控制</a:t>
            </a:r>
            <a:endParaRPr lang="zh-CN" altLang="en-US" sz="200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FC1370-BF2A-7304-62B2-18665FB7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1" y="1690688"/>
            <a:ext cx="6626128" cy="42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F7485-F9C5-70E5-0762-EC9624B2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96508-F12B-4A3B-F35E-4C99E518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创建容器的工具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两句</a:t>
            </a:r>
            <a:r>
              <a:rPr lang="en-US" altLang="zh-CN" dirty="0"/>
              <a:t>slogan</a:t>
            </a:r>
          </a:p>
          <a:p>
            <a:endParaRPr lang="en-US" altLang="zh-CN" dirty="0"/>
          </a:p>
          <a:p>
            <a:r>
              <a:rPr lang="en-US" altLang="zh-CN" dirty="0"/>
              <a:t>Build, ship and run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once,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anywhere</a:t>
            </a:r>
          </a:p>
        </p:txBody>
      </p:sp>
    </p:spTree>
    <p:extLst>
      <p:ext uri="{BB962C8B-B14F-4D97-AF65-F5344CB8AC3E}">
        <p14:creationId xmlns:p14="http://schemas.microsoft.com/office/powerpoint/2010/main" val="1915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2130B5-10BB-0112-FCE5-7057B590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2" y="205815"/>
            <a:ext cx="2619383" cy="2537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A59561-F9C0-BBBD-75B9-FBD814E9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84" y="205815"/>
            <a:ext cx="2619383" cy="253738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5CEEA6A-C2C9-EEFA-54C1-E94E7E3283DB}"/>
              </a:ext>
            </a:extLst>
          </p:cNvPr>
          <p:cNvSpPr/>
          <p:nvPr/>
        </p:nvSpPr>
        <p:spPr>
          <a:xfrm>
            <a:off x="4360413" y="1474507"/>
            <a:ext cx="3471169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23,406 School Bag Cartoon Stock Photos and Images - 123RF">
            <a:extLst>
              <a:ext uri="{FF2B5EF4-FFF2-40B4-BE49-F238E27FC236}">
                <a16:creationId xmlns:a16="http://schemas.microsoft.com/office/drawing/2014/main" id="{561FF621-E7C0-7315-41FE-609853E1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41440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FF157B-22E0-690E-E269-3254FF016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5" b="92101" l="9739" r="90609">
                        <a14:foregroundMark x1="31826" y1="71275" x2="31826" y2="71275"/>
                        <a14:foregroundMark x1="32174" y1="66966" x2="32174" y2="66966"/>
                        <a14:foregroundMark x1="35652" y1="68043" x2="35652" y2="68043"/>
                        <a14:foregroundMark x1="36000" y1="73070" x2="36000" y2="73070"/>
                        <a14:foregroundMark x1="33217" y1="70197" x2="33913" y2="67684"/>
                        <a14:foregroundMark x1="35652" y1="66607" x2="36696" y2="66607"/>
                        <a14:foregroundMark x1="32174" y1="64632" x2="32174" y2="64632"/>
                        <a14:foregroundMark x1="31826" y1="66427" x2="31826" y2="66427"/>
                        <a14:foregroundMark x1="29217" y1="67684" x2="29217" y2="67684"/>
                        <a14:foregroundMark x1="29913" y1="71993" x2="29913" y2="71993"/>
                        <a14:foregroundMark x1="30261" y1="74686" x2="30261" y2="74686"/>
                        <a14:foregroundMark x1="57739" y1="54399" x2="57739" y2="54399"/>
                        <a14:foregroundMark x1="53913" y1="57989" x2="53913" y2="57989"/>
                        <a14:foregroundMark x1="51304" y1="58707" x2="51304" y2="58707"/>
                        <a14:foregroundMark x1="54609" y1="56194" x2="54609" y2="56194"/>
                        <a14:foregroundMark x1="55652" y1="53680" x2="55652" y2="53680"/>
                        <a14:foregroundMark x1="54609" y1="52424" x2="54609" y2="52424"/>
                        <a14:foregroundMark x1="51826" y1="52962" x2="51826" y2="52962"/>
                        <a14:foregroundMark x1="51826" y1="53321" x2="51826" y2="53321"/>
                        <a14:foregroundMark x1="49913" y1="57271" x2="49913" y2="57271"/>
                        <a14:foregroundMark x1="48870" y1="57630" x2="48870" y2="57630"/>
                        <a14:foregroundMark x1="49217" y1="62118" x2="49217" y2="62118"/>
                        <a14:foregroundMark x1="51304" y1="62478" x2="51304" y2="62478"/>
                        <a14:foregroundMark x1="53217" y1="62118" x2="53217" y2="62118"/>
                        <a14:foregroundMark x1="55304" y1="60323" x2="55304" y2="60323"/>
                        <a14:foregroundMark x1="55304" y1="58707" x2="55304" y2="58707"/>
                        <a14:foregroundMark x1="56000" y1="56553" x2="56000" y2="56553"/>
                        <a14:foregroundMark x1="56000" y1="55117" x2="56000" y2="55117"/>
                        <a14:foregroundMark x1="55652" y1="54758" x2="55652" y2="54758"/>
                        <a14:foregroundMark x1="67130" y1="56912" x2="67130" y2="56912"/>
                        <a14:foregroundMark x1="67130" y1="56912" x2="67130" y2="56912"/>
                        <a14:foregroundMark x1="66435" y1="57630" x2="66435" y2="57630"/>
                        <a14:foregroundMark x1="66435" y1="57630" x2="66435" y2="57630"/>
                        <a14:foregroundMark x1="64174" y1="60682" x2="64174" y2="60682"/>
                        <a14:foregroundMark x1="65043" y1="59425" x2="66435" y2="56553"/>
                        <a14:foregroundMark x1="67130" y1="54758" x2="67130" y2="54758"/>
                        <a14:foregroundMark x1="67130" y1="54758" x2="67130" y2="54758"/>
                        <a14:foregroundMark x1="67478" y1="54758" x2="67478" y2="54758"/>
                        <a14:foregroundMark x1="63826" y1="53680" x2="63826" y2="53680"/>
                        <a14:foregroundMark x1="63826" y1="53680" x2="63826" y2="53680"/>
                        <a14:foregroundMark x1="63826" y1="57271" x2="63826" y2="57271"/>
                        <a14:foregroundMark x1="64174" y1="57271" x2="64174" y2="57271"/>
                        <a14:foregroundMark x1="66087" y1="55476" x2="66087" y2="55476"/>
                        <a14:foregroundMark x1="66087" y1="55476" x2="66087" y2="55476"/>
                        <a14:foregroundMark x1="68522" y1="56194" x2="68522" y2="56194"/>
                        <a14:foregroundMark x1="68522" y1="57271" x2="68522" y2="57271"/>
                        <a14:foregroundMark x1="68522" y1="59605" x2="68522" y2="59605"/>
                        <a14:foregroundMark x1="68522" y1="59605" x2="68522" y2="59605"/>
                        <a14:foregroundMark x1="59652" y1="71275" x2="59652" y2="71275"/>
                        <a14:foregroundMark x1="59652" y1="71275" x2="59652" y2="71275"/>
                        <a14:foregroundMark x1="60000" y1="72711" x2="60000" y2="72711"/>
                        <a14:foregroundMark x1="60348" y1="69838" x2="60348" y2="69838"/>
                        <a14:foregroundMark x1="60348" y1="69838" x2="60348" y2="69838"/>
                        <a14:foregroundMark x1="59304" y1="69838" x2="59304" y2="69838"/>
                        <a14:foregroundMark x1="57391" y1="69838" x2="57391" y2="69838"/>
                        <a14:foregroundMark x1="57391" y1="69838" x2="57391" y2="69838"/>
                        <a14:foregroundMark x1="53913" y1="69838" x2="53913" y2="69838"/>
                        <a14:foregroundMark x1="54261" y1="72352" x2="54261" y2="72352"/>
                        <a14:foregroundMark x1="55652" y1="73609" x2="55652" y2="73609"/>
                        <a14:foregroundMark x1="57043" y1="75404" x2="57043" y2="75404"/>
                        <a14:foregroundMark x1="57739" y1="75404" x2="57739" y2="75404"/>
                        <a14:foregroundMark x1="53565" y1="52424" x2="53565" y2="52424"/>
                        <a14:foregroundMark x1="53565" y1="52424" x2="53565" y2="52424"/>
                        <a14:foregroundMark x1="53565" y1="52424" x2="53565" y2="52424"/>
                        <a14:foregroundMark x1="64696" y1="56912" x2="64696" y2="56912"/>
                        <a14:foregroundMark x1="64696" y1="56912" x2="64696" y2="56912"/>
                        <a14:foregroundMark x1="64696" y1="55117" x2="64696" y2="55117"/>
                        <a14:foregroundMark x1="64696" y1="55117" x2="64696" y2="55117"/>
                        <a14:foregroundMark x1="33217" y1="92280" x2="33217" y2="92280"/>
                        <a14:foregroundMark x1="90609" y1="87971" x2="90609" y2="87971"/>
                        <a14:foregroundMark x1="37043" y1="73968" x2="37043" y2="73968"/>
                        <a14:foregroundMark x1="37739" y1="74327" x2="37739" y2="74327"/>
                        <a14:foregroundMark x1="34609" y1="75763" x2="34609" y2="75763"/>
                        <a14:foregroundMark x1="33565" y1="74327" x2="33565" y2="74327"/>
                        <a14:foregroundMark x1="32870" y1="74327" x2="32870" y2="74327"/>
                        <a14:foregroundMark x1="30957" y1="74327" x2="30957" y2="74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831" y="3749808"/>
            <a:ext cx="2619383" cy="25373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97DA36-3EC8-3A79-7EAD-5725E49C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86" y="3749807"/>
            <a:ext cx="2619383" cy="253738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F4696C9F-B555-B5F7-819A-018C0CCF4A5C}"/>
              </a:ext>
            </a:extLst>
          </p:cNvPr>
          <p:cNvSpPr/>
          <p:nvPr/>
        </p:nvSpPr>
        <p:spPr>
          <a:xfrm>
            <a:off x="3275211" y="4931544"/>
            <a:ext cx="1666045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C3DA9C4-6FEC-BB49-75D2-71CC785295C5}"/>
              </a:ext>
            </a:extLst>
          </p:cNvPr>
          <p:cNvSpPr/>
          <p:nvPr/>
        </p:nvSpPr>
        <p:spPr>
          <a:xfrm>
            <a:off x="7250738" y="4931544"/>
            <a:ext cx="1666045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EFF961-552C-D646-A033-5445F599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427" y="3920832"/>
            <a:ext cx="883616" cy="1045990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EFCCA3AE-28F5-A2DF-85AB-3A261D2093B8}"/>
              </a:ext>
            </a:extLst>
          </p:cNvPr>
          <p:cNvSpPr/>
          <p:nvPr/>
        </p:nvSpPr>
        <p:spPr>
          <a:xfrm rot="18724384">
            <a:off x="6682992" y="3628551"/>
            <a:ext cx="1094392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0469960-0E12-78FE-0CEA-42A58E3F3290}"/>
              </a:ext>
            </a:extLst>
          </p:cNvPr>
          <p:cNvSpPr/>
          <p:nvPr/>
        </p:nvSpPr>
        <p:spPr>
          <a:xfrm rot="2502920">
            <a:off x="7003920" y="6050839"/>
            <a:ext cx="1022701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3813CEF-D6FE-2DB5-75B7-988D9DDAE5AD}"/>
              </a:ext>
            </a:extLst>
          </p:cNvPr>
          <p:cNvSpPr/>
          <p:nvPr/>
        </p:nvSpPr>
        <p:spPr>
          <a:xfrm rot="2502920">
            <a:off x="4339226" y="3540606"/>
            <a:ext cx="1022701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4314EDE-87B8-F1B2-F1D1-C8D2CD64F150}"/>
              </a:ext>
            </a:extLst>
          </p:cNvPr>
          <p:cNvSpPr/>
          <p:nvPr/>
        </p:nvSpPr>
        <p:spPr>
          <a:xfrm rot="18724384">
            <a:off x="3985138" y="6006628"/>
            <a:ext cx="1094392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43D8447-26D7-237D-9C6B-0CAA23505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636" y="3920832"/>
            <a:ext cx="883616" cy="10459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FD60D56-9E54-2248-2037-B2CBB7AF5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49580" y="2588499"/>
            <a:ext cx="766270" cy="98670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D90A4E-0709-4D71-3606-E761EC6A0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635" y="5421097"/>
            <a:ext cx="698465" cy="9530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B5BAA01-FD7E-C9A7-A745-859FE1CC1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244" y="2558856"/>
            <a:ext cx="883616" cy="104599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FB16E75-3003-4539-0F21-0B2159B55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433" y="5370459"/>
            <a:ext cx="883615" cy="10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2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FD88-9411-CF9C-2E28-BCA0D17B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8099E-1C2B-A5E4-1AEE-CA0F93FF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三大核心概念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Image </a:t>
            </a:r>
            <a:r>
              <a:rPr lang="zh-CN" altLang="en-US" dirty="0"/>
              <a:t>镜像</a:t>
            </a:r>
            <a:r>
              <a:rPr lang="en-US" altLang="zh-CN" dirty="0"/>
              <a:t>                Container </a:t>
            </a:r>
            <a:r>
              <a:rPr lang="zh-CN" altLang="en-US" dirty="0"/>
              <a:t>容器</a:t>
            </a:r>
            <a:r>
              <a:rPr lang="en-US" altLang="zh-CN" dirty="0"/>
              <a:t>                   Repository </a:t>
            </a:r>
            <a:r>
              <a:rPr lang="zh-CN" altLang="en-US" dirty="0"/>
              <a:t>仓库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F10F7C-5546-69FB-4972-546E47FD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98" y="3816684"/>
            <a:ext cx="1884512" cy="2230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55C92-612A-DCA1-E401-9B83DB405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5" b="92101" l="9739" r="90609">
                        <a14:foregroundMark x1="31826" y1="71275" x2="31826" y2="71275"/>
                        <a14:foregroundMark x1="32174" y1="66966" x2="32174" y2="66966"/>
                        <a14:foregroundMark x1="35652" y1="68043" x2="35652" y2="68043"/>
                        <a14:foregroundMark x1="36000" y1="73070" x2="36000" y2="73070"/>
                        <a14:foregroundMark x1="33217" y1="70197" x2="33913" y2="67684"/>
                        <a14:foregroundMark x1="35652" y1="66607" x2="36696" y2="66607"/>
                        <a14:foregroundMark x1="32174" y1="64632" x2="32174" y2="64632"/>
                        <a14:foregroundMark x1="31826" y1="66427" x2="31826" y2="66427"/>
                        <a14:foregroundMark x1="29217" y1="67684" x2="29217" y2="67684"/>
                        <a14:foregroundMark x1="29913" y1="71993" x2="29913" y2="71993"/>
                        <a14:foregroundMark x1="30261" y1="74686" x2="30261" y2="74686"/>
                        <a14:foregroundMark x1="57739" y1="54399" x2="57739" y2="54399"/>
                        <a14:foregroundMark x1="53913" y1="57989" x2="53913" y2="57989"/>
                        <a14:foregroundMark x1="51304" y1="58707" x2="51304" y2="58707"/>
                        <a14:foregroundMark x1="54609" y1="56194" x2="54609" y2="56194"/>
                        <a14:foregroundMark x1="55652" y1="53680" x2="55652" y2="53680"/>
                        <a14:foregroundMark x1="54609" y1="52424" x2="54609" y2="52424"/>
                        <a14:foregroundMark x1="51826" y1="52962" x2="51826" y2="52962"/>
                        <a14:foregroundMark x1="51826" y1="53321" x2="51826" y2="53321"/>
                        <a14:foregroundMark x1="49913" y1="57271" x2="49913" y2="57271"/>
                        <a14:foregroundMark x1="48870" y1="57630" x2="48870" y2="57630"/>
                        <a14:foregroundMark x1="49217" y1="62118" x2="49217" y2="62118"/>
                        <a14:foregroundMark x1="51304" y1="62478" x2="51304" y2="62478"/>
                        <a14:foregroundMark x1="53217" y1="62118" x2="53217" y2="62118"/>
                        <a14:foregroundMark x1="55304" y1="60323" x2="55304" y2="60323"/>
                        <a14:foregroundMark x1="55304" y1="58707" x2="55304" y2="58707"/>
                        <a14:foregroundMark x1="56000" y1="56553" x2="56000" y2="56553"/>
                        <a14:foregroundMark x1="56000" y1="55117" x2="56000" y2="55117"/>
                        <a14:foregroundMark x1="55652" y1="54758" x2="55652" y2="54758"/>
                        <a14:foregroundMark x1="67130" y1="56912" x2="67130" y2="56912"/>
                        <a14:foregroundMark x1="67130" y1="56912" x2="67130" y2="56912"/>
                        <a14:foregroundMark x1="66435" y1="57630" x2="66435" y2="57630"/>
                        <a14:foregroundMark x1="66435" y1="57630" x2="66435" y2="57630"/>
                        <a14:foregroundMark x1="64174" y1="60682" x2="64174" y2="60682"/>
                        <a14:foregroundMark x1="65043" y1="59425" x2="66435" y2="56553"/>
                        <a14:foregroundMark x1="67130" y1="54758" x2="67130" y2="54758"/>
                        <a14:foregroundMark x1="67130" y1="54758" x2="67130" y2="54758"/>
                        <a14:foregroundMark x1="67478" y1="54758" x2="67478" y2="54758"/>
                        <a14:foregroundMark x1="63826" y1="53680" x2="63826" y2="53680"/>
                        <a14:foregroundMark x1="63826" y1="53680" x2="63826" y2="53680"/>
                        <a14:foregroundMark x1="63826" y1="57271" x2="63826" y2="57271"/>
                        <a14:foregroundMark x1="64174" y1="57271" x2="64174" y2="57271"/>
                        <a14:foregroundMark x1="66087" y1="55476" x2="66087" y2="55476"/>
                        <a14:foregroundMark x1="66087" y1="55476" x2="66087" y2="55476"/>
                        <a14:foregroundMark x1="68522" y1="56194" x2="68522" y2="56194"/>
                        <a14:foregroundMark x1="68522" y1="57271" x2="68522" y2="57271"/>
                        <a14:foregroundMark x1="68522" y1="59605" x2="68522" y2="59605"/>
                        <a14:foregroundMark x1="68522" y1="59605" x2="68522" y2="59605"/>
                        <a14:foregroundMark x1="59652" y1="71275" x2="59652" y2="71275"/>
                        <a14:foregroundMark x1="59652" y1="71275" x2="59652" y2="71275"/>
                        <a14:foregroundMark x1="60000" y1="72711" x2="60000" y2="72711"/>
                        <a14:foregroundMark x1="60348" y1="69838" x2="60348" y2="69838"/>
                        <a14:foregroundMark x1="60348" y1="69838" x2="60348" y2="69838"/>
                        <a14:foregroundMark x1="59304" y1="69838" x2="59304" y2="69838"/>
                        <a14:foregroundMark x1="57391" y1="69838" x2="57391" y2="69838"/>
                        <a14:foregroundMark x1="57391" y1="69838" x2="57391" y2="69838"/>
                        <a14:foregroundMark x1="53913" y1="69838" x2="53913" y2="69838"/>
                        <a14:foregroundMark x1="54261" y1="72352" x2="54261" y2="72352"/>
                        <a14:foregroundMark x1="55652" y1="73609" x2="55652" y2="73609"/>
                        <a14:foregroundMark x1="57043" y1="75404" x2="57043" y2="75404"/>
                        <a14:foregroundMark x1="57739" y1="75404" x2="57739" y2="75404"/>
                        <a14:foregroundMark x1="53565" y1="52424" x2="53565" y2="52424"/>
                        <a14:foregroundMark x1="53565" y1="52424" x2="53565" y2="52424"/>
                        <a14:foregroundMark x1="53565" y1="52424" x2="53565" y2="52424"/>
                        <a14:foregroundMark x1="64696" y1="56912" x2="64696" y2="56912"/>
                        <a14:foregroundMark x1="64696" y1="56912" x2="64696" y2="56912"/>
                        <a14:foregroundMark x1="64696" y1="55117" x2="64696" y2="55117"/>
                        <a14:foregroundMark x1="64696" y1="55117" x2="64696" y2="55117"/>
                        <a14:foregroundMark x1="33217" y1="92280" x2="33217" y2="92280"/>
                        <a14:foregroundMark x1="90609" y1="87971" x2="90609" y2="87971"/>
                        <a14:foregroundMark x1="37043" y1="73968" x2="37043" y2="73968"/>
                        <a14:foregroundMark x1="37739" y1="74327" x2="37739" y2="74327"/>
                        <a14:foregroundMark x1="34609" y1="75763" x2="34609" y2="75763"/>
                        <a14:foregroundMark x1="33565" y1="74327" x2="33565" y2="74327"/>
                        <a14:foregroundMark x1="32870" y1="74327" x2="32870" y2="74327"/>
                        <a14:foregroundMark x1="30957" y1="74327" x2="30957" y2="74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5777" y="3510111"/>
            <a:ext cx="2619383" cy="2537385"/>
          </a:xfrm>
          <a:prstGeom prst="rect">
            <a:avLst/>
          </a:prstGeom>
        </p:spPr>
      </p:pic>
      <p:pic>
        <p:nvPicPr>
          <p:cNvPr id="6" name="Picture 2" descr="卡通画&#10;&#10;描述已自动生成">
            <a:extLst>
              <a:ext uri="{FF2B5EF4-FFF2-40B4-BE49-F238E27FC236}">
                <a16:creationId xmlns:a16="http://schemas.microsoft.com/office/drawing/2014/main" id="{8970ED1A-04DC-DC0B-B146-ACAA760B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69" y="3904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2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259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Linux Libertine</vt:lpstr>
      <vt:lpstr>等线</vt:lpstr>
      <vt:lpstr>等线 Light</vt:lpstr>
      <vt:lpstr>Arial</vt:lpstr>
      <vt:lpstr>Office 主题​​</vt:lpstr>
      <vt:lpstr>概念</vt:lpstr>
      <vt:lpstr>与虚拟机比较</vt:lpstr>
      <vt:lpstr>特点</vt:lpstr>
      <vt:lpstr>技术与相关概念</vt:lpstr>
      <vt:lpstr>Namespace与cgroups</vt:lpstr>
      <vt:lpstr>Namespace与cgroups</vt:lpstr>
      <vt:lpstr>Docker</vt:lpstr>
      <vt:lpstr>PowerPoint 演示文稿</vt:lpstr>
      <vt:lpstr>Docker</vt:lpstr>
      <vt:lpstr>Kubernetes(K8S)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技术与概念</dc:title>
  <dc:creator>吕 星宇</dc:creator>
  <cp:lastModifiedBy>吕 星宇</cp:lastModifiedBy>
  <cp:revision>34</cp:revision>
  <dcterms:created xsi:type="dcterms:W3CDTF">2022-06-15T14:21:02Z</dcterms:created>
  <dcterms:modified xsi:type="dcterms:W3CDTF">2022-06-16T02:59:19Z</dcterms:modified>
</cp:coreProperties>
</file>