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3.xml" ContentType="application/vnd.openxmlformats-officedocument.theme+xml"/>
  <Override PartName="/ppt/tags/tag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391" r:id="rId3"/>
    <p:sldId id="405" r:id="rId4"/>
    <p:sldId id="387" r:id="rId5"/>
    <p:sldId id="412" r:id="rId6"/>
    <p:sldId id="413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4974F-42F3-47C2-9B5E-2E846B21F3B1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006E-7928-4629-B9C6-65DBA7740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359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7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01F34-027A-0784-7E4D-F0344D33E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FA5592-619E-4782-499E-49DF350B0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72DC55-997F-FB44-5C68-E8B88E39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9BF-CBAB-41E8-8B75-F876DBEDDF56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15589D-4589-EDB1-38CC-380977759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362D1F-BF7B-EB59-5332-341B1634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3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8878A-F6C5-0605-F4A3-F9FB61C4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12AC17-F495-CBD2-F706-9E2F94D1A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AAB9C9-6B3F-8140-2288-A7261B7A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9BF-CBAB-41E8-8B75-F876DBEDDF56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A4713-DCC3-3094-65E3-DA16D2232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760DC2-651E-4F8D-4B00-18C74109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27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58EC50-EBE2-CE38-4A4B-FFCDB56C4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FC52A7-B516-719F-4813-2D2728C1F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B778A1-681A-08AB-4B98-DD0E9A22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9BF-CBAB-41E8-8B75-F876DBEDDF56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8EF70-55A8-F468-586B-3A9B39D8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918E2-DE3D-D75A-D296-13FFD2B2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33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6243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75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250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560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825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0750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858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2022/6/17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2088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F1FEE-F680-D8BA-B6DC-C3179C98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BECFE-B532-0822-DA79-01F2FD857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01C15-C373-11C7-22A5-0E340AF2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9BF-CBAB-41E8-8B75-F876DBEDDF56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D6C594-74EC-819A-40DF-A6033F91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EC3B7-DC16-A4F1-8DEA-F069F4C2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875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32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097105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5519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0AEBE-02A5-BF15-F723-2B198E230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CD9366-BC0B-9297-361A-10487B0FF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CA8C5A-5209-B9CE-3F7F-0F215B5D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9BF-CBAB-41E8-8B75-F876DBEDDF56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B7ABB-6FCB-FD8D-9C6D-D5B16A90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C429C-F044-C07A-7F54-380C64D6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02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E1977-8614-B03D-A1B0-D247D298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5831D-9569-F15D-DA52-2A8B6F3DD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B6AC65-ECCB-B402-469A-19CCA1F3D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54E21D-D798-B971-CA97-F8F85A51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9BF-CBAB-41E8-8B75-F876DBEDDF56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96A68C-BCE3-2192-68C6-5BCFFA05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C24AFC-8F33-F4F0-A574-B96DE913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38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6829D-4DAC-B280-0423-E388F9368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1C75DB-AB05-9C8E-4B24-060D142EB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ED002F-6185-09C6-3C80-71AA0F259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FF7652-4439-B5D2-DBEE-2B656BEA5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FAF866-0E10-3532-757F-EB16DACEA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B8FB62-899A-5C6D-98C5-58EC3FF8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9BF-CBAB-41E8-8B75-F876DBEDDF56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880F1E-FA88-7A4F-276B-5F7E69D6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5F0022-8B12-35B7-EE0B-374CB15C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7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2C581-E17C-A45A-BBA0-91DF39FF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911357-5CA3-A82D-C01D-E10DFB9D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9BF-CBAB-41E8-8B75-F876DBEDDF56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160698-740B-4A67-DFF1-8087F11B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71BC20-3982-49AB-7CB7-C2D2BE3C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51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137442-85DA-B991-F599-F9567582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9BF-CBAB-41E8-8B75-F876DBEDDF56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56E5D9-BB4C-096C-6210-37A0FD58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6B9D16-3CD3-08A0-559B-7A6BEDE8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09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57B57-F872-3EEB-2E72-E9903C0A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DE681-307F-29F8-D0D1-4FCFDBEF4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68B4EB-30BF-3150-FAB4-C3AC4F5DF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0FE1FB-D77C-19DF-64F4-DE0AFAE3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9BF-CBAB-41E8-8B75-F876DBEDDF56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546038-8E72-ADE7-DC90-FB779967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5B7AFA-A1A5-685B-FBAC-E1154FA4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19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DC3ED-4B12-4AFB-23FB-9A328996B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F9D750-528A-78CF-CD6A-3C0869619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7FCEB4-E763-CC35-E803-92C957CB9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A934D2-BFCC-CA62-B22A-527CFEFB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9BF-CBAB-41E8-8B75-F876DBEDDF56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B4FA9F-4DE6-18D4-06F9-68FBCC3E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B3794E-920E-D1A7-7EA6-28C8E54A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02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8FC093-B4D9-32A3-81CF-3CFE59801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3F1365-C6B4-CCC2-883F-B428E564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51360B-5CCC-1843-9A41-F3AEE883B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149BF-CBAB-41E8-8B75-F876DBEDDF56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E0F49-17FA-D168-1459-CF719F2CD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B96652-B5CC-93B9-C2DD-745267C00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10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403513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4FA2"/>
            </a:gs>
            <a:gs pos="74000">
              <a:srgbClr val="0E1E3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 hidden="1">
            <a:extLst>
              <a:ext uri="{FF2B5EF4-FFF2-40B4-BE49-F238E27FC236}">
                <a16:creationId xmlns:a16="http://schemas.microsoft.com/office/drawing/2014/main" id="{F3A117B3-D953-490B-800C-394A0D35C277}"/>
              </a:ext>
            </a:extLst>
          </p:cNvPr>
          <p:cNvSpPr/>
          <p:nvPr/>
        </p:nvSpPr>
        <p:spPr>
          <a:xfrm>
            <a:off x="5205046" y="0"/>
            <a:ext cx="6986954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046494-E1D1-4469-9F5A-5C8BD6D91030}"/>
              </a:ext>
            </a:extLst>
          </p:cNvPr>
          <p:cNvSpPr txBox="1"/>
          <p:nvPr/>
        </p:nvSpPr>
        <p:spPr>
          <a:xfrm>
            <a:off x="727483" y="2413754"/>
            <a:ext cx="11187678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EF5E6"/>
                    </a:gs>
                    <a:gs pos="100000">
                      <a:srgbClr val="F9A61A"/>
                    </a:gs>
                  </a:gsLst>
                  <a:lin ang="2700000" scaled="1"/>
                </a:gra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容器化技术发展历程及其应用</a:t>
            </a:r>
          </a:p>
        </p:txBody>
      </p:sp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BC0349CA-0520-4B15-A04C-DB4AB3707F19}"/>
              </a:ext>
            </a:extLst>
          </p:cNvPr>
          <p:cNvSpPr/>
          <p:nvPr/>
        </p:nvSpPr>
        <p:spPr>
          <a:xfrm>
            <a:off x="4657344" y="0"/>
            <a:ext cx="7534656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137" name="矩形 136" hidden="1">
            <a:extLst>
              <a:ext uri="{FF2B5EF4-FFF2-40B4-BE49-F238E27FC236}">
                <a16:creationId xmlns:a16="http://schemas.microsoft.com/office/drawing/2014/main" id="{30D6CF8C-714B-46FB-92D2-74B295BCB015}"/>
              </a:ext>
            </a:extLst>
          </p:cNvPr>
          <p:cNvSpPr/>
          <p:nvPr/>
        </p:nvSpPr>
        <p:spPr>
          <a:xfrm>
            <a:off x="5712000" y="0"/>
            <a:ext cx="6480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493" name="文本框 492">
            <a:extLst>
              <a:ext uri="{FF2B5EF4-FFF2-40B4-BE49-F238E27FC236}">
                <a16:creationId xmlns:a16="http://schemas.microsoft.com/office/drawing/2014/main" id="{558B60FC-BE26-43A5-9B2D-5EBE161F91F7}"/>
              </a:ext>
            </a:extLst>
          </p:cNvPr>
          <p:cNvSpPr txBox="1"/>
          <p:nvPr/>
        </p:nvSpPr>
        <p:spPr>
          <a:xfrm>
            <a:off x="8472791" y="4047045"/>
            <a:ext cx="38716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rPr>
              <a:t>报告人：吕星宇、全施雨、李家驹</a:t>
            </a:r>
          </a:p>
        </p:txBody>
      </p:sp>
    </p:spTree>
    <p:extLst>
      <p:ext uri="{BB962C8B-B14F-4D97-AF65-F5344CB8AC3E}">
        <p14:creationId xmlns:p14="http://schemas.microsoft.com/office/powerpoint/2010/main" val="216774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A528ED6-85AB-41F6-AF48-8E8EFDC67AF3}"/>
              </a:ext>
            </a:extLst>
          </p:cNvPr>
          <p:cNvSpPr/>
          <p:nvPr/>
        </p:nvSpPr>
        <p:spPr>
          <a:xfrm>
            <a:off x="65988" y="1854985"/>
            <a:ext cx="12192000" cy="261973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14FA2"/>
              </a:gs>
              <a:gs pos="96000">
                <a:srgbClr val="0E1E38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B379DB9-D021-4C53-A684-3BA9BE331AAE}"/>
              </a:ext>
            </a:extLst>
          </p:cNvPr>
          <p:cNvSpPr/>
          <p:nvPr/>
        </p:nvSpPr>
        <p:spPr>
          <a:xfrm>
            <a:off x="65988" y="4474722"/>
            <a:ext cx="12192000" cy="2619737"/>
          </a:xfrm>
          <a:prstGeom prst="roundRect">
            <a:avLst>
              <a:gd name="adj" fmla="val 0"/>
            </a:avLst>
          </a:prstGeom>
          <a:gradFill flip="none" rotWithShape="1">
            <a:gsLst>
              <a:gs pos="35000">
                <a:srgbClr val="DC8A06"/>
              </a:gs>
              <a:gs pos="100000">
                <a:srgbClr val="FCC352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A44CC5-DED5-4A92-A3AD-09C8E046F884}"/>
              </a:ext>
            </a:extLst>
          </p:cNvPr>
          <p:cNvSpPr txBox="1"/>
          <p:nvPr/>
        </p:nvSpPr>
        <p:spPr>
          <a:xfrm>
            <a:off x="738321" y="736944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prstClr val="black"/>
                </a:solidFill>
                <a:latin typeface="思源黑体 CN Bold"/>
                <a:ea typeface="思源黑体 CN Bold"/>
              </a:rPr>
              <a:t>发展背景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Bold"/>
              <a:ea typeface="思源黑体 CN Bold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085966-CECB-819B-54B3-CABFD5454D55}"/>
              </a:ext>
            </a:extLst>
          </p:cNvPr>
          <p:cNvSpPr txBox="1"/>
          <p:nvPr/>
        </p:nvSpPr>
        <p:spPr>
          <a:xfrm>
            <a:off x="515566" y="2036446"/>
            <a:ext cx="204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物理机时代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DC828471-9450-AB75-BBDF-9629317FA1E5}"/>
              </a:ext>
            </a:extLst>
          </p:cNvPr>
          <p:cNvSpPr txBox="1"/>
          <p:nvPr/>
        </p:nvSpPr>
        <p:spPr>
          <a:xfrm>
            <a:off x="486383" y="4677231"/>
            <a:ext cx="204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虚拟机时代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855928-20F7-42F3-7671-F0C114BD937F}"/>
              </a:ext>
            </a:extLst>
          </p:cNvPr>
          <p:cNvSpPr txBox="1"/>
          <p:nvPr/>
        </p:nvSpPr>
        <p:spPr>
          <a:xfrm>
            <a:off x="2003898" y="2587238"/>
            <a:ext cx="88910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1.</a:t>
            </a:r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部署非常慢</a:t>
            </a:r>
            <a:endParaRPr lang="en-US" altLang="zh-CN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2.</a:t>
            </a:r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成本高</a:t>
            </a:r>
            <a:endParaRPr lang="en-US" altLang="zh-CN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3.</a:t>
            </a:r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资源浪费</a:t>
            </a:r>
            <a:endParaRPr lang="en-US" altLang="zh-CN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4.</a:t>
            </a:r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难于扩展和迁移</a:t>
            </a:r>
            <a:endParaRPr lang="en-US" altLang="zh-CN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5.</a:t>
            </a:r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受制于硬件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B62915-AB8D-A048-6E8D-6C4DC35FAE71}"/>
              </a:ext>
            </a:extLst>
          </p:cNvPr>
          <p:cNvSpPr txBox="1"/>
          <p:nvPr/>
        </p:nvSpPr>
        <p:spPr>
          <a:xfrm>
            <a:off x="1935804" y="5206975"/>
            <a:ext cx="9581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1.</a:t>
            </a:r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不便于应用的扩展</a:t>
            </a:r>
            <a:endParaRPr lang="en-US" altLang="zh-CN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2.</a:t>
            </a:r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环境迁移困难</a:t>
            </a:r>
          </a:p>
        </p:txBody>
      </p:sp>
    </p:spTree>
    <p:extLst>
      <p:ext uri="{BB962C8B-B14F-4D97-AF65-F5344CB8AC3E}">
        <p14:creationId xmlns:p14="http://schemas.microsoft.com/office/powerpoint/2010/main" val="380626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DAA05-E514-492C-B99C-20B73038A808}"/>
              </a:ext>
            </a:extLst>
          </p:cNvPr>
          <p:cNvSpPr txBox="1"/>
          <p:nvPr/>
        </p:nvSpPr>
        <p:spPr>
          <a:xfrm>
            <a:off x="738321" y="736944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prstClr val="black"/>
                </a:solidFill>
                <a:latin typeface="思源黑体 CN Bold"/>
                <a:ea typeface="思源黑体 CN Bold"/>
              </a:rPr>
              <a:t>发展历史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Bold"/>
              <a:ea typeface="思源黑体 CN Bold"/>
              <a:cs typeface="+mn-cs"/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CF56A400-AC08-4527-A606-7CF2666433D9}"/>
              </a:ext>
            </a:extLst>
          </p:cNvPr>
          <p:cNvSpPr/>
          <p:nvPr/>
        </p:nvSpPr>
        <p:spPr>
          <a:xfrm>
            <a:off x="5415996" y="6138098"/>
            <a:ext cx="6235562" cy="548178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alpha val="50000"/>
                </a:schemeClr>
              </a:gs>
              <a:gs pos="96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AB680A-30BD-6EBF-840A-BF7F9FBD7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617" y="0"/>
            <a:ext cx="6120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5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A7E02B9-FEB2-9031-BB6F-5FCAC269068B}"/>
              </a:ext>
            </a:extLst>
          </p:cNvPr>
          <p:cNvSpPr/>
          <p:nvPr/>
        </p:nvSpPr>
        <p:spPr>
          <a:xfrm>
            <a:off x="6096001" y="2126220"/>
            <a:ext cx="6096000" cy="4737390"/>
          </a:xfrm>
          <a:prstGeom prst="roundRect">
            <a:avLst>
              <a:gd name="adj" fmla="val 0"/>
            </a:avLst>
          </a:prstGeom>
          <a:gradFill flip="none" rotWithShape="1">
            <a:gsLst>
              <a:gs pos="35000">
                <a:srgbClr val="DC8A06"/>
              </a:gs>
              <a:gs pos="100000">
                <a:srgbClr val="FCC352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4104FD0-B7E0-DB4E-7B0A-485CC77068F6}"/>
              </a:ext>
            </a:extLst>
          </p:cNvPr>
          <p:cNvSpPr/>
          <p:nvPr/>
        </p:nvSpPr>
        <p:spPr>
          <a:xfrm>
            <a:off x="0" y="2120610"/>
            <a:ext cx="6096000" cy="473739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14FA2"/>
              </a:gs>
              <a:gs pos="96000">
                <a:srgbClr val="0E1E38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292CFF-763C-90CD-4317-B4A603FB2287}"/>
              </a:ext>
            </a:extLst>
          </p:cNvPr>
          <p:cNvSpPr txBox="1"/>
          <p:nvPr/>
        </p:nvSpPr>
        <p:spPr>
          <a:xfrm>
            <a:off x="738321" y="736944"/>
            <a:ext cx="301172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 err="1">
                <a:solidFill>
                  <a:prstClr val="black"/>
                </a:solidFill>
                <a:latin typeface="思源黑体 CN Bold"/>
                <a:ea typeface="思源黑体 CN Bold"/>
              </a:rPr>
              <a:t>Cgroups</a:t>
            </a:r>
            <a:r>
              <a:rPr lang="zh-CN" altLang="en-US" sz="3200" dirty="0">
                <a:solidFill>
                  <a:prstClr val="black"/>
                </a:solidFill>
                <a:latin typeface="思源黑体 CN Bold"/>
                <a:ea typeface="思源黑体 CN Bold"/>
              </a:rPr>
              <a:t>与</a:t>
            </a:r>
            <a:r>
              <a:rPr lang="en-US" altLang="zh-CN" sz="3200" dirty="0">
                <a:solidFill>
                  <a:prstClr val="black"/>
                </a:solidFill>
                <a:latin typeface="思源黑体 CN Bold"/>
                <a:ea typeface="思源黑体 CN Bold"/>
              </a:rPr>
              <a:t>LXC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Bold"/>
              <a:ea typeface="思源黑体 CN Bold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69FA36-0294-0F84-C071-B9BD63B9B7AA}"/>
              </a:ext>
            </a:extLst>
          </p:cNvPr>
          <p:cNvSpPr txBox="1"/>
          <p:nvPr/>
        </p:nvSpPr>
        <p:spPr>
          <a:xfrm>
            <a:off x="553137" y="3086625"/>
            <a:ext cx="4989726" cy="2251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0" i="0" dirty="0">
                <a:solidFill>
                  <a:srgbClr val="FFC000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负责资源管理控制作用，比如进程组使用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CPU</a:t>
            </a:r>
            <a:r>
              <a:rPr lang="zh-CN" altLang="en-US" sz="2400" b="0" i="0" dirty="0">
                <a:solidFill>
                  <a:srgbClr val="FFC000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、内存、磁盘的限制，进程组的优先级控制，进程组的挂起和恢复等等。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9D2782-9633-D32E-3943-4836EE126FD1}"/>
              </a:ext>
            </a:extLst>
          </p:cNvPr>
          <p:cNvSpPr txBox="1"/>
          <p:nvPr/>
        </p:nvSpPr>
        <p:spPr>
          <a:xfrm>
            <a:off x="855052" y="1519797"/>
            <a:ext cx="189398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 err="1">
                <a:solidFill>
                  <a:prstClr val="black"/>
                </a:solidFill>
                <a:latin typeface="思源黑体 CN Bold"/>
                <a:ea typeface="思源黑体 CN Bold"/>
              </a:rPr>
              <a:t>Cgroups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Bold"/>
              <a:ea typeface="思源黑体 CN Bold"/>
              <a:cs typeface="+mn-cs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CEBFB9C-FF3A-7A9D-0263-2B33CC5036CE}"/>
              </a:ext>
            </a:extLst>
          </p:cNvPr>
          <p:cNvSpPr txBox="1"/>
          <p:nvPr/>
        </p:nvSpPr>
        <p:spPr>
          <a:xfrm>
            <a:off x="7306011" y="2615484"/>
            <a:ext cx="3415043" cy="3912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6254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LXC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6254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6254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Linux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6254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内核提供的容器技术，能提供轻量级的虚拟化能力，能隔离进程和资源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6254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6254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 LXC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6254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6254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Docker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6254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的前身，或者说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6254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Docker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6254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6254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LXC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6254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的使用者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22EAFCC-CFE9-4A65-D475-7C052969F08B}"/>
              </a:ext>
            </a:extLst>
          </p:cNvPr>
          <p:cNvSpPr txBox="1"/>
          <p:nvPr/>
        </p:nvSpPr>
        <p:spPr>
          <a:xfrm>
            <a:off x="6096000" y="1490332"/>
            <a:ext cx="121001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思源黑体 CN Bold"/>
                <a:ea typeface="思源黑体 CN Bold"/>
              </a:rPr>
              <a:t>LXC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Bold"/>
              <a:ea typeface="思源黑体 CN 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6887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B292CFF-763C-90CD-4317-B4A603FB2287}"/>
              </a:ext>
            </a:extLst>
          </p:cNvPr>
          <p:cNvSpPr txBox="1"/>
          <p:nvPr/>
        </p:nvSpPr>
        <p:spPr>
          <a:xfrm>
            <a:off x="738321" y="736944"/>
            <a:ext cx="160582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prstClr val="black"/>
                </a:solidFill>
                <a:latin typeface="思源黑体 CN Bold"/>
                <a:ea typeface="思源黑体 CN Bold"/>
              </a:rPr>
              <a:t>D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ocker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Bold"/>
              <a:ea typeface="思源黑体 CN Bold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9D2782-9633-D32E-3943-4836EE126FD1}"/>
              </a:ext>
            </a:extLst>
          </p:cNvPr>
          <p:cNvSpPr txBox="1"/>
          <p:nvPr/>
        </p:nvSpPr>
        <p:spPr>
          <a:xfrm>
            <a:off x="1541233" y="1720840"/>
            <a:ext cx="85347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121212"/>
                </a:solidFill>
                <a:effectLst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2010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年，</a:t>
            </a:r>
            <a:r>
              <a:rPr lang="en-US" altLang="zh-CN" sz="2400" b="0" i="0" dirty="0" err="1">
                <a:solidFill>
                  <a:srgbClr val="121212"/>
                </a:solidFill>
                <a:effectLst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dotCloud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公司基于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LXC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技术，使用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Go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语言实现了一款容器引擎，也就是现在的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Docker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。</a:t>
            </a:r>
            <a:endParaRPr lang="en-US" altLang="zh-CN" sz="2400" b="0" i="0" dirty="0">
              <a:solidFill>
                <a:srgbClr val="121212"/>
              </a:solidFill>
              <a:effectLst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endParaRPr lang="en-US" altLang="zh-CN" sz="2400" b="0" i="0" dirty="0">
              <a:solidFill>
                <a:srgbClr val="121212"/>
              </a:solidFill>
              <a:effectLst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r>
              <a:rPr lang="en-US" altLang="zh-CN" sz="24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2013</a:t>
            </a:r>
            <a:r>
              <a:rPr lang="zh-CN" altLang="en-US" sz="24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年，</a:t>
            </a:r>
            <a:r>
              <a:rPr lang="en-US" altLang="zh-CN" sz="24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dotCloud</a:t>
            </a:r>
            <a:r>
              <a:rPr lang="zh-CN" altLang="en-US" sz="24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公司将</a:t>
            </a:r>
            <a:r>
              <a:rPr lang="en-US" altLang="zh-CN" sz="24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Docker</a:t>
            </a:r>
            <a:r>
              <a:rPr lang="zh-CN" altLang="en-US" sz="24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开源，从此</a:t>
            </a:r>
            <a:r>
              <a:rPr lang="en-US" altLang="zh-CN" sz="24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Docker</a:t>
            </a:r>
            <a:r>
              <a:rPr lang="zh-CN" altLang="en-US" sz="24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大火。</a:t>
            </a:r>
            <a:endParaRPr lang="en-US" altLang="zh-CN" sz="24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endParaRPr lang="en-US" altLang="zh-CN" sz="24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r>
              <a:rPr lang="en-US" altLang="zh-CN" sz="24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Docker</a:t>
            </a:r>
            <a:r>
              <a:rPr lang="zh-CN" altLang="en-US" sz="24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靠</a:t>
            </a:r>
            <a:r>
              <a:rPr lang="en-US" altLang="zh-CN" sz="24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Docker</a:t>
            </a:r>
            <a:r>
              <a:rPr lang="zh-CN" altLang="en-US" sz="24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镜像打包了应用程序的所有依赖，彻底解决了环境的一致性问题，重新定义了软件的交付方式，提高了生产效率。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Bold"/>
              <a:ea typeface="思源黑体 CN Bold"/>
              <a:cs typeface="+mn-cs"/>
            </a:endParaRPr>
          </a:p>
        </p:txBody>
      </p:sp>
      <p:pic>
        <p:nvPicPr>
          <p:cNvPr id="2050" name="Picture 2" descr="Home - Docker">
            <a:extLst>
              <a:ext uri="{FF2B5EF4-FFF2-40B4-BE49-F238E27FC236}">
                <a16:creationId xmlns:a16="http://schemas.microsoft.com/office/drawing/2014/main" id="{EDD08D23-05AA-2B35-8D38-8C10AD763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719" y="330483"/>
            <a:ext cx="1720553" cy="172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526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开放容器标准</a:t>
            </a:r>
          </a:p>
        </p:txBody>
      </p:sp>
      <p:sp>
        <p:nvSpPr>
          <p:cNvPr id="13" name="矩形: 圆角 12"/>
          <p:cNvSpPr/>
          <p:nvPr/>
        </p:nvSpPr>
        <p:spPr>
          <a:xfrm>
            <a:off x="7422896" y="0"/>
            <a:ext cx="4769104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14FA2"/>
              </a:gs>
              <a:gs pos="96000">
                <a:srgbClr val="0E1E38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7422896" y="0"/>
            <a:ext cx="4769104" cy="3429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35000">
                <a:srgbClr val="DC8A06"/>
              </a:gs>
              <a:gs pos="100000">
                <a:srgbClr val="FCC352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8239500" y="1098273"/>
            <a:ext cx="3338100" cy="1232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cs typeface="+mn-cs"/>
                <a:sym typeface="+mn-ea"/>
              </a:rPr>
              <a:t>容器运行时标准 （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cs typeface="+mn-cs"/>
                <a:sym typeface="+mn-ea"/>
              </a:rPr>
              <a:t>runtime spec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cs typeface="+mn-cs"/>
                <a:sym typeface="+mn-ea"/>
              </a:rPr>
              <a:t>）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Bold"/>
              <a:ea typeface="思源黑体 CN Bold" panose="020B0800000000000000" charset="-122"/>
              <a:cs typeface="+mn-cs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38398" y="4369955"/>
            <a:ext cx="3753485" cy="1547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cs typeface="+mn-cs"/>
                <a:sym typeface="+mn-ea"/>
              </a:rPr>
              <a:t>容器镜像标准（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cs typeface="+mn-cs"/>
                <a:sym typeface="+mn-ea"/>
              </a:rPr>
              <a:t>image spec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cs typeface="+mn-cs"/>
                <a:sym typeface="+mn-ea"/>
              </a:rPr>
              <a:t>）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cs typeface="+mn-cs"/>
                <a:sym typeface="+mn-ea"/>
              </a:rPr>
              <a:t>	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88F5BF52-B1A0-2646-B4C9-FEFA02A11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399" y="1490400"/>
            <a:ext cx="6367435" cy="4759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容器世界里并不是只有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docker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一家。为避免技术实现的碎片化，出现大量的冲突和冗余。</a:t>
            </a:r>
            <a:endParaRPr lang="en-US" altLang="zh-CN" b="0" i="0" dirty="0">
              <a:solidFill>
                <a:srgbClr val="000000"/>
              </a:solidFill>
              <a:effectLst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因此，在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2015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年，由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Google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Docker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CoreOS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IBM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、微软、红帽等厂商联合发起的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OCI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Open Container Initiative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）组织，并于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2016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年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4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月推出了第一个开放容器标准。</a:t>
            </a:r>
            <a:endParaRPr lang="en-US" altLang="zh-CN" b="0" i="0" dirty="0">
              <a:solidFill>
                <a:srgbClr val="000000"/>
              </a:solidFill>
              <a:effectLst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标准有助于替成长中市场带来稳定性，让企业能放心采用容器技术，用户在打包、部署应用程序后，可以自由选择不同的容器；同时，镜像打包、建立、认证、部署、命名也都能按照统一的规范来做。</a:t>
            </a:r>
            <a:endParaRPr lang="zh-CN" altLang="en-US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346</Words>
  <Application>Microsoft Office PowerPoint</Application>
  <PresentationFormat>宽屏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Roboto Regular</vt:lpstr>
      <vt:lpstr>等线</vt:lpstr>
      <vt:lpstr>等线 Light</vt:lpstr>
      <vt:lpstr>思源黑体 CN Bold</vt:lpstr>
      <vt:lpstr>思源黑体 CN Regular</vt:lpstr>
      <vt:lpstr>Arial</vt:lpstr>
      <vt:lpstr>Roboto Bold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开放容器标准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吕 星宇</dc:creator>
  <cp:lastModifiedBy>吕 星宇</cp:lastModifiedBy>
  <cp:revision>2</cp:revision>
  <dcterms:created xsi:type="dcterms:W3CDTF">2022-06-13T12:35:44Z</dcterms:created>
  <dcterms:modified xsi:type="dcterms:W3CDTF">2022-06-17T15:26:48Z</dcterms:modified>
</cp:coreProperties>
</file>