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7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7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72"/>
      </p:cViewPr>
      <p:guideLst>
        <p:guide orient="horz" pos="2120"/>
        <p:guide pos="37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8321" y="736944"/>
            <a:ext cx="36499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容器技术的应用</a:t>
            </a:r>
            <a:endParaRPr lang="zh-CN" altLang="en-US" sz="3200" dirty="0">
              <a:solidFill>
                <a:prstClr val="black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7401" r="12162"/>
          <a:stretch>
            <a:fillRect/>
          </a:stretch>
        </p:blipFill>
        <p:spPr>
          <a:xfrm>
            <a:off x="7355205" y="3317875"/>
            <a:ext cx="3057525" cy="2385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41506"/>
          <a:stretch>
            <a:fillRect/>
          </a:stretch>
        </p:blipFill>
        <p:spPr>
          <a:xfrm>
            <a:off x="2108200" y="3400425"/>
            <a:ext cx="2490470" cy="2364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78012" y="2078597"/>
            <a:ext cx="319214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1. CI/CD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中的容器技术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36192" y="2078597"/>
            <a:ext cx="357886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云原生的容器综合使用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: 圆角 14"/>
          <p:cNvSpPr/>
          <p:nvPr/>
        </p:nvSpPr>
        <p:spPr>
          <a:xfrm>
            <a:off x="0" y="4238263"/>
            <a:ext cx="12192000" cy="261973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1. CI/CD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中的容器技术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66390" y="5125085"/>
            <a:ext cx="6835140" cy="1501140"/>
          </a:xfrm>
          <a:prstGeom prst="rect">
            <a:avLst/>
          </a:prstGeom>
        </p:spPr>
      </p:pic>
      <p:sp>
        <p:nvSpPr>
          <p:cNvPr id="72" name="矩形: 圆角 13"/>
          <p:cNvSpPr/>
          <p:nvPr/>
        </p:nvSpPr>
        <p:spPr>
          <a:xfrm>
            <a:off x="-3175" y="1626146"/>
            <a:ext cx="12192000" cy="2619737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56102" y="2436652"/>
            <a:ext cx="3338100" cy="1565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CI/CD:是一种通过在</a:t>
            </a:r>
            <a:r>
              <a:rPr lang="zh-CN" altLang="en-US" sz="16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应用开发</a:t>
            </a:r>
            <a:r>
              <a:rPr lang="zh-CN" altLang="en-US" sz="16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阶段引入</a:t>
            </a:r>
            <a:r>
              <a:rPr lang="zh-CN" altLang="en-US" sz="16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自动化</a:t>
            </a:r>
            <a:r>
              <a:rPr lang="zh-CN" altLang="en-US" sz="16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来频繁向客户交付应用的方法。</a:t>
            </a:r>
            <a:endParaRPr lang="zh-CN" altLang="en-US" sz="16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old"/>
              <a:ea typeface="思源黑体 CN Bold" panose="020B0800000000000000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Bold"/>
              <a:ea typeface="思源黑体 CN Bold" panose="020B0800000000000000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670800" y="2022475"/>
            <a:ext cx="414655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持续集</a:t>
            </a:r>
            <a:r>
              <a:rPr lang="zh-CN" altLang="en-US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成（Continuous Integration）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670800" y="2751455"/>
            <a:ext cx="40817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持续交付（Continuous Delivery）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670800" y="3480435"/>
            <a:ext cx="4526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 持续部署（Continuous Deployment）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7770876" y="2580625"/>
            <a:ext cx="2249424" cy="0"/>
          </a:xfrm>
          <a:prstGeom prst="line">
            <a:avLst/>
          </a:prstGeom>
          <a:ln>
            <a:solidFill>
              <a:srgbClr val="FCC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770876" y="3273609"/>
            <a:ext cx="2249424" cy="0"/>
          </a:xfrm>
          <a:prstGeom prst="line">
            <a:avLst/>
          </a:prstGeom>
          <a:ln>
            <a:solidFill>
              <a:srgbClr val="FCC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27"/>
          <p:cNvSpPr/>
          <p:nvPr/>
        </p:nvSpPr>
        <p:spPr>
          <a:xfrm>
            <a:off x="7001810" y="1928433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83" name="矩形 28"/>
          <p:cNvSpPr/>
          <p:nvPr/>
        </p:nvSpPr>
        <p:spPr>
          <a:xfrm>
            <a:off x="7001810" y="2657231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84" name="矩形 29"/>
          <p:cNvSpPr/>
          <p:nvPr/>
        </p:nvSpPr>
        <p:spPr>
          <a:xfrm>
            <a:off x="7001810" y="3386029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>
          <a:blip r:embed="rId5"/>
          <a:srcRect r="41506"/>
          <a:stretch>
            <a:fillRect/>
          </a:stretch>
        </p:blipFill>
        <p:spPr>
          <a:xfrm>
            <a:off x="523240" y="1928495"/>
            <a:ext cx="2084070" cy="1979295"/>
          </a:xfrm>
          <a:prstGeom prst="rect">
            <a:avLst/>
          </a:prstGeom>
        </p:spPr>
      </p:pic>
      <p:sp>
        <p:nvSpPr>
          <p:cNvPr id="133" name="文本框 132"/>
          <p:cNvSpPr txBox="1"/>
          <p:nvPr/>
        </p:nvSpPr>
        <p:spPr>
          <a:xfrm>
            <a:off x="7080885" y="2007870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CI</a:t>
            </a:r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7014210" y="274320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D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042785" y="347218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D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3144520" y="1882775"/>
            <a:ext cx="151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</a:rPr>
              <a:t>概念：</a:t>
            </a:r>
          </a:p>
        </p:txBody>
      </p:sp>
      <p:sp>
        <p:nvSpPr>
          <p:cNvPr id="158" name="矩形 27"/>
          <p:cNvSpPr/>
          <p:nvPr/>
        </p:nvSpPr>
        <p:spPr>
          <a:xfrm>
            <a:off x="4103670" y="4406838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59" name="矩形 28"/>
          <p:cNvSpPr/>
          <p:nvPr/>
        </p:nvSpPr>
        <p:spPr>
          <a:xfrm>
            <a:off x="6444280" y="4392686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0" name="矩形 29"/>
          <p:cNvSpPr/>
          <p:nvPr/>
        </p:nvSpPr>
        <p:spPr>
          <a:xfrm>
            <a:off x="8398810" y="4393139"/>
            <a:ext cx="557566" cy="557566"/>
          </a:xfrm>
          <a:custGeom>
            <a:avLst/>
            <a:gdLst>
              <a:gd name="connsiteX0" fmla="*/ 108000 w 557566"/>
              <a:gd name="connsiteY0" fmla="*/ 0 h 557566"/>
              <a:gd name="connsiteX1" fmla="*/ 449565 w 557566"/>
              <a:gd name="connsiteY1" fmla="*/ 0 h 557566"/>
              <a:gd name="connsiteX2" fmla="*/ 557566 w 557566"/>
              <a:gd name="connsiteY2" fmla="*/ 108000 h 557566"/>
              <a:gd name="connsiteX3" fmla="*/ 557566 w 557566"/>
              <a:gd name="connsiteY3" fmla="*/ 449566 h 557566"/>
              <a:gd name="connsiteX4" fmla="*/ 449565 w 557566"/>
              <a:gd name="connsiteY4" fmla="*/ 557566 h 557566"/>
              <a:gd name="connsiteX5" fmla="*/ 108000 w 557566"/>
              <a:gd name="connsiteY5" fmla="*/ 557566 h 557566"/>
              <a:gd name="connsiteX6" fmla="*/ 0 w 557566"/>
              <a:gd name="connsiteY6" fmla="*/ 449566 h 557566"/>
              <a:gd name="connsiteX7" fmla="*/ 0 w 557566"/>
              <a:gd name="connsiteY7" fmla="*/ 108000 h 557566"/>
              <a:gd name="connsiteX8" fmla="*/ 108000 w 557566"/>
              <a:gd name="connsiteY8" fmla="*/ 0 h 5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566" h="557566">
                <a:moveTo>
                  <a:pt x="108000" y="0"/>
                </a:moveTo>
                <a:lnTo>
                  <a:pt x="449565" y="0"/>
                </a:lnTo>
                <a:cubicBezTo>
                  <a:pt x="509182" y="0"/>
                  <a:pt x="557566" y="48384"/>
                  <a:pt x="557566" y="108000"/>
                </a:cubicBezTo>
                <a:lnTo>
                  <a:pt x="557566" y="449566"/>
                </a:lnTo>
                <a:cubicBezTo>
                  <a:pt x="557566" y="509182"/>
                  <a:pt x="509182" y="557566"/>
                  <a:pt x="449565" y="557566"/>
                </a:cubicBezTo>
                <a:lnTo>
                  <a:pt x="108000" y="557566"/>
                </a:lnTo>
                <a:cubicBezTo>
                  <a:pt x="48384" y="557566"/>
                  <a:pt x="0" y="509182"/>
                  <a:pt x="0" y="449566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4182745" y="4486275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CI</a:t>
            </a:r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6456680" y="4478655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D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8439785" y="447929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C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Bold"/>
                <a:ea typeface="思源黑体 CN Bold" panose="020B0800000000000000" charset="-122"/>
                <a:sym typeface="+mn-ea"/>
              </a:rPr>
              <a:t>D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5" y="3799205"/>
            <a:ext cx="6984365" cy="290004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8400" y="55125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1. CI/CD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中的容器技术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rcRect l="43924"/>
          <a:stretch>
            <a:fillRect/>
          </a:stretch>
        </p:blipFill>
        <p:spPr>
          <a:xfrm>
            <a:off x="1010285" y="1805940"/>
            <a:ext cx="3832860" cy="1501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985" y="2007870"/>
            <a:ext cx="1800225" cy="1133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7120" y="1919605"/>
            <a:ext cx="1164590" cy="12128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97616" y="1304495"/>
            <a:ext cx="317436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Repository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容器仓库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55296" y="1313524"/>
            <a:ext cx="26212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</a:rPr>
              <a:t>容器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</a:rPr>
              <a:t>集群管理平台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30210" y="3795395"/>
            <a:ext cx="402653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容器仓库：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存储容器化应用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0A114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容器集群管理平台：</a:t>
            </a:r>
            <a:r>
              <a:rPr lang="en-US" altLang="zh-CN" sz="20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endParaRPr lang="zh-CN" altLang="en-US" sz="2000" dirty="0">
              <a:solidFill>
                <a:srgbClr val="F0A114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管理及调度向客户提供的应用服务</a:t>
            </a:r>
          </a:p>
        </p:txBody>
      </p:sp>
      <p:sp>
        <p:nvSpPr>
          <p:cNvPr id="13" name="标题 3"/>
          <p:cNvSpPr>
            <a:spLocks noGrp="1"/>
          </p:cNvSpPr>
          <p:nvPr/>
        </p:nvSpPr>
        <p:spPr>
          <a:xfrm>
            <a:off x="803275" y="1100455"/>
            <a:ext cx="3970020" cy="705485"/>
          </a:xfrm>
          <a:prstGeom prst="rect">
            <a:avLst/>
          </a:prstGeom>
        </p:spPr>
        <p:txBody>
          <a:bodyPr vert="horz" lIns="90000" tIns="46800" rIns="90000" bIns="46800" rtlCol="0" anchor="ctr" anchorCtr="0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在持续交付和持续部署中：</a:t>
            </a:r>
          </a:p>
        </p:txBody>
      </p:sp>
      <p:sp>
        <p:nvSpPr>
          <p:cNvPr id="14" name="标题 3"/>
          <p:cNvSpPr>
            <a:spLocks noGrp="1"/>
          </p:cNvSpPr>
          <p:nvPr/>
        </p:nvSpPr>
        <p:spPr>
          <a:xfrm>
            <a:off x="733425" y="3307080"/>
            <a:ext cx="4109720" cy="705485"/>
          </a:xfrm>
          <a:prstGeom prst="rect">
            <a:avLst/>
          </a:prstGeom>
        </p:spPr>
        <p:txBody>
          <a:bodyPr vert="horz" lIns="90000" tIns="46800" rIns="90000" bIns="46800" rtlCol="0" anchor="ctr" anchorCtr="0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CI/CD Pipeline</a:t>
            </a:r>
            <a:r>
              <a:rPr lang="zh-CN" altLang="en-US" sz="2000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使用技术的示例：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9" grpId="0"/>
      <p:bldP spid="19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3"/>
          <p:cNvSpPr/>
          <p:nvPr/>
        </p:nvSpPr>
        <p:spPr>
          <a:xfrm>
            <a:off x="-3810" y="2250150"/>
            <a:ext cx="6096000" cy="473739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14FA2"/>
              </a:gs>
              <a:gs pos="96000">
                <a:srgbClr val="0E1E38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73755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2. 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云原生的容器综合使用</a:t>
            </a:r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6092191" y="2237980"/>
            <a:ext cx="6096000" cy="4737390"/>
          </a:xfrm>
          <a:prstGeom prst="roundRect">
            <a:avLst>
              <a:gd name="adj" fmla="val 0"/>
            </a:avLst>
          </a:prstGeom>
          <a:gradFill flip="none" rotWithShape="1">
            <a:gsLst>
              <a:gs pos="35000">
                <a:srgbClr val="DC8A06"/>
              </a:gs>
              <a:gs pos="100000">
                <a:srgbClr val="FCC352"/>
              </a:gs>
            </a:gsLst>
            <a:lin ang="13500000" scaled="1"/>
            <a:tileRect/>
          </a:gradFill>
          <a:ln w="528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9581" y="3723862"/>
            <a:ext cx="498972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Cloud表示应用程序位于云中，而不是传统的数据中心</a:t>
            </a:r>
            <a:r>
              <a:rPr lang="zh-CN" altLang="en-US" sz="240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025005" y="3256915"/>
            <a:ext cx="44278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6254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Native表示应用程序从设计之初即考虑到云的环境</a:t>
            </a:r>
            <a:r>
              <a:rPr lang="zh-CN" altLang="en-US" sz="2400" dirty="0">
                <a:solidFill>
                  <a:srgbClr val="06254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。</a:t>
            </a:r>
            <a:endParaRPr lang="en-US" altLang="zh-CN" sz="2400" dirty="0">
              <a:solidFill>
                <a:srgbClr val="06254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6254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原生为云而设计，在云上以最佳姿势运行，充分利用和发挥云平台的弹性+分布式优势</a:t>
            </a:r>
            <a:r>
              <a:rPr lang="zh-CN" altLang="en-US" sz="2400" dirty="0">
                <a:solidFill>
                  <a:srgbClr val="06254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。</a:t>
            </a: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rcRect l="7401" r="12162"/>
          <a:stretch>
            <a:fillRect/>
          </a:stretch>
        </p:blipFill>
        <p:spPr>
          <a:xfrm>
            <a:off x="9632315" y="217805"/>
            <a:ext cx="2173605" cy="1696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5052" y="1519797"/>
            <a:ext cx="556958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CLOUD NATIVE = CLOUD + NATIVE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8010" y="2520315"/>
            <a:ext cx="15932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dirty="0">
                <a:solidFill>
                  <a:srgbClr val="F0A114"/>
                </a:solidFill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CLOUD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65265" y="2484755"/>
            <a:ext cx="15932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NATIVE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55052" y="979412"/>
            <a:ext cx="70408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定义：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云原生是一种构建和运行应用程序的方法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/>
        </p:nvPicPr>
        <p:blipFill>
          <a:blip r:embed="rId3"/>
          <a:srcRect l="903"/>
          <a:stretch>
            <a:fillRect/>
          </a:stretch>
        </p:blipFill>
        <p:spPr>
          <a:xfrm>
            <a:off x="4498923" y="454977"/>
            <a:ext cx="6597015" cy="3940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2. </a:t>
            </a:r>
            <a:r>
              <a:rPr lang="zh-CN" altLang="en-US" b="0" spc="0" noProof="0" dirty="0">
                <a:ln>
                  <a:noFill/>
                </a:ln>
                <a:effectLst/>
                <a:uLnTx/>
                <a:latin typeface="思源黑体 CN Bold" panose="020B0800000000000000" charset="-122"/>
                <a:ea typeface="思源黑体 CN Bold" panose="020B0800000000000000" charset="-122"/>
                <a:cs typeface="+mn-cs"/>
                <a:sym typeface="+mn-ea"/>
              </a:rPr>
              <a:t>云原生的容器综合使用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913765" y="5410200"/>
            <a:ext cx="6434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云原生的开发方式采用</a:t>
            </a:r>
            <a:r>
              <a:rPr lang="zh-CN" altLang="en-US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开源堆栈（K</a:t>
            </a:r>
            <a:r>
              <a:rPr lang="en-US" altLang="zh-CN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8s</a:t>
            </a:r>
            <a:r>
              <a:rPr lang="zh-CN" altLang="en-US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+Docker）进行容器化</a:t>
            </a:r>
          </a:p>
          <a:p>
            <a:pPr algn="l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基于微服务架构提高灵活性和可维护性</a:t>
            </a:r>
          </a:p>
          <a:p>
            <a:pPr algn="l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借助敏捷方法、DevOps支持持续迭代和运维自动化</a:t>
            </a:r>
          </a:p>
          <a:p>
            <a:pPr algn="l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利用云平台设施实现</a:t>
            </a:r>
            <a:r>
              <a:rPr lang="zh-CN" altLang="en-US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弹性伸缩、动态调度、优化资源利用率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090" y="4730115"/>
            <a:ext cx="3032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云原生的开发方式：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090" y="1964690"/>
            <a:ext cx="3032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云原生的四要素：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0090" y="3134995"/>
            <a:ext cx="3032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容器技术的体现：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65" y="3870325"/>
            <a:ext cx="1047750" cy="638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510" y="3893185"/>
            <a:ext cx="1028700" cy="600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4" grpId="1"/>
      <p:bldP spid="3" grpId="0"/>
      <p:bldP spid="3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容器技术的前景展望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 Kubernetes 为代表的容器技术，已成为</a:t>
            </a:r>
            <a:r>
              <a:rPr lang="zh-CN" altLang="en-US" b="1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云计算的新界面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重构（Refactor）云计算，加速分布式云管理</a:t>
            </a:r>
          </a:p>
          <a:p>
            <a:r>
              <a:rPr lang="zh-CN" altLang="en-US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围绕云原生应用的</a:t>
            </a:r>
            <a:r>
              <a:rPr lang="zh-CN" altLang="en-US" b="1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高度自动化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应用部署运维</a:t>
            </a:r>
            <a:r>
              <a:rPr lang="zh-CN" altLang="en-US" sz="1600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，风险防控</a:t>
            </a:r>
            <a:endParaRPr lang="zh-CN" altLang="en-US" sz="1600" b="1" dirty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边缘计算云原生</a:t>
            </a:r>
            <a:r>
              <a:rPr lang="zh-CN" altLang="en-US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，即云原生与边缘计算相融合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云边一体</a:t>
            </a:r>
            <a:r>
              <a:rPr lang="en-US" altLang="zh-CN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”</a:t>
            </a:r>
            <a:endParaRPr lang="zh-CN" altLang="en-US" dirty="0">
              <a:solidFill>
                <a:schemeClr val="tx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云原生驱动数据变革</a:t>
            </a:r>
            <a:r>
              <a:rPr lang="zh-CN" altLang="en-US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是新主题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Kubernetes再拓展（精细调度、弹性数据任务等）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I4YTRmNDFmN2YwYzQwMzlkMmIxZTU2OWI4YmFjZ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64,&quot;width&quot;:10764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64,&quot;width&quot;:10764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335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Roboto Bold</vt:lpstr>
      <vt:lpstr>Roboto Regular</vt:lpstr>
      <vt:lpstr>思源黑体 CN Bold</vt:lpstr>
      <vt:lpstr>思源黑体 CN Regular</vt:lpstr>
      <vt:lpstr>Arial</vt:lpstr>
      <vt:lpstr>Wingdings</vt:lpstr>
      <vt:lpstr>Office 主题​​</vt:lpstr>
      <vt:lpstr>PowerPoint 演示文稿</vt:lpstr>
      <vt:lpstr>1. CI/CD中的容器技术</vt:lpstr>
      <vt:lpstr>1. CI/CD中的容器技术</vt:lpstr>
      <vt:lpstr>2. 云原生的容器综合使用</vt:lpstr>
      <vt:lpstr>2. 云原生的容器综合使用</vt:lpstr>
      <vt:lpstr>容器技术的前景展望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吕 星宇</cp:lastModifiedBy>
  <cp:revision>176</cp:revision>
  <dcterms:created xsi:type="dcterms:W3CDTF">2019-06-19T02:08:00Z</dcterms:created>
  <dcterms:modified xsi:type="dcterms:W3CDTF">2022-06-19T01:47:39Z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178EF50AC5F04CD9A2F0F9D1C1A78F12</vt:lpwstr>
  </property>
</Properties>
</file>