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5" r:id="rId8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3">
          <p15:clr>
            <a:srgbClr val="A4A3A4"/>
          </p15:clr>
        </p15:guide>
        <p15:guide id="2" pos="37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1" d="100"/>
          <a:sy n="91" d="100"/>
        </p:scale>
        <p:origin x="422" y="72"/>
      </p:cViewPr>
      <p:guideLst>
        <p:guide orient="horz" pos="2133"/>
        <p:guide pos="37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2022/6/17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38321" y="736944"/>
            <a:ext cx="995680" cy="5835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black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应用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l="7401" r="12162"/>
          <a:stretch>
            <a:fillRect/>
          </a:stretch>
        </p:blipFill>
        <p:spPr>
          <a:xfrm>
            <a:off x="8672195" y="3317875"/>
            <a:ext cx="3057525" cy="23856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rcRect r="41506"/>
          <a:stretch>
            <a:fillRect/>
          </a:stretch>
        </p:blipFill>
        <p:spPr>
          <a:xfrm>
            <a:off x="975360" y="3457575"/>
            <a:ext cx="2490470" cy="23647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7880" y="3458210"/>
            <a:ext cx="2882265" cy="23641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54062" y="2078597"/>
            <a:ext cx="349694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1. CI/CD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的容器技术使用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832692" y="2078597"/>
            <a:ext cx="256984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2. k8s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的容器调度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800807" y="2078597"/>
            <a:ext cx="296926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3.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云原生的综合使用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矩形: 圆角 14"/>
          <p:cNvSpPr/>
          <p:nvPr/>
        </p:nvSpPr>
        <p:spPr>
          <a:xfrm>
            <a:off x="0" y="4238263"/>
            <a:ext cx="12192000" cy="261973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14FA2"/>
              </a:gs>
              <a:gs pos="96000">
                <a:srgbClr val="0E1E38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spc="0" noProof="0" dirty="0">
                <a:ln>
                  <a:noFill/>
                </a:ln>
                <a:effectLst/>
                <a:uLnTx/>
                <a:latin typeface="思源黑体 CN Bold" panose="020B0800000000000000" charset="-122"/>
                <a:ea typeface="思源黑体 CN Bold" panose="020B0800000000000000" charset="-122"/>
                <a:cs typeface="+mn-cs"/>
                <a:sym typeface="+mn-ea"/>
              </a:rPr>
              <a:t>1. CI/CD</a:t>
            </a:r>
            <a:r>
              <a:rPr lang="zh-CN" altLang="en-US" b="0" spc="0" noProof="0" dirty="0">
                <a:ln>
                  <a:noFill/>
                </a:ln>
                <a:effectLst/>
                <a:uLnTx/>
                <a:latin typeface="思源黑体 CN Bold" panose="020B0800000000000000" charset="-122"/>
                <a:ea typeface="思源黑体 CN Bold" panose="020B0800000000000000" charset="-122"/>
                <a:cs typeface="+mn-cs"/>
                <a:sym typeface="+mn-ea"/>
              </a:rPr>
              <a:t>的容器技术使用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866390" y="5125085"/>
            <a:ext cx="6835140" cy="1501140"/>
          </a:xfrm>
          <a:prstGeom prst="rect">
            <a:avLst/>
          </a:prstGeom>
        </p:spPr>
      </p:pic>
      <p:sp>
        <p:nvSpPr>
          <p:cNvPr id="72" name="矩形: 圆角 13"/>
          <p:cNvSpPr/>
          <p:nvPr/>
        </p:nvSpPr>
        <p:spPr>
          <a:xfrm>
            <a:off x="-3175" y="1626146"/>
            <a:ext cx="12192000" cy="2619737"/>
          </a:xfrm>
          <a:prstGeom prst="roundRect">
            <a:avLst>
              <a:gd name="adj" fmla="val 0"/>
            </a:avLst>
          </a:prstGeom>
          <a:gradFill flip="none" rotWithShape="1">
            <a:gsLst>
              <a:gs pos="35000">
                <a:srgbClr val="DC8A06"/>
              </a:gs>
              <a:gs pos="100000">
                <a:srgbClr val="FCC352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156102" y="2436652"/>
            <a:ext cx="3338100" cy="1565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sym typeface="+mn-ea"/>
              </a:rPr>
              <a:t>CI/CD:是一种通过在应用开发阶段引入</a:t>
            </a:r>
            <a:r>
              <a:rPr lang="zh-CN" altLang="en-US" sz="16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sym typeface="+mn-ea"/>
              </a:rPr>
              <a:t>自动化</a:t>
            </a:r>
            <a:r>
              <a:rPr lang="zh-CN" altLang="en-US" sz="16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sym typeface="+mn-ea"/>
              </a:rPr>
              <a:t>来频繁向客户交付应用的方法。</a:t>
            </a:r>
            <a:endParaRPr lang="zh-CN" altLang="en-US" sz="16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Bold"/>
              <a:ea typeface="思源黑体 CN Bold" panose="020B0800000000000000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Bold"/>
              <a:ea typeface="思源黑体 CN Bold" panose="020B0800000000000000" charset="-122"/>
              <a:cs typeface="+mn-cs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670800" y="2022475"/>
            <a:ext cx="414655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持续集</a:t>
            </a:r>
            <a:r>
              <a:rPr lang="zh-CN" altLang="en-US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成（Continuous Integration）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Bold" panose="020B0800000000000000" charset="-122"/>
              <a:ea typeface="思源黑体 CN Bold" panose="020B0800000000000000" charset="-122"/>
              <a:cs typeface="+mn-cs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7670800" y="2751455"/>
            <a:ext cx="408178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持续交付（Continuous Delivery）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Bold" panose="020B0800000000000000" charset="-122"/>
              <a:ea typeface="思源黑体 CN Bold" panose="020B0800000000000000" charset="-122"/>
              <a:cs typeface="+mn-cs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670800" y="3480435"/>
            <a:ext cx="452691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 持续部署（Continuous Deployment）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Bold" panose="020B0800000000000000" charset="-122"/>
              <a:ea typeface="思源黑体 CN Bold" panose="020B0800000000000000" charset="-122"/>
              <a:cs typeface="+mn-cs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>
            <a:off x="7770876" y="2580625"/>
            <a:ext cx="2249424" cy="0"/>
          </a:xfrm>
          <a:prstGeom prst="line">
            <a:avLst/>
          </a:prstGeom>
          <a:ln>
            <a:solidFill>
              <a:srgbClr val="FCC3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>
            <a:off x="7770876" y="3273609"/>
            <a:ext cx="2249424" cy="0"/>
          </a:xfrm>
          <a:prstGeom prst="line">
            <a:avLst/>
          </a:prstGeom>
          <a:ln>
            <a:solidFill>
              <a:srgbClr val="FCC3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27"/>
          <p:cNvSpPr/>
          <p:nvPr/>
        </p:nvSpPr>
        <p:spPr>
          <a:xfrm>
            <a:off x="7001810" y="1928433"/>
            <a:ext cx="557566" cy="557566"/>
          </a:xfrm>
          <a:custGeom>
            <a:avLst/>
            <a:gdLst>
              <a:gd name="connsiteX0" fmla="*/ 108000 w 557566"/>
              <a:gd name="connsiteY0" fmla="*/ 0 h 557566"/>
              <a:gd name="connsiteX1" fmla="*/ 449565 w 557566"/>
              <a:gd name="connsiteY1" fmla="*/ 0 h 557566"/>
              <a:gd name="connsiteX2" fmla="*/ 557566 w 557566"/>
              <a:gd name="connsiteY2" fmla="*/ 108000 h 557566"/>
              <a:gd name="connsiteX3" fmla="*/ 557566 w 557566"/>
              <a:gd name="connsiteY3" fmla="*/ 449566 h 557566"/>
              <a:gd name="connsiteX4" fmla="*/ 449565 w 557566"/>
              <a:gd name="connsiteY4" fmla="*/ 557566 h 557566"/>
              <a:gd name="connsiteX5" fmla="*/ 108000 w 557566"/>
              <a:gd name="connsiteY5" fmla="*/ 557566 h 557566"/>
              <a:gd name="connsiteX6" fmla="*/ 0 w 557566"/>
              <a:gd name="connsiteY6" fmla="*/ 449566 h 557566"/>
              <a:gd name="connsiteX7" fmla="*/ 0 w 557566"/>
              <a:gd name="connsiteY7" fmla="*/ 108000 h 557566"/>
              <a:gd name="connsiteX8" fmla="*/ 108000 w 557566"/>
              <a:gd name="connsiteY8" fmla="*/ 0 h 557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7566" h="557566">
                <a:moveTo>
                  <a:pt x="108000" y="0"/>
                </a:moveTo>
                <a:lnTo>
                  <a:pt x="449565" y="0"/>
                </a:lnTo>
                <a:cubicBezTo>
                  <a:pt x="509182" y="0"/>
                  <a:pt x="557566" y="48384"/>
                  <a:pt x="557566" y="108000"/>
                </a:cubicBezTo>
                <a:lnTo>
                  <a:pt x="557566" y="449566"/>
                </a:lnTo>
                <a:cubicBezTo>
                  <a:pt x="557566" y="509182"/>
                  <a:pt x="509182" y="557566"/>
                  <a:pt x="449565" y="557566"/>
                </a:cubicBezTo>
                <a:lnTo>
                  <a:pt x="108000" y="557566"/>
                </a:lnTo>
                <a:cubicBezTo>
                  <a:pt x="48384" y="557566"/>
                  <a:pt x="0" y="509182"/>
                  <a:pt x="0" y="449566"/>
                </a:cubicBezTo>
                <a:lnTo>
                  <a:pt x="0" y="108000"/>
                </a:lnTo>
                <a:cubicBezTo>
                  <a:pt x="0" y="48384"/>
                  <a:pt x="48384" y="0"/>
                  <a:pt x="108000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83" name="矩形 28"/>
          <p:cNvSpPr/>
          <p:nvPr/>
        </p:nvSpPr>
        <p:spPr>
          <a:xfrm>
            <a:off x="7001810" y="2657231"/>
            <a:ext cx="557566" cy="557566"/>
          </a:xfrm>
          <a:custGeom>
            <a:avLst/>
            <a:gdLst>
              <a:gd name="connsiteX0" fmla="*/ 108000 w 557566"/>
              <a:gd name="connsiteY0" fmla="*/ 0 h 557566"/>
              <a:gd name="connsiteX1" fmla="*/ 449565 w 557566"/>
              <a:gd name="connsiteY1" fmla="*/ 0 h 557566"/>
              <a:gd name="connsiteX2" fmla="*/ 557566 w 557566"/>
              <a:gd name="connsiteY2" fmla="*/ 108000 h 557566"/>
              <a:gd name="connsiteX3" fmla="*/ 557566 w 557566"/>
              <a:gd name="connsiteY3" fmla="*/ 449566 h 557566"/>
              <a:gd name="connsiteX4" fmla="*/ 449565 w 557566"/>
              <a:gd name="connsiteY4" fmla="*/ 557566 h 557566"/>
              <a:gd name="connsiteX5" fmla="*/ 108000 w 557566"/>
              <a:gd name="connsiteY5" fmla="*/ 557566 h 557566"/>
              <a:gd name="connsiteX6" fmla="*/ 0 w 557566"/>
              <a:gd name="connsiteY6" fmla="*/ 449566 h 557566"/>
              <a:gd name="connsiteX7" fmla="*/ 0 w 557566"/>
              <a:gd name="connsiteY7" fmla="*/ 108000 h 557566"/>
              <a:gd name="connsiteX8" fmla="*/ 108000 w 557566"/>
              <a:gd name="connsiteY8" fmla="*/ 0 h 557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7566" h="557566">
                <a:moveTo>
                  <a:pt x="108000" y="0"/>
                </a:moveTo>
                <a:lnTo>
                  <a:pt x="449565" y="0"/>
                </a:lnTo>
                <a:cubicBezTo>
                  <a:pt x="509182" y="0"/>
                  <a:pt x="557566" y="48384"/>
                  <a:pt x="557566" y="108000"/>
                </a:cubicBezTo>
                <a:lnTo>
                  <a:pt x="557566" y="449566"/>
                </a:lnTo>
                <a:cubicBezTo>
                  <a:pt x="557566" y="509182"/>
                  <a:pt x="509182" y="557566"/>
                  <a:pt x="449565" y="557566"/>
                </a:cubicBezTo>
                <a:lnTo>
                  <a:pt x="108000" y="557566"/>
                </a:lnTo>
                <a:cubicBezTo>
                  <a:pt x="48384" y="557566"/>
                  <a:pt x="0" y="509182"/>
                  <a:pt x="0" y="449566"/>
                </a:cubicBezTo>
                <a:lnTo>
                  <a:pt x="0" y="108000"/>
                </a:lnTo>
                <a:cubicBezTo>
                  <a:pt x="0" y="48384"/>
                  <a:pt x="48384" y="0"/>
                  <a:pt x="108000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84" name="矩形 29"/>
          <p:cNvSpPr/>
          <p:nvPr/>
        </p:nvSpPr>
        <p:spPr>
          <a:xfrm>
            <a:off x="7001810" y="3386029"/>
            <a:ext cx="557566" cy="557566"/>
          </a:xfrm>
          <a:custGeom>
            <a:avLst/>
            <a:gdLst>
              <a:gd name="connsiteX0" fmla="*/ 108000 w 557566"/>
              <a:gd name="connsiteY0" fmla="*/ 0 h 557566"/>
              <a:gd name="connsiteX1" fmla="*/ 449565 w 557566"/>
              <a:gd name="connsiteY1" fmla="*/ 0 h 557566"/>
              <a:gd name="connsiteX2" fmla="*/ 557566 w 557566"/>
              <a:gd name="connsiteY2" fmla="*/ 108000 h 557566"/>
              <a:gd name="connsiteX3" fmla="*/ 557566 w 557566"/>
              <a:gd name="connsiteY3" fmla="*/ 449566 h 557566"/>
              <a:gd name="connsiteX4" fmla="*/ 449565 w 557566"/>
              <a:gd name="connsiteY4" fmla="*/ 557566 h 557566"/>
              <a:gd name="connsiteX5" fmla="*/ 108000 w 557566"/>
              <a:gd name="connsiteY5" fmla="*/ 557566 h 557566"/>
              <a:gd name="connsiteX6" fmla="*/ 0 w 557566"/>
              <a:gd name="connsiteY6" fmla="*/ 449566 h 557566"/>
              <a:gd name="connsiteX7" fmla="*/ 0 w 557566"/>
              <a:gd name="connsiteY7" fmla="*/ 108000 h 557566"/>
              <a:gd name="connsiteX8" fmla="*/ 108000 w 557566"/>
              <a:gd name="connsiteY8" fmla="*/ 0 h 557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7566" h="557566">
                <a:moveTo>
                  <a:pt x="108000" y="0"/>
                </a:moveTo>
                <a:lnTo>
                  <a:pt x="449565" y="0"/>
                </a:lnTo>
                <a:cubicBezTo>
                  <a:pt x="509182" y="0"/>
                  <a:pt x="557566" y="48384"/>
                  <a:pt x="557566" y="108000"/>
                </a:cubicBezTo>
                <a:lnTo>
                  <a:pt x="557566" y="449566"/>
                </a:lnTo>
                <a:cubicBezTo>
                  <a:pt x="557566" y="509182"/>
                  <a:pt x="509182" y="557566"/>
                  <a:pt x="449565" y="557566"/>
                </a:cubicBezTo>
                <a:lnTo>
                  <a:pt x="108000" y="557566"/>
                </a:lnTo>
                <a:cubicBezTo>
                  <a:pt x="48384" y="557566"/>
                  <a:pt x="0" y="509182"/>
                  <a:pt x="0" y="449566"/>
                </a:cubicBezTo>
                <a:lnTo>
                  <a:pt x="0" y="108000"/>
                </a:lnTo>
                <a:cubicBezTo>
                  <a:pt x="0" y="48384"/>
                  <a:pt x="48384" y="0"/>
                  <a:pt x="108000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pic>
        <p:nvPicPr>
          <p:cNvPr id="132" name="图片 131"/>
          <p:cNvPicPr>
            <a:picLocks noChangeAspect="1"/>
          </p:cNvPicPr>
          <p:nvPr/>
        </p:nvPicPr>
        <p:blipFill>
          <a:blip r:embed="rId5"/>
          <a:srcRect r="41506"/>
          <a:stretch>
            <a:fillRect/>
          </a:stretch>
        </p:blipFill>
        <p:spPr>
          <a:xfrm>
            <a:off x="523240" y="1928495"/>
            <a:ext cx="2084070" cy="1979295"/>
          </a:xfrm>
          <a:prstGeom prst="rect">
            <a:avLst/>
          </a:prstGeom>
        </p:spPr>
      </p:pic>
      <p:sp>
        <p:nvSpPr>
          <p:cNvPr id="133" name="文本框 132"/>
          <p:cNvSpPr txBox="1"/>
          <p:nvPr/>
        </p:nvSpPr>
        <p:spPr>
          <a:xfrm>
            <a:off x="7080885" y="2007870"/>
            <a:ext cx="475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sym typeface="+mn-ea"/>
              </a:rPr>
              <a:t>CI</a:t>
            </a:r>
            <a:endParaRPr lang="zh-CN" altLang="en-US"/>
          </a:p>
        </p:txBody>
      </p:sp>
      <p:sp>
        <p:nvSpPr>
          <p:cNvPr id="134" name="文本框 133"/>
          <p:cNvSpPr txBox="1"/>
          <p:nvPr/>
        </p:nvSpPr>
        <p:spPr>
          <a:xfrm>
            <a:off x="7014210" y="2743200"/>
            <a:ext cx="628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sym typeface="+mn-ea"/>
              </a:rPr>
              <a:t>C</a:t>
            </a:r>
            <a:r>
              <a:rPr lang="en-US" altLang="zh-CN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sym typeface="+mn-ea"/>
              </a:rPr>
              <a:t>D</a:t>
            </a:r>
          </a:p>
        </p:txBody>
      </p:sp>
      <p:sp>
        <p:nvSpPr>
          <p:cNvPr id="135" name="文本框 134"/>
          <p:cNvSpPr txBox="1"/>
          <p:nvPr/>
        </p:nvSpPr>
        <p:spPr>
          <a:xfrm>
            <a:off x="7042785" y="3472180"/>
            <a:ext cx="628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sym typeface="+mn-ea"/>
              </a:rPr>
              <a:t>C</a:t>
            </a:r>
            <a:r>
              <a:rPr lang="en-US" altLang="zh-CN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sym typeface="+mn-ea"/>
              </a:rPr>
              <a:t>D</a:t>
            </a:r>
          </a:p>
        </p:txBody>
      </p:sp>
      <p:sp>
        <p:nvSpPr>
          <p:cNvPr id="136" name="文本框 135"/>
          <p:cNvSpPr txBox="1"/>
          <p:nvPr/>
        </p:nvSpPr>
        <p:spPr>
          <a:xfrm>
            <a:off x="3144520" y="1882775"/>
            <a:ext cx="1516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2"/>
                </a:solidFill>
              </a:rPr>
              <a:t>概念：</a:t>
            </a:r>
          </a:p>
        </p:txBody>
      </p:sp>
      <p:sp>
        <p:nvSpPr>
          <p:cNvPr id="158" name="矩形 27"/>
          <p:cNvSpPr/>
          <p:nvPr/>
        </p:nvSpPr>
        <p:spPr>
          <a:xfrm>
            <a:off x="4103670" y="4406838"/>
            <a:ext cx="557566" cy="557566"/>
          </a:xfrm>
          <a:custGeom>
            <a:avLst/>
            <a:gdLst>
              <a:gd name="connsiteX0" fmla="*/ 108000 w 557566"/>
              <a:gd name="connsiteY0" fmla="*/ 0 h 557566"/>
              <a:gd name="connsiteX1" fmla="*/ 449565 w 557566"/>
              <a:gd name="connsiteY1" fmla="*/ 0 h 557566"/>
              <a:gd name="connsiteX2" fmla="*/ 557566 w 557566"/>
              <a:gd name="connsiteY2" fmla="*/ 108000 h 557566"/>
              <a:gd name="connsiteX3" fmla="*/ 557566 w 557566"/>
              <a:gd name="connsiteY3" fmla="*/ 449566 h 557566"/>
              <a:gd name="connsiteX4" fmla="*/ 449565 w 557566"/>
              <a:gd name="connsiteY4" fmla="*/ 557566 h 557566"/>
              <a:gd name="connsiteX5" fmla="*/ 108000 w 557566"/>
              <a:gd name="connsiteY5" fmla="*/ 557566 h 557566"/>
              <a:gd name="connsiteX6" fmla="*/ 0 w 557566"/>
              <a:gd name="connsiteY6" fmla="*/ 449566 h 557566"/>
              <a:gd name="connsiteX7" fmla="*/ 0 w 557566"/>
              <a:gd name="connsiteY7" fmla="*/ 108000 h 557566"/>
              <a:gd name="connsiteX8" fmla="*/ 108000 w 557566"/>
              <a:gd name="connsiteY8" fmla="*/ 0 h 557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7566" h="557566">
                <a:moveTo>
                  <a:pt x="108000" y="0"/>
                </a:moveTo>
                <a:lnTo>
                  <a:pt x="449565" y="0"/>
                </a:lnTo>
                <a:cubicBezTo>
                  <a:pt x="509182" y="0"/>
                  <a:pt x="557566" y="48384"/>
                  <a:pt x="557566" y="108000"/>
                </a:cubicBezTo>
                <a:lnTo>
                  <a:pt x="557566" y="449566"/>
                </a:lnTo>
                <a:cubicBezTo>
                  <a:pt x="557566" y="509182"/>
                  <a:pt x="509182" y="557566"/>
                  <a:pt x="449565" y="557566"/>
                </a:cubicBezTo>
                <a:lnTo>
                  <a:pt x="108000" y="557566"/>
                </a:lnTo>
                <a:cubicBezTo>
                  <a:pt x="48384" y="557566"/>
                  <a:pt x="0" y="509182"/>
                  <a:pt x="0" y="449566"/>
                </a:cubicBezTo>
                <a:lnTo>
                  <a:pt x="0" y="108000"/>
                </a:lnTo>
                <a:cubicBezTo>
                  <a:pt x="0" y="48384"/>
                  <a:pt x="48384" y="0"/>
                  <a:pt x="108000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159" name="矩形 28"/>
          <p:cNvSpPr/>
          <p:nvPr/>
        </p:nvSpPr>
        <p:spPr>
          <a:xfrm>
            <a:off x="6444280" y="4392686"/>
            <a:ext cx="557566" cy="557566"/>
          </a:xfrm>
          <a:custGeom>
            <a:avLst/>
            <a:gdLst>
              <a:gd name="connsiteX0" fmla="*/ 108000 w 557566"/>
              <a:gd name="connsiteY0" fmla="*/ 0 h 557566"/>
              <a:gd name="connsiteX1" fmla="*/ 449565 w 557566"/>
              <a:gd name="connsiteY1" fmla="*/ 0 h 557566"/>
              <a:gd name="connsiteX2" fmla="*/ 557566 w 557566"/>
              <a:gd name="connsiteY2" fmla="*/ 108000 h 557566"/>
              <a:gd name="connsiteX3" fmla="*/ 557566 w 557566"/>
              <a:gd name="connsiteY3" fmla="*/ 449566 h 557566"/>
              <a:gd name="connsiteX4" fmla="*/ 449565 w 557566"/>
              <a:gd name="connsiteY4" fmla="*/ 557566 h 557566"/>
              <a:gd name="connsiteX5" fmla="*/ 108000 w 557566"/>
              <a:gd name="connsiteY5" fmla="*/ 557566 h 557566"/>
              <a:gd name="connsiteX6" fmla="*/ 0 w 557566"/>
              <a:gd name="connsiteY6" fmla="*/ 449566 h 557566"/>
              <a:gd name="connsiteX7" fmla="*/ 0 w 557566"/>
              <a:gd name="connsiteY7" fmla="*/ 108000 h 557566"/>
              <a:gd name="connsiteX8" fmla="*/ 108000 w 557566"/>
              <a:gd name="connsiteY8" fmla="*/ 0 h 557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7566" h="557566">
                <a:moveTo>
                  <a:pt x="108000" y="0"/>
                </a:moveTo>
                <a:lnTo>
                  <a:pt x="449565" y="0"/>
                </a:lnTo>
                <a:cubicBezTo>
                  <a:pt x="509182" y="0"/>
                  <a:pt x="557566" y="48384"/>
                  <a:pt x="557566" y="108000"/>
                </a:cubicBezTo>
                <a:lnTo>
                  <a:pt x="557566" y="449566"/>
                </a:lnTo>
                <a:cubicBezTo>
                  <a:pt x="557566" y="509182"/>
                  <a:pt x="509182" y="557566"/>
                  <a:pt x="449565" y="557566"/>
                </a:cubicBezTo>
                <a:lnTo>
                  <a:pt x="108000" y="557566"/>
                </a:lnTo>
                <a:cubicBezTo>
                  <a:pt x="48384" y="557566"/>
                  <a:pt x="0" y="509182"/>
                  <a:pt x="0" y="449566"/>
                </a:cubicBezTo>
                <a:lnTo>
                  <a:pt x="0" y="108000"/>
                </a:lnTo>
                <a:cubicBezTo>
                  <a:pt x="0" y="48384"/>
                  <a:pt x="48384" y="0"/>
                  <a:pt x="108000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160" name="矩形 29"/>
          <p:cNvSpPr/>
          <p:nvPr/>
        </p:nvSpPr>
        <p:spPr>
          <a:xfrm>
            <a:off x="8398810" y="4393139"/>
            <a:ext cx="557566" cy="557566"/>
          </a:xfrm>
          <a:custGeom>
            <a:avLst/>
            <a:gdLst>
              <a:gd name="connsiteX0" fmla="*/ 108000 w 557566"/>
              <a:gd name="connsiteY0" fmla="*/ 0 h 557566"/>
              <a:gd name="connsiteX1" fmla="*/ 449565 w 557566"/>
              <a:gd name="connsiteY1" fmla="*/ 0 h 557566"/>
              <a:gd name="connsiteX2" fmla="*/ 557566 w 557566"/>
              <a:gd name="connsiteY2" fmla="*/ 108000 h 557566"/>
              <a:gd name="connsiteX3" fmla="*/ 557566 w 557566"/>
              <a:gd name="connsiteY3" fmla="*/ 449566 h 557566"/>
              <a:gd name="connsiteX4" fmla="*/ 449565 w 557566"/>
              <a:gd name="connsiteY4" fmla="*/ 557566 h 557566"/>
              <a:gd name="connsiteX5" fmla="*/ 108000 w 557566"/>
              <a:gd name="connsiteY5" fmla="*/ 557566 h 557566"/>
              <a:gd name="connsiteX6" fmla="*/ 0 w 557566"/>
              <a:gd name="connsiteY6" fmla="*/ 449566 h 557566"/>
              <a:gd name="connsiteX7" fmla="*/ 0 w 557566"/>
              <a:gd name="connsiteY7" fmla="*/ 108000 h 557566"/>
              <a:gd name="connsiteX8" fmla="*/ 108000 w 557566"/>
              <a:gd name="connsiteY8" fmla="*/ 0 h 557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7566" h="557566">
                <a:moveTo>
                  <a:pt x="108000" y="0"/>
                </a:moveTo>
                <a:lnTo>
                  <a:pt x="449565" y="0"/>
                </a:lnTo>
                <a:cubicBezTo>
                  <a:pt x="509182" y="0"/>
                  <a:pt x="557566" y="48384"/>
                  <a:pt x="557566" y="108000"/>
                </a:cubicBezTo>
                <a:lnTo>
                  <a:pt x="557566" y="449566"/>
                </a:lnTo>
                <a:cubicBezTo>
                  <a:pt x="557566" y="509182"/>
                  <a:pt x="509182" y="557566"/>
                  <a:pt x="449565" y="557566"/>
                </a:cubicBezTo>
                <a:lnTo>
                  <a:pt x="108000" y="557566"/>
                </a:lnTo>
                <a:cubicBezTo>
                  <a:pt x="48384" y="557566"/>
                  <a:pt x="0" y="509182"/>
                  <a:pt x="0" y="449566"/>
                </a:cubicBezTo>
                <a:lnTo>
                  <a:pt x="0" y="108000"/>
                </a:lnTo>
                <a:cubicBezTo>
                  <a:pt x="0" y="48384"/>
                  <a:pt x="48384" y="0"/>
                  <a:pt x="108000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4182745" y="4486275"/>
            <a:ext cx="475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sym typeface="+mn-ea"/>
              </a:rPr>
              <a:t>CI</a:t>
            </a:r>
            <a:endParaRPr lang="zh-CN" altLang="en-US"/>
          </a:p>
        </p:txBody>
      </p:sp>
      <p:sp>
        <p:nvSpPr>
          <p:cNvPr id="162" name="文本框 161"/>
          <p:cNvSpPr txBox="1"/>
          <p:nvPr/>
        </p:nvSpPr>
        <p:spPr>
          <a:xfrm>
            <a:off x="6456680" y="4478655"/>
            <a:ext cx="628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sym typeface="+mn-ea"/>
              </a:rPr>
              <a:t>C</a:t>
            </a:r>
            <a:r>
              <a:rPr lang="en-US" altLang="zh-CN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sym typeface="+mn-ea"/>
              </a:rPr>
              <a:t>D</a:t>
            </a:r>
          </a:p>
        </p:txBody>
      </p:sp>
      <p:sp>
        <p:nvSpPr>
          <p:cNvPr id="163" name="文本框 162"/>
          <p:cNvSpPr txBox="1"/>
          <p:nvPr/>
        </p:nvSpPr>
        <p:spPr>
          <a:xfrm>
            <a:off x="8439785" y="4479290"/>
            <a:ext cx="628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sym typeface="+mn-ea"/>
              </a:rPr>
              <a:t>C</a:t>
            </a:r>
            <a:r>
              <a:rPr lang="en-US" altLang="zh-CN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sym typeface="+mn-ea"/>
              </a:rPr>
              <a:t>D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图片 1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95" y="3799205"/>
            <a:ext cx="6984365" cy="290004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8400" y="551250"/>
            <a:ext cx="10969200" cy="705600"/>
          </a:xfrm>
        </p:spPr>
        <p:txBody>
          <a:bodyPr>
            <a:normAutofit/>
          </a:bodyPr>
          <a:lstStyle/>
          <a:p>
            <a:r>
              <a:rPr lang="en-US" altLang="zh-CN" b="0" spc="0" noProof="0" dirty="0">
                <a:ln>
                  <a:noFill/>
                </a:ln>
                <a:effectLst/>
                <a:uLnTx/>
                <a:latin typeface="思源黑体 CN Bold" panose="020B0800000000000000" charset="-122"/>
                <a:ea typeface="思源黑体 CN Bold" panose="020B0800000000000000" charset="-122"/>
                <a:cs typeface="+mn-cs"/>
                <a:sym typeface="+mn-ea"/>
              </a:rPr>
              <a:t>1. CI/CD</a:t>
            </a:r>
            <a:r>
              <a:rPr lang="zh-CN" altLang="en-US" b="0" spc="0" noProof="0" dirty="0">
                <a:ln>
                  <a:noFill/>
                </a:ln>
                <a:effectLst/>
                <a:uLnTx/>
                <a:latin typeface="思源黑体 CN Bold" panose="020B0800000000000000" charset="-122"/>
                <a:ea typeface="思源黑体 CN Bold" panose="020B0800000000000000" charset="-122"/>
                <a:cs typeface="+mn-cs"/>
                <a:sym typeface="+mn-ea"/>
              </a:rPr>
              <a:t>的容器技术使用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5"/>
          <a:srcRect l="43924"/>
          <a:stretch>
            <a:fillRect/>
          </a:stretch>
        </p:blipFill>
        <p:spPr>
          <a:xfrm>
            <a:off x="1010285" y="1805940"/>
            <a:ext cx="3832860" cy="15011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9985" y="2007870"/>
            <a:ext cx="1800225" cy="1133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7120" y="1919605"/>
            <a:ext cx="1164590" cy="12128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597616" y="1304495"/>
            <a:ext cx="317436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Repository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容器仓库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555296" y="1313524"/>
            <a:ext cx="262128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</a:rPr>
              <a:t>容器</a:t>
            </a: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</a:rPr>
              <a:t>集群管理平台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charset="-122"/>
              <a:ea typeface="思源黑体 CN Bold" panose="020B0800000000000000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11210" y="3687445"/>
            <a:ext cx="31661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0A114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在</a:t>
            </a:r>
            <a:r>
              <a:rPr lang="en-US" altLang="zh-CN" sz="2400" dirty="0">
                <a:solidFill>
                  <a:srgbClr val="F0A114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CI/CD</a:t>
            </a:r>
            <a:r>
              <a:rPr lang="zh-CN" altLang="en-US" sz="2400" dirty="0">
                <a:solidFill>
                  <a:srgbClr val="F0A114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开发中，使用到了容器仓库和容器的集群管理平台</a:t>
            </a:r>
          </a:p>
        </p:txBody>
      </p:sp>
      <p:sp>
        <p:nvSpPr>
          <p:cNvPr id="13" name="标题 3"/>
          <p:cNvSpPr>
            <a:spLocks noGrp="1"/>
          </p:cNvSpPr>
          <p:nvPr/>
        </p:nvSpPr>
        <p:spPr>
          <a:xfrm>
            <a:off x="803275" y="1100455"/>
            <a:ext cx="3970020" cy="705485"/>
          </a:xfrm>
          <a:prstGeom prst="rect">
            <a:avLst/>
          </a:prstGeom>
        </p:spPr>
        <p:txBody>
          <a:bodyPr vert="horz" lIns="90000" tIns="46800" rIns="90000" bIns="46800" rtlCol="0" anchor="ctr" anchorCtr="0"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0" spc="0" noProof="0" dirty="0">
                <a:ln>
                  <a:noFill/>
                </a:ln>
                <a:effectLst/>
                <a:uLnTx/>
                <a:latin typeface="思源黑体 CN Bold" panose="020B0800000000000000" charset="-122"/>
                <a:ea typeface="思源黑体 CN Bold" panose="020B0800000000000000" charset="-122"/>
                <a:cs typeface="+mn-cs"/>
                <a:sym typeface="+mn-ea"/>
              </a:rPr>
              <a:t>在持续交付和持续部署中：</a:t>
            </a:r>
          </a:p>
        </p:txBody>
      </p:sp>
      <p:sp>
        <p:nvSpPr>
          <p:cNvPr id="14" name="标题 3"/>
          <p:cNvSpPr>
            <a:spLocks noGrp="1"/>
          </p:cNvSpPr>
          <p:nvPr/>
        </p:nvSpPr>
        <p:spPr>
          <a:xfrm>
            <a:off x="733425" y="3307080"/>
            <a:ext cx="4109720" cy="705485"/>
          </a:xfrm>
          <a:prstGeom prst="rect">
            <a:avLst/>
          </a:prstGeom>
        </p:spPr>
        <p:txBody>
          <a:bodyPr vert="horz" lIns="90000" tIns="46800" rIns="90000" bIns="46800" rtlCol="0" anchor="ctr" anchorCtr="0"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0" spc="0" noProof="0" dirty="0">
                <a:ln>
                  <a:noFill/>
                </a:ln>
                <a:effectLst/>
                <a:uLnTx/>
                <a:latin typeface="思源黑体 CN Bold" panose="020B0800000000000000" charset="-122"/>
                <a:ea typeface="思源黑体 CN Bold" panose="020B0800000000000000" charset="-122"/>
                <a:cs typeface="+mn-cs"/>
                <a:sym typeface="+mn-ea"/>
              </a:rPr>
              <a:t>CI/CD Pipeline</a:t>
            </a:r>
            <a:r>
              <a:rPr lang="zh-CN" altLang="en-US" sz="2000" b="0" spc="0" noProof="0" dirty="0">
                <a:ln>
                  <a:noFill/>
                </a:ln>
                <a:effectLst/>
                <a:uLnTx/>
                <a:latin typeface="思源黑体 CN Bold" panose="020B0800000000000000" charset="-122"/>
                <a:ea typeface="思源黑体 CN Bold" panose="020B0800000000000000" charset="-122"/>
                <a:cs typeface="+mn-cs"/>
                <a:sym typeface="+mn-ea"/>
              </a:rPr>
              <a:t>使用技术的示例：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9" grpId="0"/>
      <p:bldP spid="19" grpId="1"/>
      <p:bldP spid="10" grpId="0"/>
      <p:bldP spid="10" grpId="1"/>
      <p:bldP spid="12" grpId="0"/>
      <p:bldP spid="12" grpId="1"/>
      <p:bldP spid="13" grpId="0"/>
      <p:bldP spid="13" grpId="1"/>
      <p:bldP spid="14" grpId="0"/>
      <p:bldP spid="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spc="0" noProof="0" dirty="0">
                <a:ln>
                  <a:noFill/>
                </a:ln>
                <a:effectLst/>
                <a:uLnTx/>
                <a:latin typeface="思源黑体 CN Bold" panose="020B0800000000000000" charset="-122"/>
                <a:ea typeface="思源黑体 CN Bold" panose="020B0800000000000000" charset="-122"/>
                <a:cs typeface="+mn-cs"/>
                <a:sym typeface="+mn-ea"/>
              </a:rPr>
              <a:t>2. k8s</a:t>
            </a:r>
            <a:r>
              <a:rPr lang="zh-CN" altLang="en-US" b="0" spc="0" noProof="0" dirty="0">
                <a:ln>
                  <a:noFill/>
                </a:ln>
                <a:effectLst/>
                <a:uLnTx/>
                <a:latin typeface="思源黑体 CN Bold" panose="020B0800000000000000" charset="-122"/>
                <a:ea typeface="思源黑体 CN Bold" panose="020B0800000000000000" charset="-122"/>
                <a:cs typeface="+mn-cs"/>
                <a:sym typeface="+mn-ea"/>
              </a:rPr>
              <a:t>的容器调度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2830" y="3621405"/>
            <a:ext cx="4481830" cy="29127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830" y="1492885"/>
            <a:ext cx="2756535" cy="1638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25900" y="2486025"/>
            <a:ext cx="3863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应用：机器人</a:t>
            </a:r>
          </a:p>
          <a:p>
            <a:r>
              <a:rPr lang="zh-CN" altLang="en-US"/>
              <a:t>容器：玻璃瓶</a:t>
            </a:r>
          </a:p>
        </p:txBody>
      </p:sp>
      <p:sp>
        <p:nvSpPr>
          <p:cNvPr id="13" name="矩形: 圆角 12"/>
          <p:cNvSpPr/>
          <p:nvPr/>
        </p:nvSpPr>
        <p:spPr>
          <a:xfrm>
            <a:off x="7422896" y="0"/>
            <a:ext cx="4769104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14FA2"/>
              </a:gs>
              <a:gs pos="96000">
                <a:srgbClr val="0E1E38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7422896" y="0"/>
            <a:ext cx="4769104" cy="2619737"/>
          </a:xfrm>
          <a:prstGeom prst="roundRect">
            <a:avLst>
              <a:gd name="adj" fmla="val 0"/>
            </a:avLst>
          </a:prstGeom>
          <a:gradFill flip="none" rotWithShape="1">
            <a:gsLst>
              <a:gs pos="35000">
                <a:srgbClr val="DC8A06"/>
              </a:gs>
              <a:gs pos="100000">
                <a:srgbClr val="FCC352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8067192" y="1168557"/>
            <a:ext cx="3338100" cy="681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sym typeface="+mn-ea"/>
              </a:rPr>
              <a:t>1、资源编排</a:t>
            </a:r>
          </a:p>
          <a:p>
            <a:pPr marL="0"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sym typeface="+mn-ea"/>
              </a:rPr>
              <a:t>2、容器的产生和销毁</a:t>
            </a:r>
            <a:endParaRPr lang="en-US" altLang="zh-CN" sz="16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 Bold"/>
              <a:ea typeface="思源黑体 CN Bold" panose="020B0800000000000000" charset="-122"/>
              <a:sym typeface="+mn-ea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8002905" y="371475"/>
            <a:ext cx="1516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2"/>
                </a:solidFill>
              </a:rPr>
              <a:t>功能：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067040" y="2932430"/>
            <a:ext cx="2437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2"/>
                </a:solidFill>
              </a:rPr>
              <a:t>处理的问题：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067040" y="3621405"/>
            <a:ext cx="3753485" cy="1565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sym typeface="+mn-ea"/>
              </a:rPr>
              <a:t>1、</a:t>
            </a:r>
            <a:r>
              <a:rPr lang="en-US" altLang="zh-CN" sz="16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sym typeface="+mn-ea"/>
              </a:rPr>
              <a:t>IP</a:t>
            </a:r>
            <a:r>
              <a:rPr lang="zh-CN" altLang="en-US" sz="16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sym typeface="+mn-ea"/>
              </a:rPr>
              <a:t>地址的保留</a:t>
            </a:r>
          </a:p>
          <a:p>
            <a:pPr marL="0"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sym typeface="+mn-ea"/>
              </a:rPr>
              <a:t>2、算力扯平（服务器性能不一）</a:t>
            </a:r>
          </a:p>
          <a:p>
            <a:pPr marL="0"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sym typeface="+mn-ea"/>
              </a:rPr>
              <a:t>3</a:t>
            </a:r>
            <a:r>
              <a:rPr lang="zh-CN" altLang="en-US" sz="16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sym typeface="+mn-ea"/>
              </a:rPr>
              <a:t>、提前预测</a:t>
            </a:r>
          </a:p>
          <a:p>
            <a:pPr marL="0"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sym typeface="+mn-ea"/>
              </a:rPr>
              <a:t>4</a:t>
            </a:r>
            <a:r>
              <a:rPr lang="zh-CN" altLang="en-US" sz="16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sym typeface="+mn-ea"/>
              </a:rPr>
              <a:t>、有状态容器的数据保留（数据库）</a:t>
            </a:r>
          </a:p>
          <a:p>
            <a:pPr marL="0"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sym typeface="+mn-ea"/>
              </a:rPr>
              <a:t>	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3"/>
          <p:cNvSpPr/>
          <p:nvPr/>
        </p:nvSpPr>
        <p:spPr>
          <a:xfrm>
            <a:off x="-3810" y="2250150"/>
            <a:ext cx="6096000" cy="473739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14FA2"/>
              </a:gs>
              <a:gs pos="96000">
                <a:srgbClr val="0E1E38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273755"/>
            <a:ext cx="10969200" cy="705600"/>
          </a:xfrm>
        </p:spPr>
        <p:txBody>
          <a:bodyPr>
            <a:normAutofit/>
          </a:bodyPr>
          <a:lstStyle/>
          <a:p>
            <a:r>
              <a:rPr lang="en-US" altLang="zh-CN" b="0" spc="0" noProof="0" dirty="0">
                <a:ln>
                  <a:noFill/>
                </a:ln>
                <a:effectLst/>
                <a:uLnTx/>
                <a:latin typeface="思源黑体 CN Bold" panose="020B0800000000000000" charset="-122"/>
                <a:ea typeface="思源黑体 CN Bold" panose="020B0800000000000000" charset="-122"/>
                <a:cs typeface="+mn-cs"/>
                <a:sym typeface="+mn-ea"/>
              </a:rPr>
              <a:t>· </a:t>
            </a:r>
            <a:r>
              <a:rPr lang="zh-CN" altLang="en-US" b="0" spc="0" noProof="0" dirty="0">
                <a:ln>
                  <a:noFill/>
                </a:ln>
                <a:effectLst/>
                <a:uLnTx/>
                <a:latin typeface="思源黑体 CN Bold" panose="020B0800000000000000" charset="-122"/>
                <a:ea typeface="思源黑体 CN Bold" panose="020B0800000000000000" charset="-122"/>
                <a:cs typeface="+mn-cs"/>
                <a:sym typeface="+mn-ea"/>
              </a:rPr>
              <a:t>云原生的综合使用</a:t>
            </a:r>
            <a:endParaRPr lang="zh-CN" altLang="en-US" dirty="0"/>
          </a:p>
        </p:txBody>
      </p:sp>
      <p:sp>
        <p:nvSpPr>
          <p:cNvPr id="36" name="矩形: 圆角 35"/>
          <p:cNvSpPr/>
          <p:nvPr/>
        </p:nvSpPr>
        <p:spPr>
          <a:xfrm>
            <a:off x="6092191" y="2237980"/>
            <a:ext cx="6096000" cy="4737390"/>
          </a:xfrm>
          <a:prstGeom prst="roundRect">
            <a:avLst>
              <a:gd name="adj" fmla="val 0"/>
            </a:avLst>
          </a:prstGeom>
          <a:gradFill flip="none" rotWithShape="1">
            <a:gsLst>
              <a:gs pos="35000">
                <a:srgbClr val="DC8A06"/>
              </a:gs>
              <a:gs pos="100000">
                <a:srgbClr val="FCC352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9581" y="3723862"/>
            <a:ext cx="498972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2400" dirty="0">
                <a:solidFill>
                  <a:srgbClr val="F0A114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Cloud表示应用程序位于云中，而不是传统的数据中心</a:t>
            </a:r>
            <a:r>
              <a:rPr lang="zh-CN" altLang="en-US" sz="2400" dirty="0">
                <a:solidFill>
                  <a:srgbClr val="F0A114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。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7025005" y="3256915"/>
            <a:ext cx="44278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6254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Native表示应用程序从设计之初即考虑到云的环境</a:t>
            </a:r>
            <a:r>
              <a:rPr lang="zh-CN" altLang="en-US" sz="2400" dirty="0">
                <a:solidFill>
                  <a:srgbClr val="06254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。</a:t>
            </a:r>
            <a:endParaRPr lang="en-US" altLang="zh-CN" sz="2400" dirty="0">
              <a:solidFill>
                <a:srgbClr val="06254A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6254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原生为云而设计，在云上以最佳姿势运行，充分利用和发挥云平台的弹性+分布式优势</a:t>
            </a:r>
            <a:r>
              <a:rPr lang="zh-CN" altLang="en-US" sz="2400" dirty="0">
                <a:solidFill>
                  <a:srgbClr val="06254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。</a:t>
            </a:r>
          </a:p>
        </p:txBody>
      </p:sp>
      <p:pic>
        <p:nvPicPr>
          <p:cNvPr id="101" name="图片 100"/>
          <p:cNvPicPr>
            <a:picLocks noChangeAspect="1"/>
          </p:cNvPicPr>
          <p:nvPr/>
        </p:nvPicPr>
        <p:blipFill>
          <a:blip r:embed="rId3"/>
          <a:srcRect l="7401" r="12162"/>
          <a:stretch>
            <a:fillRect/>
          </a:stretch>
        </p:blipFill>
        <p:spPr>
          <a:xfrm>
            <a:off x="9632315" y="217805"/>
            <a:ext cx="2173605" cy="16960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55052" y="1519797"/>
            <a:ext cx="556958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CLOUD NATIVE = CLOUD + NATIVE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88010" y="2520315"/>
            <a:ext cx="159321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0" lang="zh-CN" altLang="en-US" sz="2400" b="0" i="0" u="none" strike="noStrike" kern="1200" cap="none" spc="0" normalizeH="0" baseline="0" dirty="0">
                <a:solidFill>
                  <a:srgbClr val="F0A114"/>
                </a:solidFill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CLOUD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65265" y="2484755"/>
            <a:ext cx="159321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NATIVE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55052" y="979412"/>
            <a:ext cx="704088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定义：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云原生是一种构建和运行应用程序的方法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spc="0" noProof="0" dirty="0">
                <a:ln>
                  <a:noFill/>
                </a:ln>
                <a:effectLst/>
                <a:uLnTx/>
                <a:latin typeface="思源黑体 CN Bold" panose="020B0800000000000000" charset="-122"/>
                <a:ea typeface="思源黑体 CN Bold" panose="020B0800000000000000" charset="-122"/>
                <a:cs typeface="+mn-cs"/>
                <a:sym typeface="+mn-ea"/>
              </a:rPr>
              <a:t>3. </a:t>
            </a:r>
            <a:r>
              <a:rPr lang="zh-CN" altLang="en-US" b="0" spc="0" noProof="0" dirty="0">
                <a:ln>
                  <a:noFill/>
                </a:ln>
                <a:effectLst/>
                <a:uLnTx/>
                <a:latin typeface="思源黑体 CN Bold" panose="020B0800000000000000" charset="-122"/>
                <a:ea typeface="思源黑体 CN Bold" panose="020B0800000000000000" charset="-122"/>
                <a:cs typeface="+mn-cs"/>
                <a:sym typeface="+mn-ea"/>
              </a:rPr>
              <a:t>云原生的综合使用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73627" y="4625497"/>
            <a:ext cx="3338100" cy="1844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 panose="020B0500000000000000" charset="-122"/>
                <a:cs typeface="+mn-cs"/>
              </a:rPr>
              <a:t>Korn Ferry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 panose="020B0500000000000000" charset="-122"/>
                <a:cs typeface="+mn-cs"/>
              </a:rPr>
              <a:t>的客户包括一半以上的财富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 panose="020B0500000000000000" charset="-122"/>
                <a:cs typeface="+mn-cs"/>
              </a:rPr>
              <a:t>500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 panose="020B0500000000000000" charset="-122"/>
                <a:cs typeface="+mn-cs"/>
              </a:rPr>
              <a:t>强企业。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cs typeface="+mn-cs"/>
              </a:rPr>
              <a:t>其中：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cs typeface="+mn-cs"/>
              </a:rPr>
              <a:t>CEO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cs typeface="+mn-cs"/>
              </a:rPr>
              <a:t>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cs typeface="+mn-cs"/>
              </a:rPr>
              <a:t>CFO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cs typeface="+mn-cs"/>
              </a:rPr>
              <a:t>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cs typeface="+mn-cs"/>
              </a:rPr>
              <a:t>COO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cs typeface="+mn-cs"/>
              </a:rPr>
              <a:t>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cs typeface="+mn-cs"/>
              </a:rPr>
              <a:t>CIO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cs typeface="+mn-cs"/>
              </a:rPr>
              <a:t>、董事会成员或其它最高等级的职位占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cs typeface="+mn-cs"/>
              </a:rPr>
              <a:t>60%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cs typeface="+mn-cs"/>
              </a:rPr>
              <a:t>以上。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1"/>
          <a:stretch>
            <a:fillRect/>
          </a:stretch>
        </p:blipFill>
        <p:spPr>
          <a:xfrm>
            <a:off x="968375" y="4958080"/>
            <a:ext cx="715010" cy="548005"/>
          </a:xfrm>
          <a:prstGeom prst="rect">
            <a:avLst/>
          </a:prstGeom>
        </p:spPr>
      </p:pic>
      <p:pic>
        <p:nvPicPr>
          <p:cNvPr id="101" name="图片 100"/>
          <p:cNvPicPr>
            <a:picLocks noChangeAspect="1"/>
          </p:cNvPicPr>
          <p:nvPr/>
        </p:nvPicPr>
        <p:blipFill>
          <a:blip r:embed="rId4"/>
          <a:srcRect l="7401" r="12162"/>
          <a:stretch>
            <a:fillRect/>
          </a:stretch>
        </p:blipFill>
        <p:spPr>
          <a:xfrm>
            <a:off x="1683385" y="2436495"/>
            <a:ext cx="2173605" cy="1696085"/>
          </a:xfrm>
          <a:prstGeom prst="rect">
            <a:avLst/>
          </a:prstGeom>
        </p:spPr>
      </p:pic>
      <p:sp>
        <p:nvSpPr>
          <p:cNvPr id="104" name="文本框 103"/>
          <p:cNvSpPr txBox="1"/>
          <p:nvPr/>
        </p:nvSpPr>
        <p:spPr>
          <a:xfrm>
            <a:off x="1320165" y="5352415"/>
            <a:ext cx="63360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云原生的开发方式采用</a:t>
            </a:r>
            <a:r>
              <a:rPr lang="zh-CN" altLang="en-US" b="1"/>
              <a:t>开源堆栈（K8S+Docker）进行容器化</a:t>
            </a:r>
          </a:p>
          <a:p>
            <a:pPr algn="l"/>
            <a:r>
              <a:rPr lang="zh-CN" altLang="en-US"/>
              <a:t>基于微服务架构提高灵活性和可维护性</a:t>
            </a:r>
          </a:p>
          <a:p>
            <a:pPr algn="l"/>
            <a:r>
              <a:rPr lang="zh-CN" altLang="en-US"/>
              <a:t>借助敏捷方法、DevOps支持持续迭代和运维自动化</a:t>
            </a:r>
          </a:p>
          <a:p>
            <a:pPr algn="l"/>
            <a:r>
              <a:rPr lang="zh-CN" altLang="en-US"/>
              <a:t>利用云平台设施实现</a:t>
            </a:r>
            <a:r>
              <a:rPr lang="zh-CN" altLang="en-US" b="1"/>
              <a:t>弹性伸缩、动态调度、优化资源利用率</a:t>
            </a:r>
          </a:p>
        </p:txBody>
      </p:sp>
      <p:pic>
        <p:nvPicPr>
          <p:cNvPr id="105" name="图片 104"/>
          <p:cNvPicPr>
            <a:picLocks noChangeAspect="1"/>
          </p:cNvPicPr>
          <p:nvPr/>
        </p:nvPicPr>
        <p:blipFill>
          <a:blip r:embed="rId5"/>
          <a:srcRect l="903"/>
          <a:stretch>
            <a:fillRect/>
          </a:stretch>
        </p:blipFill>
        <p:spPr>
          <a:xfrm>
            <a:off x="4884420" y="1111885"/>
            <a:ext cx="6597015" cy="39401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20165" y="4686300"/>
            <a:ext cx="3032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云原生的开发方式：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20165" y="1567815"/>
            <a:ext cx="3032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云原生的四要素：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spc="0" noProof="0" dirty="0">
                <a:ln>
                  <a:noFill/>
                </a:ln>
                <a:effectLst/>
                <a:uLnTx/>
                <a:latin typeface="思源黑体 CN Bold" panose="020B0800000000000000" charset="-122"/>
                <a:ea typeface="思源黑体 CN Bold" panose="020B0800000000000000" charset="-122"/>
                <a:cs typeface="+mn-cs"/>
                <a:sym typeface="+mn-ea"/>
              </a:rPr>
              <a:t>3. </a:t>
            </a:r>
            <a:r>
              <a:rPr lang="zh-CN" altLang="en-US" b="0" spc="0" noProof="0" dirty="0">
                <a:ln>
                  <a:noFill/>
                </a:ln>
                <a:effectLst/>
                <a:uLnTx/>
                <a:latin typeface="思源黑体 CN Bold" panose="020B0800000000000000" charset="-122"/>
                <a:ea typeface="思源黑体 CN Bold" panose="020B0800000000000000" charset="-122"/>
                <a:cs typeface="+mn-cs"/>
                <a:sym typeface="+mn-ea"/>
              </a:rPr>
              <a:t>云原生的综合使用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2760" y="3693795"/>
            <a:ext cx="7392670" cy="29146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55052" y="1519797"/>
            <a:ext cx="9784080" cy="23069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随着虚拟化技术的成熟和分布式框架的普及，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在容器技术、可持续交付、编排系统等开源社区的推动下，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以及微服务等开发理念的带动下，应用上云已经是不可逆转的趋势。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charset="-122"/>
              <a:ea typeface="思源黑体 CN Bold" panose="020B0800000000000000" charset="-122"/>
              <a:cs typeface="+mn-cs"/>
            </a:endParaRPr>
          </a:p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charset="-122"/>
              <a:ea typeface="思源黑体 CN Bold" panose="020B0800000000000000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charset="-122"/>
              <a:ea typeface="思源黑体 CN Bold" panose="020B0800000000000000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I4YTRmNDFmN2YwYzQwMzlkMmIxZTU2OWI4YmFjZTA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364,&quot;width&quot;:10764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364,&quot;width&quot;:10764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357</Words>
  <Application>Microsoft Office PowerPoint</Application>
  <PresentationFormat>宽屏</PresentationFormat>
  <Paragraphs>57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Roboto Regular</vt:lpstr>
      <vt:lpstr>思源黑体 CN Bold</vt:lpstr>
      <vt:lpstr>Arial</vt:lpstr>
      <vt:lpstr>Roboto Bold</vt:lpstr>
      <vt:lpstr>Wingdings</vt:lpstr>
      <vt:lpstr>Office 主题​​</vt:lpstr>
      <vt:lpstr>PowerPoint 演示文稿</vt:lpstr>
      <vt:lpstr>1. CI/CD的容器技术使用</vt:lpstr>
      <vt:lpstr>1. CI/CD的容器技术使用</vt:lpstr>
      <vt:lpstr>2. k8s的容器调度</vt:lpstr>
      <vt:lpstr>· 云原生的综合使用</vt:lpstr>
      <vt:lpstr>3. 云原生的综合使用</vt:lpstr>
      <vt:lpstr>3. 云原生的综合使用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XY-L</dc:creator>
  <cp:lastModifiedBy>吕 星宇</cp:lastModifiedBy>
  <cp:revision>156</cp:revision>
  <dcterms:created xsi:type="dcterms:W3CDTF">2019-06-19T02:08:00Z</dcterms:created>
  <dcterms:modified xsi:type="dcterms:W3CDTF">2022-06-18T08:48:28Z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178EF50AC5F04CD9A2F0F9D1C1A78F12</vt:lpwstr>
  </property>
</Properties>
</file>