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EF"/>
    <a:srgbClr val="264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2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87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67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61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12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82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23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51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7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8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81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00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328D-D546-446B-A270-A40A48453958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CAB5-1365-472A-BE29-8DAA11AA5E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769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-5463540" y="1"/>
            <a:ext cx="21534120" cy="10691811"/>
            <a:chOff x="-5577840" y="29220"/>
            <a:chExt cx="21534120" cy="10691811"/>
          </a:xfrm>
        </p:grpSpPr>
        <p:sp>
          <p:nvSpPr>
            <p:cNvPr id="5" name="Retângulo 4"/>
            <p:cNvSpPr/>
            <p:nvPr/>
          </p:nvSpPr>
          <p:spPr>
            <a:xfrm>
              <a:off x="-114300" y="29220"/>
              <a:ext cx="7559673" cy="10691811"/>
            </a:xfrm>
            <a:prstGeom prst="rect">
              <a:avLst/>
            </a:prstGeom>
            <a:solidFill>
              <a:srgbClr val="26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-5577840" y="1383029"/>
              <a:ext cx="21534120" cy="8832055"/>
              <a:chOff x="-5577840" y="1383029"/>
              <a:chExt cx="21534120" cy="883205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-5577840" y="1383029"/>
                <a:ext cx="21534120" cy="88320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-1897966" y="1568548"/>
                <a:ext cx="16802100" cy="73140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-4453303" y="2674235"/>
                <a:ext cx="17465918" cy="73771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  <p:sp>
        <p:nvSpPr>
          <p:cNvPr id="14" name="Oval 13"/>
          <p:cNvSpPr/>
          <p:nvPr/>
        </p:nvSpPr>
        <p:spPr>
          <a:xfrm>
            <a:off x="200026" y="247650"/>
            <a:ext cx="2190750" cy="2428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" y="347060"/>
            <a:ext cx="1978011" cy="220801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488964" y="317874"/>
            <a:ext cx="4464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</a:rPr>
              <a:t>JOSÉ AMARILIO BARBOSA</a:t>
            </a:r>
          </a:p>
          <a:p>
            <a:r>
              <a:rPr lang="pt-PT" sz="1600" dirty="0" err="1" smtClean="0">
                <a:solidFill>
                  <a:schemeClr val="bg1"/>
                </a:solidFill>
              </a:rPr>
              <a:t>Eng</a:t>
            </a:r>
            <a:r>
              <a:rPr lang="pt-PT" sz="1600" dirty="0" smtClean="0">
                <a:solidFill>
                  <a:schemeClr val="bg1"/>
                </a:solidFill>
              </a:rPr>
              <a:t> Civil / Investigador Científico</a:t>
            </a:r>
            <a:endParaRPr lang="pt-PT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" name="Conexão reta 16"/>
          <p:cNvCxnSpPr/>
          <p:nvPr/>
        </p:nvCxnSpPr>
        <p:spPr>
          <a:xfrm>
            <a:off x="2330076" y="2106000"/>
            <a:ext cx="14538" cy="6283620"/>
          </a:xfrm>
          <a:prstGeom prst="line">
            <a:avLst/>
          </a:prstGeom>
          <a:ln>
            <a:solidFill>
              <a:srgbClr val="2641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0" y="2801574"/>
            <a:ext cx="23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CONTACTOS</a:t>
            </a:r>
          </a:p>
        </p:txBody>
      </p:sp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1815"/>
              </p:ext>
            </p:extLst>
          </p:nvPr>
        </p:nvGraphicFramePr>
        <p:xfrm>
          <a:off x="260780" y="4437272"/>
          <a:ext cx="336038" cy="33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Image" r:id="rId4" imgW="554400" imgH="554400" progId="Photoshop.Image.15">
                  <p:embed/>
                </p:oleObj>
              </mc:Choice>
              <mc:Fallback>
                <p:oleObj name="Image" r:id="rId4" imgW="554400" imgH="55440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780" y="4437272"/>
                        <a:ext cx="336038" cy="33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88106"/>
              </p:ext>
            </p:extLst>
          </p:nvPr>
        </p:nvGraphicFramePr>
        <p:xfrm>
          <a:off x="260780" y="3599725"/>
          <a:ext cx="336038" cy="33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Image" r:id="rId6" imgW="554400" imgH="554400" progId="Photoshop.Image.15">
                  <p:embed/>
                </p:oleObj>
              </mc:Choice>
              <mc:Fallback>
                <p:oleObj name="Image" r:id="rId6" imgW="554400" imgH="55440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780" y="3599725"/>
                        <a:ext cx="336038" cy="33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99974"/>
              </p:ext>
            </p:extLst>
          </p:nvPr>
        </p:nvGraphicFramePr>
        <p:xfrm>
          <a:off x="263955" y="4014949"/>
          <a:ext cx="331223" cy="33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Image" r:id="rId8" imgW="545400" imgH="548640" progId="Photoshop.Image.15">
                  <p:embed/>
                </p:oleObj>
              </mc:Choice>
              <mc:Fallback>
                <p:oleObj name="Image" r:id="rId8" imgW="545400" imgH="5486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955" y="4014949"/>
                        <a:ext cx="331223" cy="33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o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58110"/>
              </p:ext>
            </p:extLst>
          </p:nvPr>
        </p:nvGraphicFramePr>
        <p:xfrm>
          <a:off x="263955" y="3175820"/>
          <a:ext cx="333149" cy="33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Image" r:id="rId10" imgW="548640" imgH="548640" progId="Photoshop.Image.15">
                  <p:embed/>
                </p:oleObj>
              </mc:Choice>
              <mc:Fallback>
                <p:oleObj name="Image" r:id="rId10" imgW="548640" imgH="5486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955" y="3175820"/>
                        <a:ext cx="333149" cy="33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aixaDeTexto 36"/>
          <p:cNvSpPr txBox="1"/>
          <p:nvPr/>
        </p:nvSpPr>
        <p:spPr>
          <a:xfrm>
            <a:off x="594238" y="3160741"/>
            <a:ext cx="15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www.jabarbosa.eu</a:t>
            </a:r>
            <a:endParaRPr lang="pt-PT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95178" y="3599792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info@jabarbosa.eu</a:t>
            </a:r>
            <a:endParaRPr lang="pt-PT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95178" y="402282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967 642 104</a:t>
            </a:r>
            <a:endParaRPr lang="pt-PT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70240" y="4441233"/>
            <a:ext cx="1105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Prado, Braga</a:t>
            </a:r>
            <a:endParaRPr lang="pt-PT" sz="1400" dirty="0"/>
          </a:p>
        </p:txBody>
      </p:sp>
      <p:grpSp>
        <p:nvGrpSpPr>
          <p:cNvPr id="49" name="Grupo 48"/>
          <p:cNvGrpSpPr/>
          <p:nvPr/>
        </p:nvGrpSpPr>
        <p:grpSpPr>
          <a:xfrm>
            <a:off x="2577072" y="2106001"/>
            <a:ext cx="4375934" cy="623909"/>
            <a:chOff x="2577072" y="2274276"/>
            <a:chExt cx="4375934" cy="623909"/>
          </a:xfrm>
        </p:grpSpPr>
        <p:grpSp>
          <p:nvGrpSpPr>
            <p:cNvPr id="44" name="Grupo 43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25" name="Retângulo 2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43" name="Corda 42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2577072" y="2274276"/>
              <a:ext cx="3976126" cy="623908"/>
              <a:chOff x="3234286" y="3824929"/>
              <a:chExt cx="2506244" cy="639406"/>
            </a:xfrm>
          </p:grpSpPr>
          <p:sp>
            <p:nvSpPr>
              <p:cNvPr id="46" name="Corda 45"/>
              <p:cNvSpPr/>
              <p:nvPr/>
            </p:nvSpPr>
            <p:spPr>
              <a:xfrm rot="5400000">
                <a:off x="4575399" y="3299203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3234286" y="3824948"/>
                <a:ext cx="1668302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Educação</a:t>
                </a:r>
                <a:endParaRPr lang="pt-PT" dirty="0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2579296" y="4028545"/>
            <a:ext cx="4375934" cy="623911"/>
            <a:chOff x="2577072" y="2274274"/>
            <a:chExt cx="4375934" cy="623911"/>
          </a:xfrm>
        </p:grpSpPr>
        <p:grpSp>
          <p:nvGrpSpPr>
            <p:cNvPr id="51" name="Grupo 50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55" name="Retângulo 5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56" name="Corda 55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2577072" y="2274274"/>
              <a:ext cx="3976126" cy="623908"/>
              <a:chOff x="3234286" y="3824927"/>
              <a:chExt cx="2506244" cy="639406"/>
            </a:xfrm>
          </p:grpSpPr>
          <p:sp>
            <p:nvSpPr>
              <p:cNvPr id="53" name="Corda 52"/>
              <p:cNvSpPr/>
              <p:nvPr/>
            </p:nvSpPr>
            <p:spPr>
              <a:xfrm rot="5400000">
                <a:off x="4575399" y="3299201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3234286" y="3824948"/>
                <a:ext cx="1668302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Experiência</a:t>
                </a:r>
                <a:endParaRPr lang="pt-PT" dirty="0"/>
              </a:p>
            </p:txBody>
          </p:sp>
        </p:grpSp>
      </p:grpSp>
      <p:sp>
        <p:nvSpPr>
          <p:cNvPr id="58" name="CaixaDeTexto 57"/>
          <p:cNvSpPr txBox="1"/>
          <p:nvPr/>
        </p:nvSpPr>
        <p:spPr>
          <a:xfrm>
            <a:off x="1" y="4855205"/>
            <a:ext cx="23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SOBRE MIM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192538" y="5178651"/>
            <a:ext cx="21375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Responsabilidade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Organização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Liderança &amp; ética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Trabalho em equipa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Multidisciplinar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Aprendizagem rápida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Independência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577072" y="2436154"/>
            <a:ext cx="49826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600" indent="-990600">
              <a:tabLst>
                <a:tab pos="990600" algn="l"/>
              </a:tabLst>
            </a:pPr>
            <a:r>
              <a:rPr lang="pt-PT" sz="1200" b="1" dirty="0"/>
              <a:t>2015 – </a:t>
            </a:r>
            <a:r>
              <a:rPr lang="pt-PT" sz="1200" b="1" dirty="0" smtClean="0"/>
              <a:t>2020</a:t>
            </a:r>
            <a:r>
              <a:rPr lang="pt-PT" sz="1200" dirty="0"/>
              <a:t>	Doutoramento </a:t>
            </a:r>
            <a:r>
              <a:rPr lang="pt-PT" sz="1200" dirty="0" smtClean="0"/>
              <a:t>Eng. </a:t>
            </a:r>
            <a:r>
              <a:rPr lang="pt-PT" sz="1200" dirty="0" smtClean="0"/>
              <a:t>Civil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smtClean="0"/>
              <a:t>Fundação Ciência Tecnologia - Universidade </a:t>
            </a:r>
            <a:r>
              <a:rPr lang="pt-PT" sz="1200" dirty="0"/>
              <a:t>do Minho</a:t>
            </a:r>
          </a:p>
          <a:p>
            <a:pPr marL="990600" indent="-990600">
              <a:tabLst>
                <a:tab pos="990600" algn="l"/>
              </a:tabLst>
            </a:pPr>
            <a:endParaRPr lang="pt-PT" sz="1000" b="1" dirty="0" smtClean="0"/>
          </a:p>
          <a:p>
            <a:pPr marL="990600" indent="-990600">
              <a:tabLst>
                <a:tab pos="990600" algn="l"/>
              </a:tabLst>
            </a:pPr>
            <a:r>
              <a:rPr lang="pt-PT" sz="1200" b="1" dirty="0"/>
              <a:t>2008 – 2010</a:t>
            </a:r>
            <a:r>
              <a:rPr lang="pt-PT" sz="1200" dirty="0"/>
              <a:t>	Mestrado em </a:t>
            </a:r>
            <a:r>
              <a:rPr lang="pt-PT" sz="1200" dirty="0" smtClean="0"/>
              <a:t>Construção </a:t>
            </a:r>
            <a:r>
              <a:rPr lang="pt-PT" sz="1200" dirty="0"/>
              <a:t>e </a:t>
            </a:r>
            <a:r>
              <a:rPr lang="pt-PT" sz="1200" dirty="0" smtClean="0"/>
              <a:t>Reabilitação Sustentáveis</a:t>
            </a:r>
            <a:endParaRPr lang="pt-PT" sz="1200" dirty="0"/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Universidade do Minho</a:t>
            </a:r>
          </a:p>
          <a:p>
            <a:pPr marL="990600" indent="-990600">
              <a:tabLst>
                <a:tab pos="990600" algn="l"/>
              </a:tabLst>
            </a:pPr>
            <a:endParaRPr lang="pt-PT" sz="1000" b="1" dirty="0" smtClean="0"/>
          </a:p>
          <a:p>
            <a:pPr marL="990600" indent="-990600">
              <a:tabLst>
                <a:tab pos="990600" algn="l"/>
              </a:tabLst>
            </a:pPr>
            <a:r>
              <a:rPr lang="pt-PT" sz="1200" b="1" dirty="0" smtClean="0"/>
              <a:t>2002 – 2007	</a:t>
            </a:r>
            <a:r>
              <a:rPr lang="pt-PT" sz="1200" dirty="0" smtClean="0"/>
              <a:t>Licenciatura Eng. civil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smtClean="0"/>
              <a:t>Universidade do Minho</a:t>
            </a:r>
            <a:endParaRPr lang="pt-PT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579297" y="4363579"/>
            <a:ext cx="49803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600" indent="-990600">
              <a:tabLst>
                <a:tab pos="990600" algn="l"/>
              </a:tabLst>
            </a:pPr>
            <a:r>
              <a:rPr lang="pt-PT" sz="1200" b="1" dirty="0" err="1" smtClean="0"/>
              <a:t>Jun</a:t>
            </a:r>
            <a:r>
              <a:rPr lang="pt-PT" sz="1200" b="1" dirty="0" smtClean="0"/>
              <a:t> 2020 </a:t>
            </a:r>
            <a:r>
              <a:rPr lang="pt-PT" sz="1200" b="1" dirty="0"/>
              <a:t>– </a:t>
            </a:r>
            <a:r>
              <a:rPr lang="pt-PT" sz="1200" b="1" dirty="0" smtClean="0"/>
              <a:t>Atual </a:t>
            </a:r>
            <a:r>
              <a:rPr lang="pt-PT" sz="1200" dirty="0" smtClean="0"/>
              <a:t>Investigação em </a:t>
            </a:r>
            <a:r>
              <a:rPr lang="pt-PT" sz="1200" dirty="0" err="1" smtClean="0"/>
              <a:t>Blockchain</a:t>
            </a:r>
            <a:r>
              <a:rPr lang="pt-PT" sz="1200" dirty="0" smtClean="0"/>
              <a:t> / Gestão de projetos</a:t>
            </a:r>
            <a:endParaRPr lang="pt-PT" sz="1200" dirty="0"/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err="1" smtClean="0"/>
              <a:t>dstgroup</a:t>
            </a:r>
            <a:endParaRPr lang="pt-PT" sz="1200" dirty="0"/>
          </a:p>
          <a:p>
            <a:pPr marL="990600" indent="-990600">
              <a:tabLst>
                <a:tab pos="990600" algn="l"/>
              </a:tabLst>
            </a:pPr>
            <a:endParaRPr lang="pt-PT" sz="1200" b="1" dirty="0"/>
          </a:p>
          <a:p>
            <a:pPr marL="990600" indent="-990600">
              <a:tabLst>
                <a:tab pos="990600" algn="l"/>
              </a:tabLst>
            </a:pPr>
            <a:r>
              <a:rPr lang="pt-PT" sz="1200" b="1" dirty="0" err="1" smtClean="0"/>
              <a:t>Jul</a:t>
            </a:r>
            <a:r>
              <a:rPr lang="pt-PT" sz="1200" b="1" dirty="0" smtClean="0"/>
              <a:t> </a:t>
            </a:r>
            <a:r>
              <a:rPr lang="pt-PT" sz="1200" b="1" dirty="0" smtClean="0"/>
              <a:t>2019 </a:t>
            </a:r>
            <a:r>
              <a:rPr lang="pt-PT" sz="1200" b="1" dirty="0"/>
              <a:t>– </a:t>
            </a:r>
            <a:r>
              <a:rPr lang="pt-PT" sz="1200" b="1" dirty="0" err="1" smtClean="0"/>
              <a:t>Mai</a:t>
            </a:r>
            <a:r>
              <a:rPr lang="pt-PT" sz="1200" b="1" dirty="0" smtClean="0"/>
              <a:t> 2020 </a:t>
            </a:r>
            <a:r>
              <a:rPr lang="pt-PT" sz="1200" dirty="0" smtClean="0"/>
              <a:t>Orçamentação </a:t>
            </a:r>
            <a:r>
              <a:rPr lang="pt-PT" sz="1200" dirty="0" smtClean="0"/>
              <a:t>/ Aprovisionamento / Comercial / Direção de obra</a:t>
            </a:r>
            <a:endParaRPr lang="pt-PT" sz="1200" dirty="0"/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err="1" smtClean="0"/>
              <a:t>Períciargumento</a:t>
            </a:r>
            <a:r>
              <a:rPr lang="pt-PT" sz="1200" dirty="0" smtClean="0"/>
              <a:t> - </a:t>
            </a:r>
            <a:r>
              <a:rPr lang="pt-PT" sz="1200" dirty="0" err="1" smtClean="0"/>
              <a:t>dstgroup</a:t>
            </a:r>
            <a:endParaRPr lang="pt-PT" sz="1200" dirty="0" smtClean="0"/>
          </a:p>
          <a:p>
            <a:pPr marL="990600" indent="-990600">
              <a:tabLst>
                <a:tab pos="990600" algn="l"/>
              </a:tabLst>
            </a:pPr>
            <a:endParaRPr lang="pt-PT" sz="1200" dirty="0"/>
          </a:p>
          <a:p>
            <a:pPr marL="990600" indent="-990600">
              <a:tabLst>
                <a:tab pos="990600" algn="l"/>
              </a:tabLst>
            </a:pPr>
            <a:r>
              <a:rPr lang="pt-PT" sz="1200" b="1" dirty="0" err="1"/>
              <a:t>Abr</a:t>
            </a:r>
            <a:r>
              <a:rPr lang="pt-PT" sz="1200" b="1" dirty="0"/>
              <a:t> 2014 </a:t>
            </a:r>
            <a:r>
              <a:rPr lang="pt-PT" sz="1200" b="1" dirty="0"/>
              <a:t>– </a:t>
            </a:r>
            <a:r>
              <a:rPr lang="pt-PT" sz="1200" b="1" dirty="0" err="1"/>
              <a:t>Jun</a:t>
            </a:r>
            <a:r>
              <a:rPr lang="pt-PT" sz="1200" b="1" dirty="0"/>
              <a:t> 2016</a:t>
            </a:r>
            <a:r>
              <a:rPr lang="pt-PT" sz="1200" dirty="0"/>
              <a:t> Técnico Superior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Laboratório de Energia e Construção Sustentável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smtClean="0"/>
              <a:t>IB-S </a:t>
            </a:r>
            <a:r>
              <a:rPr lang="pt-PT" sz="1200" dirty="0"/>
              <a:t>- Universidade do </a:t>
            </a:r>
            <a:r>
              <a:rPr lang="pt-PT" sz="1200" dirty="0" smtClean="0"/>
              <a:t>Minho</a:t>
            </a:r>
          </a:p>
          <a:p>
            <a:pPr marL="990600" indent="-990600">
              <a:tabLst>
                <a:tab pos="990600" algn="l"/>
              </a:tabLst>
            </a:pPr>
            <a:endParaRPr lang="pt-PT" sz="1200" dirty="0"/>
          </a:p>
          <a:p>
            <a:pPr marL="990600" indent="-990600">
              <a:tabLst>
                <a:tab pos="990600" algn="l"/>
              </a:tabLst>
            </a:pPr>
            <a:r>
              <a:rPr lang="pt-PT" sz="1200" b="1" dirty="0" err="1" smtClean="0"/>
              <a:t>Jun</a:t>
            </a:r>
            <a:r>
              <a:rPr lang="pt-PT" sz="1200" b="1" dirty="0" smtClean="0"/>
              <a:t> 2009 </a:t>
            </a:r>
            <a:r>
              <a:rPr lang="pt-PT" sz="1200" b="1" dirty="0"/>
              <a:t>– </a:t>
            </a:r>
            <a:r>
              <a:rPr lang="pt-PT" sz="1200" b="1" dirty="0" err="1"/>
              <a:t>Nov</a:t>
            </a:r>
            <a:r>
              <a:rPr lang="pt-PT" sz="1200" b="1" dirty="0"/>
              <a:t> </a:t>
            </a:r>
            <a:r>
              <a:rPr lang="pt-PT" sz="1200" b="1" dirty="0" smtClean="0"/>
              <a:t>2015</a:t>
            </a:r>
            <a:r>
              <a:rPr lang="pt-PT" sz="1200" dirty="0" smtClean="0"/>
              <a:t> </a:t>
            </a:r>
            <a:r>
              <a:rPr lang="pt-PT" sz="1200" dirty="0"/>
              <a:t>Bolseiro de </a:t>
            </a:r>
            <a:r>
              <a:rPr lang="pt-PT" sz="1200" dirty="0" smtClean="0"/>
              <a:t>Investigação - Universidade do Minho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smtClean="0"/>
              <a:t>- Projeto INPATH-TES </a:t>
            </a:r>
            <a:r>
              <a:rPr lang="pt-PT" sz="1100" dirty="0" smtClean="0"/>
              <a:t>(657466-INPATH-TES-H2020-LCE-2014-2015/H2020-LCE-2014-2) - </a:t>
            </a:r>
            <a:r>
              <a:rPr lang="pt-PT" sz="1200" dirty="0" smtClean="0"/>
              <a:t>C-TAC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smtClean="0"/>
              <a:t>- Projeto </a:t>
            </a:r>
            <a:r>
              <a:rPr lang="pt-PT" sz="1200" dirty="0" err="1" smtClean="0"/>
              <a:t>reVer</a:t>
            </a:r>
            <a:r>
              <a:rPr lang="pt-PT" sz="1100" dirty="0" smtClean="0"/>
              <a:t> </a:t>
            </a:r>
            <a:r>
              <a:rPr lang="pt-PT" sz="1100" dirty="0"/>
              <a:t>(</a:t>
            </a:r>
            <a:r>
              <a:rPr lang="pt-PT" sz="1100" dirty="0" smtClean="0"/>
              <a:t>FCOM-01-0124-FEDER-041746) - </a:t>
            </a:r>
            <a:r>
              <a:rPr lang="pt-PT" sz="1200" dirty="0" smtClean="0"/>
              <a:t>C-TAC</a:t>
            </a:r>
          </a:p>
          <a:p>
            <a:pPr marL="990600" indent="-990600">
              <a:tabLst>
                <a:tab pos="9906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</a:t>
            </a:r>
            <a:r>
              <a:rPr lang="pt-PT" sz="1200" dirty="0" smtClean="0"/>
              <a:t>Projeto</a:t>
            </a:r>
            <a:r>
              <a:rPr lang="en-US" sz="1200" dirty="0" smtClean="0"/>
              <a:t> SB_STEEL </a:t>
            </a:r>
            <a:r>
              <a:rPr lang="en-US" sz="1100" dirty="0"/>
              <a:t>(</a:t>
            </a:r>
            <a:r>
              <a:rPr lang="en-US" sz="1100" dirty="0" smtClean="0"/>
              <a:t>RFSR-CT-2010-00027) - </a:t>
            </a:r>
            <a:r>
              <a:rPr lang="en-US" sz="1200" dirty="0" smtClean="0"/>
              <a:t>C-TAC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smtClean="0"/>
              <a:t>- Projeto SBTool PT-STP </a:t>
            </a:r>
            <a:r>
              <a:rPr lang="pt-PT" sz="1100" dirty="0"/>
              <a:t>(</a:t>
            </a:r>
            <a:r>
              <a:rPr lang="pt-PT" sz="1100" dirty="0" smtClean="0"/>
              <a:t>FCOM-01-0202-FEDER-011516) - </a:t>
            </a:r>
            <a:r>
              <a:rPr lang="pt-PT" sz="1200" dirty="0" smtClean="0"/>
              <a:t>C-TAC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 smtClean="0"/>
              <a:t>	- Projeto </a:t>
            </a:r>
            <a:r>
              <a:rPr lang="pt-PT" sz="1200" dirty="0" err="1" smtClean="0"/>
              <a:t>SipdECO</a:t>
            </a:r>
            <a:r>
              <a:rPr lang="pt-PT" sz="1200" dirty="0" smtClean="0"/>
              <a:t> </a:t>
            </a:r>
            <a:r>
              <a:rPr lang="pt-PT" sz="1100" dirty="0" smtClean="0"/>
              <a:t>(FCOM-01-0202-FEDER-003419) - </a:t>
            </a:r>
            <a:r>
              <a:rPr lang="pt-PT" sz="1200" dirty="0" smtClean="0"/>
              <a:t>ISISE</a:t>
            </a:r>
          </a:p>
          <a:p>
            <a:pPr marL="990600" indent="-990600">
              <a:tabLst>
                <a:tab pos="990600" algn="l"/>
              </a:tabLst>
            </a:pPr>
            <a:endParaRPr lang="pt-PT" sz="1000" b="1" dirty="0"/>
          </a:p>
          <a:p>
            <a:pPr marL="990600" indent="-990600">
              <a:tabLst>
                <a:tab pos="990600" algn="l"/>
              </a:tabLst>
            </a:pPr>
            <a:r>
              <a:rPr lang="pt-PT" sz="1200" b="1" dirty="0" err="1" smtClean="0"/>
              <a:t>Abr</a:t>
            </a:r>
            <a:r>
              <a:rPr lang="pt-PT" sz="1200" b="1" dirty="0" smtClean="0"/>
              <a:t> </a:t>
            </a:r>
            <a:r>
              <a:rPr lang="pt-PT" sz="1200" b="1" dirty="0"/>
              <a:t>2008 - Dez </a:t>
            </a:r>
            <a:r>
              <a:rPr lang="pt-PT" sz="1200" b="1" dirty="0" smtClean="0"/>
              <a:t>2008</a:t>
            </a:r>
            <a:r>
              <a:rPr lang="pt-PT" sz="1200" dirty="0" smtClean="0"/>
              <a:t> </a:t>
            </a:r>
            <a:r>
              <a:rPr lang="pt-PT" sz="1200" dirty="0"/>
              <a:t>Estágio </a:t>
            </a:r>
            <a:r>
              <a:rPr lang="pt-PT" sz="1200" dirty="0" smtClean="0"/>
              <a:t>Profissional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/>
              <a:t>	</a:t>
            </a:r>
            <a:r>
              <a:rPr lang="pt-PT" sz="1200" dirty="0" err="1" smtClean="0"/>
              <a:t>TecMinho</a:t>
            </a:r>
            <a:r>
              <a:rPr lang="pt-PT" sz="1200" dirty="0" smtClean="0"/>
              <a:t> </a:t>
            </a:r>
            <a:r>
              <a:rPr lang="pt-PT" sz="1200" dirty="0"/>
              <a:t>– Universidade do </a:t>
            </a:r>
            <a:r>
              <a:rPr lang="pt-PT" sz="1200" dirty="0" smtClean="0"/>
              <a:t>Minho</a:t>
            </a:r>
          </a:p>
          <a:p>
            <a:pPr marL="990600" indent="-990600">
              <a:tabLst>
                <a:tab pos="990600" algn="l"/>
              </a:tabLst>
            </a:pPr>
            <a:r>
              <a:rPr lang="pt-PT" sz="1200" dirty="0" smtClean="0"/>
              <a:t>	Laboratório de Física e Tecnologia das Construções</a:t>
            </a:r>
          </a:p>
        </p:txBody>
      </p:sp>
      <p:sp>
        <p:nvSpPr>
          <p:cNvPr id="2" name="Oval 1"/>
          <p:cNvSpPr/>
          <p:nvPr/>
        </p:nvSpPr>
        <p:spPr>
          <a:xfrm>
            <a:off x="376998" y="8651605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6</a:t>
            </a:r>
            <a:endParaRPr lang="pt-PT" dirty="0"/>
          </a:p>
        </p:txBody>
      </p:sp>
      <p:sp>
        <p:nvSpPr>
          <p:cNvPr id="48" name="Oval 47"/>
          <p:cNvSpPr/>
          <p:nvPr/>
        </p:nvSpPr>
        <p:spPr>
          <a:xfrm>
            <a:off x="1267485" y="8653765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13</a:t>
            </a:r>
            <a:endParaRPr lang="pt-PT" dirty="0"/>
          </a:p>
        </p:txBody>
      </p:sp>
      <p:sp>
        <p:nvSpPr>
          <p:cNvPr id="57" name="Oval 56"/>
          <p:cNvSpPr/>
          <p:nvPr/>
        </p:nvSpPr>
        <p:spPr>
          <a:xfrm>
            <a:off x="2157972" y="8651605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3</a:t>
            </a:r>
            <a:endParaRPr lang="pt-PT" dirty="0"/>
          </a:p>
        </p:txBody>
      </p:sp>
      <p:sp>
        <p:nvSpPr>
          <p:cNvPr id="60" name="Oval 59"/>
          <p:cNvSpPr/>
          <p:nvPr/>
        </p:nvSpPr>
        <p:spPr>
          <a:xfrm>
            <a:off x="3048459" y="8651605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2</a:t>
            </a:r>
            <a:endParaRPr lang="pt-PT" dirty="0"/>
          </a:p>
        </p:txBody>
      </p:sp>
      <p:sp>
        <p:nvSpPr>
          <p:cNvPr id="63" name="Oval 62"/>
          <p:cNvSpPr/>
          <p:nvPr/>
        </p:nvSpPr>
        <p:spPr>
          <a:xfrm>
            <a:off x="3938946" y="8653765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10</a:t>
            </a:r>
            <a:endParaRPr lang="pt-PT" dirty="0"/>
          </a:p>
        </p:txBody>
      </p:sp>
      <p:sp>
        <p:nvSpPr>
          <p:cNvPr id="64" name="Oval 63"/>
          <p:cNvSpPr/>
          <p:nvPr/>
        </p:nvSpPr>
        <p:spPr>
          <a:xfrm>
            <a:off x="4829433" y="8651605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9</a:t>
            </a:r>
            <a:endParaRPr lang="pt-PT" dirty="0"/>
          </a:p>
        </p:txBody>
      </p:sp>
      <p:sp>
        <p:nvSpPr>
          <p:cNvPr id="3" name="Retângulo 2"/>
          <p:cNvSpPr/>
          <p:nvPr/>
        </p:nvSpPr>
        <p:spPr>
          <a:xfrm>
            <a:off x="144912" y="9124044"/>
            <a:ext cx="960648" cy="43088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 smtClean="0"/>
              <a:t>Artigos de revista</a:t>
            </a:r>
            <a:endParaRPr lang="pt-PT" sz="1100" dirty="0"/>
          </a:p>
        </p:txBody>
      </p:sp>
      <p:sp>
        <p:nvSpPr>
          <p:cNvPr id="65" name="Retângulo 64"/>
          <p:cNvSpPr/>
          <p:nvPr/>
        </p:nvSpPr>
        <p:spPr>
          <a:xfrm>
            <a:off x="1035399" y="9124044"/>
            <a:ext cx="960648" cy="43088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 smtClean="0"/>
              <a:t>Artigos de conferências</a:t>
            </a:r>
            <a:endParaRPr lang="pt-PT" sz="1100" dirty="0"/>
          </a:p>
        </p:txBody>
      </p:sp>
      <p:sp>
        <p:nvSpPr>
          <p:cNvPr id="66" name="Retângulo 65"/>
          <p:cNvSpPr/>
          <p:nvPr/>
        </p:nvSpPr>
        <p:spPr>
          <a:xfrm>
            <a:off x="1925886" y="9109437"/>
            <a:ext cx="960648" cy="43088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 smtClean="0"/>
              <a:t>Capítulos de livros</a:t>
            </a:r>
            <a:endParaRPr lang="pt-PT" sz="1100" dirty="0"/>
          </a:p>
        </p:txBody>
      </p:sp>
      <p:sp>
        <p:nvSpPr>
          <p:cNvPr id="74" name="Retângulo 73"/>
          <p:cNvSpPr/>
          <p:nvPr/>
        </p:nvSpPr>
        <p:spPr>
          <a:xfrm>
            <a:off x="2816373" y="9126488"/>
            <a:ext cx="960648" cy="43088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 smtClean="0"/>
              <a:t>Edição de livros</a:t>
            </a:r>
            <a:endParaRPr lang="pt-PT" sz="1100" dirty="0"/>
          </a:p>
        </p:txBody>
      </p:sp>
      <p:sp>
        <p:nvSpPr>
          <p:cNvPr id="75" name="Retângulo 74"/>
          <p:cNvSpPr/>
          <p:nvPr/>
        </p:nvSpPr>
        <p:spPr>
          <a:xfrm>
            <a:off x="3706860" y="9109437"/>
            <a:ext cx="960648" cy="6001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 smtClean="0"/>
              <a:t>Relatórios prestação de serviços</a:t>
            </a:r>
            <a:endParaRPr lang="pt-PT" sz="1100" dirty="0"/>
          </a:p>
        </p:txBody>
      </p:sp>
      <p:sp>
        <p:nvSpPr>
          <p:cNvPr id="76" name="Retângulo 75"/>
          <p:cNvSpPr/>
          <p:nvPr/>
        </p:nvSpPr>
        <p:spPr>
          <a:xfrm>
            <a:off x="4592740" y="9109437"/>
            <a:ext cx="960648" cy="43088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 smtClean="0"/>
              <a:t>Relatórios de projeto</a:t>
            </a:r>
            <a:endParaRPr lang="pt-PT" sz="1100" dirty="0"/>
          </a:p>
        </p:txBody>
      </p:sp>
      <p:sp>
        <p:nvSpPr>
          <p:cNvPr id="77" name="Oval 76"/>
          <p:cNvSpPr/>
          <p:nvPr/>
        </p:nvSpPr>
        <p:spPr>
          <a:xfrm>
            <a:off x="5710706" y="8661420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6</a:t>
            </a:r>
            <a:endParaRPr lang="pt-PT" dirty="0"/>
          </a:p>
        </p:txBody>
      </p:sp>
      <p:sp>
        <p:nvSpPr>
          <p:cNvPr id="78" name="Retângulo 77"/>
          <p:cNvSpPr/>
          <p:nvPr/>
        </p:nvSpPr>
        <p:spPr>
          <a:xfrm>
            <a:off x="5480872" y="9109437"/>
            <a:ext cx="960648" cy="769441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/>
              <a:t>Comité científico </a:t>
            </a:r>
            <a:r>
              <a:rPr lang="pt-PT" sz="1100" dirty="0" smtClean="0"/>
              <a:t>conferências internacionais</a:t>
            </a:r>
            <a:endParaRPr lang="pt-PT" sz="1100" dirty="0"/>
          </a:p>
        </p:txBody>
      </p:sp>
      <p:sp>
        <p:nvSpPr>
          <p:cNvPr id="79" name="Oval 78"/>
          <p:cNvSpPr/>
          <p:nvPr/>
        </p:nvSpPr>
        <p:spPr>
          <a:xfrm>
            <a:off x="6598838" y="8661420"/>
            <a:ext cx="496476" cy="462624"/>
          </a:xfrm>
          <a:prstGeom prst="ellipse">
            <a:avLst/>
          </a:prstGeom>
          <a:solidFill>
            <a:srgbClr val="00B0EF"/>
          </a:solidFill>
          <a:ln w="12700">
            <a:solidFill>
              <a:srgbClr val="2641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19</a:t>
            </a:r>
            <a:endParaRPr lang="pt-PT" dirty="0"/>
          </a:p>
        </p:txBody>
      </p:sp>
      <p:sp>
        <p:nvSpPr>
          <p:cNvPr id="80" name="Retângulo 79"/>
          <p:cNvSpPr/>
          <p:nvPr/>
        </p:nvSpPr>
        <p:spPr>
          <a:xfrm>
            <a:off x="6369004" y="9109437"/>
            <a:ext cx="960648" cy="43088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pt-PT" sz="1100" dirty="0" smtClean="0"/>
              <a:t>Organização conferências</a:t>
            </a:r>
            <a:endParaRPr lang="pt-PT" sz="11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1" y="6810008"/>
            <a:ext cx="23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COMPETÊNCIAS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192538" y="7133454"/>
            <a:ext cx="2137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Sustentabilidade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Edifícios / Cidades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Inglês + I&amp;D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smtClean="0"/>
              <a:t>Orçamentação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/>
              <a:t>Software / Programação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400" dirty="0" err="1" smtClean="0"/>
              <a:t>Blockchain</a:t>
            </a:r>
            <a:endParaRPr lang="pt-PT" sz="1400" dirty="0" smtClean="0"/>
          </a:p>
        </p:txBody>
      </p:sp>
      <p:sp>
        <p:nvSpPr>
          <p:cNvPr id="8" name="CaixaDeTexto 7"/>
          <p:cNvSpPr txBox="1"/>
          <p:nvPr/>
        </p:nvSpPr>
        <p:spPr>
          <a:xfrm rot="19172799">
            <a:off x="1457021" y="211009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>
                <a:solidFill>
                  <a:schemeClr val="bg1"/>
                </a:solidFill>
              </a:rPr>
              <a:t>26/01/83</a:t>
            </a:r>
            <a:endParaRPr lang="pt-P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-5670201" y="1"/>
            <a:ext cx="21740781" cy="10691811"/>
            <a:chOff x="-5784501" y="29220"/>
            <a:chExt cx="21740781" cy="10691811"/>
          </a:xfrm>
        </p:grpSpPr>
        <p:sp>
          <p:nvSpPr>
            <p:cNvPr id="5" name="Retângulo 4"/>
            <p:cNvSpPr/>
            <p:nvPr/>
          </p:nvSpPr>
          <p:spPr>
            <a:xfrm>
              <a:off x="-114300" y="29220"/>
              <a:ext cx="7559675" cy="10691811"/>
            </a:xfrm>
            <a:prstGeom prst="rect">
              <a:avLst/>
            </a:prstGeom>
            <a:solidFill>
              <a:srgbClr val="26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-5784501" y="194319"/>
              <a:ext cx="21740781" cy="10363200"/>
              <a:chOff x="-5784501" y="194319"/>
              <a:chExt cx="21740781" cy="10363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-5784501" y="194319"/>
                <a:ext cx="21740781" cy="103632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-3583214" y="308619"/>
                <a:ext cx="18487348" cy="8482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-4453303" y="2674235"/>
                <a:ext cx="17465918" cy="7705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  <p:grpSp>
        <p:nvGrpSpPr>
          <p:cNvPr id="49" name="Grupo 48"/>
          <p:cNvGrpSpPr/>
          <p:nvPr/>
        </p:nvGrpSpPr>
        <p:grpSpPr>
          <a:xfrm>
            <a:off x="835357" y="1008055"/>
            <a:ext cx="6143789" cy="623909"/>
            <a:chOff x="2577072" y="2274276"/>
            <a:chExt cx="4375934" cy="623909"/>
          </a:xfrm>
        </p:grpSpPr>
        <p:grpSp>
          <p:nvGrpSpPr>
            <p:cNvPr id="44" name="Grupo 43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25" name="Retângulo 2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43" name="Corda 42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2577072" y="2274276"/>
              <a:ext cx="3976126" cy="623908"/>
              <a:chOff x="3234286" y="3824929"/>
              <a:chExt cx="2506244" cy="639406"/>
            </a:xfrm>
          </p:grpSpPr>
          <p:sp>
            <p:nvSpPr>
              <p:cNvPr id="46" name="Corda 45"/>
              <p:cNvSpPr/>
              <p:nvPr/>
            </p:nvSpPr>
            <p:spPr>
              <a:xfrm rot="5400000">
                <a:off x="4575399" y="3299203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3234286" y="3824948"/>
                <a:ext cx="1668302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Artigos em revistas internacionais</a:t>
                </a:r>
                <a:endParaRPr lang="pt-PT" dirty="0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838478" y="4662320"/>
            <a:ext cx="6143789" cy="623911"/>
            <a:chOff x="2577072" y="2274274"/>
            <a:chExt cx="4375934" cy="623911"/>
          </a:xfrm>
        </p:grpSpPr>
        <p:grpSp>
          <p:nvGrpSpPr>
            <p:cNvPr id="51" name="Grupo 50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55" name="Retângulo 5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56" name="Corda 55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2577072" y="2274274"/>
              <a:ext cx="3976126" cy="623908"/>
              <a:chOff x="3234286" y="3824927"/>
              <a:chExt cx="2506244" cy="639406"/>
            </a:xfrm>
          </p:grpSpPr>
          <p:sp>
            <p:nvSpPr>
              <p:cNvPr id="53" name="Corda 52"/>
              <p:cNvSpPr/>
              <p:nvPr/>
            </p:nvSpPr>
            <p:spPr>
              <a:xfrm rot="5400000">
                <a:off x="4575399" y="3299201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3234286" y="3824947"/>
                <a:ext cx="1773092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Artigos em Conferências Internacionais</a:t>
                </a:r>
                <a:endParaRPr lang="pt-PT" dirty="0"/>
              </a:p>
            </p:txBody>
          </p:sp>
        </p:grpSp>
      </p:grpSp>
      <p:sp>
        <p:nvSpPr>
          <p:cNvPr id="61" name="CaixaDeTexto 60"/>
          <p:cNvSpPr txBox="1"/>
          <p:nvPr/>
        </p:nvSpPr>
        <p:spPr>
          <a:xfrm>
            <a:off x="657225" y="1358108"/>
            <a:ext cx="6541269" cy="31854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2017</a:t>
            </a:r>
            <a:r>
              <a:rPr lang="pt-PT" sz="1100" dirty="0" smtClean="0"/>
              <a:t> </a:t>
            </a:r>
            <a:r>
              <a:rPr lang="pt-PT" sz="1100" dirty="0"/>
              <a:t>LEITÃO, D; BARBOSA, J; SOARES, E; MIRANDA, T; CRISTELO N &amp; SÁ, A. </a:t>
            </a:r>
            <a:r>
              <a:rPr lang="pt-PT" sz="1100" dirty="0" err="1"/>
              <a:t>Thermal</a:t>
            </a:r>
            <a:r>
              <a:rPr lang="pt-PT" sz="1100" dirty="0"/>
              <a:t> performance </a:t>
            </a:r>
            <a:r>
              <a:rPr lang="pt-PT" sz="1100" dirty="0" err="1"/>
              <a:t>assessment</a:t>
            </a:r>
            <a:r>
              <a:rPr lang="pt-PT" sz="1100" dirty="0"/>
              <a:t> of </a:t>
            </a:r>
            <a:r>
              <a:rPr lang="pt-PT" sz="1100" dirty="0" err="1"/>
              <a:t>masonry</a:t>
            </a:r>
            <a:r>
              <a:rPr lang="pt-PT" sz="1100" dirty="0"/>
              <a:t> </a:t>
            </a:r>
            <a:r>
              <a:rPr lang="pt-PT" sz="1100" dirty="0" err="1"/>
              <a:t>made</a:t>
            </a:r>
            <a:r>
              <a:rPr lang="pt-PT" sz="1100" dirty="0"/>
              <a:t> of </a:t>
            </a:r>
            <a:r>
              <a:rPr lang="pt-PT" sz="1100" dirty="0" err="1"/>
              <a:t>ICEB’s</a:t>
            </a:r>
            <a:r>
              <a:rPr lang="pt-PT" sz="1100" dirty="0"/>
              <a:t> </a:t>
            </a:r>
            <a:r>
              <a:rPr lang="pt-PT" sz="1100" dirty="0" err="1"/>
              <a:t>stabilised</a:t>
            </a:r>
            <a:r>
              <a:rPr lang="pt-PT" sz="1100" dirty="0"/>
              <a:t> </a:t>
            </a:r>
            <a:r>
              <a:rPr lang="pt-PT" sz="1100" dirty="0" err="1"/>
              <a:t>with</a:t>
            </a:r>
            <a:r>
              <a:rPr lang="pt-PT" sz="1100" dirty="0"/>
              <a:t> </a:t>
            </a:r>
            <a:r>
              <a:rPr lang="pt-PT" sz="1100" dirty="0" err="1"/>
              <a:t>alkali-activated</a:t>
            </a:r>
            <a:r>
              <a:rPr lang="pt-PT" sz="1100" dirty="0"/>
              <a:t> </a:t>
            </a:r>
            <a:r>
              <a:rPr lang="pt-PT" sz="1100" dirty="0" err="1"/>
              <a:t>fly</a:t>
            </a:r>
            <a:r>
              <a:rPr lang="pt-PT" sz="1100" dirty="0"/>
              <a:t> </a:t>
            </a:r>
            <a:r>
              <a:rPr lang="pt-PT" sz="1100" dirty="0" err="1"/>
              <a:t>ash</a:t>
            </a:r>
            <a:r>
              <a:rPr lang="pt-PT" sz="1100" dirty="0"/>
              <a:t>. Energy and </a:t>
            </a:r>
            <a:r>
              <a:rPr lang="pt-PT" sz="1100" dirty="0" err="1"/>
              <a:t>Buildings</a:t>
            </a:r>
            <a:r>
              <a:rPr lang="pt-PT" sz="1100" dirty="0"/>
              <a:t>. DOI: </a:t>
            </a:r>
            <a:r>
              <a:rPr lang="pt-PT" sz="1100" dirty="0" smtClean="0"/>
              <a:t>10.1016/j.enbuild.2016.12.068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/>
              <a:t>ARAÚJO, C; ALMEIDA, M; BRAGANÇA, L &amp; BARBOSA, J. </a:t>
            </a:r>
            <a:r>
              <a:rPr lang="pt-PT" sz="1100" dirty="0" err="1"/>
              <a:t>Cost-Benefit</a:t>
            </a:r>
            <a:r>
              <a:rPr lang="pt-PT" sz="1100" dirty="0"/>
              <a:t> </a:t>
            </a:r>
            <a:r>
              <a:rPr lang="pt-PT" sz="1100" dirty="0" err="1"/>
              <a:t>Analysis</a:t>
            </a:r>
            <a:r>
              <a:rPr lang="pt-PT" sz="1100" dirty="0"/>
              <a:t> </a:t>
            </a:r>
            <a:r>
              <a:rPr lang="pt-PT" sz="1100" dirty="0" err="1"/>
              <a:t>Method</a:t>
            </a:r>
            <a:r>
              <a:rPr lang="pt-PT" sz="1100" dirty="0"/>
              <a:t> for Building </a:t>
            </a:r>
            <a:r>
              <a:rPr lang="pt-PT" sz="1100" dirty="0" err="1"/>
              <a:t>Solutions</a:t>
            </a:r>
            <a:r>
              <a:rPr lang="pt-PT" sz="1100" dirty="0"/>
              <a:t>. </a:t>
            </a:r>
            <a:r>
              <a:rPr lang="pt-PT" sz="1100" dirty="0" err="1"/>
              <a:t>Applied</a:t>
            </a:r>
            <a:r>
              <a:rPr lang="pt-PT" sz="1100" dirty="0"/>
              <a:t> Energy. 173:124-133. DOI: </a:t>
            </a:r>
            <a:r>
              <a:rPr lang="pt-PT" sz="1100" dirty="0" smtClean="0"/>
              <a:t>10.1016/j.apenergy.2016.04.005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BARBOSA, J; ARAÚJO, C; MATEUS, R &amp; BRAGANÇA. </a:t>
            </a:r>
            <a:r>
              <a:rPr lang="pt-PT" sz="1100" dirty="0" err="1"/>
              <a:t>Smart</a:t>
            </a:r>
            <a:r>
              <a:rPr lang="pt-PT" sz="1100" dirty="0"/>
              <a:t> interior design of </a:t>
            </a:r>
            <a:r>
              <a:rPr lang="pt-PT" sz="1100" dirty="0" err="1"/>
              <a:t>buildings</a:t>
            </a:r>
            <a:r>
              <a:rPr lang="pt-PT" sz="1100" dirty="0"/>
              <a:t> and </a:t>
            </a:r>
            <a:r>
              <a:rPr lang="pt-PT" sz="1100" dirty="0" err="1"/>
              <a:t>its</a:t>
            </a:r>
            <a:r>
              <a:rPr lang="pt-PT" sz="1100" dirty="0"/>
              <a:t> </a:t>
            </a:r>
            <a:r>
              <a:rPr lang="pt-PT" sz="1100" dirty="0" err="1"/>
              <a:t>relationship</a:t>
            </a:r>
            <a:r>
              <a:rPr lang="pt-PT" sz="1100" dirty="0"/>
              <a:t> to </a:t>
            </a:r>
            <a:r>
              <a:rPr lang="pt-PT" sz="1100" dirty="0" err="1"/>
              <a:t>land</a:t>
            </a:r>
            <a:r>
              <a:rPr lang="pt-PT" sz="1100" dirty="0"/>
              <a:t> use. </a:t>
            </a:r>
            <a:r>
              <a:rPr lang="pt-PT" sz="1100" dirty="0" err="1"/>
              <a:t>Architectural</a:t>
            </a:r>
            <a:r>
              <a:rPr lang="pt-PT" sz="1100" dirty="0"/>
              <a:t> </a:t>
            </a:r>
            <a:r>
              <a:rPr lang="pt-PT" sz="1100" dirty="0" err="1"/>
              <a:t>Engineering</a:t>
            </a:r>
            <a:r>
              <a:rPr lang="pt-PT" sz="1100" dirty="0"/>
              <a:t> and Design Management. 12(2):1-10. DOI: </a:t>
            </a:r>
            <a:r>
              <a:rPr lang="pt-PT" sz="1100" dirty="0" smtClean="0"/>
              <a:t>10.1080/17452007.2015.1120187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2014</a:t>
            </a:r>
            <a:r>
              <a:rPr lang="pt-PT" sz="1100" dirty="0" smtClean="0"/>
              <a:t> </a:t>
            </a:r>
            <a:r>
              <a:rPr lang="pt-PT" sz="1100" dirty="0"/>
              <a:t>BARBOSA, J; BRAGANÇA, L &amp; MATEUS, R. New </a:t>
            </a:r>
            <a:r>
              <a:rPr lang="pt-PT" sz="1100" dirty="0" err="1"/>
              <a:t>approach</a:t>
            </a:r>
            <a:r>
              <a:rPr lang="pt-PT" sz="1100" dirty="0"/>
              <a:t> </a:t>
            </a:r>
            <a:r>
              <a:rPr lang="pt-PT" sz="1100" dirty="0" err="1"/>
              <a:t>addressing</a:t>
            </a:r>
            <a:r>
              <a:rPr lang="pt-PT" sz="1100" dirty="0"/>
              <a:t> </a:t>
            </a:r>
            <a:r>
              <a:rPr lang="pt-PT" sz="1100" dirty="0" err="1"/>
              <a:t>sustainability</a:t>
            </a:r>
            <a:r>
              <a:rPr lang="pt-PT" sz="1100" dirty="0"/>
              <a:t> in </a:t>
            </a:r>
            <a:r>
              <a:rPr lang="pt-PT" sz="1100" dirty="0" err="1"/>
              <a:t>urban</a:t>
            </a:r>
            <a:r>
              <a:rPr lang="pt-PT" sz="1100" dirty="0"/>
              <a:t> </a:t>
            </a:r>
            <a:r>
              <a:rPr lang="pt-PT" sz="1100" dirty="0" err="1" smtClean="0"/>
              <a:t>areas</a:t>
            </a:r>
            <a:r>
              <a:rPr lang="pt-PT" sz="1100" dirty="0" smtClean="0"/>
              <a:t> </a:t>
            </a:r>
            <a:r>
              <a:rPr lang="pt-PT" sz="1100" dirty="0" err="1"/>
              <a:t>using</a:t>
            </a:r>
            <a:r>
              <a:rPr lang="pt-PT" sz="1100" dirty="0"/>
              <a:t> sustainable city </a:t>
            </a:r>
            <a:r>
              <a:rPr lang="pt-PT" sz="1100" dirty="0" err="1"/>
              <a:t>models</a:t>
            </a:r>
            <a:r>
              <a:rPr lang="pt-PT" sz="1100" dirty="0"/>
              <a:t>. International </a:t>
            </a:r>
            <a:r>
              <a:rPr lang="pt-PT" sz="1100" dirty="0" err="1"/>
              <a:t>Journal</a:t>
            </a:r>
            <a:r>
              <a:rPr lang="pt-PT" sz="1100" dirty="0"/>
              <a:t> of Sustainable Building </a:t>
            </a:r>
            <a:r>
              <a:rPr lang="pt-PT" sz="1100" dirty="0" err="1"/>
              <a:t>Technology</a:t>
            </a:r>
            <a:r>
              <a:rPr lang="pt-PT" sz="1100" dirty="0"/>
              <a:t> and </a:t>
            </a:r>
            <a:r>
              <a:rPr lang="pt-PT" sz="1100" dirty="0" err="1"/>
              <a:t>Urban</a:t>
            </a:r>
            <a:r>
              <a:rPr lang="pt-PT" sz="1100" dirty="0"/>
              <a:t> Development. DOI: </a:t>
            </a:r>
            <a:r>
              <a:rPr lang="pt-PT" sz="1100" dirty="0" smtClean="0"/>
              <a:t>10.1080/2093761X.2014.948528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2014</a:t>
            </a:r>
            <a:r>
              <a:rPr lang="pt-PT" sz="1100" dirty="0" smtClean="0"/>
              <a:t> </a:t>
            </a:r>
            <a:r>
              <a:rPr lang="pt-PT" sz="1100" dirty="0"/>
              <a:t>BARBOSA, J; BRAGANÇA, L &amp; MATEUS, R.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assessment</a:t>
            </a:r>
            <a:r>
              <a:rPr lang="pt-PT" sz="1100" dirty="0"/>
              <a:t> of </a:t>
            </a:r>
            <a:r>
              <a:rPr lang="pt-PT" sz="1100" dirty="0" err="1"/>
              <a:t>land</a:t>
            </a:r>
            <a:r>
              <a:rPr lang="pt-PT" sz="1100" dirty="0"/>
              <a:t> use </a:t>
            </a:r>
            <a:r>
              <a:rPr lang="pt-PT" sz="1100" dirty="0" err="1"/>
              <a:t>efficiency</a:t>
            </a:r>
            <a:r>
              <a:rPr lang="pt-PT" sz="1100" dirty="0"/>
              <a:t> </a:t>
            </a:r>
            <a:r>
              <a:rPr lang="pt-PT" sz="1100" dirty="0" err="1"/>
              <a:t>using</a:t>
            </a:r>
            <a:r>
              <a:rPr lang="pt-PT" sz="1100" dirty="0"/>
              <a:t> BSA </a:t>
            </a:r>
            <a:r>
              <a:rPr lang="pt-PT" sz="1100" dirty="0" err="1"/>
              <a:t>Tools</a:t>
            </a:r>
            <a:r>
              <a:rPr lang="pt-PT" sz="1100" dirty="0"/>
              <a:t>. Development of a </a:t>
            </a:r>
            <a:r>
              <a:rPr lang="pt-PT" sz="1100" dirty="0" err="1"/>
              <a:t>new</a:t>
            </a:r>
            <a:r>
              <a:rPr lang="pt-PT" sz="1100" dirty="0"/>
              <a:t> </a:t>
            </a:r>
            <a:r>
              <a:rPr lang="pt-PT" sz="1100" dirty="0" err="1"/>
              <a:t>index</a:t>
            </a:r>
            <a:r>
              <a:rPr lang="pt-PT" sz="1100" dirty="0"/>
              <a:t>. </a:t>
            </a:r>
            <a:r>
              <a:rPr lang="pt-PT" sz="1100" dirty="0" err="1"/>
              <a:t>Journal</a:t>
            </a:r>
            <a:r>
              <a:rPr lang="pt-PT" sz="1100" dirty="0"/>
              <a:t> of </a:t>
            </a:r>
            <a:r>
              <a:rPr lang="pt-PT" sz="1100" dirty="0" err="1"/>
              <a:t>Urban</a:t>
            </a:r>
            <a:r>
              <a:rPr lang="pt-PT" sz="1100" dirty="0"/>
              <a:t> </a:t>
            </a:r>
            <a:r>
              <a:rPr lang="pt-PT" sz="1100" dirty="0" err="1"/>
              <a:t>Planning</a:t>
            </a:r>
            <a:r>
              <a:rPr lang="pt-PT" sz="1100" dirty="0"/>
              <a:t> and Development – ASCE. DOI: 10.1061/(</a:t>
            </a:r>
            <a:r>
              <a:rPr lang="pt-PT" sz="1100" dirty="0" smtClean="0"/>
              <a:t>ASCE)UP.1943-5444.0000208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2013</a:t>
            </a:r>
            <a:r>
              <a:rPr lang="pt-PT" sz="1100" dirty="0" smtClean="0"/>
              <a:t> </a:t>
            </a:r>
            <a:r>
              <a:rPr lang="pt-PT" sz="1100" dirty="0"/>
              <a:t>BARBOSA, J; MATEUS, R &amp; BRAGANÇA, L. </a:t>
            </a:r>
            <a:r>
              <a:rPr lang="pt-PT" sz="1100" dirty="0" err="1"/>
              <a:t>Adaptation</a:t>
            </a:r>
            <a:r>
              <a:rPr lang="pt-PT" sz="1100" dirty="0"/>
              <a:t> of SBTool PT to </a:t>
            </a:r>
            <a:r>
              <a:rPr lang="pt-PT" sz="1100" dirty="0" err="1"/>
              <a:t>office</a:t>
            </a:r>
            <a:r>
              <a:rPr lang="pt-PT" sz="1100" dirty="0"/>
              <a:t> </a:t>
            </a:r>
            <a:r>
              <a:rPr lang="pt-PT" sz="1100" dirty="0" err="1"/>
              <a:t>buildings</a:t>
            </a:r>
            <a:r>
              <a:rPr lang="pt-PT" sz="1100" dirty="0"/>
              <a:t>. International </a:t>
            </a:r>
            <a:r>
              <a:rPr lang="pt-PT" sz="1100" dirty="0" err="1"/>
              <a:t>Journal</a:t>
            </a:r>
            <a:r>
              <a:rPr lang="pt-PT" sz="1100" dirty="0"/>
              <a:t> of Sustainable Building </a:t>
            </a:r>
            <a:r>
              <a:rPr lang="pt-PT" sz="1100" dirty="0" err="1"/>
              <a:t>Technology</a:t>
            </a:r>
            <a:r>
              <a:rPr lang="pt-PT" sz="1100" dirty="0"/>
              <a:t> and </a:t>
            </a:r>
            <a:r>
              <a:rPr lang="pt-PT" sz="1100" dirty="0" err="1"/>
              <a:t>Urban</a:t>
            </a:r>
            <a:r>
              <a:rPr lang="pt-PT" sz="1100" dirty="0"/>
              <a:t> Development, 4, 89-97.DOI: </a:t>
            </a:r>
            <a:r>
              <a:rPr lang="pt-PT" sz="1100" dirty="0" smtClean="0"/>
              <a:t>10.1080/2093761X.2012.759892</a:t>
            </a:r>
            <a:endParaRPr lang="pt-PT" sz="11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64716" y="5012391"/>
            <a:ext cx="6533778" cy="52475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2017</a:t>
            </a:r>
            <a:r>
              <a:rPr lang="pt-PT" sz="1100" dirty="0"/>
              <a:t> Aplicação do SBTool </a:t>
            </a:r>
            <a:r>
              <a:rPr lang="pt-PT" sz="1100" dirty="0" err="1"/>
              <a:t>Urban</a:t>
            </a:r>
            <a:r>
              <a:rPr lang="pt-PT" sz="1100" dirty="0"/>
              <a:t>: Efeitos de medidas de melhoria de </a:t>
            </a:r>
            <a:r>
              <a:rPr lang="pt-PT" sz="1100" dirty="0" err="1"/>
              <a:t>projecto</a:t>
            </a:r>
            <a:r>
              <a:rPr lang="pt-PT" sz="1100" dirty="0"/>
              <a:t> na avaliação de sustentabilidade. II Encontro Nacional Sobre Reabilitação Urbana e Construção Sustentável: do edifício para a escala urbana, Lisboa. ISBN: </a:t>
            </a:r>
            <a:r>
              <a:rPr lang="pt-PT" sz="1100" dirty="0" smtClean="0"/>
              <a:t>978-989-96543-9-6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2017</a:t>
            </a:r>
            <a:r>
              <a:rPr lang="pt-PT" sz="1100" dirty="0" smtClean="0"/>
              <a:t> </a:t>
            </a:r>
            <a:r>
              <a:rPr lang="pt-PT" sz="1100" dirty="0"/>
              <a:t>Propostas para a avaliação da sustentabilidade urbana. Aplicação a um caso de estudo. SINGEURB 2017 - Simpósio Nacional de Gestão e Engenharia Urbana - Cidades e Objetivos do Desenvolvimento Sustentável. Universidade Federal de São Carlos. ISBN: </a:t>
            </a:r>
            <a:r>
              <a:rPr lang="pt-PT" sz="1100" dirty="0" smtClean="0"/>
              <a:t>978-85-7600-6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/>
              <a:t>Avaliação da sustentabilidade de áreas urbanas. Um caso de estudo. CONAMA 2016 - La </a:t>
            </a:r>
            <a:r>
              <a:rPr lang="pt-PT" sz="1100" dirty="0" err="1"/>
              <a:t>respuesta</a:t>
            </a:r>
            <a:r>
              <a:rPr lang="pt-PT" sz="1100" dirty="0"/>
              <a:t> </a:t>
            </a:r>
            <a:r>
              <a:rPr lang="pt-PT" sz="1100" dirty="0" err="1"/>
              <a:t>es</a:t>
            </a:r>
            <a:r>
              <a:rPr lang="pt-PT" sz="1100" dirty="0"/>
              <a:t> verde. ISBN: </a:t>
            </a:r>
            <a:r>
              <a:rPr lang="pt-PT" sz="1100" dirty="0" smtClean="0"/>
              <a:t>978-84-617-7390-9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 err="1"/>
              <a:t>Occupancy</a:t>
            </a:r>
            <a:r>
              <a:rPr lang="pt-PT" sz="1100" dirty="0"/>
              <a:t> </a:t>
            </a:r>
            <a:r>
              <a:rPr lang="pt-PT" sz="1100" dirty="0" err="1"/>
              <a:t>Patterns</a:t>
            </a:r>
            <a:r>
              <a:rPr lang="pt-PT" sz="1100" dirty="0"/>
              <a:t> and Building Performance – </a:t>
            </a:r>
            <a:r>
              <a:rPr lang="pt-PT" sz="1100" dirty="0" err="1"/>
              <a:t>Developing</a:t>
            </a:r>
            <a:r>
              <a:rPr lang="pt-PT" sz="1100" dirty="0"/>
              <a:t> </a:t>
            </a:r>
            <a:r>
              <a:rPr lang="pt-PT" sz="1100" dirty="0" err="1"/>
              <a:t>occupancy</a:t>
            </a:r>
            <a:r>
              <a:rPr lang="pt-PT" sz="1100" dirty="0"/>
              <a:t> </a:t>
            </a:r>
            <a:r>
              <a:rPr lang="pt-PT" sz="1100" dirty="0" err="1"/>
              <a:t>patterns</a:t>
            </a:r>
            <a:r>
              <a:rPr lang="pt-PT" sz="1100" dirty="0"/>
              <a:t> for Portuguese </a:t>
            </a:r>
            <a:r>
              <a:rPr lang="pt-PT" sz="1100" dirty="0" err="1"/>
              <a:t>residential</a:t>
            </a:r>
            <a:r>
              <a:rPr lang="pt-PT" sz="1100" dirty="0"/>
              <a:t> </a:t>
            </a:r>
            <a:r>
              <a:rPr lang="pt-PT" sz="1100" dirty="0" err="1"/>
              <a:t>buildings</a:t>
            </a:r>
            <a:r>
              <a:rPr lang="pt-PT" sz="1100" dirty="0"/>
              <a:t>. SBE 2016 </a:t>
            </a:r>
            <a:r>
              <a:rPr lang="pt-PT" sz="1100" dirty="0" err="1"/>
              <a:t>Brazil</a:t>
            </a:r>
            <a:r>
              <a:rPr lang="pt-PT" sz="1100" dirty="0"/>
              <a:t>-Portugal. ISBN: 978‐85‐92631‐00‐0. DOI: </a:t>
            </a:r>
            <a:r>
              <a:rPr lang="pt-PT" sz="1100" dirty="0" smtClean="0"/>
              <a:t>10.13140/RG.2.2.27296.58881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 err="1"/>
              <a:t>Critical</a:t>
            </a:r>
            <a:r>
              <a:rPr lang="pt-PT" sz="1100" dirty="0"/>
              <a:t> </a:t>
            </a:r>
            <a:r>
              <a:rPr lang="pt-PT" sz="1100" dirty="0" err="1"/>
              <a:t>overview</a:t>
            </a:r>
            <a:r>
              <a:rPr lang="pt-PT" sz="1100" dirty="0"/>
              <a:t> of </a:t>
            </a:r>
            <a:r>
              <a:rPr lang="pt-PT" sz="1100" dirty="0" err="1"/>
              <a:t>urban</a:t>
            </a:r>
            <a:r>
              <a:rPr lang="pt-PT" sz="1100" dirty="0"/>
              <a:t> </a:t>
            </a:r>
            <a:r>
              <a:rPr lang="pt-PT" sz="1100" dirty="0" err="1"/>
              <a:t>sustainability</a:t>
            </a:r>
            <a:r>
              <a:rPr lang="pt-PT" sz="1100" dirty="0"/>
              <a:t> </a:t>
            </a:r>
            <a:r>
              <a:rPr lang="pt-PT" sz="1100" dirty="0" err="1"/>
              <a:t>assssment</a:t>
            </a:r>
            <a:r>
              <a:rPr lang="pt-PT" sz="1100" dirty="0"/>
              <a:t> </a:t>
            </a:r>
            <a:r>
              <a:rPr lang="pt-PT" sz="1100" dirty="0" err="1"/>
              <a:t>tools</a:t>
            </a:r>
            <a:r>
              <a:rPr lang="pt-PT" sz="1100" dirty="0"/>
              <a:t>. SBE 2016 </a:t>
            </a:r>
            <a:r>
              <a:rPr lang="pt-PT" sz="1100" dirty="0" err="1"/>
              <a:t>Brazil</a:t>
            </a:r>
            <a:r>
              <a:rPr lang="pt-PT" sz="1100" dirty="0"/>
              <a:t>-Portugal. ISBN: </a:t>
            </a:r>
            <a:r>
              <a:rPr lang="pt-PT" sz="1100" dirty="0" smtClean="0"/>
              <a:t>978‐85‐92631‐00‐0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 err="1"/>
              <a:t>Study</a:t>
            </a:r>
            <a:r>
              <a:rPr lang="pt-PT" sz="1100" dirty="0"/>
              <a:t> of </a:t>
            </a:r>
            <a:r>
              <a:rPr lang="pt-PT" sz="1100" dirty="0" err="1"/>
              <a:t>the</a:t>
            </a:r>
            <a:r>
              <a:rPr lang="pt-PT" sz="1100" dirty="0"/>
              <a:t> of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concept</a:t>
            </a:r>
            <a:r>
              <a:rPr lang="pt-PT" sz="1100" dirty="0"/>
              <a:t> of </a:t>
            </a:r>
            <a:r>
              <a:rPr lang="pt-PT" sz="1100" dirty="0" err="1"/>
              <a:t>community</a:t>
            </a:r>
            <a:r>
              <a:rPr lang="pt-PT" sz="1100" dirty="0"/>
              <a:t> </a:t>
            </a:r>
            <a:r>
              <a:rPr lang="pt-PT" sz="1100" dirty="0" err="1"/>
              <a:t>buildings</a:t>
            </a:r>
            <a:r>
              <a:rPr lang="pt-PT" sz="1100" dirty="0"/>
              <a:t> and </a:t>
            </a:r>
            <a:r>
              <a:rPr lang="pt-PT" sz="1100" dirty="0" err="1"/>
              <a:t>its</a:t>
            </a:r>
            <a:r>
              <a:rPr lang="pt-PT" sz="1100" dirty="0"/>
              <a:t> </a:t>
            </a:r>
            <a:r>
              <a:rPr lang="pt-PT" sz="1100" dirty="0" err="1"/>
              <a:t>importance</a:t>
            </a:r>
            <a:r>
              <a:rPr lang="pt-PT" sz="1100" dirty="0"/>
              <a:t> for Land Use </a:t>
            </a:r>
            <a:r>
              <a:rPr lang="pt-PT" sz="1100" dirty="0" err="1"/>
              <a:t>Efficiency</a:t>
            </a:r>
            <a:r>
              <a:rPr lang="pt-PT" sz="1100" dirty="0"/>
              <a:t>. Euro-ELECS 2015. ISBN: 978-989-96543-8-9, p1347-1354. DOI: </a:t>
            </a:r>
            <a:r>
              <a:rPr lang="pt-PT" sz="1100" dirty="0" smtClean="0"/>
              <a:t>10.13140/RG.2.1.4269.0402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Análise da disponibilidade de investimento em projetos de reabilitação portugueses. Euro-ELECS </a:t>
            </a:r>
            <a:r>
              <a:rPr lang="pt-PT" sz="1100" dirty="0" smtClean="0"/>
              <a:t>2015</a:t>
            </a:r>
            <a:r>
              <a:rPr lang="pt-PT" sz="1100" dirty="0"/>
              <a:t>. ISBN: 978-989-96543-8-9, p1563-1570. DOI: </a:t>
            </a:r>
            <a:r>
              <a:rPr lang="pt-PT" sz="1100" dirty="0" smtClean="0"/>
              <a:t>10.13140/RG.2.1.3220.4646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Development of a Sustainability Assessment </a:t>
            </a:r>
            <a:r>
              <a:rPr lang="pt-PT" sz="1100" dirty="0" err="1"/>
              <a:t>Methodology</a:t>
            </a:r>
            <a:r>
              <a:rPr lang="pt-PT" sz="1100" dirty="0"/>
              <a:t> for </a:t>
            </a:r>
            <a:r>
              <a:rPr lang="pt-PT" sz="1100" dirty="0" err="1"/>
              <a:t>Service</a:t>
            </a:r>
            <a:r>
              <a:rPr lang="pt-PT" sz="1100" dirty="0"/>
              <a:t> </a:t>
            </a:r>
            <a:r>
              <a:rPr lang="pt-PT" sz="1100" dirty="0" err="1"/>
              <a:t>Buildings</a:t>
            </a:r>
            <a:r>
              <a:rPr lang="pt-PT" sz="1100" dirty="0"/>
              <a:t> in </a:t>
            </a:r>
            <a:r>
              <a:rPr lang="pt-PT" sz="1100" dirty="0" err="1"/>
              <a:t>Turkey</a:t>
            </a:r>
            <a:r>
              <a:rPr lang="pt-PT" sz="1100" dirty="0"/>
              <a:t>. Euro-ELECS 2015. ISBN: 978-989-96543-8-9, </a:t>
            </a:r>
            <a:r>
              <a:rPr lang="pt-PT" sz="1100" dirty="0" smtClean="0"/>
              <a:t>p1309-1318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2013</a:t>
            </a:r>
            <a:r>
              <a:rPr lang="pt-PT" sz="1100" dirty="0" smtClean="0"/>
              <a:t> </a:t>
            </a:r>
            <a:r>
              <a:rPr lang="pt-PT" sz="1100" dirty="0" err="1"/>
              <a:t>How</a:t>
            </a:r>
            <a:r>
              <a:rPr lang="pt-PT" sz="1100" dirty="0"/>
              <a:t> to </a:t>
            </a:r>
            <a:r>
              <a:rPr lang="pt-PT" sz="1100" dirty="0" err="1"/>
              <a:t>address</a:t>
            </a:r>
            <a:r>
              <a:rPr lang="pt-PT" sz="1100" dirty="0"/>
              <a:t> </a:t>
            </a:r>
            <a:r>
              <a:rPr lang="pt-PT" sz="1100" dirty="0" err="1"/>
              <a:t>sustainability</a:t>
            </a:r>
            <a:r>
              <a:rPr lang="pt-PT" sz="1100" dirty="0"/>
              <a:t> </a:t>
            </a:r>
            <a:r>
              <a:rPr lang="pt-PT" sz="1100" dirty="0" err="1"/>
              <a:t>at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city </a:t>
            </a:r>
            <a:r>
              <a:rPr lang="pt-PT" sz="1100" dirty="0" err="1"/>
              <a:t>level</a:t>
            </a:r>
            <a:r>
              <a:rPr lang="pt-PT" sz="1100" dirty="0"/>
              <a:t>. Portugal SB13. ISBN: 978-989-96543-7-2, </a:t>
            </a:r>
            <a:r>
              <a:rPr lang="pt-PT" sz="1100" dirty="0" smtClean="0"/>
              <a:t>p751-760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2013</a:t>
            </a:r>
            <a:r>
              <a:rPr lang="pt-PT" sz="1100" dirty="0" smtClean="0"/>
              <a:t> </a:t>
            </a:r>
            <a:r>
              <a:rPr lang="pt-PT" sz="1100" dirty="0" err="1"/>
              <a:t>Approaching</a:t>
            </a:r>
            <a:r>
              <a:rPr lang="pt-PT" sz="1100" dirty="0"/>
              <a:t> </a:t>
            </a:r>
            <a:r>
              <a:rPr lang="pt-PT" sz="1100" dirty="0" err="1"/>
              <a:t>sustainability</a:t>
            </a:r>
            <a:r>
              <a:rPr lang="pt-PT" sz="1100" dirty="0"/>
              <a:t> in </a:t>
            </a:r>
            <a:r>
              <a:rPr lang="pt-PT" sz="1100" dirty="0" err="1"/>
              <a:t>built</a:t>
            </a:r>
            <a:r>
              <a:rPr lang="pt-PT" sz="1100" dirty="0"/>
              <a:t> </a:t>
            </a:r>
            <a:r>
              <a:rPr lang="pt-PT" sz="1100" dirty="0" err="1"/>
              <a:t>environment</a:t>
            </a:r>
            <a:r>
              <a:rPr lang="pt-PT" sz="1100" dirty="0"/>
              <a:t>. SB13 Seoul, Sustainable Building </a:t>
            </a:r>
            <a:r>
              <a:rPr lang="pt-PT" sz="1100" dirty="0" err="1"/>
              <a:t>Telegram</a:t>
            </a:r>
            <a:r>
              <a:rPr lang="pt-PT" sz="1100" dirty="0"/>
              <a:t> </a:t>
            </a:r>
            <a:r>
              <a:rPr lang="pt-PT" sz="1100" dirty="0" err="1"/>
              <a:t>toward</a:t>
            </a:r>
            <a:r>
              <a:rPr lang="pt-PT" sz="1100" dirty="0"/>
              <a:t> Global </a:t>
            </a:r>
            <a:r>
              <a:rPr lang="pt-PT" sz="1100" dirty="0" err="1" smtClean="0"/>
              <a:t>Society</a:t>
            </a:r>
            <a:endParaRPr lang="pt-PT" sz="1100" dirty="0" smtClean="0"/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2010</a:t>
            </a:r>
            <a:r>
              <a:rPr lang="pt-PT" sz="1100" dirty="0" smtClean="0"/>
              <a:t> </a:t>
            </a:r>
            <a:r>
              <a:rPr lang="pt-PT" sz="1100" dirty="0"/>
              <a:t>Development of a </a:t>
            </a:r>
            <a:r>
              <a:rPr lang="pt-PT" sz="1100" dirty="0" err="1"/>
              <a:t>sustainability</a:t>
            </a:r>
            <a:r>
              <a:rPr lang="pt-PT" sz="1100" dirty="0"/>
              <a:t> </a:t>
            </a:r>
            <a:r>
              <a:rPr lang="pt-PT" sz="1100" dirty="0" err="1"/>
              <a:t>assessment</a:t>
            </a:r>
            <a:r>
              <a:rPr lang="pt-PT" sz="1100" dirty="0"/>
              <a:t> </a:t>
            </a:r>
            <a:r>
              <a:rPr lang="pt-PT" sz="1100" dirty="0" err="1"/>
              <a:t>tool</a:t>
            </a:r>
            <a:r>
              <a:rPr lang="pt-PT" sz="1100" dirty="0"/>
              <a:t> for </a:t>
            </a:r>
            <a:r>
              <a:rPr lang="pt-PT" sz="1100" dirty="0" err="1"/>
              <a:t>office</a:t>
            </a:r>
            <a:r>
              <a:rPr lang="pt-PT" sz="1100" dirty="0"/>
              <a:t> </a:t>
            </a:r>
            <a:r>
              <a:rPr lang="pt-PT" sz="1100" dirty="0" err="1"/>
              <a:t>buildings</a:t>
            </a:r>
            <a:r>
              <a:rPr lang="pt-PT" sz="1100" dirty="0"/>
              <a:t>. Final Conference of </a:t>
            </a:r>
            <a:r>
              <a:rPr lang="pt-PT" sz="1100" dirty="0" err="1"/>
              <a:t>the</a:t>
            </a:r>
            <a:r>
              <a:rPr lang="pt-PT" sz="1100" dirty="0"/>
              <a:t> COST </a:t>
            </a:r>
            <a:r>
              <a:rPr lang="pt-PT" sz="1100" dirty="0" err="1"/>
              <a:t>Action</a:t>
            </a:r>
            <a:r>
              <a:rPr lang="pt-PT" sz="1100" dirty="0"/>
              <a:t> C25, Sustainability of </a:t>
            </a:r>
            <a:r>
              <a:rPr lang="pt-PT" sz="1100" dirty="0" err="1"/>
              <a:t>Constructions</a:t>
            </a:r>
            <a:r>
              <a:rPr lang="pt-PT" sz="1100" dirty="0"/>
              <a:t>: </a:t>
            </a:r>
            <a:r>
              <a:rPr lang="pt-PT" sz="1100" dirty="0" err="1"/>
              <a:t>Towards</a:t>
            </a:r>
            <a:r>
              <a:rPr lang="pt-PT" sz="1100" dirty="0"/>
              <a:t> a </a:t>
            </a:r>
            <a:r>
              <a:rPr lang="pt-PT" sz="1100" dirty="0" err="1"/>
              <a:t>Better</a:t>
            </a:r>
            <a:r>
              <a:rPr lang="pt-PT" sz="1100" dirty="0"/>
              <a:t> </a:t>
            </a:r>
            <a:r>
              <a:rPr lang="pt-PT" sz="1100" dirty="0" err="1"/>
              <a:t>Built</a:t>
            </a:r>
            <a:r>
              <a:rPr lang="pt-PT" sz="1100" dirty="0"/>
              <a:t> </a:t>
            </a:r>
            <a:r>
              <a:rPr lang="pt-PT" sz="1100" dirty="0" err="1"/>
              <a:t>Environment</a:t>
            </a:r>
            <a:r>
              <a:rPr lang="pt-PT" sz="1100" dirty="0"/>
              <a:t>. ISBN: 978-99957-816-0-6; </a:t>
            </a:r>
            <a:r>
              <a:rPr lang="pt-PT" sz="1100" dirty="0" smtClean="0"/>
              <a:t>p205-214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2010</a:t>
            </a:r>
            <a:r>
              <a:rPr lang="pt-PT" sz="1100" dirty="0" smtClean="0"/>
              <a:t> </a:t>
            </a:r>
            <a:r>
              <a:rPr lang="pt-PT" sz="1100" dirty="0"/>
              <a:t>Contributo para o Módulo de Turismo da Metodologia SBTool PT; Portugal SB10, Sustainable Building </a:t>
            </a:r>
            <a:r>
              <a:rPr lang="pt-PT" sz="1100" dirty="0" err="1"/>
              <a:t>Affordable</a:t>
            </a:r>
            <a:r>
              <a:rPr lang="pt-PT" sz="1100" dirty="0"/>
              <a:t> to </a:t>
            </a:r>
            <a:r>
              <a:rPr lang="pt-PT" sz="1100" dirty="0" err="1"/>
              <a:t>All</a:t>
            </a:r>
            <a:r>
              <a:rPr lang="pt-PT" sz="1100" dirty="0"/>
              <a:t>. ISBN: 978-989-96543-1-0; p573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3321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-5682901" y="-1"/>
            <a:ext cx="21740781" cy="10691811"/>
            <a:chOff x="-5784501" y="29220"/>
            <a:chExt cx="21740781" cy="10691811"/>
          </a:xfrm>
        </p:grpSpPr>
        <p:sp>
          <p:nvSpPr>
            <p:cNvPr id="5" name="Retângulo 4"/>
            <p:cNvSpPr/>
            <p:nvPr/>
          </p:nvSpPr>
          <p:spPr>
            <a:xfrm>
              <a:off x="-105020" y="29220"/>
              <a:ext cx="7564933" cy="10691811"/>
            </a:xfrm>
            <a:prstGeom prst="rect">
              <a:avLst/>
            </a:prstGeom>
            <a:solidFill>
              <a:srgbClr val="26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-5784501" y="194319"/>
              <a:ext cx="21740781" cy="10363200"/>
              <a:chOff x="-5784501" y="194319"/>
              <a:chExt cx="21740781" cy="10363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-5784501" y="194319"/>
                <a:ext cx="21740781" cy="103632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-3583214" y="308619"/>
                <a:ext cx="18487348" cy="8482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-4453303" y="2674235"/>
                <a:ext cx="17465918" cy="7705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  <p:grpSp>
        <p:nvGrpSpPr>
          <p:cNvPr id="49" name="Grupo 48"/>
          <p:cNvGrpSpPr/>
          <p:nvPr/>
        </p:nvGrpSpPr>
        <p:grpSpPr>
          <a:xfrm>
            <a:off x="835357" y="1008055"/>
            <a:ext cx="6143789" cy="623909"/>
            <a:chOff x="2577072" y="2274276"/>
            <a:chExt cx="4375934" cy="623909"/>
          </a:xfrm>
        </p:grpSpPr>
        <p:grpSp>
          <p:nvGrpSpPr>
            <p:cNvPr id="44" name="Grupo 43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25" name="Retângulo 2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43" name="Corda 42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2577072" y="2274276"/>
              <a:ext cx="3976126" cy="623908"/>
              <a:chOff x="3234286" y="3824929"/>
              <a:chExt cx="2506244" cy="639406"/>
            </a:xfrm>
          </p:grpSpPr>
          <p:sp>
            <p:nvSpPr>
              <p:cNvPr id="46" name="Corda 45"/>
              <p:cNvSpPr/>
              <p:nvPr/>
            </p:nvSpPr>
            <p:spPr>
              <a:xfrm rot="5400000">
                <a:off x="4575399" y="3299203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3234286" y="3824948"/>
                <a:ext cx="1668302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Capítulos de livros</a:t>
                </a:r>
                <a:endParaRPr lang="pt-PT" dirty="0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858487" y="3392255"/>
            <a:ext cx="6143789" cy="623911"/>
            <a:chOff x="2577072" y="2274274"/>
            <a:chExt cx="4375934" cy="623911"/>
          </a:xfrm>
        </p:grpSpPr>
        <p:grpSp>
          <p:nvGrpSpPr>
            <p:cNvPr id="51" name="Grupo 50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55" name="Retângulo 5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56" name="Corda 55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2577072" y="2274274"/>
              <a:ext cx="3976126" cy="623908"/>
              <a:chOff x="3234286" y="3824927"/>
              <a:chExt cx="2506244" cy="639406"/>
            </a:xfrm>
          </p:grpSpPr>
          <p:sp>
            <p:nvSpPr>
              <p:cNvPr id="53" name="Corda 52"/>
              <p:cNvSpPr/>
              <p:nvPr/>
            </p:nvSpPr>
            <p:spPr>
              <a:xfrm rot="5400000">
                <a:off x="4575399" y="3299201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3234286" y="3824947"/>
                <a:ext cx="1773092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Edição de livros</a:t>
                </a:r>
                <a:endParaRPr lang="pt-PT" dirty="0"/>
              </a:p>
            </p:txBody>
          </p:sp>
        </p:grpSp>
      </p:grpSp>
      <p:sp>
        <p:nvSpPr>
          <p:cNvPr id="61" name="CaixaDeTexto 60"/>
          <p:cNvSpPr txBox="1"/>
          <p:nvPr/>
        </p:nvSpPr>
        <p:spPr>
          <a:xfrm>
            <a:off x="657556" y="1358108"/>
            <a:ext cx="6321591" cy="17697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2016 </a:t>
            </a:r>
            <a:r>
              <a:rPr lang="pt-PT" sz="1100" dirty="0"/>
              <a:t>BRAGANÇA, L; GUIMARÃES, E; BARBOSA, J &amp; ARAÚJO, C. Avaliação do nível de sustentabilidade em comunidades urbanas energeticamente eficientes. Comunidades urbanas energeticamente eficientes. Parte </a:t>
            </a:r>
            <a:r>
              <a:rPr lang="pt-PT" sz="1100" dirty="0" smtClean="0"/>
              <a:t>1 </a:t>
            </a:r>
            <a:r>
              <a:rPr lang="pt-PT" sz="1100" dirty="0"/>
              <a:t>– Questões Urbanas. ISBN: 978-85-7772-348-5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/>
              <a:t>BRAGANÇA, L; GUIMARÃES, E; BARBOSA, J &amp; ARAÚJO, C. Metodologia portuguesa de avaliação de sustentabilidade de áreas urbanas SBTool PT-PU. Comunidades urbanas energeticamente eficientes. Parte 1 – Questões Urbanas. ISBN: 978-85-7772-348-5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/>
              <a:t>BRAGANÇA, L; ARAÚJO, C; BARBOSA, J &amp; GUIMARÃES, E. Avaliação do nível de sustentabilidade em comunidades urbanas energeticamente eficientes. Comunidades urbanas energeticamente eficientes. Parte 2 – Questões do Edifício. ISBN: </a:t>
            </a:r>
            <a:r>
              <a:rPr lang="pt-PT" sz="1100" dirty="0" smtClean="0"/>
              <a:t>978-85-7772-348-5</a:t>
            </a:r>
            <a:endParaRPr lang="pt-PT" sz="11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71512" y="3742326"/>
            <a:ext cx="6330765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80975" indent="-180975">
              <a:spcAft>
                <a:spcPts val="600"/>
              </a:spcAft>
            </a:pPr>
            <a:r>
              <a:rPr lang="pt-PT" sz="1100" b="1" dirty="0"/>
              <a:t>2015 </a:t>
            </a:r>
            <a:r>
              <a:rPr lang="pt-PT" sz="1100" dirty="0"/>
              <a:t>Livro de atas da conferência internacional Euro-ELECS 2015. ISBN: 978-989-96543-8-9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2012 </a:t>
            </a:r>
            <a:r>
              <a:rPr lang="pt-PT" sz="1100" dirty="0"/>
              <a:t>Livro de atas do seminário reabilitação </a:t>
            </a:r>
            <a:r>
              <a:rPr lang="pt-PT" sz="1100" dirty="0" smtClean="0"/>
              <a:t>energética </a:t>
            </a:r>
            <a:r>
              <a:rPr lang="pt-PT" sz="1100" dirty="0"/>
              <a:t>de edifícios. ISBN: 978-989-96543-6-5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858487" y="4457315"/>
            <a:ext cx="6143789" cy="623911"/>
            <a:chOff x="2577072" y="2274274"/>
            <a:chExt cx="4375934" cy="623911"/>
          </a:xfrm>
        </p:grpSpPr>
        <p:grpSp>
          <p:nvGrpSpPr>
            <p:cNvPr id="27" name="Grupo 26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31" name="Retângulo 30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32" name="Corda 31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2577072" y="2274274"/>
              <a:ext cx="3976126" cy="623908"/>
              <a:chOff x="3234286" y="3824927"/>
              <a:chExt cx="2506244" cy="639406"/>
            </a:xfrm>
          </p:grpSpPr>
          <p:sp>
            <p:nvSpPr>
              <p:cNvPr id="29" name="Corda 28"/>
              <p:cNvSpPr/>
              <p:nvPr/>
            </p:nvSpPr>
            <p:spPr>
              <a:xfrm rot="5400000">
                <a:off x="4575399" y="3299201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3234286" y="3824947"/>
                <a:ext cx="1861037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/>
                  <a:t>Relatórios </a:t>
                </a:r>
                <a:r>
                  <a:rPr lang="pt-PT" dirty="0" smtClean="0"/>
                  <a:t>técnicos – Prestação de serviços</a:t>
                </a:r>
                <a:endParaRPr lang="pt-PT" dirty="0"/>
              </a:p>
            </p:txBody>
          </p:sp>
        </p:grpSp>
      </p:grpSp>
      <p:sp>
        <p:nvSpPr>
          <p:cNvPr id="33" name="CaixaDeTexto 32"/>
          <p:cNvSpPr txBox="1"/>
          <p:nvPr/>
        </p:nvSpPr>
        <p:spPr>
          <a:xfrm>
            <a:off x="671513" y="4807386"/>
            <a:ext cx="6330764" cy="41703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2016 </a:t>
            </a:r>
            <a:r>
              <a:rPr lang="pt-PT" sz="1100" dirty="0"/>
              <a:t>Identificação e caracterização de patologias existentes no edifício Boavista, localizado na Lixa, Felgueiras. Determinação de causas de patologias e propostas de soluções de reabilitação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/>
              <a:t>Identificação e caracterização de patologias existentes em piscinas no Hotel </a:t>
            </a:r>
            <a:r>
              <a:rPr lang="pt-PT" sz="1100" dirty="0" err="1"/>
              <a:t>Monverde</a:t>
            </a:r>
            <a:r>
              <a:rPr lang="pt-PT" sz="1100" dirty="0"/>
              <a:t>, localizado em Telões, Amarante. Determinação de causas de patologias e propostas de soluções de reabilitação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/>
              <a:t>Avaliação do nível de incomodidade provocado pelo funcionamento de estabelecimento comercial em apartamento </a:t>
            </a:r>
            <a:r>
              <a:rPr lang="pt-PT" sz="1100" dirty="0" smtClean="0"/>
              <a:t>subjacente</a:t>
            </a:r>
            <a:r>
              <a:rPr lang="pt-PT" sz="1100" dirty="0"/>
              <a:t>, localizado em </a:t>
            </a:r>
            <a:r>
              <a:rPr lang="pt-PT" sz="1100" dirty="0" smtClean="0"/>
              <a:t>Fafe</a:t>
            </a:r>
            <a:endParaRPr lang="pt-PT" sz="1100" dirty="0"/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2016</a:t>
            </a:r>
            <a:r>
              <a:rPr lang="pt-PT" sz="1100" dirty="0" smtClean="0"/>
              <a:t> </a:t>
            </a:r>
            <a:r>
              <a:rPr lang="pt-PT" sz="1100" dirty="0"/>
              <a:t>Identificação e caracterização de patologias existentes em apartamento, localizado no lugar de </a:t>
            </a:r>
            <a:r>
              <a:rPr lang="pt-PT" sz="1100" dirty="0" err="1"/>
              <a:t>Merim</a:t>
            </a:r>
            <a:r>
              <a:rPr lang="pt-PT" sz="1100" dirty="0"/>
              <a:t>, Ponte de Lima. Determinação de causas de patologias e proposta de soluções de reabilitação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Identificação e caracterização de patologias existentes no edifício Olímpico, localizado em Fermentões, Guimarães. Determinação de causas de patologias e propostas de soluções de reabilitação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Identificação e caracterização de patologias existentes no Edifício Jardim, localizado na Lixa, Felgueiras. Determinação de causas de patologias e propostas de soluções de reabilitação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Identificação e caracterização de patologias existentes no Edifício Cidade Nova, localizado na Lixa, Felgueiras. Determinação de causas de patologias e propostas de soluções de reabilitação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Avaliação do nível de incomodidade provocado pelo funcionamento do estabelecimento </a:t>
            </a:r>
            <a:r>
              <a:rPr lang="pt-PT" sz="1100" dirty="0" err="1"/>
              <a:t>Kasablanca</a:t>
            </a:r>
            <a:r>
              <a:rPr lang="pt-PT" sz="1100" dirty="0"/>
              <a:t>, localizado em Guimarães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2014</a:t>
            </a:r>
            <a:r>
              <a:rPr lang="pt-PT" sz="1100" dirty="0" smtClean="0"/>
              <a:t> </a:t>
            </a:r>
            <a:r>
              <a:rPr lang="pt-PT" sz="1100" dirty="0"/>
              <a:t>Avaliação do nível de ruído de equipamento provocado pelo funcionamento de um portão de fecho automático em edifício residencial multifamiliar localizado em Famalicão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2014</a:t>
            </a:r>
            <a:r>
              <a:rPr lang="pt-PT" sz="1100" dirty="0" smtClean="0"/>
              <a:t> </a:t>
            </a:r>
            <a:r>
              <a:rPr lang="pt-PT" sz="1100" dirty="0"/>
              <a:t>Avaliação do nível de incomodidade provocado pelo funcionamento de estabelecimento comercial com funções de cabeleireiro localizado em Dume, Braga</a:t>
            </a:r>
          </a:p>
        </p:txBody>
      </p:sp>
    </p:spTree>
    <p:extLst>
      <p:ext uri="{BB962C8B-B14F-4D97-AF65-F5344CB8AC3E}">
        <p14:creationId xmlns:p14="http://schemas.microsoft.com/office/powerpoint/2010/main" val="20375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-5682901" y="-1"/>
            <a:ext cx="21740781" cy="10691811"/>
            <a:chOff x="-5784501" y="29220"/>
            <a:chExt cx="21740781" cy="10691811"/>
          </a:xfrm>
        </p:grpSpPr>
        <p:sp>
          <p:nvSpPr>
            <p:cNvPr id="5" name="Retângulo 4"/>
            <p:cNvSpPr/>
            <p:nvPr/>
          </p:nvSpPr>
          <p:spPr>
            <a:xfrm>
              <a:off x="-105020" y="29220"/>
              <a:ext cx="7564933" cy="10691811"/>
            </a:xfrm>
            <a:prstGeom prst="rect">
              <a:avLst/>
            </a:prstGeom>
            <a:solidFill>
              <a:srgbClr val="264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-5784501" y="194319"/>
              <a:ext cx="21740781" cy="10363200"/>
              <a:chOff x="-5784501" y="194319"/>
              <a:chExt cx="21740781" cy="10363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-5784501" y="194319"/>
                <a:ext cx="21740781" cy="103632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-3583214" y="308619"/>
                <a:ext cx="18487348" cy="84825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-4453303" y="2674235"/>
                <a:ext cx="17465918" cy="77054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  <p:grpSp>
        <p:nvGrpSpPr>
          <p:cNvPr id="49" name="Grupo 48"/>
          <p:cNvGrpSpPr/>
          <p:nvPr/>
        </p:nvGrpSpPr>
        <p:grpSpPr>
          <a:xfrm>
            <a:off x="835357" y="1008055"/>
            <a:ext cx="6143789" cy="623909"/>
            <a:chOff x="2577072" y="2274276"/>
            <a:chExt cx="4375934" cy="623909"/>
          </a:xfrm>
        </p:grpSpPr>
        <p:grpSp>
          <p:nvGrpSpPr>
            <p:cNvPr id="44" name="Grupo 43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25" name="Retângulo 2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43" name="Corda 42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2577072" y="2274276"/>
              <a:ext cx="3976126" cy="623908"/>
              <a:chOff x="3234286" y="3824929"/>
              <a:chExt cx="2506244" cy="639406"/>
            </a:xfrm>
          </p:grpSpPr>
          <p:sp>
            <p:nvSpPr>
              <p:cNvPr id="46" name="Corda 45"/>
              <p:cNvSpPr/>
              <p:nvPr/>
            </p:nvSpPr>
            <p:spPr>
              <a:xfrm rot="5400000">
                <a:off x="4575399" y="3299203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3234286" y="3824948"/>
                <a:ext cx="1706073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Organização de eventos internacionais</a:t>
                </a:r>
                <a:endParaRPr lang="pt-PT" dirty="0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858487" y="3074755"/>
            <a:ext cx="6143789" cy="623911"/>
            <a:chOff x="2577072" y="2274274"/>
            <a:chExt cx="4375934" cy="623911"/>
          </a:xfrm>
        </p:grpSpPr>
        <p:grpSp>
          <p:nvGrpSpPr>
            <p:cNvPr id="51" name="Grupo 50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55" name="Retângulo 54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56" name="Corda 55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2577072" y="2274274"/>
              <a:ext cx="3976126" cy="623908"/>
              <a:chOff x="3234286" y="3824927"/>
              <a:chExt cx="2506244" cy="639406"/>
            </a:xfrm>
          </p:grpSpPr>
          <p:sp>
            <p:nvSpPr>
              <p:cNvPr id="53" name="Corda 52"/>
              <p:cNvSpPr/>
              <p:nvPr/>
            </p:nvSpPr>
            <p:spPr>
              <a:xfrm rot="5400000">
                <a:off x="4575399" y="3299201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3234286" y="3824947"/>
                <a:ext cx="1773092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/>
                  <a:t>Organização de eventos </a:t>
                </a:r>
                <a:r>
                  <a:rPr lang="pt-PT" dirty="0" smtClean="0"/>
                  <a:t>nacionais</a:t>
                </a:r>
                <a:endParaRPr lang="pt-PT" dirty="0"/>
              </a:p>
            </p:txBody>
          </p:sp>
        </p:grpSp>
      </p:grpSp>
      <p:sp>
        <p:nvSpPr>
          <p:cNvPr id="61" name="CaixaDeTexto 60"/>
          <p:cNvSpPr txBox="1"/>
          <p:nvPr/>
        </p:nvSpPr>
        <p:spPr>
          <a:xfrm>
            <a:off x="655320" y="1358108"/>
            <a:ext cx="6316207" cy="1492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/>
              <a:t>2016 </a:t>
            </a:r>
            <a:r>
              <a:rPr lang="pt-PT" sz="1100" dirty="0"/>
              <a:t>Conference SBE Portugal-Brasil; Organizador, Comité </a:t>
            </a:r>
            <a:r>
              <a:rPr lang="pt-PT" sz="1100" dirty="0" smtClean="0"/>
              <a:t>Científico</a:t>
            </a:r>
            <a:endParaRPr lang="pt-PT" sz="1100" dirty="0"/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2015</a:t>
            </a:r>
            <a:r>
              <a:rPr lang="pt-PT" sz="1100" dirty="0" smtClean="0"/>
              <a:t> </a:t>
            </a:r>
            <a:r>
              <a:rPr lang="pt-PT" sz="1100" dirty="0"/>
              <a:t>Conference Euro-ELECS 15; Organizador, Comité Científico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2013</a:t>
            </a:r>
            <a:r>
              <a:rPr lang="pt-PT" sz="1100" dirty="0" smtClean="0"/>
              <a:t> </a:t>
            </a:r>
            <a:r>
              <a:rPr lang="pt-PT" sz="1100" dirty="0"/>
              <a:t>Conferência Portugal SB13; Organizador, Secretário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2012</a:t>
            </a:r>
            <a:r>
              <a:rPr lang="pt-PT" sz="1100" dirty="0" smtClean="0"/>
              <a:t> </a:t>
            </a:r>
            <a:r>
              <a:rPr lang="pt-PT" sz="1100" dirty="0"/>
              <a:t>Conferência BSA12; Staff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2010</a:t>
            </a:r>
            <a:r>
              <a:rPr lang="pt-PT" sz="1100" dirty="0" smtClean="0"/>
              <a:t> </a:t>
            </a:r>
            <a:r>
              <a:rPr lang="pt-PT" sz="1100" dirty="0"/>
              <a:t>Conferência Portugal SB10; Secretário</a:t>
            </a:r>
          </a:p>
          <a:p>
            <a:pPr marL="177800" indent="-1778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 smtClean="0"/>
              <a:t>2006</a:t>
            </a:r>
            <a:r>
              <a:rPr lang="pt-PT" sz="1100" dirty="0" smtClean="0"/>
              <a:t> </a:t>
            </a:r>
            <a:r>
              <a:rPr lang="pt-PT" sz="1100" dirty="0" err="1" smtClean="0"/>
              <a:t>Symposium</a:t>
            </a:r>
            <a:r>
              <a:rPr lang="pt-PT" sz="1100" dirty="0" smtClean="0"/>
              <a:t> ISPIC 06 </a:t>
            </a:r>
            <a:r>
              <a:rPr lang="pt-PT" sz="1100" dirty="0" err="1" smtClean="0"/>
              <a:t>Polymers</a:t>
            </a:r>
            <a:r>
              <a:rPr lang="pt-PT" sz="1100" dirty="0" smtClean="0"/>
              <a:t> In </a:t>
            </a:r>
            <a:r>
              <a:rPr lang="pt-PT" sz="1100" dirty="0" err="1" smtClean="0"/>
              <a:t>Concrete</a:t>
            </a:r>
            <a:r>
              <a:rPr lang="pt-PT" sz="1100" dirty="0" smtClean="0"/>
              <a:t>; Comité organizador</a:t>
            </a:r>
            <a:endParaRPr lang="pt-PT" sz="11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62291" y="3424826"/>
            <a:ext cx="6899222" cy="32162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2016 </a:t>
            </a:r>
            <a:r>
              <a:rPr lang="pt-PT" sz="1100" dirty="0" smtClean="0"/>
              <a:t>Evento </a:t>
            </a:r>
            <a:r>
              <a:rPr lang="pt-PT" sz="1100" dirty="0"/>
              <a:t>Zeitgeist Braga – </a:t>
            </a:r>
            <a:r>
              <a:rPr lang="pt-PT" sz="1100" dirty="0" err="1"/>
              <a:t>ZDay</a:t>
            </a:r>
            <a:r>
              <a:rPr lang="pt-PT" sz="1100" dirty="0"/>
              <a:t> 2017 Braga - Educar para o </a:t>
            </a:r>
            <a:r>
              <a:rPr lang="pt-PT" sz="1100" dirty="0" smtClean="0"/>
              <a:t>Futuro; Organizador</a:t>
            </a:r>
            <a:endParaRPr lang="pt-PT" sz="1100" dirty="0"/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2016</a:t>
            </a:r>
            <a:r>
              <a:rPr lang="pt-PT" sz="1100" dirty="0"/>
              <a:t> Evento Zeitgeist Braga – Desigualdades Sociais &amp; Violência </a:t>
            </a:r>
            <a:r>
              <a:rPr lang="pt-PT" sz="1100" dirty="0" smtClean="0"/>
              <a:t>Estrutural; Organizador</a:t>
            </a:r>
            <a:endParaRPr lang="pt-PT" sz="1100" dirty="0"/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2016</a:t>
            </a:r>
            <a:r>
              <a:rPr lang="pt-PT" sz="1100" dirty="0"/>
              <a:t> Evento Zeitgeist Braga – </a:t>
            </a:r>
            <a:r>
              <a:rPr lang="pt-PT" sz="1100" dirty="0" err="1"/>
              <a:t>ZDay</a:t>
            </a:r>
            <a:r>
              <a:rPr lang="pt-PT" sz="1100" dirty="0"/>
              <a:t> 2016 Braga - </a:t>
            </a:r>
            <a:r>
              <a:rPr lang="pt-PT" sz="1100" dirty="0" smtClean="0"/>
              <a:t>Ativismo </a:t>
            </a:r>
            <a:r>
              <a:rPr lang="pt-PT" sz="1100" dirty="0"/>
              <a:t>social para o desenvolvimento </a:t>
            </a:r>
            <a:r>
              <a:rPr lang="pt-PT" sz="1100" dirty="0" smtClean="0"/>
              <a:t>sustentável; </a:t>
            </a:r>
            <a:r>
              <a:rPr lang="pt-PT" sz="1100" dirty="0"/>
              <a:t>Organizador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2015</a:t>
            </a:r>
            <a:r>
              <a:rPr lang="pt-PT" sz="1100" dirty="0"/>
              <a:t> Evento Zeitgeist Braga – Natureza humana. Inata ou </a:t>
            </a:r>
            <a:r>
              <a:rPr lang="pt-PT" sz="1100" dirty="0" smtClean="0"/>
              <a:t>adquirida; Organizador</a:t>
            </a:r>
            <a:endParaRPr lang="pt-PT" sz="1100" dirty="0"/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2015</a:t>
            </a:r>
            <a:r>
              <a:rPr lang="pt-PT" sz="1100" dirty="0"/>
              <a:t> Evento Zeitgeist Braga – Motivação vs </a:t>
            </a:r>
            <a:r>
              <a:rPr lang="pt-PT" sz="1100" dirty="0" smtClean="0"/>
              <a:t>Dinheiro; </a:t>
            </a:r>
            <a:r>
              <a:rPr lang="pt-PT" sz="1100" dirty="0"/>
              <a:t>Organizador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2015</a:t>
            </a:r>
            <a:r>
              <a:rPr lang="pt-PT" sz="1100" dirty="0"/>
              <a:t> Evento Zeitgeist Portugal – </a:t>
            </a:r>
            <a:r>
              <a:rPr lang="pt-PT" sz="1100" dirty="0" err="1"/>
              <a:t>ZDay</a:t>
            </a:r>
            <a:r>
              <a:rPr lang="pt-PT" sz="1100" dirty="0"/>
              <a:t> </a:t>
            </a:r>
            <a:r>
              <a:rPr lang="pt-PT" sz="1100" dirty="0" smtClean="0"/>
              <a:t>2015; Organizador</a:t>
            </a:r>
            <a:endParaRPr lang="pt-PT" sz="1100" dirty="0"/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2015</a:t>
            </a:r>
            <a:r>
              <a:rPr lang="pt-PT" sz="1100" dirty="0"/>
              <a:t> Seminário </a:t>
            </a:r>
            <a:r>
              <a:rPr lang="pt-PT" sz="1100" dirty="0" err="1"/>
              <a:t>reVer</a:t>
            </a:r>
            <a:r>
              <a:rPr lang="pt-PT" sz="1100" dirty="0"/>
              <a:t>; Staff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2014</a:t>
            </a:r>
            <a:r>
              <a:rPr lang="pt-PT" sz="1100" dirty="0"/>
              <a:t> Evento Zeitgeist Braga – Desemprego </a:t>
            </a:r>
            <a:r>
              <a:rPr lang="pt-PT" sz="1100" dirty="0"/>
              <a:t>Tecnológico; </a:t>
            </a:r>
            <a:r>
              <a:rPr lang="pt-PT" sz="1100" dirty="0" smtClean="0"/>
              <a:t>Organizador</a:t>
            </a:r>
            <a:endParaRPr lang="pt-PT" sz="1100" dirty="0"/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2012</a:t>
            </a:r>
            <a:r>
              <a:rPr lang="pt-PT" sz="1100" dirty="0"/>
              <a:t> Seminário SREE 2012 – Reabilitação Energética de Edifícios; Comité Organizador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2012</a:t>
            </a:r>
            <a:r>
              <a:rPr lang="pt-PT" sz="1100" dirty="0" smtClean="0"/>
              <a:t> Workshop MCRS 2012 da Universidade do Minho; Colaborador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2011</a:t>
            </a:r>
            <a:r>
              <a:rPr lang="pt-PT" sz="1100" dirty="0" smtClean="0"/>
              <a:t> </a:t>
            </a:r>
            <a:r>
              <a:rPr lang="pt-PT" sz="1100" dirty="0"/>
              <a:t>Conferência nacional </a:t>
            </a:r>
            <a:r>
              <a:rPr lang="pt-PT" sz="1100" dirty="0" smtClean="0"/>
              <a:t>“Fórum Sustentabilidade na Reabilitação Urbana”, </a:t>
            </a:r>
            <a:r>
              <a:rPr lang="pt-PT" sz="1100" dirty="0"/>
              <a:t>Lisboa; Secretário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2010</a:t>
            </a:r>
            <a:r>
              <a:rPr lang="pt-PT" sz="1100" dirty="0"/>
              <a:t> Ciclo de Conferências </a:t>
            </a:r>
            <a:r>
              <a:rPr lang="pt-PT" sz="1100" dirty="0" err="1"/>
              <a:t>iiSBE</a:t>
            </a:r>
            <a:r>
              <a:rPr lang="pt-PT" sz="1100" dirty="0"/>
              <a:t> Portugal - Ponte de Lima; Secretário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2010</a:t>
            </a:r>
            <a:r>
              <a:rPr lang="pt-PT" sz="1100" dirty="0"/>
              <a:t> Ciclo de Conferências </a:t>
            </a:r>
            <a:r>
              <a:rPr lang="pt-PT" sz="1100" dirty="0" err="1"/>
              <a:t>iiSBE</a:t>
            </a:r>
            <a:r>
              <a:rPr lang="pt-PT" sz="1100" dirty="0"/>
              <a:t> Portugal - Celorico de Basto; </a:t>
            </a:r>
            <a:r>
              <a:rPr lang="pt-PT" sz="1100" dirty="0" smtClean="0"/>
              <a:t>Secretário</a:t>
            </a:r>
            <a:endParaRPr lang="pt-PT" sz="11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858487" y="6864379"/>
            <a:ext cx="6143789" cy="623911"/>
            <a:chOff x="2577072" y="2274274"/>
            <a:chExt cx="4375934" cy="623911"/>
          </a:xfrm>
        </p:grpSpPr>
        <p:grpSp>
          <p:nvGrpSpPr>
            <p:cNvPr id="27" name="Grupo 26"/>
            <p:cNvGrpSpPr/>
            <p:nvPr/>
          </p:nvGrpSpPr>
          <p:grpSpPr>
            <a:xfrm>
              <a:off x="2577073" y="2274277"/>
              <a:ext cx="4375933" cy="623908"/>
              <a:chOff x="3206260" y="3314679"/>
              <a:chExt cx="2408224" cy="639406"/>
            </a:xfrm>
            <a:solidFill>
              <a:srgbClr val="00B0EF"/>
            </a:solidFill>
          </p:grpSpPr>
          <p:sp>
            <p:nvSpPr>
              <p:cNvPr id="31" name="Retângulo 30"/>
              <p:cNvSpPr/>
              <p:nvPr/>
            </p:nvSpPr>
            <p:spPr>
              <a:xfrm>
                <a:off x="3206260" y="3314701"/>
                <a:ext cx="1813400" cy="319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PT" dirty="0"/>
              </a:p>
            </p:txBody>
          </p:sp>
          <p:sp>
            <p:nvSpPr>
              <p:cNvPr id="32" name="Corda 31"/>
              <p:cNvSpPr/>
              <p:nvPr/>
            </p:nvSpPr>
            <p:spPr>
              <a:xfrm rot="5400000">
                <a:off x="4693337" y="3032937"/>
                <a:ext cx="639406" cy="1202889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2577072" y="2274274"/>
              <a:ext cx="3976126" cy="623908"/>
              <a:chOff x="3234286" y="3824927"/>
              <a:chExt cx="2506244" cy="639406"/>
            </a:xfrm>
          </p:grpSpPr>
          <p:sp>
            <p:nvSpPr>
              <p:cNvPr id="29" name="Corda 28"/>
              <p:cNvSpPr/>
              <p:nvPr/>
            </p:nvSpPr>
            <p:spPr>
              <a:xfrm rot="5400000">
                <a:off x="4575399" y="3299201"/>
                <a:ext cx="639406" cy="1690857"/>
              </a:xfrm>
              <a:prstGeom prst="chord">
                <a:avLst>
                  <a:gd name="adj1" fmla="val 5398604"/>
                  <a:gd name="adj2" fmla="val 16200000"/>
                </a:avLst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3234286" y="3824947"/>
                <a:ext cx="1861037" cy="319720"/>
              </a:xfrm>
              <a:prstGeom prst="rect">
                <a:avLst/>
              </a:prstGeom>
              <a:solidFill>
                <a:srgbClr val="26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dirty="0" smtClean="0"/>
                  <a:t>Outros</a:t>
                </a:r>
                <a:endParaRPr lang="pt-PT" dirty="0"/>
              </a:p>
            </p:txBody>
          </p:sp>
        </p:grpSp>
      </p:grpSp>
      <p:sp>
        <p:nvSpPr>
          <p:cNvPr id="33" name="CaixaDeTexto 32"/>
          <p:cNvSpPr txBox="1"/>
          <p:nvPr/>
        </p:nvSpPr>
        <p:spPr>
          <a:xfrm>
            <a:off x="662292" y="7235447"/>
            <a:ext cx="6339985" cy="24929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7800" indent="-177800">
              <a:spcAft>
                <a:spcPts val="600"/>
              </a:spcAft>
            </a:pPr>
            <a:r>
              <a:rPr lang="en-US" sz="1100" b="1" dirty="0"/>
              <a:t>2018 </a:t>
            </a:r>
            <a:r>
              <a:rPr lang="en-US" sz="1100" dirty="0" err="1" smtClean="0"/>
              <a:t>Formação</a:t>
            </a:r>
            <a:r>
              <a:rPr lang="en-US" sz="1100" dirty="0" smtClean="0"/>
              <a:t>: Cities </a:t>
            </a:r>
            <a:r>
              <a:rPr lang="en-US" sz="1100" dirty="0"/>
              <a:t>and The </a:t>
            </a:r>
            <a:r>
              <a:rPr lang="en-US" sz="1100" dirty="0" err="1"/>
              <a:t>Chalenge</a:t>
            </a:r>
            <a:r>
              <a:rPr lang="en-US" sz="1100" dirty="0"/>
              <a:t> of Sustainable Development. United Nations </a:t>
            </a:r>
            <a:r>
              <a:rPr lang="en-US" sz="1100" dirty="0" smtClean="0"/>
              <a:t>SDG </a:t>
            </a:r>
            <a:r>
              <a:rPr lang="en-US" sz="1100" dirty="0" err="1" smtClean="0"/>
              <a:t>AcademyX</a:t>
            </a:r>
            <a:r>
              <a:rPr lang="en-US" sz="1100" dirty="0" smtClean="0"/>
              <a:t> (</a:t>
            </a:r>
            <a:r>
              <a:rPr lang="en-US" sz="1100" dirty="0" err="1" smtClean="0"/>
              <a:t>edX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pPr marL="177800" indent="-177800">
              <a:spcAft>
                <a:spcPts val="600"/>
              </a:spcAft>
            </a:pPr>
            <a:r>
              <a:rPr lang="pt-PT" sz="1100" b="1" dirty="0"/>
              <a:t>2018 </a:t>
            </a:r>
            <a:r>
              <a:rPr lang="pt-PT" sz="1100" dirty="0" smtClean="0"/>
              <a:t>Formação: </a:t>
            </a:r>
            <a:r>
              <a:rPr lang="pt-PT" sz="1100" dirty="0" err="1" smtClean="0"/>
              <a:t>Autodesk</a:t>
            </a:r>
            <a:r>
              <a:rPr lang="pt-PT" sz="1100" dirty="0" smtClean="0"/>
              <a:t> </a:t>
            </a:r>
            <a:r>
              <a:rPr lang="pt-PT" sz="1100" dirty="0"/>
              <a:t>REVIT </a:t>
            </a:r>
            <a:r>
              <a:rPr lang="pt-PT" sz="1100" dirty="0" err="1"/>
              <a:t>Architecture</a:t>
            </a:r>
            <a:r>
              <a:rPr lang="pt-PT" sz="1100" dirty="0"/>
              <a:t>. Universidade do Minho, </a:t>
            </a:r>
            <a:r>
              <a:rPr lang="pt-PT" sz="1100" dirty="0" smtClean="0"/>
              <a:t>Guimarães</a:t>
            </a:r>
          </a:p>
          <a:p>
            <a:pPr marL="990600" indent="-990600">
              <a:spcAft>
                <a:spcPts val="600"/>
              </a:spcAft>
              <a:tabLst>
                <a:tab pos="990600" algn="l"/>
              </a:tabLst>
            </a:pPr>
            <a:r>
              <a:rPr lang="pt-PT" sz="1100" b="1" dirty="0"/>
              <a:t>Set 2015 - </a:t>
            </a:r>
            <a:r>
              <a:rPr lang="pt-PT" sz="1100" b="1" dirty="0" err="1"/>
              <a:t>Mai</a:t>
            </a:r>
            <a:r>
              <a:rPr lang="pt-PT" sz="1100" b="1" dirty="0"/>
              <a:t> 2017 </a:t>
            </a:r>
            <a:r>
              <a:rPr lang="pt-PT" sz="1100" dirty="0"/>
              <a:t>Coordenador de equipa de </a:t>
            </a:r>
            <a:r>
              <a:rPr lang="pt-PT" sz="1100" dirty="0" smtClean="0"/>
              <a:t>gestão -</a:t>
            </a:r>
            <a:r>
              <a:rPr lang="pt-PT" sz="1100" dirty="0"/>
              <a:t>	</a:t>
            </a:r>
            <a:r>
              <a:rPr lang="pt-PT" sz="1100" dirty="0" err="1"/>
              <a:t>Qetema</a:t>
            </a:r>
            <a:r>
              <a:rPr lang="pt-PT" sz="1100" dirty="0"/>
              <a:t> (iniciativa internacional</a:t>
            </a:r>
            <a:r>
              <a:rPr lang="pt-PT" sz="1100" dirty="0" smtClean="0"/>
              <a:t>)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2013-2019 </a:t>
            </a:r>
            <a:r>
              <a:rPr lang="pt-PT" sz="1100" dirty="0" smtClean="0"/>
              <a:t>Revisor científico Elsevier: Building and </a:t>
            </a:r>
            <a:r>
              <a:rPr lang="pt-PT" sz="1100" dirty="0" err="1" smtClean="0"/>
              <a:t>Environment</a:t>
            </a:r>
            <a:r>
              <a:rPr lang="pt-PT" sz="1100" dirty="0" smtClean="0"/>
              <a:t>; Energy and </a:t>
            </a:r>
            <a:r>
              <a:rPr lang="pt-PT" sz="1100" dirty="0" err="1" smtClean="0"/>
              <a:t>Buildings</a:t>
            </a:r>
            <a:r>
              <a:rPr lang="pt-PT" sz="1100" dirty="0" smtClean="0"/>
              <a:t>; Sustainable Cities and </a:t>
            </a:r>
            <a:r>
              <a:rPr lang="pt-PT" sz="1100" dirty="0" err="1" smtClean="0"/>
              <a:t>Societies</a:t>
            </a:r>
            <a:r>
              <a:rPr lang="pt-PT" sz="1100" dirty="0" smtClean="0"/>
              <a:t>; </a:t>
            </a:r>
            <a:r>
              <a:rPr lang="pt-PT" sz="1100" dirty="0" err="1" smtClean="0"/>
              <a:t>Computers</a:t>
            </a:r>
            <a:r>
              <a:rPr lang="pt-PT" sz="1100" dirty="0"/>
              <a:t> </a:t>
            </a:r>
            <a:r>
              <a:rPr lang="pt-PT" sz="1100" dirty="0" err="1" smtClean="0"/>
              <a:t>Environment</a:t>
            </a:r>
            <a:r>
              <a:rPr lang="pt-PT" sz="1100" dirty="0" smtClean="0"/>
              <a:t> and </a:t>
            </a:r>
            <a:r>
              <a:rPr lang="pt-PT" sz="1100" dirty="0" err="1" smtClean="0"/>
              <a:t>Urban</a:t>
            </a:r>
            <a:r>
              <a:rPr lang="pt-PT" sz="1100" dirty="0" smtClean="0"/>
              <a:t> </a:t>
            </a:r>
            <a:r>
              <a:rPr lang="pt-PT" sz="1100" dirty="0" err="1" smtClean="0"/>
              <a:t>Systems</a:t>
            </a:r>
            <a:r>
              <a:rPr lang="pt-PT" sz="1100" dirty="0" smtClean="0"/>
              <a:t>; Cities; Land Use </a:t>
            </a:r>
            <a:r>
              <a:rPr lang="pt-PT" sz="1100" dirty="0" err="1" smtClean="0"/>
              <a:t>Policy</a:t>
            </a:r>
            <a:r>
              <a:rPr lang="pt-PT" sz="1100" dirty="0" smtClean="0"/>
              <a:t> (total: 35 artigos revistos)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</a:t>
            </a:r>
            <a:r>
              <a:rPr lang="pt-PT" sz="1100" dirty="0" smtClean="0"/>
              <a:t> Formação: </a:t>
            </a:r>
            <a:r>
              <a:rPr lang="en-US" sz="1100" dirty="0"/>
              <a:t>How to become a Reviewer and what do Editors </a:t>
            </a:r>
            <a:r>
              <a:rPr lang="en-US" sz="1100" dirty="0" smtClean="0"/>
              <a:t>expect, Elsevier</a:t>
            </a:r>
          </a:p>
          <a:p>
            <a:pPr marL="177800" indent="-177800">
              <a:spcAft>
                <a:spcPts val="600"/>
              </a:spcAft>
            </a:pPr>
            <a:r>
              <a:rPr lang="en-US" sz="1100" b="1" dirty="0" smtClean="0"/>
              <a:t>2015</a:t>
            </a:r>
            <a:r>
              <a:rPr lang="en-US" sz="1100" dirty="0" smtClean="0"/>
              <a:t> </a:t>
            </a:r>
            <a:r>
              <a:rPr lang="en-US" sz="1100" dirty="0" err="1" smtClean="0"/>
              <a:t>Formação</a:t>
            </a:r>
            <a:r>
              <a:rPr lang="en-US" sz="1100" dirty="0"/>
              <a:t>: Ethics responsibilities for </a:t>
            </a:r>
            <a:r>
              <a:rPr lang="en-US" sz="1100" dirty="0" smtClean="0"/>
              <a:t>Reviewers, Elsevier</a:t>
            </a:r>
            <a:endParaRPr lang="pt-PT" sz="1100" dirty="0" smtClean="0"/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2015-2016 </a:t>
            </a:r>
            <a:r>
              <a:rPr lang="pt-PT" sz="1100" dirty="0" smtClean="0"/>
              <a:t>Orientação de aluno MIEC</a:t>
            </a:r>
            <a:r>
              <a:rPr lang="pt-PT" sz="1100" dirty="0"/>
              <a:t>: Stefano </a:t>
            </a:r>
            <a:r>
              <a:rPr lang="pt-PT" sz="1100" dirty="0" smtClean="0"/>
              <a:t>Gomes: </a:t>
            </a:r>
            <a:r>
              <a:rPr lang="pt-PT" sz="1100" dirty="0"/>
              <a:t>Análise de sustentabilidade urbana aplicada a caso de </a:t>
            </a:r>
            <a:r>
              <a:rPr lang="pt-PT" sz="1100" dirty="0" smtClean="0"/>
              <a:t>estudo</a:t>
            </a:r>
          </a:p>
          <a:p>
            <a:pPr marL="177800" indent="-177800">
              <a:spcAft>
                <a:spcPts val="600"/>
              </a:spcAft>
            </a:pPr>
            <a:r>
              <a:rPr lang="pt-PT" sz="1100" b="1" dirty="0" smtClean="0"/>
              <a:t>2013-2015</a:t>
            </a:r>
            <a:r>
              <a:rPr lang="pt-PT" sz="1100" dirty="0" smtClean="0"/>
              <a:t> Orientação de aluno IMISBE: </a:t>
            </a:r>
            <a:r>
              <a:rPr lang="en-US" sz="1100" dirty="0" err="1"/>
              <a:t>Ceren</a:t>
            </a:r>
            <a:r>
              <a:rPr lang="en-US" sz="1100" dirty="0"/>
              <a:t> </a:t>
            </a:r>
            <a:r>
              <a:rPr lang="en-US" sz="1100" dirty="0" err="1" smtClean="0"/>
              <a:t>Abiacioglu</a:t>
            </a:r>
            <a:r>
              <a:rPr lang="en-US" sz="1100" dirty="0" smtClean="0"/>
              <a:t>: </a:t>
            </a:r>
            <a:r>
              <a:rPr lang="en-US" sz="1100" dirty="0"/>
              <a:t>Development of a sustainability assessment tool for service buildings in </a:t>
            </a:r>
            <a:r>
              <a:rPr lang="en-US" sz="1100" dirty="0" smtClean="0"/>
              <a:t>Turkey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3551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1583</Words>
  <Application>Microsoft Office PowerPoint</Application>
  <PresentationFormat>Personalizados</PresentationFormat>
  <Paragraphs>137</Paragraphs>
  <Slides>4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Image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Barbosa</dc:creator>
  <cp:lastModifiedBy>José Barbosa</cp:lastModifiedBy>
  <cp:revision>46</cp:revision>
  <cp:lastPrinted>2019-11-06T23:44:48Z</cp:lastPrinted>
  <dcterms:created xsi:type="dcterms:W3CDTF">2019-05-06T16:32:02Z</dcterms:created>
  <dcterms:modified xsi:type="dcterms:W3CDTF">2020-07-28T13:46:57Z</dcterms:modified>
</cp:coreProperties>
</file>