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9" roundtripDataSignature="AMtx7mj/m/akV3590qQWY5SSHS32nZMk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1792288" y="612775"/>
            <a:ext cx="5486400" cy="4114800"/>
          </a:xfrm>
          <a:prstGeom prst="rect">
            <a:avLst/>
          </a:prstGeom>
          <a:noFill/>
          <a:ln>
            <a:noFill/>
          </a:ln>
        </p:spPr>
      </p:sp>
      <p:sp>
        <p:nvSpPr>
          <p:cNvPr id="64" name="Google Shape;64;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6.png"/><Relationship Id="rId7"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23.jpg"/><Relationship Id="rId5"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31.jpg"/><Relationship Id="rId5"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12.png"/><Relationship Id="rId5"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9.jp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21.png"/><Relationship Id="rId5" Type="http://schemas.openxmlformats.org/officeDocument/2006/relationships/image" Target="../media/image7.jpg"/><Relationship Id="rId6" Type="http://schemas.openxmlformats.org/officeDocument/2006/relationships/image" Target="../media/image9.jpg"/><Relationship Id="rId7"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5.png"/><Relationship Id="rId4" Type="http://schemas.openxmlformats.org/officeDocument/2006/relationships/image" Target="../media/image12.png"/><Relationship Id="rId5"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24.jp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FDFDE"/>
        </a:solidFill>
      </p:bgPr>
    </p:bg>
    <p:spTree>
      <p:nvGrpSpPr>
        <p:cNvPr id="83" name="Shape 83"/>
        <p:cNvGrpSpPr/>
        <p:nvPr/>
      </p:nvGrpSpPr>
      <p:grpSpPr>
        <a:xfrm>
          <a:off x="0" y="0"/>
          <a:ext cx="0" cy="0"/>
          <a:chOff x="0" y="0"/>
          <a:chExt cx="0" cy="0"/>
        </a:xfrm>
      </p:grpSpPr>
      <p:grpSp>
        <p:nvGrpSpPr>
          <p:cNvPr id="84" name="Google Shape;84;p1"/>
          <p:cNvGrpSpPr/>
          <p:nvPr/>
        </p:nvGrpSpPr>
        <p:grpSpPr>
          <a:xfrm>
            <a:off x="1028700" y="1798976"/>
            <a:ext cx="9307560" cy="6789463"/>
            <a:chOff x="0" y="114300"/>
            <a:chExt cx="12410080" cy="9052618"/>
          </a:xfrm>
        </p:grpSpPr>
        <p:sp>
          <p:nvSpPr>
            <p:cNvPr id="85" name="Google Shape;85;p1"/>
            <p:cNvSpPr txBox="1"/>
            <p:nvPr/>
          </p:nvSpPr>
          <p:spPr>
            <a:xfrm>
              <a:off x="0" y="114300"/>
              <a:ext cx="12410080" cy="3098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5999" u="sng" cap="none" strike="noStrike">
                  <a:solidFill>
                    <a:srgbClr val="12110F"/>
                  </a:solidFill>
                  <a:latin typeface="Arial"/>
                  <a:ea typeface="Arial"/>
                  <a:cs typeface="Arial"/>
                  <a:sym typeface="Arial"/>
                </a:rPr>
                <a:t>Manajemen Stres dan Kelelahan pada Keluarga dengan Anak Remaja</a:t>
              </a:r>
              <a:endParaRPr/>
            </a:p>
          </p:txBody>
        </p:sp>
        <p:sp>
          <p:nvSpPr>
            <p:cNvPr id="86" name="Google Shape;86;p1"/>
            <p:cNvSpPr txBox="1"/>
            <p:nvPr/>
          </p:nvSpPr>
          <p:spPr>
            <a:xfrm>
              <a:off x="0" y="3914218"/>
              <a:ext cx="9744300" cy="52527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199" u="none" cap="none" strike="noStrike">
                  <a:solidFill>
                    <a:srgbClr val="12110F"/>
                  </a:solidFill>
                  <a:latin typeface="Arial"/>
                  <a:ea typeface="Arial"/>
                  <a:cs typeface="Arial"/>
                  <a:sym typeface="Arial"/>
                </a:rPr>
                <a:t>KELOMPOK 14</a:t>
              </a:r>
              <a:endParaRPr/>
            </a:p>
            <a:p>
              <a:pPr indent="0" lvl="0" marL="0" marR="0" rtl="0" algn="l">
                <a:lnSpc>
                  <a:spcPct val="140012"/>
                </a:lnSpc>
                <a:spcBef>
                  <a:spcPts val="0"/>
                </a:spcBef>
                <a:spcAft>
                  <a:spcPts val="0"/>
                </a:spcAft>
                <a:buNone/>
              </a:pPr>
              <a:r>
                <a:rPr b="0" i="0" lang="en-US" sz="3199" u="none" cap="none" strike="noStrike">
                  <a:solidFill>
                    <a:srgbClr val="12110F"/>
                  </a:solidFill>
                  <a:latin typeface="Arial"/>
                  <a:ea typeface="Arial"/>
                  <a:cs typeface="Arial"/>
                  <a:sym typeface="Arial"/>
                </a:rPr>
                <a:t>Drian Bias Muliawati         H1401201063</a:t>
              </a:r>
              <a:endParaRPr/>
            </a:p>
            <a:p>
              <a:pPr indent="0" lvl="0" marL="0" marR="0" rtl="0" algn="l">
                <a:lnSpc>
                  <a:spcPct val="140012"/>
                </a:lnSpc>
                <a:spcBef>
                  <a:spcPts val="0"/>
                </a:spcBef>
                <a:spcAft>
                  <a:spcPts val="0"/>
                </a:spcAft>
                <a:buNone/>
              </a:pPr>
              <a:r>
                <a:rPr b="0" i="0" lang="en-US" sz="3199" u="none" cap="none" strike="noStrike">
                  <a:solidFill>
                    <a:srgbClr val="12110F"/>
                  </a:solidFill>
                  <a:latin typeface="Arial"/>
                  <a:ea typeface="Arial"/>
                  <a:cs typeface="Arial"/>
                  <a:sym typeface="Arial"/>
                </a:rPr>
                <a:t>Zidan Anugrah Fauzan     H1401201064</a:t>
              </a:r>
              <a:endParaRPr/>
            </a:p>
            <a:p>
              <a:pPr indent="0" lvl="0" marL="0" marR="0" rtl="0" algn="l">
                <a:lnSpc>
                  <a:spcPct val="140012"/>
                </a:lnSpc>
                <a:spcBef>
                  <a:spcPts val="0"/>
                </a:spcBef>
                <a:spcAft>
                  <a:spcPts val="0"/>
                </a:spcAft>
                <a:buNone/>
              </a:pPr>
              <a:r>
                <a:rPr b="0" i="0" lang="en-US" sz="3199" u="none" cap="none" strike="noStrike">
                  <a:solidFill>
                    <a:srgbClr val="12110F"/>
                  </a:solidFill>
                  <a:latin typeface="Arial"/>
                  <a:ea typeface="Arial"/>
                  <a:cs typeface="Arial"/>
                  <a:sym typeface="Arial"/>
                </a:rPr>
                <a:t>Nur Afifah                          H1401201071</a:t>
              </a:r>
              <a:endParaRPr/>
            </a:p>
            <a:p>
              <a:pPr indent="0" lvl="0" marL="0" marR="0" rtl="0" algn="l">
                <a:lnSpc>
                  <a:spcPct val="140012"/>
                </a:lnSpc>
                <a:spcBef>
                  <a:spcPts val="0"/>
                </a:spcBef>
                <a:spcAft>
                  <a:spcPts val="0"/>
                </a:spcAft>
                <a:buNone/>
              </a:pPr>
              <a:r>
                <a:rPr b="0" i="0" lang="en-US" sz="3199" u="none" cap="none" strike="noStrike">
                  <a:solidFill>
                    <a:srgbClr val="12110F"/>
                  </a:solidFill>
                  <a:latin typeface="Arial"/>
                  <a:ea typeface="Arial"/>
                  <a:cs typeface="Arial"/>
                  <a:sym typeface="Arial"/>
                </a:rPr>
                <a:t>Nyoman Setyawan           H1401201072</a:t>
              </a:r>
              <a:endParaRPr/>
            </a:p>
            <a:p>
              <a:pPr indent="0" lvl="0" marL="0" marR="0" rtl="0" algn="l">
                <a:lnSpc>
                  <a:spcPct val="140012"/>
                </a:lnSpc>
                <a:spcBef>
                  <a:spcPts val="0"/>
                </a:spcBef>
                <a:spcAft>
                  <a:spcPts val="0"/>
                </a:spcAft>
                <a:buNone/>
              </a:pPr>
              <a:r>
                <a:rPr b="0" i="0" lang="en-US" sz="3199" u="none" cap="none" strike="noStrike">
                  <a:solidFill>
                    <a:srgbClr val="12110F"/>
                  </a:solidFill>
                  <a:latin typeface="Arial"/>
                  <a:ea typeface="Arial"/>
                  <a:cs typeface="Arial"/>
                  <a:sym typeface="Arial"/>
                </a:rPr>
                <a:t>M. Syahryan Ar Rasyid     H1401201089</a:t>
              </a:r>
              <a:endParaRPr/>
            </a:p>
          </p:txBody>
        </p:sp>
      </p:grpSp>
      <p:grpSp>
        <p:nvGrpSpPr>
          <p:cNvPr id="87" name="Google Shape;87;p1"/>
          <p:cNvGrpSpPr/>
          <p:nvPr/>
        </p:nvGrpSpPr>
        <p:grpSpPr>
          <a:xfrm>
            <a:off x="1028700" y="8600862"/>
            <a:ext cx="957341" cy="816473"/>
            <a:chOff x="0" y="0"/>
            <a:chExt cx="1276454" cy="1088631"/>
          </a:xfrm>
        </p:grpSpPr>
        <p:sp>
          <p:nvSpPr>
            <p:cNvPr id="88" name="Google Shape;88;p1"/>
            <p:cNvSpPr/>
            <p:nvPr/>
          </p:nvSpPr>
          <p:spPr>
            <a:xfrm>
              <a:off x="0" y="211813"/>
              <a:ext cx="1276454" cy="665005"/>
            </a:xfrm>
            <a:custGeom>
              <a:rect b="b" l="l" r="r" t="t"/>
              <a:pathLst>
                <a:path extrusionOk="0" h="1106170" w="2123256">
                  <a:moveTo>
                    <a:pt x="1569536" y="1106170"/>
                  </a:moveTo>
                  <a:lnTo>
                    <a:pt x="553720" y="1106170"/>
                  </a:lnTo>
                  <a:cubicBezTo>
                    <a:pt x="247650" y="1106170"/>
                    <a:pt x="0" y="858520"/>
                    <a:pt x="0" y="553720"/>
                  </a:cubicBezTo>
                  <a:cubicBezTo>
                    <a:pt x="0" y="247650"/>
                    <a:pt x="247650" y="0"/>
                    <a:pt x="553720" y="0"/>
                  </a:cubicBezTo>
                  <a:lnTo>
                    <a:pt x="1569536" y="0"/>
                  </a:lnTo>
                  <a:cubicBezTo>
                    <a:pt x="1875606" y="0"/>
                    <a:pt x="2123256" y="247650"/>
                    <a:pt x="2123256" y="553720"/>
                  </a:cubicBezTo>
                  <a:cubicBezTo>
                    <a:pt x="2121986" y="858520"/>
                    <a:pt x="1874336" y="1106170"/>
                    <a:pt x="1569536" y="1106170"/>
                  </a:cubicBezTo>
                  <a:close/>
                </a:path>
              </a:pathLst>
            </a:custGeom>
            <a:solidFill>
              <a:srgbClr val="E0F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
            <p:cNvPicPr preferRelativeResize="0"/>
            <p:nvPr/>
          </p:nvPicPr>
          <p:blipFill rotWithShape="1">
            <a:blip r:embed="rId3">
              <a:alphaModFix/>
            </a:blip>
            <a:srcRect b="0" l="0" r="0" t="0"/>
            <a:stretch/>
          </p:blipFill>
          <p:spPr>
            <a:xfrm>
              <a:off x="93530" y="0"/>
              <a:ext cx="1088631" cy="1088631"/>
            </a:xfrm>
            <a:prstGeom prst="rect">
              <a:avLst/>
            </a:prstGeom>
            <a:noFill/>
            <a:ln>
              <a:noFill/>
            </a:ln>
          </p:spPr>
        </p:pic>
      </p:grpSp>
      <p:grpSp>
        <p:nvGrpSpPr>
          <p:cNvPr id="90" name="Google Shape;90;p1"/>
          <p:cNvGrpSpPr/>
          <p:nvPr/>
        </p:nvGrpSpPr>
        <p:grpSpPr>
          <a:xfrm>
            <a:off x="8600517" y="656179"/>
            <a:ext cx="8658783" cy="8974642"/>
            <a:chOff x="0" y="0"/>
            <a:chExt cx="11545044" cy="11966190"/>
          </a:xfrm>
        </p:grpSpPr>
        <p:pic>
          <p:nvPicPr>
            <p:cNvPr id="91" name="Google Shape;91;p1"/>
            <p:cNvPicPr preferRelativeResize="0"/>
            <p:nvPr/>
          </p:nvPicPr>
          <p:blipFill rotWithShape="1">
            <a:blip r:embed="rId4">
              <a:alphaModFix/>
            </a:blip>
            <a:srcRect b="0" l="0" r="0" t="0"/>
            <a:stretch/>
          </p:blipFill>
          <p:spPr>
            <a:xfrm>
              <a:off x="8245329" y="5159151"/>
              <a:ext cx="3299715" cy="4689517"/>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9112196" y="806218"/>
              <a:ext cx="1939034" cy="4352932"/>
            </a:xfrm>
            <a:prstGeom prst="rect">
              <a:avLst/>
            </a:prstGeom>
            <a:noFill/>
            <a:ln>
              <a:noFill/>
            </a:ln>
          </p:spPr>
        </p:pic>
        <p:pic>
          <p:nvPicPr>
            <p:cNvPr id="93" name="Google Shape;93;p1"/>
            <p:cNvPicPr preferRelativeResize="0"/>
            <p:nvPr/>
          </p:nvPicPr>
          <p:blipFill rotWithShape="1">
            <a:blip r:embed="rId6">
              <a:alphaModFix/>
            </a:blip>
            <a:srcRect b="0" l="0" r="0" t="0"/>
            <a:stretch/>
          </p:blipFill>
          <p:spPr>
            <a:xfrm>
              <a:off x="0" y="1678953"/>
              <a:ext cx="10439078" cy="10287237"/>
            </a:xfrm>
            <a:prstGeom prst="rect">
              <a:avLst/>
            </a:prstGeom>
            <a:noFill/>
            <a:ln>
              <a:noFill/>
            </a:ln>
          </p:spPr>
        </p:pic>
        <p:pic>
          <p:nvPicPr>
            <p:cNvPr id="94" name="Google Shape;94;p1"/>
            <p:cNvPicPr preferRelativeResize="0"/>
            <p:nvPr/>
          </p:nvPicPr>
          <p:blipFill rotWithShape="1">
            <a:blip r:embed="rId7">
              <a:alphaModFix/>
            </a:blip>
            <a:srcRect b="0" l="0" r="0" t="0"/>
            <a:stretch/>
          </p:blipFill>
          <p:spPr>
            <a:xfrm>
              <a:off x="2892605" y="0"/>
              <a:ext cx="2326934" cy="2318472"/>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F5F4"/>
        </a:solidFill>
      </p:bgPr>
    </p:bg>
    <p:spTree>
      <p:nvGrpSpPr>
        <p:cNvPr id="206" name="Shape 206"/>
        <p:cNvGrpSpPr/>
        <p:nvPr/>
      </p:nvGrpSpPr>
      <p:grpSpPr>
        <a:xfrm>
          <a:off x="0" y="0"/>
          <a:ext cx="0" cy="0"/>
          <a:chOff x="0" y="0"/>
          <a:chExt cx="0" cy="0"/>
        </a:xfrm>
      </p:grpSpPr>
      <p:pic>
        <p:nvPicPr>
          <p:cNvPr id="207" name="Google Shape;207;p10"/>
          <p:cNvPicPr preferRelativeResize="0"/>
          <p:nvPr/>
        </p:nvPicPr>
        <p:blipFill rotWithShape="1">
          <a:blip r:embed="rId3">
            <a:alphaModFix/>
          </a:blip>
          <a:srcRect b="0" l="0" r="0" t="0"/>
          <a:stretch/>
        </p:blipFill>
        <p:spPr>
          <a:xfrm>
            <a:off x="1028700" y="2100489"/>
            <a:ext cx="5049510" cy="7157811"/>
          </a:xfrm>
          <a:prstGeom prst="rect">
            <a:avLst/>
          </a:prstGeom>
          <a:noFill/>
          <a:ln>
            <a:noFill/>
          </a:ln>
        </p:spPr>
      </p:pic>
      <p:pic>
        <p:nvPicPr>
          <p:cNvPr id="208" name="Google Shape;208;p10"/>
          <p:cNvPicPr preferRelativeResize="0"/>
          <p:nvPr/>
        </p:nvPicPr>
        <p:blipFill rotWithShape="1">
          <a:blip r:embed="rId4">
            <a:alphaModFix/>
          </a:blip>
          <a:srcRect b="96" l="0" r="0" t="0"/>
          <a:stretch/>
        </p:blipFill>
        <p:spPr>
          <a:xfrm>
            <a:off x="1303876" y="2365984"/>
            <a:ext cx="4237554" cy="6362142"/>
          </a:xfrm>
          <a:prstGeom prst="rect">
            <a:avLst/>
          </a:prstGeom>
          <a:noFill/>
          <a:ln>
            <a:noFill/>
          </a:ln>
        </p:spPr>
      </p:pic>
      <p:pic>
        <p:nvPicPr>
          <p:cNvPr id="209" name="Google Shape;209;p10"/>
          <p:cNvPicPr preferRelativeResize="0"/>
          <p:nvPr/>
        </p:nvPicPr>
        <p:blipFill rotWithShape="1">
          <a:blip r:embed="rId5">
            <a:alphaModFix/>
          </a:blip>
          <a:srcRect b="0" l="0" r="0" t="0"/>
          <a:stretch/>
        </p:blipFill>
        <p:spPr>
          <a:xfrm>
            <a:off x="3422653" y="-1483878"/>
            <a:ext cx="2576757" cy="5429948"/>
          </a:xfrm>
          <a:prstGeom prst="rect">
            <a:avLst/>
          </a:prstGeom>
          <a:noFill/>
          <a:ln>
            <a:noFill/>
          </a:ln>
        </p:spPr>
      </p:pic>
      <p:sp>
        <p:nvSpPr>
          <p:cNvPr id="210" name="Google Shape;210;p10"/>
          <p:cNvSpPr txBox="1"/>
          <p:nvPr/>
        </p:nvSpPr>
        <p:spPr>
          <a:xfrm>
            <a:off x="6822276" y="1313796"/>
            <a:ext cx="10705874" cy="2180576"/>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0" i="0" lang="en-US" sz="7999" u="sng" cap="none" strike="noStrike">
                <a:solidFill>
                  <a:srgbClr val="12110F"/>
                </a:solidFill>
                <a:latin typeface="Arial"/>
                <a:ea typeface="Arial"/>
                <a:cs typeface="Arial"/>
                <a:sym typeface="Arial"/>
              </a:rPr>
              <a:t>Dampak dari Stres dan Kelelahan pada Remaja</a:t>
            </a:r>
            <a:endParaRPr/>
          </a:p>
        </p:txBody>
      </p:sp>
      <p:sp>
        <p:nvSpPr>
          <p:cNvPr id="211" name="Google Shape;211;p10"/>
          <p:cNvSpPr txBox="1"/>
          <p:nvPr/>
        </p:nvSpPr>
        <p:spPr>
          <a:xfrm>
            <a:off x="6822276" y="3974645"/>
            <a:ext cx="10263100" cy="4619911"/>
          </a:xfrm>
          <a:prstGeom prst="rect">
            <a:avLst/>
          </a:prstGeom>
          <a:noFill/>
          <a:ln>
            <a:noFill/>
          </a:ln>
        </p:spPr>
        <p:txBody>
          <a:bodyPr anchorCtr="0" anchor="t" bIns="0" lIns="0" spcFirstLastPara="1" rIns="0" wrap="square" tIns="0">
            <a:spAutoFit/>
          </a:bodyPr>
          <a:lstStyle/>
          <a:p>
            <a:pPr indent="0" lvl="0" marL="0" marR="0" rtl="0" algn="just">
              <a:lnSpc>
                <a:spcPct val="109993"/>
              </a:lnSpc>
              <a:spcBef>
                <a:spcPts val="0"/>
              </a:spcBef>
              <a:spcAft>
                <a:spcPts val="0"/>
              </a:spcAft>
              <a:buNone/>
            </a:pPr>
            <a:r>
              <a:rPr b="0" i="0" lang="en-US" sz="3022" u="none" cap="none" strike="noStrike">
                <a:solidFill>
                  <a:srgbClr val="12110F"/>
                </a:solidFill>
                <a:latin typeface="Arial"/>
                <a:ea typeface="Arial"/>
                <a:cs typeface="Arial"/>
                <a:sym typeface="Arial"/>
              </a:rPr>
              <a:t>Banyak dampak negatif yang dihasilkan dari stres. Winkleman (1994, dalam Misra &amp; Castillo, 2004) menyebutkan bahwa stres secara fisik akan mengakibatkan kurangnya energi dari tubuh secara persisten, kurangnya nafsu makan, sakit kepala, bahkan lambung. Penelitian lain menyebutkan bahwa tingginya tingkat stres, khususnya pada mahasiswa, berpengaruh terhadap kecemasan dan depresi, keinginan untuk bunuh diri, pola hidup yang buruk, gangguan pola tidur, sakit kepala, dan perasaan tidak berdaya (Oman, Shapiro, Thoresen, &amp; Plante, 2008). Bressert (2016) juga mengklasifikasikan dampak stres ke dalam empat aspek yaitu fisik, kognitif, emosi, dan perilaku.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F5F4"/>
        </a:solidFill>
      </p:bgPr>
    </p:bg>
    <p:spTree>
      <p:nvGrpSpPr>
        <p:cNvPr id="215" name="Shape 215"/>
        <p:cNvGrpSpPr/>
        <p:nvPr/>
      </p:nvGrpSpPr>
      <p:grpSpPr>
        <a:xfrm>
          <a:off x="0" y="0"/>
          <a:ext cx="0" cy="0"/>
          <a:chOff x="0" y="0"/>
          <a:chExt cx="0" cy="0"/>
        </a:xfrm>
      </p:grpSpPr>
      <p:pic>
        <p:nvPicPr>
          <p:cNvPr id="216" name="Google Shape;216;p11"/>
          <p:cNvPicPr preferRelativeResize="0"/>
          <p:nvPr/>
        </p:nvPicPr>
        <p:blipFill rotWithShape="1">
          <a:blip r:embed="rId3">
            <a:alphaModFix/>
          </a:blip>
          <a:srcRect b="0" l="0" r="0" t="0"/>
          <a:stretch/>
        </p:blipFill>
        <p:spPr>
          <a:xfrm>
            <a:off x="1028700" y="2100489"/>
            <a:ext cx="5049510" cy="7157811"/>
          </a:xfrm>
          <a:prstGeom prst="rect">
            <a:avLst/>
          </a:prstGeom>
          <a:noFill/>
          <a:ln>
            <a:noFill/>
          </a:ln>
        </p:spPr>
      </p:pic>
      <p:pic>
        <p:nvPicPr>
          <p:cNvPr id="217" name="Google Shape;217;p11"/>
          <p:cNvPicPr preferRelativeResize="0"/>
          <p:nvPr/>
        </p:nvPicPr>
        <p:blipFill rotWithShape="1">
          <a:blip r:embed="rId4">
            <a:alphaModFix/>
          </a:blip>
          <a:srcRect b="0" l="108" r="107" t="0"/>
          <a:stretch/>
        </p:blipFill>
        <p:spPr>
          <a:xfrm>
            <a:off x="1303876" y="2365984"/>
            <a:ext cx="4237554" cy="6362142"/>
          </a:xfrm>
          <a:prstGeom prst="rect">
            <a:avLst/>
          </a:prstGeom>
          <a:noFill/>
          <a:ln>
            <a:noFill/>
          </a:ln>
        </p:spPr>
      </p:pic>
      <p:pic>
        <p:nvPicPr>
          <p:cNvPr id="218" name="Google Shape;218;p11"/>
          <p:cNvPicPr preferRelativeResize="0"/>
          <p:nvPr/>
        </p:nvPicPr>
        <p:blipFill rotWithShape="1">
          <a:blip r:embed="rId5">
            <a:alphaModFix/>
          </a:blip>
          <a:srcRect b="0" l="0" r="0" t="0"/>
          <a:stretch/>
        </p:blipFill>
        <p:spPr>
          <a:xfrm>
            <a:off x="-259678" y="-1225031"/>
            <a:ext cx="2576757" cy="5429948"/>
          </a:xfrm>
          <a:prstGeom prst="rect">
            <a:avLst/>
          </a:prstGeom>
          <a:noFill/>
          <a:ln>
            <a:noFill/>
          </a:ln>
        </p:spPr>
      </p:pic>
      <p:sp>
        <p:nvSpPr>
          <p:cNvPr id="219" name="Google Shape;219;p11"/>
          <p:cNvSpPr txBox="1"/>
          <p:nvPr/>
        </p:nvSpPr>
        <p:spPr>
          <a:xfrm>
            <a:off x="2498265" y="307508"/>
            <a:ext cx="13983715" cy="158115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None/>
            </a:pPr>
            <a:r>
              <a:rPr b="0" i="0" lang="en-US" sz="5231" u="sng" cap="none" strike="noStrike">
                <a:solidFill>
                  <a:srgbClr val="12110F"/>
                </a:solidFill>
                <a:latin typeface="Arial"/>
                <a:ea typeface="Arial"/>
                <a:cs typeface="Arial"/>
                <a:sym typeface="Arial"/>
              </a:rPr>
              <a:t>Pengaruh Ekologi dan Sistem Keluarga dalam Manajemen Stres dan Kelelahan pada Remaja</a:t>
            </a:r>
            <a:endParaRPr/>
          </a:p>
        </p:txBody>
      </p:sp>
      <p:sp>
        <p:nvSpPr>
          <p:cNvPr id="220" name="Google Shape;220;p11"/>
          <p:cNvSpPr txBox="1"/>
          <p:nvPr/>
        </p:nvSpPr>
        <p:spPr>
          <a:xfrm>
            <a:off x="6660660" y="2153299"/>
            <a:ext cx="10598640" cy="6008977"/>
          </a:xfrm>
          <a:prstGeom prst="rect">
            <a:avLst/>
          </a:prstGeom>
          <a:noFill/>
          <a:ln>
            <a:noFill/>
          </a:ln>
        </p:spPr>
        <p:txBody>
          <a:bodyPr anchorCtr="0" anchor="t" bIns="0" lIns="0" spcFirstLastPara="1" rIns="0" wrap="square" tIns="0">
            <a:spAutoFit/>
          </a:bodyPr>
          <a:lstStyle/>
          <a:p>
            <a:pPr indent="0" lvl="0" marL="0" marR="0" rtl="0" algn="just">
              <a:lnSpc>
                <a:spcPct val="110010"/>
              </a:lnSpc>
              <a:spcBef>
                <a:spcPts val="0"/>
              </a:spcBef>
              <a:spcAft>
                <a:spcPts val="0"/>
              </a:spcAft>
              <a:buNone/>
            </a:pPr>
            <a:r>
              <a:rPr b="0" i="0" lang="en-US" sz="2897" u="none" cap="none" strike="noStrike">
                <a:solidFill>
                  <a:srgbClr val="12110F"/>
                </a:solidFill>
                <a:latin typeface="Arial"/>
                <a:ea typeface="Arial"/>
                <a:cs typeface="Arial"/>
                <a:sym typeface="Arial"/>
              </a:rPr>
              <a:t>Ekologi Keluarga menekankan bagaimana keluarga berinteraksi dengan lingkungan. Dalam perspektif ekologis, pengasuhan anak tidak lepas dari sistem yang melingkupinya, macrosystem, mesosystem, microsystem, dan chronosystem (Bronfenbrenner, 2000). Dimana macrosystem itu merupakan politik, budaya, ekonomi, dan nilai-nilai sosial yang memiliki kontribusi terhadap proses sosialisasi dan perkembangan anak. Pengasuhan anak yang diterapkan oleh seseorang tidak lepas dari harapan masyarakat terhadap peran yang harus dijalankan oleh seorang anak di masanya kelak. Banyak orang tua yang mengharap anaknya mendapat kemuliaan ketika dewasa nanti, mendapatkan penghargaan dari masyarakat, dan sebagainya. Tidak lain harapan-harapan tersebut dapat berasal dari pandangan ideologi setempat dan hal tersebut dapat mempengaruhi orang tua dalam mendampingi anaknya untuk mewujudkannya.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F5F4"/>
        </a:solidFill>
      </p:bgPr>
    </p:bg>
    <p:spTree>
      <p:nvGrpSpPr>
        <p:cNvPr id="224" name="Shape 224"/>
        <p:cNvGrpSpPr/>
        <p:nvPr/>
      </p:nvGrpSpPr>
      <p:grpSpPr>
        <a:xfrm>
          <a:off x="0" y="0"/>
          <a:ext cx="0" cy="0"/>
          <a:chOff x="0" y="0"/>
          <a:chExt cx="0" cy="0"/>
        </a:xfrm>
      </p:grpSpPr>
      <p:pic>
        <p:nvPicPr>
          <p:cNvPr id="225" name="Google Shape;225;p12"/>
          <p:cNvPicPr preferRelativeResize="0"/>
          <p:nvPr/>
        </p:nvPicPr>
        <p:blipFill rotWithShape="1">
          <a:blip r:embed="rId3">
            <a:alphaModFix/>
          </a:blip>
          <a:srcRect b="0" l="0" r="0" t="0"/>
          <a:stretch/>
        </p:blipFill>
        <p:spPr>
          <a:xfrm>
            <a:off x="1028700" y="2100489"/>
            <a:ext cx="5049510" cy="7157811"/>
          </a:xfrm>
          <a:prstGeom prst="rect">
            <a:avLst/>
          </a:prstGeom>
          <a:noFill/>
          <a:ln>
            <a:noFill/>
          </a:ln>
        </p:spPr>
      </p:pic>
      <p:pic>
        <p:nvPicPr>
          <p:cNvPr id="226" name="Google Shape;226;p12"/>
          <p:cNvPicPr preferRelativeResize="0"/>
          <p:nvPr/>
        </p:nvPicPr>
        <p:blipFill rotWithShape="1">
          <a:blip r:embed="rId4">
            <a:alphaModFix/>
          </a:blip>
          <a:srcRect b="0" l="0" r="0" t="0"/>
          <a:stretch/>
        </p:blipFill>
        <p:spPr>
          <a:xfrm>
            <a:off x="4789832" y="-2156053"/>
            <a:ext cx="2576757" cy="5429948"/>
          </a:xfrm>
          <a:prstGeom prst="rect">
            <a:avLst/>
          </a:prstGeom>
          <a:noFill/>
          <a:ln>
            <a:noFill/>
          </a:ln>
        </p:spPr>
      </p:pic>
      <p:sp>
        <p:nvSpPr>
          <p:cNvPr id="227" name="Google Shape;227;p12"/>
          <p:cNvSpPr txBox="1"/>
          <p:nvPr/>
        </p:nvSpPr>
        <p:spPr>
          <a:xfrm>
            <a:off x="7910947" y="1309914"/>
            <a:ext cx="9733579" cy="158115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None/>
            </a:pPr>
            <a:r>
              <a:rPr b="0" i="0" lang="en-US" sz="5231" u="sng" cap="none" strike="noStrike">
                <a:solidFill>
                  <a:srgbClr val="12110F"/>
                </a:solidFill>
                <a:latin typeface="Arial"/>
                <a:ea typeface="Arial"/>
                <a:cs typeface="Arial"/>
                <a:sym typeface="Arial"/>
              </a:rPr>
              <a:t>Teknik untuk Mengurangi Stres dan Kelelahan pada Remaja</a:t>
            </a:r>
            <a:endParaRPr/>
          </a:p>
        </p:txBody>
      </p:sp>
      <p:sp>
        <p:nvSpPr>
          <p:cNvPr id="228" name="Google Shape;228;p12"/>
          <p:cNvSpPr txBox="1"/>
          <p:nvPr/>
        </p:nvSpPr>
        <p:spPr>
          <a:xfrm>
            <a:off x="7910947" y="3302470"/>
            <a:ext cx="8787778" cy="5676735"/>
          </a:xfrm>
          <a:prstGeom prst="rect">
            <a:avLst/>
          </a:prstGeom>
          <a:noFill/>
          <a:ln>
            <a:noFill/>
          </a:ln>
        </p:spPr>
        <p:txBody>
          <a:bodyPr anchorCtr="0" anchor="t" bIns="0" lIns="0" spcFirstLastPara="1" rIns="0" wrap="square" tIns="0">
            <a:spAutoFit/>
          </a:bodyPr>
          <a:lstStyle/>
          <a:p>
            <a:pPr indent="0" lvl="0" marL="0" marR="0" rtl="0" algn="just">
              <a:lnSpc>
                <a:spcPct val="110010"/>
              </a:lnSpc>
              <a:spcBef>
                <a:spcPts val="0"/>
              </a:spcBef>
              <a:spcAft>
                <a:spcPts val="0"/>
              </a:spcAft>
              <a:buNone/>
            </a:pPr>
            <a:r>
              <a:rPr b="0" i="0" lang="en-US" sz="3736" u="none" cap="none" strike="noStrike">
                <a:solidFill>
                  <a:srgbClr val="12110F"/>
                </a:solidFill>
                <a:latin typeface="Arial"/>
                <a:ea typeface="Arial"/>
                <a:cs typeface="Arial"/>
                <a:sym typeface="Arial"/>
              </a:rPr>
              <a:t>Adapun beberapa teknik yang disarankan oleh penulis untuk mengurangi stres dan kelelahan yaitu:</a:t>
            </a:r>
            <a:endParaRPr/>
          </a:p>
          <a:p>
            <a:pPr indent="-403407" lvl="1" marL="806814" marR="0" rtl="0" algn="just">
              <a:lnSpc>
                <a:spcPct val="110010"/>
              </a:lnSpc>
              <a:spcBef>
                <a:spcPts val="0"/>
              </a:spcBef>
              <a:spcAft>
                <a:spcPts val="0"/>
              </a:spcAft>
              <a:buClr>
                <a:srgbClr val="12110F"/>
              </a:buClr>
              <a:buSzPts val="3736"/>
              <a:buFont typeface="Arial"/>
              <a:buChar char="•"/>
            </a:pPr>
            <a:r>
              <a:rPr b="0" i="0" lang="en-US" sz="3736" u="none" cap="none" strike="noStrike">
                <a:solidFill>
                  <a:srgbClr val="12110F"/>
                </a:solidFill>
                <a:latin typeface="Arial"/>
                <a:ea typeface="Arial"/>
                <a:cs typeface="Arial"/>
                <a:sym typeface="Arial"/>
              </a:rPr>
              <a:t>Emotion-focused coping, Digunakan untuk mengatur respons emosional terhadap stres.</a:t>
            </a:r>
            <a:endParaRPr/>
          </a:p>
          <a:p>
            <a:pPr indent="-403407" lvl="1" marL="806814" marR="0" rtl="0" algn="just">
              <a:lnSpc>
                <a:spcPct val="110010"/>
              </a:lnSpc>
              <a:spcBef>
                <a:spcPts val="0"/>
              </a:spcBef>
              <a:spcAft>
                <a:spcPts val="0"/>
              </a:spcAft>
              <a:buClr>
                <a:srgbClr val="12110F"/>
              </a:buClr>
              <a:buSzPts val="3736"/>
              <a:buFont typeface="Arial"/>
              <a:buChar char="•"/>
            </a:pPr>
            <a:r>
              <a:rPr b="0" i="0" lang="en-US" sz="3736" u="none" cap="none" strike="noStrike">
                <a:solidFill>
                  <a:srgbClr val="12110F"/>
                </a:solidFill>
                <a:latin typeface="Arial"/>
                <a:ea typeface="Arial"/>
                <a:cs typeface="Arial"/>
                <a:sym typeface="Arial"/>
              </a:rPr>
              <a:t>Problem-focused coping, Untuk mengurangi stresor, individu akan mengatasi dengan mempelajari cara-cara atau keterampilan-keterampilan yang baru.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E3F9"/>
        </a:solidFill>
      </p:bgPr>
    </p:bg>
    <p:spTree>
      <p:nvGrpSpPr>
        <p:cNvPr id="232" name="Shape 232"/>
        <p:cNvGrpSpPr/>
        <p:nvPr/>
      </p:nvGrpSpPr>
      <p:grpSpPr>
        <a:xfrm>
          <a:off x="0" y="0"/>
          <a:ext cx="0" cy="0"/>
          <a:chOff x="0" y="0"/>
          <a:chExt cx="0" cy="0"/>
        </a:xfrm>
      </p:grpSpPr>
      <p:pic>
        <p:nvPicPr>
          <p:cNvPr id="233" name="Google Shape;233;p13"/>
          <p:cNvPicPr preferRelativeResize="0"/>
          <p:nvPr/>
        </p:nvPicPr>
        <p:blipFill rotWithShape="1">
          <a:blip r:embed="rId3">
            <a:alphaModFix/>
          </a:blip>
          <a:srcRect b="0" l="0" r="0" t="0"/>
          <a:stretch/>
        </p:blipFill>
        <p:spPr>
          <a:xfrm>
            <a:off x="16218493" y="4382027"/>
            <a:ext cx="1417725" cy="1522946"/>
          </a:xfrm>
          <a:prstGeom prst="rect">
            <a:avLst/>
          </a:prstGeom>
          <a:noFill/>
          <a:ln>
            <a:noFill/>
          </a:ln>
        </p:spPr>
      </p:pic>
      <p:pic>
        <p:nvPicPr>
          <p:cNvPr id="234" name="Google Shape;234;p13"/>
          <p:cNvPicPr preferRelativeResize="0"/>
          <p:nvPr/>
        </p:nvPicPr>
        <p:blipFill rotWithShape="1">
          <a:blip r:embed="rId4">
            <a:alphaModFix/>
          </a:blip>
          <a:srcRect b="0" l="0" r="0" t="0"/>
          <a:stretch/>
        </p:blipFill>
        <p:spPr>
          <a:xfrm>
            <a:off x="433350" y="181039"/>
            <a:ext cx="1190700" cy="1186370"/>
          </a:xfrm>
          <a:prstGeom prst="rect">
            <a:avLst/>
          </a:prstGeom>
          <a:noFill/>
          <a:ln>
            <a:noFill/>
          </a:ln>
        </p:spPr>
      </p:pic>
      <p:pic>
        <p:nvPicPr>
          <p:cNvPr id="235" name="Google Shape;235;p13"/>
          <p:cNvPicPr preferRelativeResize="0"/>
          <p:nvPr/>
        </p:nvPicPr>
        <p:blipFill rotWithShape="1">
          <a:blip r:embed="rId5">
            <a:alphaModFix/>
          </a:blip>
          <a:srcRect b="0" l="0" r="0" t="0"/>
          <a:stretch/>
        </p:blipFill>
        <p:spPr>
          <a:xfrm>
            <a:off x="0" y="7727010"/>
            <a:ext cx="1140359" cy="2559990"/>
          </a:xfrm>
          <a:prstGeom prst="rect">
            <a:avLst/>
          </a:prstGeom>
          <a:noFill/>
          <a:ln>
            <a:noFill/>
          </a:ln>
        </p:spPr>
      </p:pic>
      <p:grpSp>
        <p:nvGrpSpPr>
          <p:cNvPr id="236" name="Google Shape;236;p13"/>
          <p:cNvGrpSpPr/>
          <p:nvPr/>
        </p:nvGrpSpPr>
        <p:grpSpPr>
          <a:xfrm>
            <a:off x="1360644" y="4984579"/>
            <a:ext cx="15566711" cy="5620594"/>
            <a:chOff x="0" y="180975"/>
            <a:chExt cx="20755615" cy="7494126"/>
          </a:xfrm>
        </p:grpSpPr>
        <p:sp>
          <p:nvSpPr>
            <p:cNvPr id="237" name="Google Shape;237;p13"/>
            <p:cNvSpPr txBox="1"/>
            <p:nvPr/>
          </p:nvSpPr>
          <p:spPr>
            <a:xfrm>
              <a:off x="0" y="180975"/>
              <a:ext cx="4922349" cy="17557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9753" u="sng" cap="none" strike="noStrike">
                  <a:solidFill>
                    <a:srgbClr val="12110F"/>
                  </a:solidFill>
                  <a:latin typeface="Arial"/>
                  <a:ea typeface="Arial"/>
                  <a:cs typeface="Arial"/>
                  <a:sym typeface="Arial"/>
                </a:rPr>
                <a:t>Saran</a:t>
              </a:r>
              <a:endParaRPr/>
            </a:p>
          </p:txBody>
        </p:sp>
        <p:sp>
          <p:nvSpPr>
            <p:cNvPr id="238" name="Google Shape;238;p13"/>
            <p:cNvSpPr txBox="1"/>
            <p:nvPr/>
          </p:nvSpPr>
          <p:spPr>
            <a:xfrm>
              <a:off x="0" y="1234041"/>
              <a:ext cx="20755615" cy="6441060"/>
            </a:xfrm>
            <a:prstGeom prst="rect">
              <a:avLst/>
            </a:prstGeom>
            <a:noFill/>
            <a:ln>
              <a:noFill/>
            </a:ln>
          </p:spPr>
          <p:txBody>
            <a:bodyPr anchorCtr="0" anchor="t" bIns="0" lIns="0" spcFirstLastPara="1" rIns="0" wrap="square" tIns="0">
              <a:spAutoFit/>
            </a:bodyPr>
            <a:lstStyle/>
            <a:p>
              <a:pPr indent="0" lvl="0" marL="0" marR="0" rtl="0" algn="just">
                <a:lnSpc>
                  <a:spcPct val="140029"/>
                </a:lnSpc>
                <a:spcBef>
                  <a:spcPts val="0"/>
                </a:spcBef>
                <a:spcAft>
                  <a:spcPts val="0"/>
                </a:spcAft>
                <a:buNone/>
              </a:pPr>
              <a:r>
                <a:rPr b="0" i="0" lang="en-US" sz="2748" u="none" cap="none" strike="noStrike">
                  <a:solidFill>
                    <a:srgbClr val="12110F"/>
                  </a:solidFill>
                  <a:latin typeface="Arial"/>
                  <a:ea typeface="Arial"/>
                  <a:cs typeface="Arial"/>
                  <a:sym typeface="Arial"/>
                </a:rPr>
                <a:t> </a:t>
              </a:r>
              <a:endParaRPr/>
            </a:p>
            <a:p>
              <a:pPr indent="0" lvl="0" marL="0" marR="0" rtl="0" algn="just">
                <a:lnSpc>
                  <a:spcPct val="140029"/>
                </a:lnSpc>
                <a:spcBef>
                  <a:spcPts val="0"/>
                </a:spcBef>
                <a:spcAft>
                  <a:spcPts val="0"/>
                </a:spcAft>
                <a:buNone/>
              </a:pPr>
              <a:r>
                <a:rPr b="0" i="0" lang="en-US" sz="2748" u="none" cap="none" strike="noStrike">
                  <a:solidFill>
                    <a:srgbClr val="12110F"/>
                  </a:solidFill>
                  <a:latin typeface="Arial"/>
                  <a:ea typeface="Arial"/>
                  <a:cs typeface="Arial"/>
                  <a:sym typeface="Arial"/>
                </a:rPr>
                <a:t>Orang tua memainkan peran utama dalam mengajari anak-anak tentang ekspresi, regulasi, dan pengalaman emosi (Eisenberg et al., 1998). Dengan mengidentifikasi konteks keluarga yang dapat mengganggu praktik sosialisasi emosi positif, praktisi dapat lebih baik mengidentifikasi keluarga yang mungkin berisiko dan mendorong orang tua untuk lebih memperhatikan pesan emosional yang diterima anak-anak mereka atau untuk menggunakan strategi sosialisasi emosi positif, seperti secara langsung menjelaskan emosi kepada anak-anaknya. Dengan mengambil langkah-langkah ini, kita mungkin lebih dapat membantu orang tua memahami dan meminimalkan dampak stres keluarga terhadap perkembangan anak. </a:t>
              </a:r>
              <a:endParaRPr/>
            </a:p>
            <a:p>
              <a:pPr indent="0" lvl="0" marL="0" marR="0" rtl="0" algn="just">
                <a:lnSpc>
                  <a:spcPct val="140029"/>
                </a:lnSpc>
                <a:spcBef>
                  <a:spcPts val="0"/>
                </a:spcBef>
                <a:spcAft>
                  <a:spcPts val="0"/>
                </a:spcAft>
                <a:buNone/>
              </a:pPr>
              <a:r>
                <a:t/>
              </a:r>
              <a:endParaRPr b="0" i="0" sz="2748" u="none" cap="none" strike="noStrike">
                <a:solidFill>
                  <a:srgbClr val="12110F"/>
                </a:solidFill>
                <a:latin typeface="Arial"/>
                <a:ea typeface="Arial"/>
                <a:cs typeface="Arial"/>
                <a:sym typeface="Arial"/>
              </a:endParaRPr>
            </a:p>
          </p:txBody>
        </p:sp>
      </p:grpSp>
      <p:grpSp>
        <p:nvGrpSpPr>
          <p:cNvPr id="239" name="Google Shape;239;p13"/>
          <p:cNvGrpSpPr/>
          <p:nvPr/>
        </p:nvGrpSpPr>
        <p:grpSpPr>
          <a:xfrm>
            <a:off x="1360644" y="302483"/>
            <a:ext cx="15566711" cy="4976334"/>
            <a:chOff x="0" y="161925"/>
            <a:chExt cx="20755615" cy="6635113"/>
          </a:xfrm>
        </p:grpSpPr>
        <p:sp>
          <p:nvSpPr>
            <p:cNvPr id="240" name="Google Shape;240;p13"/>
            <p:cNvSpPr txBox="1"/>
            <p:nvPr/>
          </p:nvSpPr>
          <p:spPr>
            <a:xfrm>
              <a:off x="11947958" y="161925"/>
              <a:ext cx="8807657" cy="1546603"/>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b="0" i="0" lang="en-US" sz="8448" u="sng" cap="none" strike="noStrike">
                  <a:solidFill>
                    <a:srgbClr val="12110F"/>
                  </a:solidFill>
                  <a:latin typeface="Arial"/>
                  <a:ea typeface="Arial"/>
                  <a:cs typeface="Arial"/>
                  <a:sym typeface="Arial"/>
                </a:rPr>
                <a:t>Kesimpulan</a:t>
              </a:r>
              <a:endParaRPr/>
            </a:p>
          </p:txBody>
        </p:sp>
        <p:sp>
          <p:nvSpPr>
            <p:cNvPr id="241" name="Google Shape;241;p13"/>
            <p:cNvSpPr txBox="1"/>
            <p:nvPr/>
          </p:nvSpPr>
          <p:spPr>
            <a:xfrm>
              <a:off x="0" y="1651378"/>
              <a:ext cx="20755615" cy="5145660"/>
            </a:xfrm>
            <a:prstGeom prst="rect">
              <a:avLst/>
            </a:prstGeom>
            <a:noFill/>
            <a:ln>
              <a:noFill/>
            </a:ln>
          </p:spPr>
          <p:txBody>
            <a:bodyPr anchorCtr="0" anchor="t" bIns="0" lIns="0" spcFirstLastPara="1" rIns="0" wrap="square" tIns="0">
              <a:spAutoFit/>
            </a:bodyPr>
            <a:lstStyle/>
            <a:p>
              <a:pPr indent="0" lvl="0" marL="0" marR="0" rtl="0" algn="just">
                <a:lnSpc>
                  <a:spcPct val="140029"/>
                </a:lnSpc>
                <a:spcBef>
                  <a:spcPts val="0"/>
                </a:spcBef>
                <a:spcAft>
                  <a:spcPts val="0"/>
                </a:spcAft>
                <a:buNone/>
              </a:pPr>
              <a:r>
                <a:rPr b="0" i="0" lang="en-US" sz="2748" u="none" cap="none" strike="noStrike">
                  <a:solidFill>
                    <a:srgbClr val="12110F"/>
                  </a:solidFill>
                  <a:latin typeface="Arial"/>
                  <a:ea typeface="Arial"/>
                  <a:cs typeface="Arial"/>
                  <a:sym typeface="Arial"/>
                </a:rPr>
                <a:t>Hasil penelitian ini menggambarkan bahwa manajemen stres berperan dalam ketahanan keluarga, walaupun dalam menerapkan manajemen stres pada diri individu maupun sumber daya keluarga itu tidak mudah dan masih banyak keluarga yang tidak dapat mengatasi atau melewati permasalahan dengan baik. Oleh sebab itu, seluruh anggota keluarga harus saling mengingatkan dan menyadari pentingnya manajemen stres untuk dapat mewujudkan kesejahteraan dan ketahanan keluarga yang baik. Anggota keluarga perlu bekerja sama dengan baik serta menjalankan fungsi dan peran dalam keluarga untuk mencapai kesejahteraan yang diharapkan.</a:t>
              </a:r>
              <a:endParaRPr/>
            </a:p>
            <a:p>
              <a:pPr indent="0" lvl="0" marL="0" marR="0" rtl="0" algn="just">
                <a:lnSpc>
                  <a:spcPct val="140029"/>
                </a:lnSpc>
                <a:spcBef>
                  <a:spcPts val="0"/>
                </a:spcBef>
                <a:spcAft>
                  <a:spcPts val="0"/>
                </a:spcAft>
                <a:buNone/>
              </a:pPr>
              <a:r>
                <a:t/>
              </a:r>
              <a:endParaRPr b="0" i="0" sz="2748" u="none" cap="none" strike="noStrike">
                <a:solidFill>
                  <a:srgbClr val="12110F"/>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6AB8"/>
        </a:solidFill>
      </p:bgPr>
    </p:bg>
    <p:spTree>
      <p:nvGrpSpPr>
        <p:cNvPr id="98" name="Shape 98"/>
        <p:cNvGrpSpPr/>
        <p:nvPr/>
      </p:nvGrpSpPr>
      <p:grpSpPr>
        <a:xfrm>
          <a:off x="0" y="0"/>
          <a:ext cx="0" cy="0"/>
          <a:chOff x="0" y="0"/>
          <a:chExt cx="0" cy="0"/>
        </a:xfrm>
      </p:grpSpPr>
      <p:pic>
        <p:nvPicPr>
          <p:cNvPr id="99" name="Google Shape;99;p2"/>
          <p:cNvPicPr preferRelativeResize="0"/>
          <p:nvPr/>
        </p:nvPicPr>
        <p:blipFill rotWithShape="1">
          <a:blip r:embed="rId3">
            <a:alphaModFix/>
          </a:blip>
          <a:srcRect b="0" l="0" r="0" t="0"/>
          <a:stretch/>
        </p:blipFill>
        <p:spPr>
          <a:xfrm>
            <a:off x="11742979" y="-2374711"/>
            <a:ext cx="3904569" cy="5534827"/>
          </a:xfrm>
          <a:prstGeom prst="rect">
            <a:avLst/>
          </a:prstGeom>
          <a:noFill/>
          <a:ln>
            <a:noFill/>
          </a:ln>
        </p:spPr>
      </p:pic>
      <p:pic>
        <p:nvPicPr>
          <p:cNvPr id="100" name="Google Shape;100;p2"/>
          <p:cNvPicPr preferRelativeResize="0"/>
          <p:nvPr/>
        </p:nvPicPr>
        <p:blipFill rotWithShape="1">
          <a:blip r:embed="rId4">
            <a:alphaModFix/>
          </a:blip>
          <a:srcRect b="0" l="0" r="0" t="0"/>
          <a:stretch/>
        </p:blipFill>
        <p:spPr>
          <a:xfrm>
            <a:off x="12653512" y="1575466"/>
            <a:ext cx="7108124" cy="8707056"/>
          </a:xfrm>
          <a:prstGeom prst="rect">
            <a:avLst/>
          </a:prstGeom>
          <a:noFill/>
          <a:ln>
            <a:noFill/>
          </a:ln>
        </p:spPr>
      </p:pic>
      <p:grpSp>
        <p:nvGrpSpPr>
          <p:cNvPr id="101" name="Google Shape;101;p2"/>
          <p:cNvGrpSpPr/>
          <p:nvPr/>
        </p:nvGrpSpPr>
        <p:grpSpPr>
          <a:xfrm>
            <a:off x="1028700" y="8632327"/>
            <a:ext cx="957341" cy="816473"/>
            <a:chOff x="0" y="0"/>
            <a:chExt cx="1276454" cy="1088631"/>
          </a:xfrm>
        </p:grpSpPr>
        <p:sp>
          <p:nvSpPr>
            <p:cNvPr id="102" name="Google Shape;102;p2"/>
            <p:cNvSpPr/>
            <p:nvPr/>
          </p:nvSpPr>
          <p:spPr>
            <a:xfrm>
              <a:off x="0" y="211813"/>
              <a:ext cx="1276454" cy="665005"/>
            </a:xfrm>
            <a:custGeom>
              <a:rect b="b" l="l" r="r" t="t"/>
              <a:pathLst>
                <a:path extrusionOk="0" h="1106170" w="2123256">
                  <a:moveTo>
                    <a:pt x="1569536" y="1106170"/>
                  </a:moveTo>
                  <a:lnTo>
                    <a:pt x="553720" y="1106170"/>
                  </a:lnTo>
                  <a:cubicBezTo>
                    <a:pt x="247650" y="1106170"/>
                    <a:pt x="0" y="858520"/>
                    <a:pt x="0" y="553720"/>
                  </a:cubicBezTo>
                  <a:cubicBezTo>
                    <a:pt x="0" y="247650"/>
                    <a:pt x="247650" y="0"/>
                    <a:pt x="553720" y="0"/>
                  </a:cubicBezTo>
                  <a:lnTo>
                    <a:pt x="1569536" y="0"/>
                  </a:lnTo>
                  <a:cubicBezTo>
                    <a:pt x="1875606" y="0"/>
                    <a:pt x="2123256" y="247650"/>
                    <a:pt x="2123256" y="553720"/>
                  </a:cubicBezTo>
                  <a:cubicBezTo>
                    <a:pt x="2121986" y="858520"/>
                    <a:pt x="1874336" y="1106170"/>
                    <a:pt x="1569536" y="1106170"/>
                  </a:cubicBezTo>
                  <a:close/>
                </a:path>
              </a:pathLst>
            </a:custGeom>
            <a:solidFill>
              <a:srgbClr val="7CC3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2"/>
            <p:cNvPicPr preferRelativeResize="0"/>
            <p:nvPr/>
          </p:nvPicPr>
          <p:blipFill rotWithShape="1">
            <a:blip r:embed="rId5">
              <a:alphaModFix/>
            </a:blip>
            <a:srcRect b="0" l="0" r="0" t="0"/>
            <a:stretch/>
          </p:blipFill>
          <p:spPr>
            <a:xfrm>
              <a:off x="93530" y="0"/>
              <a:ext cx="1088631" cy="1088631"/>
            </a:xfrm>
            <a:prstGeom prst="rect">
              <a:avLst/>
            </a:prstGeom>
            <a:noFill/>
            <a:ln>
              <a:noFill/>
            </a:ln>
          </p:spPr>
        </p:pic>
      </p:grpSp>
      <p:sp>
        <p:nvSpPr>
          <p:cNvPr id="104" name="Google Shape;104;p2"/>
          <p:cNvSpPr txBox="1"/>
          <p:nvPr/>
        </p:nvSpPr>
        <p:spPr>
          <a:xfrm>
            <a:off x="1145024" y="4561950"/>
            <a:ext cx="119319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000" u="none" cap="none" strike="noStrike">
                <a:solidFill>
                  <a:srgbClr val="E0F5F4"/>
                </a:solidFill>
                <a:latin typeface="Arial"/>
                <a:ea typeface="Arial"/>
                <a:cs typeface="Arial"/>
                <a:sym typeface="Arial"/>
              </a:rPr>
              <a:t>PENDAHULUAN</a:t>
            </a:r>
            <a:endParaRPr sz="6000"/>
          </a:p>
        </p:txBody>
      </p:sp>
      <p:sp>
        <p:nvSpPr>
          <p:cNvPr id="105" name="Google Shape;105;p2"/>
          <p:cNvSpPr/>
          <p:nvPr/>
        </p:nvSpPr>
        <p:spPr>
          <a:xfrm>
            <a:off x="3734225" y="1344900"/>
            <a:ext cx="8919300" cy="6801900"/>
          </a:xfrm>
          <a:prstGeom prst="flowChartMagnetic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6000"/>
              <a:t>PENDAHULUAN</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FDFDE"/>
        </a:solidFill>
      </p:bgPr>
    </p:bg>
    <p:spTree>
      <p:nvGrpSpPr>
        <p:cNvPr id="109" name="Shape 109"/>
        <p:cNvGrpSpPr/>
        <p:nvPr/>
      </p:nvGrpSpPr>
      <p:grpSpPr>
        <a:xfrm>
          <a:off x="0" y="0"/>
          <a:ext cx="0" cy="0"/>
          <a:chOff x="0" y="0"/>
          <a:chExt cx="0" cy="0"/>
        </a:xfrm>
      </p:grpSpPr>
      <p:pic>
        <p:nvPicPr>
          <p:cNvPr id="110" name="Google Shape;110;p3"/>
          <p:cNvPicPr preferRelativeResize="0"/>
          <p:nvPr/>
        </p:nvPicPr>
        <p:blipFill rotWithShape="1">
          <a:blip r:embed="rId3">
            <a:alphaModFix/>
          </a:blip>
          <a:srcRect b="0" l="0" r="0" t="0"/>
          <a:stretch/>
        </p:blipFill>
        <p:spPr>
          <a:xfrm>
            <a:off x="-4356747" y="956252"/>
            <a:ext cx="9228752" cy="3721271"/>
          </a:xfrm>
          <a:prstGeom prst="rect">
            <a:avLst/>
          </a:prstGeom>
          <a:noFill/>
          <a:ln>
            <a:noFill/>
          </a:ln>
        </p:spPr>
      </p:pic>
      <p:pic>
        <p:nvPicPr>
          <p:cNvPr id="111" name="Google Shape;111;p3"/>
          <p:cNvPicPr preferRelativeResize="0"/>
          <p:nvPr/>
        </p:nvPicPr>
        <p:blipFill rotWithShape="1">
          <a:blip r:embed="rId4">
            <a:alphaModFix/>
          </a:blip>
          <a:srcRect b="0" l="0" r="0" t="0"/>
          <a:stretch/>
        </p:blipFill>
        <p:spPr>
          <a:xfrm flipH="1">
            <a:off x="-2893961" y="2566087"/>
            <a:ext cx="8273294" cy="6904440"/>
          </a:xfrm>
          <a:prstGeom prst="rect">
            <a:avLst/>
          </a:prstGeom>
          <a:noFill/>
          <a:ln>
            <a:noFill/>
          </a:ln>
        </p:spPr>
      </p:pic>
      <p:pic>
        <p:nvPicPr>
          <p:cNvPr id="112" name="Google Shape;112;p3"/>
          <p:cNvPicPr preferRelativeResize="0"/>
          <p:nvPr/>
        </p:nvPicPr>
        <p:blipFill rotWithShape="1">
          <a:blip r:embed="rId5">
            <a:alphaModFix/>
          </a:blip>
          <a:srcRect b="0" l="0" r="0" t="0"/>
          <a:stretch/>
        </p:blipFill>
        <p:spPr>
          <a:xfrm>
            <a:off x="14470395" y="866039"/>
            <a:ext cx="2537375" cy="2528148"/>
          </a:xfrm>
          <a:prstGeom prst="rect">
            <a:avLst/>
          </a:prstGeom>
          <a:noFill/>
          <a:ln>
            <a:noFill/>
          </a:ln>
        </p:spPr>
      </p:pic>
      <p:grpSp>
        <p:nvGrpSpPr>
          <p:cNvPr id="113" name="Google Shape;113;p3"/>
          <p:cNvGrpSpPr/>
          <p:nvPr/>
        </p:nvGrpSpPr>
        <p:grpSpPr>
          <a:xfrm>
            <a:off x="17259300" y="9470527"/>
            <a:ext cx="957341" cy="816473"/>
            <a:chOff x="0" y="0"/>
            <a:chExt cx="1276454" cy="1088631"/>
          </a:xfrm>
        </p:grpSpPr>
        <p:sp>
          <p:nvSpPr>
            <p:cNvPr id="114" name="Google Shape;114;p3"/>
            <p:cNvSpPr/>
            <p:nvPr/>
          </p:nvSpPr>
          <p:spPr>
            <a:xfrm>
              <a:off x="0" y="211813"/>
              <a:ext cx="1276454" cy="665005"/>
            </a:xfrm>
            <a:custGeom>
              <a:rect b="b" l="l" r="r" t="t"/>
              <a:pathLst>
                <a:path extrusionOk="0" h="1106170" w="2123256">
                  <a:moveTo>
                    <a:pt x="1569536" y="1106170"/>
                  </a:moveTo>
                  <a:lnTo>
                    <a:pt x="553720" y="1106170"/>
                  </a:lnTo>
                  <a:cubicBezTo>
                    <a:pt x="247650" y="1106170"/>
                    <a:pt x="0" y="858520"/>
                    <a:pt x="0" y="553720"/>
                  </a:cubicBezTo>
                  <a:cubicBezTo>
                    <a:pt x="0" y="247650"/>
                    <a:pt x="247650" y="0"/>
                    <a:pt x="553720" y="0"/>
                  </a:cubicBezTo>
                  <a:lnTo>
                    <a:pt x="1569536" y="0"/>
                  </a:lnTo>
                  <a:cubicBezTo>
                    <a:pt x="1875606" y="0"/>
                    <a:pt x="2123256" y="247650"/>
                    <a:pt x="2123256" y="553720"/>
                  </a:cubicBezTo>
                  <a:cubicBezTo>
                    <a:pt x="2121986" y="858520"/>
                    <a:pt x="1874336" y="1106170"/>
                    <a:pt x="1569536" y="1106170"/>
                  </a:cubicBezTo>
                  <a:close/>
                </a:path>
              </a:pathLst>
            </a:custGeom>
            <a:solidFill>
              <a:srgbClr val="E0F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3"/>
            <p:cNvPicPr preferRelativeResize="0"/>
            <p:nvPr/>
          </p:nvPicPr>
          <p:blipFill rotWithShape="1">
            <a:blip r:embed="rId6">
              <a:alphaModFix/>
            </a:blip>
            <a:srcRect b="0" l="0" r="0" t="0"/>
            <a:stretch/>
          </p:blipFill>
          <p:spPr>
            <a:xfrm>
              <a:off x="93530" y="0"/>
              <a:ext cx="1088631" cy="1088631"/>
            </a:xfrm>
            <a:prstGeom prst="rect">
              <a:avLst/>
            </a:prstGeom>
            <a:noFill/>
            <a:ln>
              <a:noFill/>
            </a:ln>
          </p:spPr>
        </p:pic>
      </p:grpSp>
      <p:sp>
        <p:nvSpPr>
          <p:cNvPr id="116" name="Google Shape;116;p3"/>
          <p:cNvSpPr txBox="1"/>
          <p:nvPr/>
        </p:nvSpPr>
        <p:spPr>
          <a:xfrm>
            <a:off x="6513076" y="431614"/>
            <a:ext cx="6315794" cy="1011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581" u="sng" cap="none" strike="noStrike">
                <a:solidFill>
                  <a:srgbClr val="12110F"/>
                </a:solidFill>
                <a:latin typeface="Arial"/>
                <a:ea typeface="Arial"/>
                <a:cs typeface="Arial"/>
                <a:sym typeface="Arial"/>
              </a:rPr>
              <a:t>Latar Belakang</a:t>
            </a:r>
            <a:endParaRPr/>
          </a:p>
        </p:txBody>
      </p:sp>
      <p:sp>
        <p:nvSpPr>
          <p:cNvPr id="117" name="Google Shape;117;p3"/>
          <p:cNvSpPr txBox="1"/>
          <p:nvPr/>
        </p:nvSpPr>
        <p:spPr>
          <a:xfrm>
            <a:off x="5624026" y="1830122"/>
            <a:ext cx="8055794" cy="147193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800" u="none" cap="none" strike="noStrike">
                <a:solidFill>
                  <a:srgbClr val="12110F"/>
                </a:solidFill>
                <a:latin typeface="Arial"/>
                <a:ea typeface="Arial"/>
                <a:cs typeface="Arial"/>
                <a:sym typeface="Arial"/>
              </a:rPr>
              <a:t>Masa remaja adalah masa-masa rawan dimana seorang individu berada pada posisi diri yang tak bisa dikatakan dewasa maupun anak-anak.</a:t>
            </a:r>
            <a:endParaRPr/>
          </a:p>
        </p:txBody>
      </p:sp>
      <p:sp>
        <p:nvSpPr>
          <p:cNvPr id="118" name="Google Shape;118;p3"/>
          <p:cNvSpPr txBox="1"/>
          <p:nvPr/>
        </p:nvSpPr>
        <p:spPr>
          <a:xfrm>
            <a:off x="5624026" y="3756137"/>
            <a:ext cx="11822876" cy="592963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800" u="none" cap="none" strike="noStrike">
                <a:solidFill>
                  <a:srgbClr val="12110F"/>
                </a:solidFill>
                <a:latin typeface="Arial"/>
                <a:ea typeface="Arial"/>
                <a:cs typeface="Arial"/>
                <a:sym typeface="Arial"/>
              </a:rPr>
              <a:t>Pertumbuhan remaja yang terjadi akan selalu selaras dengan perkembangan fisik, kognitif, sosial, kondisi dan tuntutan yang khas bagi setiap individunya. Namun, saat ini remaja dominan memiliki respon perubahan yang berbeda baik secara positif ataupun negatif dari setiap fasenya sejalan dengan berlangsungnya waktu bersama keluarga, lingkungan, reaksi orang-orang di sekitarnya ataupun bimbingan dari orang-orang terdekat (Diananda, 2018).</a:t>
            </a:r>
            <a:endParaRPr/>
          </a:p>
          <a:p>
            <a:pPr indent="0" lvl="0" marL="0" marR="0" rtl="0" algn="just">
              <a:lnSpc>
                <a:spcPct val="140000"/>
              </a:lnSpc>
              <a:spcBef>
                <a:spcPts val="0"/>
              </a:spcBef>
              <a:spcAft>
                <a:spcPts val="0"/>
              </a:spcAft>
              <a:buNone/>
            </a:pPr>
            <a:r>
              <a:t/>
            </a:r>
            <a:endParaRPr b="0" i="0" sz="2800" u="none" cap="none" strike="noStrike">
              <a:solidFill>
                <a:srgbClr val="12110F"/>
              </a:solidFill>
              <a:latin typeface="Arial"/>
              <a:ea typeface="Arial"/>
              <a:cs typeface="Arial"/>
              <a:sym typeface="Arial"/>
            </a:endParaRPr>
          </a:p>
          <a:p>
            <a:pPr indent="0" lvl="0" marL="0" marR="0" rtl="0" algn="just">
              <a:lnSpc>
                <a:spcPct val="140000"/>
              </a:lnSpc>
              <a:spcBef>
                <a:spcPts val="0"/>
              </a:spcBef>
              <a:spcAft>
                <a:spcPts val="0"/>
              </a:spcAft>
              <a:buNone/>
            </a:pPr>
            <a:r>
              <a:rPr b="0" i="0" lang="en-US" sz="2800" u="none" cap="none" strike="noStrike">
                <a:solidFill>
                  <a:srgbClr val="12110F"/>
                </a:solidFill>
                <a:latin typeface="Arial"/>
                <a:ea typeface="Arial"/>
                <a:cs typeface="Arial"/>
                <a:sym typeface="Arial"/>
              </a:rPr>
              <a:t>Pada kota-kota besar, kita sering mendengar beberapa permasalahan pokok yang dihadapi seperti kriminalitas, bullying dan kekerasan di kalangan remaja. Fenomena ini cukup meresahkan, dan terus berkembang di masyarakat hingga saat ini.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F5F4"/>
        </a:solidFill>
      </p:bgPr>
    </p:bg>
    <p:spTree>
      <p:nvGrpSpPr>
        <p:cNvPr id="122" name="Shape 122"/>
        <p:cNvGrpSpPr/>
        <p:nvPr/>
      </p:nvGrpSpPr>
      <p:grpSpPr>
        <a:xfrm>
          <a:off x="0" y="0"/>
          <a:ext cx="0" cy="0"/>
          <a:chOff x="0" y="0"/>
          <a:chExt cx="0" cy="0"/>
        </a:xfrm>
      </p:grpSpPr>
      <p:sp>
        <p:nvSpPr>
          <p:cNvPr id="123" name="Google Shape;123;p4"/>
          <p:cNvSpPr txBox="1"/>
          <p:nvPr/>
        </p:nvSpPr>
        <p:spPr>
          <a:xfrm>
            <a:off x="581897" y="691782"/>
            <a:ext cx="9117335" cy="111251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sng" cap="none" strike="noStrike">
                <a:solidFill>
                  <a:srgbClr val="12110F"/>
                </a:solidFill>
                <a:latin typeface="Arial"/>
                <a:ea typeface="Arial"/>
                <a:cs typeface="Arial"/>
                <a:sym typeface="Arial"/>
              </a:rPr>
              <a:t>Tujuan Pembahasan</a:t>
            </a:r>
            <a:endParaRPr/>
          </a:p>
        </p:txBody>
      </p:sp>
      <p:grpSp>
        <p:nvGrpSpPr>
          <p:cNvPr id="124" name="Google Shape;124;p4"/>
          <p:cNvGrpSpPr/>
          <p:nvPr/>
        </p:nvGrpSpPr>
        <p:grpSpPr>
          <a:xfrm>
            <a:off x="5789060" y="2598752"/>
            <a:ext cx="7867188" cy="909682"/>
            <a:chOff x="0" y="-47625"/>
            <a:chExt cx="10489584" cy="1212909"/>
          </a:xfrm>
        </p:grpSpPr>
        <p:sp>
          <p:nvSpPr>
            <p:cNvPr id="125" name="Google Shape;125;p4"/>
            <p:cNvSpPr txBox="1"/>
            <p:nvPr/>
          </p:nvSpPr>
          <p:spPr>
            <a:xfrm>
              <a:off x="0" y="16489"/>
              <a:ext cx="823420" cy="997045"/>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None/>
              </a:pPr>
              <a:r>
                <a:rPr b="0" i="0" lang="en-US" sz="5156" u="none" cap="none" strike="noStrike">
                  <a:solidFill>
                    <a:srgbClr val="7CC3C2"/>
                  </a:solidFill>
                  <a:latin typeface="Arial"/>
                  <a:ea typeface="Arial"/>
                  <a:cs typeface="Arial"/>
                  <a:sym typeface="Arial"/>
                </a:rPr>
                <a:t>1</a:t>
              </a:r>
              <a:endParaRPr/>
            </a:p>
          </p:txBody>
        </p:sp>
        <p:sp>
          <p:nvSpPr>
            <p:cNvPr id="126" name="Google Shape;126;p4"/>
            <p:cNvSpPr txBox="1"/>
            <p:nvPr/>
          </p:nvSpPr>
          <p:spPr>
            <a:xfrm>
              <a:off x="1337624" y="-47625"/>
              <a:ext cx="9151960" cy="1212909"/>
            </a:xfrm>
            <a:prstGeom prst="rect">
              <a:avLst/>
            </a:prstGeom>
            <a:noFill/>
            <a:ln>
              <a:noFill/>
            </a:ln>
          </p:spPr>
          <p:txBody>
            <a:bodyPr anchorCtr="0" anchor="t" bIns="0" lIns="0" spcFirstLastPara="1" rIns="0" wrap="square" tIns="0">
              <a:spAutoFit/>
            </a:bodyPr>
            <a:lstStyle/>
            <a:p>
              <a:pPr indent="0" lvl="0" marL="0" marR="0" rtl="0" algn="l">
                <a:lnSpc>
                  <a:spcPct val="139992"/>
                </a:lnSpc>
                <a:spcBef>
                  <a:spcPts val="0"/>
                </a:spcBef>
                <a:spcAft>
                  <a:spcPts val="0"/>
                </a:spcAft>
                <a:buNone/>
              </a:pPr>
              <a:r>
                <a:rPr b="0" i="0" lang="en-US" sz="2678" u="none" cap="none" strike="noStrike">
                  <a:solidFill>
                    <a:srgbClr val="12110F"/>
                  </a:solidFill>
                  <a:latin typeface="Arial"/>
                  <a:ea typeface="Arial"/>
                  <a:cs typeface="Arial"/>
                  <a:sym typeface="Arial"/>
                </a:rPr>
                <a:t>Menganalisis tanda dan gejala remaja mengalami stress dan kelelahan.</a:t>
              </a:r>
              <a:endParaRPr/>
            </a:p>
          </p:txBody>
        </p:sp>
      </p:grpSp>
      <p:grpSp>
        <p:nvGrpSpPr>
          <p:cNvPr id="127" name="Google Shape;127;p4"/>
          <p:cNvGrpSpPr/>
          <p:nvPr/>
        </p:nvGrpSpPr>
        <p:grpSpPr>
          <a:xfrm>
            <a:off x="5789060" y="3864641"/>
            <a:ext cx="8713320" cy="909682"/>
            <a:chOff x="0" y="-47625"/>
            <a:chExt cx="11617761" cy="1212909"/>
          </a:xfrm>
        </p:grpSpPr>
        <p:sp>
          <p:nvSpPr>
            <p:cNvPr id="128" name="Google Shape;128;p4"/>
            <p:cNvSpPr txBox="1"/>
            <p:nvPr/>
          </p:nvSpPr>
          <p:spPr>
            <a:xfrm>
              <a:off x="0" y="15629"/>
              <a:ext cx="924924" cy="1119952"/>
            </a:xfrm>
            <a:prstGeom prst="rect">
              <a:avLst/>
            </a:prstGeom>
            <a:noFill/>
            <a:ln>
              <a:noFill/>
            </a:ln>
          </p:spPr>
          <p:txBody>
            <a:bodyPr anchorCtr="0" anchor="t" bIns="0" lIns="0" spcFirstLastPara="1" rIns="0" wrap="square" tIns="0">
              <a:spAutoFit/>
            </a:bodyPr>
            <a:lstStyle/>
            <a:p>
              <a:pPr indent="0" lvl="0" marL="0" marR="0" rtl="0" algn="l">
                <a:lnSpc>
                  <a:spcPct val="119993"/>
                </a:lnSpc>
                <a:spcBef>
                  <a:spcPts val="0"/>
                </a:spcBef>
                <a:spcAft>
                  <a:spcPts val="0"/>
                </a:spcAft>
                <a:buNone/>
              </a:pPr>
              <a:r>
                <a:rPr b="0" i="0" lang="en-US" sz="5792" u="none" cap="none" strike="noStrike">
                  <a:solidFill>
                    <a:srgbClr val="7CC3C2"/>
                  </a:solidFill>
                  <a:latin typeface="Arial"/>
                  <a:ea typeface="Arial"/>
                  <a:cs typeface="Arial"/>
                  <a:sym typeface="Arial"/>
                </a:rPr>
                <a:t>2</a:t>
              </a:r>
              <a:endParaRPr/>
            </a:p>
          </p:txBody>
        </p:sp>
        <p:sp>
          <p:nvSpPr>
            <p:cNvPr id="129" name="Google Shape;129;p4"/>
            <p:cNvSpPr txBox="1"/>
            <p:nvPr/>
          </p:nvSpPr>
          <p:spPr>
            <a:xfrm>
              <a:off x="1337624" y="-47625"/>
              <a:ext cx="10280137" cy="1212909"/>
            </a:xfrm>
            <a:prstGeom prst="rect">
              <a:avLst/>
            </a:prstGeom>
            <a:noFill/>
            <a:ln>
              <a:noFill/>
            </a:ln>
          </p:spPr>
          <p:txBody>
            <a:bodyPr anchorCtr="0" anchor="t" bIns="0" lIns="0" spcFirstLastPara="1" rIns="0" wrap="square" tIns="0">
              <a:spAutoFit/>
            </a:bodyPr>
            <a:lstStyle/>
            <a:p>
              <a:pPr indent="0" lvl="0" marL="0" marR="0" rtl="0" algn="l">
                <a:lnSpc>
                  <a:spcPct val="139992"/>
                </a:lnSpc>
                <a:spcBef>
                  <a:spcPts val="0"/>
                </a:spcBef>
                <a:spcAft>
                  <a:spcPts val="0"/>
                </a:spcAft>
                <a:buNone/>
              </a:pPr>
              <a:r>
                <a:rPr b="0" i="0" lang="en-US" sz="2678" u="none" cap="none" strike="noStrike">
                  <a:solidFill>
                    <a:srgbClr val="12110F"/>
                  </a:solidFill>
                  <a:latin typeface="Arial"/>
                  <a:ea typeface="Arial"/>
                  <a:cs typeface="Arial"/>
                  <a:sym typeface="Arial"/>
                </a:rPr>
                <a:t>Mengetahui permasalahan yang memicu stress pada remaja.</a:t>
              </a:r>
              <a:endParaRPr/>
            </a:p>
          </p:txBody>
        </p:sp>
      </p:grpSp>
      <p:grpSp>
        <p:nvGrpSpPr>
          <p:cNvPr id="130" name="Google Shape;130;p4"/>
          <p:cNvGrpSpPr/>
          <p:nvPr/>
        </p:nvGrpSpPr>
        <p:grpSpPr>
          <a:xfrm>
            <a:off x="5789060" y="5172361"/>
            <a:ext cx="8297344" cy="909682"/>
            <a:chOff x="0" y="-47625"/>
            <a:chExt cx="11063126" cy="1212909"/>
          </a:xfrm>
        </p:grpSpPr>
        <p:sp>
          <p:nvSpPr>
            <p:cNvPr id="131" name="Google Shape;131;p4"/>
            <p:cNvSpPr txBox="1"/>
            <p:nvPr/>
          </p:nvSpPr>
          <p:spPr>
            <a:xfrm>
              <a:off x="0" y="95976"/>
              <a:ext cx="875023" cy="1059529"/>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479" u="none" cap="none" strike="noStrike">
                  <a:solidFill>
                    <a:srgbClr val="7CC3C2"/>
                  </a:solidFill>
                  <a:latin typeface="Arial"/>
                  <a:ea typeface="Arial"/>
                  <a:cs typeface="Arial"/>
                  <a:sym typeface="Arial"/>
                </a:rPr>
                <a:t>3</a:t>
              </a:r>
              <a:endParaRPr/>
            </a:p>
          </p:txBody>
        </p:sp>
        <p:sp>
          <p:nvSpPr>
            <p:cNvPr id="132" name="Google Shape;132;p4"/>
            <p:cNvSpPr txBox="1"/>
            <p:nvPr/>
          </p:nvSpPr>
          <p:spPr>
            <a:xfrm>
              <a:off x="1337624" y="-47625"/>
              <a:ext cx="9725502" cy="1212909"/>
            </a:xfrm>
            <a:prstGeom prst="rect">
              <a:avLst/>
            </a:prstGeom>
            <a:noFill/>
            <a:ln>
              <a:noFill/>
            </a:ln>
          </p:spPr>
          <p:txBody>
            <a:bodyPr anchorCtr="0" anchor="t" bIns="0" lIns="0" spcFirstLastPara="1" rIns="0" wrap="square" tIns="0">
              <a:spAutoFit/>
            </a:bodyPr>
            <a:lstStyle/>
            <a:p>
              <a:pPr indent="0" lvl="0" marL="0" marR="0" rtl="0" algn="l">
                <a:lnSpc>
                  <a:spcPct val="139992"/>
                </a:lnSpc>
                <a:spcBef>
                  <a:spcPts val="0"/>
                </a:spcBef>
                <a:spcAft>
                  <a:spcPts val="0"/>
                </a:spcAft>
                <a:buNone/>
              </a:pPr>
              <a:r>
                <a:rPr b="0" i="0" lang="en-US" sz="2678" u="none" cap="none" strike="noStrike">
                  <a:solidFill>
                    <a:srgbClr val="12110F"/>
                  </a:solidFill>
                  <a:latin typeface="Arial"/>
                  <a:ea typeface="Arial"/>
                  <a:cs typeface="Arial"/>
                  <a:sym typeface="Arial"/>
                </a:rPr>
                <a:t>Mendeteksi dampak dari stress dan kelelahan pada remaja</a:t>
              </a:r>
              <a:endParaRPr/>
            </a:p>
          </p:txBody>
        </p:sp>
      </p:grpSp>
      <p:pic>
        <p:nvPicPr>
          <p:cNvPr id="133" name="Google Shape;133;p4"/>
          <p:cNvPicPr preferRelativeResize="0"/>
          <p:nvPr/>
        </p:nvPicPr>
        <p:blipFill rotWithShape="1">
          <a:blip r:embed="rId3">
            <a:alphaModFix/>
          </a:blip>
          <a:srcRect b="0" l="0" r="0" t="0"/>
          <a:stretch/>
        </p:blipFill>
        <p:spPr>
          <a:xfrm flipH="1">
            <a:off x="684987" y="2634471"/>
            <a:ext cx="4558667" cy="6462029"/>
          </a:xfrm>
          <a:prstGeom prst="rect">
            <a:avLst/>
          </a:prstGeom>
          <a:noFill/>
          <a:ln>
            <a:noFill/>
          </a:ln>
        </p:spPr>
      </p:pic>
      <p:pic>
        <p:nvPicPr>
          <p:cNvPr id="134" name="Google Shape;134;p4"/>
          <p:cNvPicPr preferRelativeResize="0"/>
          <p:nvPr/>
        </p:nvPicPr>
        <p:blipFill rotWithShape="1">
          <a:blip r:embed="rId4">
            <a:alphaModFix/>
          </a:blip>
          <a:srcRect b="239" l="0" r="0" t="240"/>
          <a:stretch/>
        </p:blipFill>
        <p:spPr>
          <a:xfrm>
            <a:off x="1179894" y="2880809"/>
            <a:ext cx="3819150" cy="5736983"/>
          </a:xfrm>
          <a:prstGeom prst="rect">
            <a:avLst/>
          </a:prstGeom>
          <a:noFill/>
          <a:ln>
            <a:noFill/>
          </a:ln>
        </p:spPr>
      </p:pic>
      <p:pic>
        <p:nvPicPr>
          <p:cNvPr id="135" name="Google Shape;135;p4"/>
          <p:cNvPicPr preferRelativeResize="0"/>
          <p:nvPr/>
        </p:nvPicPr>
        <p:blipFill rotWithShape="1">
          <a:blip r:embed="rId5">
            <a:alphaModFix/>
          </a:blip>
          <a:srcRect b="0" l="0" r="0" t="0"/>
          <a:stretch/>
        </p:blipFill>
        <p:spPr>
          <a:xfrm>
            <a:off x="14247121" y="3467733"/>
            <a:ext cx="5379212" cy="7027474"/>
          </a:xfrm>
          <a:prstGeom prst="rect">
            <a:avLst/>
          </a:prstGeom>
          <a:noFill/>
          <a:ln>
            <a:noFill/>
          </a:ln>
        </p:spPr>
      </p:pic>
      <p:grpSp>
        <p:nvGrpSpPr>
          <p:cNvPr id="136" name="Google Shape;136;p4"/>
          <p:cNvGrpSpPr/>
          <p:nvPr/>
        </p:nvGrpSpPr>
        <p:grpSpPr>
          <a:xfrm>
            <a:off x="5789060" y="6203323"/>
            <a:ext cx="8297344" cy="1380680"/>
            <a:chOff x="0" y="-47625"/>
            <a:chExt cx="11063126" cy="1840906"/>
          </a:xfrm>
        </p:grpSpPr>
        <p:sp>
          <p:nvSpPr>
            <p:cNvPr id="137" name="Google Shape;137;p4"/>
            <p:cNvSpPr txBox="1"/>
            <p:nvPr/>
          </p:nvSpPr>
          <p:spPr>
            <a:xfrm>
              <a:off x="0" y="409975"/>
              <a:ext cx="875023" cy="1059529"/>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479" u="none" cap="none" strike="noStrike">
                  <a:solidFill>
                    <a:srgbClr val="7CC3C2"/>
                  </a:solidFill>
                  <a:latin typeface="Arial"/>
                  <a:ea typeface="Arial"/>
                  <a:cs typeface="Arial"/>
                  <a:sym typeface="Arial"/>
                </a:rPr>
                <a:t>4</a:t>
              </a:r>
              <a:endParaRPr/>
            </a:p>
          </p:txBody>
        </p:sp>
        <p:sp>
          <p:nvSpPr>
            <p:cNvPr id="138" name="Google Shape;138;p4"/>
            <p:cNvSpPr txBox="1"/>
            <p:nvPr/>
          </p:nvSpPr>
          <p:spPr>
            <a:xfrm>
              <a:off x="1337624" y="-47625"/>
              <a:ext cx="9725502" cy="1840906"/>
            </a:xfrm>
            <a:prstGeom prst="rect">
              <a:avLst/>
            </a:prstGeom>
            <a:noFill/>
            <a:ln>
              <a:noFill/>
            </a:ln>
          </p:spPr>
          <p:txBody>
            <a:bodyPr anchorCtr="0" anchor="t" bIns="0" lIns="0" spcFirstLastPara="1" rIns="0" wrap="square" tIns="0">
              <a:spAutoFit/>
            </a:bodyPr>
            <a:lstStyle/>
            <a:p>
              <a:pPr indent="0" lvl="0" marL="0" marR="0" rtl="0" algn="l">
                <a:lnSpc>
                  <a:spcPct val="139992"/>
                </a:lnSpc>
                <a:spcBef>
                  <a:spcPts val="0"/>
                </a:spcBef>
                <a:spcAft>
                  <a:spcPts val="0"/>
                </a:spcAft>
                <a:buNone/>
              </a:pPr>
              <a:r>
                <a:rPr b="0" i="0" lang="en-US" sz="2678" u="none" cap="none" strike="noStrike">
                  <a:solidFill>
                    <a:srgbClr val="12110F"/>
                  </a:solidFill>
                  <a:latin typeface="Arial"/>
                  <a:ea typeface="Arial"/>
                  <a:cs typeface="Arial"/>
                  <a:sym typeface="Arial"/>
                </a:rPr>
                <a:t>Mengidentifikasi pengaruh ekologi dan sistem keluarga dalam manajemen stress dan kelelahan pada remaja</a:t>
              </a:r>
              <a:endParaRPr/>
            </a:p>
          </p:txBody>
        </p:sp>
      </p:grpSp>
      <p:grpSp>
        <p:nvGrpSpPr>
          <p:cNvPr id="139" name="Google Shape;139;p4"/>
          <p:cNvGrpSpPr/>
          <p:nvPr/>
        </p:nvGrpSpPr>
        <p:grpSpPr>
          <a:xfrm>
            <a:off x="5789060" y="7705283"/>
            <a:ext cx="8297344" cy="1380680"/>
            <a:chOff x="0" y="-47625"/>
            <a:chExt cx="11063126" cy="1840906"/>
          </a:xfrm>
        </p:grpSpPr>
        <p:sp>
          <p:nvSpPr>
            <p:cNvPr id="140" name="Google Shape;140;p4"/>
            <p:cNvSpPr txBox="1"/>
            <p:nvPr/>
          </p:nvSpPr>
          <p:spPr>
            <a:xfrm>
              <a:off x="0" y="409975"/>
              <a:ext cx="875023" cy="1059529"/>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479" u="none" cap="none" strike="noStrike">
                  <a:solidFill>
                    <a:srgbClr val="7CC3C2"/>
                  </a:solidFill>
                  <a:latin typeface="Arial"/>
                  <a:ea typeface="Arial"/>
                  <a:cs typeface="Arial"/>
                  <a:sym typeface="Arial"/>
                </a:rPr>
                <a:t>5</a:t>
              </a:r>
              <a:endParaRPr/>
            </a:p>
          </p:txBody>
        </p:sp>
        <p:sp>
          <p:nvSpPr>
            <p:cNvPr id="141" name="Google Shape;141;p4"/>
            <p:cNvSpPr txBox="1"/>
            <p:nvPr/>
          </p:nvSpPr>
          <p:spPr>
            <a:xfrm>
              <a:off x="1337624" y="-47625"/>
              <a:ext cx="9725502" cy="1840906"/>
            </a:xfrm>
            <a:prstGeom prst="rect">
              <a:avLst/>
            </a:prstGeom>
            <a:noFill/>
            <a:ln>
              <a:noFill/>
            </a:ln>
          </p:spPr>
          <p:txBody>
            <a:bodyPr anchorCtr="0" anchor="t" bIns="0" lIns="0" spcFirstLastPara="1" rIns="0" wrap="square" tIns="0">
              <a:spAutoFit/>
            </a:bodyPr>
            <a:lstStyle/>
            <a:p>
              <a:pPr indent="0" lvl="0" marL="0" marR="0" rtl="0" algn="l">
                <a:lnSpc>
                  <a:spcPct val="139992"/>
                </a:lnSpc>
                <a:spcBef>
                  <a:spcPts val="0"/>
                </a:spcBef>
                <a:spcAft>
                  <a:spcPts val="0"/>
                </a:spcAft>
                <a:buNone/>
              </a:pPr>
              <a:r>
                <a:rPr b="0" i="0" lang="en-US" sz="2678" u="none" cap="none" strike="noStrike">
                  <a:solidFill>
                    <a:srgbClr val="12110F"/>
                  </a:solidFill>
                  <a:latin typeface="Arial"/>
                  <a:ea typeface="Arial"/>
                  <a:cs typeface="Arial"/>
                  <a:sym typeface="Arial"/>
                </a:rPr>
                <a:t>Memperluasan wawasan bersama mengenai teknik yang digunakan untuk mengurangi stress dan kelelahan pada remaja.</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F5F4"/>
        </a:solidFill>
      </p:bgPr>
    </p:bg>
    <p:spTree>
      <p:nvGrpSpPr>
        <p:cNvPr id="145" name="Shape 145"/>
        <p:cNvGrpSpPr/>
        <p:nvPr/>
      </p:nvGrpSpPr>
      <p:grpSpPr>
        <a:xfrm>
          <a:off x="0" y="0"/>
          <a:ext cx="0" cy="0"/>
          <a:chOff x="0" y="0"/>
          <a:chExt cx="0" cy="0"/>
        </a:xfrm>
      </p:grpSpPr>
      <p:sp>
        <p:nvSpPr>
          <p:cNvPr id="146" name="Google Shape;146;p5"/>
          <p:cNvSpPr txBox="1"/>
          <p:nvPr/>
        </p:nvSpPr>
        <p:spPr>
          <a:xfrm>
            <a:off x="6320572" y="1568047"/>
            <a:ext cx="9117335" cy="111251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sng" cap="none" strike="noStrike">
                <a:solidFill>
                  <a:srgbClr val="12110F"/>
                </a:solidFill>
                <a:latin typeface="Arial"/>
                <a:ea typeface="Arial"/>
                <a:cs typeface="Arial"/>
                <a:sym typeface="Arial"/>
              </a:rPr>
              <a:t>Tinjauan Pustaka</a:t>
            </a:r>
            <a:endParaRPr/>
          </a:p>
        </p:txBody>
      </p:sp>
      <p:grpSp>
        <p:nvGrpSpPr>
          <p:cNvPr id="147" name="Google Shape;147;p5"/>
          <p:cNvGrpSpPr/>
          <p:nvPr/>
        </p:nvGrpSpPr>
        <p:grpSpPr>
          <a:xfrm>
            <a:off x="10851460" y="3507643"/>
            <a:ext cx="7636717" cy="725877"/>
            <a:chOff x="0" y="0"/>
            <a:chExt cx="10182289" cy="967836"/>
          </a:xfrm>
        </p:grpSpPr>
        <p:sp>
          <p:nvSpPr>
            <p:cNvPr id="148" name="Google Shape;148;p5"/>
            <p:cNvSpPr txBox="1"/>
            <p:nvPr/>
          </p:nvSpPr>
          <p:spPr>
            <a:xfrm>
              <a:off x="0" y="0"/>
              <a:ext cx="799298" cy="96783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5005" u="none" cap="none" strike="noStrike">
                  <a:solidFill>
                    <a:srgbClr val="7CC3C2"/>
                  </a:solidFill>
                  <a:latin typeface="Arial"/>
                  <a:ea typeface="Arial"/>
                  <a:cs typeface="Arial"/>
                  <a:sym typeface="Arial"/>
                </a:rPr>
                <a:t>1</a:t>
              </a:r>
              <a:endParaRPr/>
            </a:p>
          </p:txBody>
        </p:sp>
        <p:sp>
          <p:nvSpPr>
            <p:cNvPr id="149" name="Google Shape;149;p5"/>
            <p:cNvSpPr txBox="1"/>
            <p:nvPr/>
          </p:nvSpPr>
          <p:spPr>
            <a:xfrm>
              <a:off x="1298438" y="231644"/>
              <a:ext cx="8883851" cy="57869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12110F"/>
                  </a:solidFill>
                  <a:latin typeface="Arial"/>
                  <a:ea typeface="Arial"/>
                  <a:cs typeface="Arial"/>
                  <a:sym typeface="Arial"/>
                </a:rPr>
                <a:t>Teori Manajemen Sumber Daya Keluarga</a:t>
              </a:r>
              <a:endParaRPr/>
            </a:p>
          </p:txBody>
        </p:sp>
      </p:grpSp>
      <p:grpSp>
        <p:nvGrpSpPr>
          <p:cNvPr id="150" name="Google Shape;150;p5"/>
          <p:cNvGrpSpPr/>
          <p:nvPr/>
        </p:nvGrpSpPr>
        <p:grpSpPr>
          <a:xfrm>
            <a:off x="10851460" y="4728677"/>
            <a:ext cx="8458061" cy="822501"/>
            <a:chOff x="0" y="-9525"/>
            <a:chExt cx="11277415" cy="1096668"/>
          </a:xfrm>
        </p:grpSpPr>
        <p:sp>
          <p:nvSpPr>
            <p:cNvPr id="151" name="Google Shape;151;p5"/>
            <p:cNvSpPr txBox="1"/>
            <p:nvPr/>
          </p:nvSpPr>
          <p:spPr>
            <a:xfrm>
              <a:off x="0" y="-9525"/>
              <a:ext cx="897828" cy="1096668"/>
            </a:xfrm>
            <a:prstGeom prst="rect">
              <a:avLst/>
            </a:prstGeom>
            <a:noFill/>
            <a:ln>
              <a:noFill/>
            </a:ln>
          </p:spPr>
          <p:txBody>
            <a:bodyPr anchorCtr="0" anchor="t" bIns="0" lIns="0" spcFirstLastPara="1" rIns="0" wrap="square" tIns="0">
              <a:spAutoFit/>
            </a:bodyPr>
            <a:lstStyle/>
            <a:p>
              <a:pPr indent="0" lvl="0" marL="0" marR="0" rtl="0" algn="l">
                <a:lnSpc>
                  <a:spcPct val="119992"/>
                </a:lnSpc>
                <a:spcBef>
                  <a:spcPts val="0"/>
                </a:spcBef>
                <a:spcAft>
                  <a:spcPts val="0"/>
                </a:spcAft>
                <a:buNone/>
              </a:pPr>
              <a:r>
                <a:rPr b="0" i="0" lang="en-US" sz="5622" u="none" cap="none" strike="noStrike">
                  <a:solidFill>
                    <a:srgbClr val="7CC3C2"/>
                  </a:solidFill>
                  <a:latin typeface="Arial"/>
                  <a:ea typeface="Arial"/>
                  <a:cs typeface="Arial"/>
                  <a:sym typeface="Arial"/>
                </a:rPr>
                <a:t>2</a:t>
              </a:r>
              <a:endParaRPr/>
            </a:p>
          </p:txBody>
        </p:sp>
        <p:sp>
          <p:nvSpPr>
            <p:cNvPr id="152" name="Google Shape;152;p5"/>
            <p:cNvSpPr txBox="1"/>
            <p:nvPr/>
          </p:nvSpPr>
          <p:spPr>
            <a:xfrm>
              <a:off x="1298438" y="232479"/>
              <a:ext cx="9978977" cy="57869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12110F"/>
                  </a:solidFill>
                  <a:latin typeface="Arial"/>
                  <a:ea typeface="Arial"/>
                  <a:cs typeface="Arial"/>
                  <a:sym typeface="Arial"/>
                </a:rPr>
                <a:t>Siklus Hidup Keluarga</a:t>
              </a:r>
              <a:endParaRPr/>
            </a:p>
          </p:txBody>
        </p:sp>
      </p:grpSp>
      <p:grpSp>
        <p:nvGrpSpPr>
          <p:cNvPr id="153" name="Google Shape;153;p5"/>
          <p:cNvGrpSpPr/>
          <p:nvPr/>
        </p:nvGrpSpPr>
        <p:grpSpPr>
          <a:xfrm>
            <a:off x="10851460" y="6056582"/>
            <a:ext cx="8054271" cy="778511"/>
            <a:chOff x="0" y="-9525"/>
            <a:chExt cx="10739029" cy="1038014"/>
          </a:xfrm>
        </p:grpSpPr>
        <p:sp>
          <p:nvSpPr>
            <p:cNvPr id="154" name="Google Shape;154;p5"/>
            <p:cNvSpPr txBox="1"/>
            <p:nvPr/>
          </p:nvSpPr>
          <p:spPr>
            <a:xfrm>
              <a:off x="0" y="-9525"/>
              <a:ext cx="849389" cy="1038014"/>
            </a:xfrm>
            <a:prstGeom prst="rect">
              <a:avLst/>
            </a:prstGeom>
            <a:noFill/>
            <a:ln>
              <a:noFill/>
            </a:ln>
          </p:spPr>
          <p:txBody>
            <a:bodyPr anchorCtr="0" anchor="t" bIns="0" lIns="0" spcFirstLastPara="1" rIns="0" wrap="square" tIns="0">
              <a:spAutoFit/>
            </a:bodyPr>
            <a:lstStyle/>
            <a:p>
              <a:pPr indent="0" lvl="0" marL="0" marR="0" rtl="0" algn="l">
                <a:lnSpc>
                  <a:spcPct val="119984"/>
                </a:lnSpc>
                <a:spcBef>
                  <a:spcPts val="0"/>
                </a:spcBef>
                <a:spcAft>
                  <a:spcPts val="0"/>
                </a:spcAft>
                <a:buNone/>
              </a:pPr>
              <a:r>
                <a:rPr b="0" i="0" lang="en-US" sz="5319" u="none" cap="none" strike="noStrike">
                  <a:solidFill>
                    <a:srgbClr val="7CC3C2"/>
                  </a:solidFill>
                  <a:latin typeface="Arial"/>
                  <a:ea typeface="Arial"/>
                  <a:cs typeface="Arial"/>
                  <a:sym typeface="Arial"/>
                </a:rPr>
                <a:t>3</a:t>
              </a:r>
              <a:endParaRPr/>
            </a:p>
          </p:txBody>
        </p:sp>
        <p:sp>
          <p:nvSpPr>
            <p:cNvPr id="155" name="Google Shape;155;p5"/>
            <p:cNvSpPr txBox="1"/>
            <p:nvPr/>
          </p:nvSpPr>
          <p:spPr>
            <a:xfrm>
              <a:off x="1298438" y="154486"/>
              <a:ext cx="9440591" cy="57869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12110F"/>
                  </a:solidFill>
                  <a:latin typeface="Arial"/>
                  <a:ea typeface="Arial"/>
                  <a:cs typeface="Arial"/>
                  <a:sym typeface="Arial"/>
                </a:rPr>
                <a:t>Manajemen Stres</a:t>
              </a:r>
              <a:endParaRPr/>
            </a:p>
          </p:txBody>
        </p:sp>
      </p:grpSp>
      <p:pic>
        <p:nvPicPr>
          <p:cNvPr id="156" name="Google Shape;156;p5"/>
          <p:cNvPicPr preferRelativeResize="0"/>
          <p:nvPr/>
        </p:nvPicPr>
        <p:blipFill rotWithShape="1">
          <a:blip r:embed="rId3">
            <a:alphaModFix/>
          </a:blip>
          <a:srcRect b="0" l="0" r="0" t="0"/>
          <a:stretch/>
        </p:blipFill>
        <p:spPr>
          <a:xfrm>
            <a:off x="1028700" y="1028700"/>
            <a:ext cx="4743405" cy="4760716"/>
          </a:xfrm>
          <a:prstGeom prst="rect">
            <a:avLst/>
          </a:prstGeom>
          <a:noFill/>
          <a:ln>
            <a:noFill/>
          </a:ln>
        </p:spPr>
      </p:pic>
      <p:pic>
        <p:nvPicPr>
          <p:cNvPr id="157" name="Google Shape;157;p5"/>
          <p:cNvPicPr preferRelativeResize="0"/>
          <p:nvPr/>
        </p:nvPicPr>
        <p:blipFill rotWithShape="1">
          <a:blip r:embed="rId4">
            <a:alphaModFix/>
          </a:blip>
          <a:srcRect b="0" l="0" r="0" t="0"/>
          <a:stretch/>
        </p:blipFill>
        <p:spPr>
          <a:xfrm flipH="1">
            <a:off x="6320572" y="3699734"/>
            <a:ext cx="3879543" cy="5499352"/>
          </a:xfrm>
          <a:prstGeom prst="rect">
            <a:avLst/>
          </a:prstGeom>
          <a:noFill/>
          <a:ln>
            <a:noFill/>
          </a:ln>
        </p:spPr>
      </p:pic>
      <p:pic>
        <p:nvPicPr>
          <p:cNvPr id="158" name="Google Shape;158;p5"/>
          <p:cNvPicPr preferRelativeResize="0"/>
          <p:nvPr/>
        </p:nvPicPr>
        <p:blipFill rotWithShape="1">
          <a:blip r:embed="rId5">
            <a:alphaModFix/>
          </a:blip>
          <a:srcRect b="0" l="4957" r="28616" t="0"/>
          <a:stretch/>
        </p:blipFill>
        <p:spPr>
          <a:xfrm>
            <a:off x="1369704" y="1249556"/>
            <a:ext cx="4171599" cy="4186762"/>
          </a:xfrm>
          <a:prstGeom prst="rect">
            <a:avLst/>
          </a:prstGeom>
          <a:noFill/>
          <a:ln>
            <a:noFill/>
          </a:ln>
        </p:spPr>
      </p:pic>
      <p:pic>
        <p:nvPicPr>
          <p:cNvPr id="159" name="Google Shape;159;p5"/>
          <p:cNvPicPr preferRelativeResize="0"/>
          <p:nvPr/>
        </p:nvPicPr>
        <p:blipFill rotWithShape="1">
          <a:blip r:embed="rId6">
            <a:alphaModFix/>
          </a:blip>
          <a:srcRect b="239" l="0" r="0" t="240"/>
          <a:stretch/>
        </p:blipFill>
        <p:spPr>
          <a:xfrm>
            <a:off x="6741751" y="3909374"/>
            <a:ext cx="3250195" cy="4882320"/>
          </a:xfrm>
          <a:prstGeom prst="rect">
            <a:avLst/>
          </a:prstGeom>
          <a:noFill/>
          <a:ln>
            <a:noFill/>
          </a:ln>
        </p:spPr>
      </p:pic>
      <p:pic>
        <p:nvPicPr>
          <p:cNvPr id="160" name="Google Shape;160;p5"/>
          <p:cNvPicPr preferRelativeResize="0"/>
          <p:nvPr/>
        </p:nvPicPr>
        <p:blipFill rotWithShape="1">
          <a:blip r:embed="rId7">
            <a:alphaModFix/>
          </a:blip>
          <a:srcRect b="0" l="0" r="0" t="0"/>
          <a:stretch/>
        </p:blipFill>
        <p:spPr>
          <a:xfrm>
            <a:off x="392892" y="6510019"/>
            <a:ext cx="5379212" cy="7027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6AB8"/>
        </a:solidFill>
      </p:bgPr>
    </p:bg>
    <p:spTree>
      <p:nvGrpSpPr>
        <p:cNvPr id="164" name="Shape 164"/>
        <p:cNvGrpSpPr/>
        <p:nvPr/>
      </p:nvGrpSpPr>
      <p:grpSpPr>
        <a:xfrm>
          <a:off x="0" y="0"/>
          <a:ext cx="0" cy="0"/>
          <a:chOff x="0" y="0"/>
          <a:chExt cx="0" cy="0"/>
        </a:xfrm>
      </p:grpSpPr>
      <p:grpSp>
        <p:nvGrpSpPr>
          <p:cNvPr id="165" name="Google Shape;165;p6"/>
          <p:cNvGrpSpPr/>
          <p:nvPr/>
        </p:nvGrpSpPr>
        <p:grpSpPr>
          <a:xfrm>
            <a:off x="225434" y="6595005"/>
            <a:ext cx="5376581" cy="3863808"/>
            <a:chOff x="0" y="0"/>
            <a:chExt cx="7168775" cy="5151743"/>
          </a:xfrm>
        </p:grpSpPr>
        <p:pic>
          <p:nvPicPr>
            <p:cNvPr id="166" name="Google Shape;166;p6"/>
            <p:cNvPicPr preferRelativeResize="0"/>
            <p:nvPr/>
          </p:nvPicPr>
          <p:blipFill rotWithShape="1">
            <a:blip r:embed="rId3">
              <a:alphaModFix/>
            </a:blip>
            <a:srcRect b="0" l="0" r="0" t="0"/>
            <a:stretch/>
          </p:blipFill>
          <p:spPr>
            <a:xfrm>
              <a:off x="0" y="0"/>
              <a:ext cx="5137747" cy="4922896"/>
            </a:xfrm>
            <a:prstGeom prst="rect">
              <a:avLst/>
            </a:prstGeom>
            <a:noFill/>
            <a:ln>
              <a:noFill/>
            </a:ln>
          </p:spPr>
        </p:pic>
        <p:pic>
          <p:nvPicPr>
            <p:cNvPr id="167" name="Google Shape;167;p6"/>
            <p:cNvPicPr preferRelativeResize="0"/>
            <p:nvPr/>
          </p:nvPicPr>
          <p:blipFill rotWithShape="1">
            <a:blip r:embed="rId4">
              <a:alphaModFix/>
            </a:blip>
            <a:srcRect b="0" l="0" r="0" t="0"/>
            <a:stretch/>
          </p:blipFill>
          <p:spPr>
            <a:xfrm>
              <a:off x="2253781" y="942721"/>
              <a:ext cx="4914994" cy="4209022"/>
            </a:xfrm>
            <a:prstGeom prst="rect">
              <a:avLst/>
            </a:prstGeom>
            <a:noFill/>
            <a:ln>
              <a:noFill/>
            </a:ln>
          </p:spPr>
        </p:pic>
      </p:grpSp>
      <p:sp>
        <p:nvSpPr>
          <p:cNvPr id="168" name="Google Shape;168;p6"/>
          <p:cNvSpPr txBox="1"/>
          <p:nvPr/>
        </p:nvSpPr>
        <p:spPr>
          <a:xfrm>
            <a:off x="711871" y="557433"/>
            <a:ext cx="8701299" cy="111251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sng" cap="none" strike="noStrike">
                <a:solidFill>
                  <a:srgbClr val="E0F5F4"/>
                </a:solidFill>
                <a:latin typeface="Arial"/>
                <a:ea typeface="Arial"/>
                <a:cs typeface="Arial"/>
                <a:sym typeface="Arial"/>
              </a:rPr>
              <a:t>Metode</a:t>
            </a:r>
            <a:endParaRPr/>
          </a:p>
        </p:txBody>
      </p:sp>
      <p:grpSp>
        <p:nvGrpSpPr>
          <p:cNvPr id="169" name="Google Shape;169;p6"/>
          <p:cNvGrpSpPr/>
          <p:nvPr/>
        </p:nvGrpSpPr>
        <p:grpSpPr>
          <a:xfrm>
            <a:off x="6186636" y="4486275"/>
            <a:ext cx="10953717" cy="4772025"/>
            <a:chOff x="0" y="38100"/>
            <a:chExt cx="14604956" cy="6362700"/>
          </a:xfrm>
        </p:grpSpPr>
        <p:sp>
          <p:nvSpPr>
            <p:cNvPr id="170" name="Google Shape;170;p6"/>
            <p:cNvSpPr txBox="1"/>
            <p:nvPr/>
          </p:nvSpPr>
          <p:spPr>
            <a:xfrm>
              <a:off x="0" y="945153"/>
              <a:ext cx="14604956" cy="5455647"/>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595" u="none" cap="none" strike="noStrike">
                  <a:solidFill>
                    <a:srgbClr val="E0F5F4"/>
                  </a:solidFill>
                  <a:latin typeface="Arial"/>
                  <a:ea typeface="Arial"/>
                  <a:cs typeface="Arial"/>
                  <a:sym typeface="Arial"/>
                </a:rPr>
                <a:t>Pengumpulan data dilakukan dengan metode wawancara atau interview. Menurut Subagyo (2011), wawancara  adalah suatu kegiatan yang dilakukan untuk mendapatkan informasi secara langsung dengan mengungkapkan pertanyaan-pertanyaan pada para responden. Wawancara bermakna berhadapan langsung antara interview dengan responden, dan kegiatannya dilakukan secara lisan. Penulisan makalah juga didukung oleh data dan informasi yang dikumpulkan dengan cara menelusuri sumber-sumber yang relevan melalui media internet. Data pendukung bersumber dari skripsi, jurnal ilmiah, penelitian terdahulu, dan beberapa literatur lainnya.</a:t>
              </a:r>
              <a:endParaRPr/>
            </a:p>
          </p:txBody>
        </p:sp>
        <p:sp>
          <p:nvSpPr>
            <p:cNvPr id="171" name="Google Shape;171;p6"/>
            <p:cNvSpPr txBox="1"/>
            <p:nvPr/>
          </p:nvSpPr>
          <p:spPr>
            <a:xfrm>
              <a:off x="1681059" y="38100"/>
              <a:ext cx="11242839" cy="8763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0" i="0" lang="en-US" sz="4500" u="none" cap="none" strike="noStrike">
                  <a:solidFill>
                    <a:srgbClr val="E0F5F4"/>
                  </a:solidFill>
                  <a:latin typeface="Arial"/>
                  <a:ea typeface="Arial"/>
                  <a:cs typeface="Arial"/>
                  <a:sym typeface="Arial"/>
                </a:rPr>
                <a:t>Teknik Pengumpulan Data</a:t>
              </a:r>
              <a:endParaRPr/>
            </a:p>
          </p:txBody>
        </p:sp>
      </p:grpSp>
      <p:grpSp>
        <p:nvGrpSpPr>
          <p:cNvPr id="172" name="Google Shape;172;p6"/>
          <p:cNvGrpSpPr/>
          <p:nvPr/>
        </p:nvGrpSpPr>
        <p:grpSpPr>
          <a:xfrm>
            <a:off x="661431" y="2708171"/>
            <a:ext cx="5115934" cy="2877185"/>
            <a:chOff x="0" y="38100"/>
            <a:chExt cx="6821246" cy="3836247"/>
          </a:xfrm>
        </p:grpSpPr>
        <p:sp>
          <p:nvSpPr>
            <p:cNvPr id="173" name="Google Shape;173;p6"/>
            <p:cNvSpPr txBox="1"/>
            <p:nvPr/>
          </p:nvSpPr>
          <p:spPr>
            <a:xfrm>
              <a:off x="172844" y="38100"/>
              <a:ext cx="6475557" cy="8763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0" i="0" lang="en-US" sz="4500" u="none" cap="none" strike="noStrike">
                  <a:solidFill>
                    <a:srgbClr val="E0F5F4"/>
                  </a:solidFill>
                  <a:latin typeface="Arial"/>
                  <a:ea typeface="Arial"/>
                  <a:cs typeface="Arial"/>
                  <a:sym typeface="Arial"/>
                </a:rPr>
                <a:t>Waktu Penulisan</a:t>
              </a:r>
              <a:endParaRPr/>
            </a:p>
          </p:txBody>
        </p:sp>
        <p:sp>
          <p:nvSpPr>
            <p:cNvPr id="174" name="Google Shape;174;p6"/>
            <p:cNvSpPr txBox="1"/>
            <p:nvPr/>
          </p:nvSpPr>
          <p:spPr>
            <a:xfrm>
              <a:off x="0" y="857250"/>
              <a:ext cx="6821246" cy="3017097"/>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2600" u="none" cap="none" strike="noStrike">
                  <a:solidFill>
                    <a:srgbClr val="E0F5F4"/>
                  </a:solidFill>
                  <a:latin typeface="Arial"/>
                  <a:ea typeface="Arial"/>
                  <a:cs typeface="Arial"/>
                  <a:sym typeface="Arial"/>
                </a:rPr>
                <a:t>Penulisan makalah dilaksanakan pada tanggal 15-22 September 2022 meliputi tahap persiapan, pengumpulan data, pelaksanaan wawancara, dan penulisan.</a:t>
              </a:r>
              <a:endParaRPr/>
            </a:p>
          </p:txBody>
        </p:sp>
      </p:grpSp>
      <p:grpSp>
        <p:nvGrpSpPr>
          <p:cNvPr id="175" name="Google Shape;175;p6"/>
          <p:cNvGrpSpPr/>
          <p:nvPr/>
        </p:nvGrpSpPr>
        <p:grpSpPr>
          <a:xfrm>
            <a:off x="6067689" y="1381522"/>
            <a:ext cx="11191611" cy="2531853"/>
            <a:chOff x="0" y="-85725"/>
            <a:chExt cx="14922148" cy="3375804"/>
          </a:xfrm>
        </p:grpSpPr>
        <p:sp>
          <p:nvSpPr>
            <p:cNvPr id="176" name="Google Shape;176;p6"/>
            <p:cNvSpPr txBox="1"/>
            <p:nvPr/>
          </p:nvSpPr>
          <p:spPr>
            <a:xfrm>
              <a:off x="2888181" y="-85725"/>
              <a:ext cx="9145786" cy="1000125"/>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b="0" i="0" lang="en-US" sz="4500" u="none" cap="none" strike="noStrike">
                  <a:solidFill>
                    <a:srgbClr val="E0F5F4"/>
                  </a:solidFill>
                  <a:latin typeface="Arial"/>
                  <a:ea typeface="Arial"/>
                  <a:cs typeface="Arial"/>
                  <a:sym typeface="Arial"/>
                </a:rPr>
                <a:t>Teknik Penulisan Makalah</a:t>
              </a:r>
              <a:endParaRPr/>
            </a:p>
          </p:txBody>
        </p:sp>
        <p:sp>
          <p:nvSpPr>
            <p:cNvPr id="177" name="Google Shape;177;p6"/>
            <p:cNvSpPr txBox="1"/>
            <p:nvPr/>
          </p:nvSpPr>
          <p:spPr>
            <a:xfrm>
              <a:off x="0" y="882582"/>
              <a:ext cx="14922148" cy="2407497"/>
            </a:xfrm>
            <a:prstGeom prst="rect">
              <a:avLst/>
            </a:prstGeom>
            <a:noFill/>
            <a:ln>
              <a:noFill/>
            </a:ln>
          </p:spPr>
          <p:txBody>
            <a:bodyPr anchorCtr="0" anchor="t" bIns="0" lIns="0" spcFirstLastPara="1" rIns="0" wrap="square" tIns="0">
              <a:spAutoFit/>
            </a:bodyPr>
            <a:lstStyle/>
            <a:p>
              <a:pPr indent="0" lvl="0" marL="0" marR="0" rtl="0" algn="ctr">
                <a:lnSpc>
                  <a:spcPct val="140015"/>
                </a:lnSpc>
                <a:spcBef>
                  <a:spcPts val="0"/>
                </a:spcBef>
                <a:spcAft>
                  <a:spcPts val="0"/>
                </a:spcAft>
                <a:buNone/>
              </a:pPr>
              <a:r>
                <a:rPr b="0" i="0" lang="en-US" sz="2599" u="none" cap="none" strike="noStrike">
                  <a:solidFill>
                    <a:srgbClr val="E0F5F4"/>
                  </a:solidFill>
                  <a:latin typeface="Arial"/>
                  <a:ea typeface="Arial"/>
                  <a:cs typeface="Arial"/>
                  <a:sym typeface="Arial"/>
                </a:rPr>
                <a:t>Makalah disusun secara runtut dan sistematis agar lebih mudah dipahami. Penyusunan makalah dimulai dari Lembar Judul, Kata Pengantar, Bab I Pendahuluan, Bab II Tinjauan Pustaka, Bab III Metode Penelitian, Bab IV Pembahasan, Bab V Kesimpulan dan saran, dan Daftar Pustaka.</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E3F9"/>
        </a:solidFill>
      </p:bgPr>
    </p:bg>
    <p:spTree>
      <p:nvGrpSpPr>
        <p:cNvPr id="181" name="Shape 181"/>
        <p:cNvGrpSpPr/>
        <p:nvPr/>
      </p:nvGrpSpPr>
      <p:grpSpPr>
        <a:xfrm>
          <a:off x="0" y="0"/>
          <a:ext cx="0" cy="0"/>
          <a:chOff x="0" y="0"/>
          <a:chExt cx="0" cy="0"/>
        </a:xfrm>
      </p:grpSpPr>
      <p:pic>
        <p:nvPicPr>
          <p:cNvPr id="182" name="Google Shape;182;p7"/>
          <p:cNvPicPr preferRelativeResize="0"/>
          <p:nvPr/>
        </p:nvPicPr>
        <p:blipFill rotWithShape="1">
          <a:blip r:embed="rId3">
            <a:alphaModFix/>
          </a:blip>
          <a:srcRect b="0" l="0" r="0" t="0"/>
          <a:stretch/>
        </p:blipFill>
        <p:spPr>
          <a:xfrm>
            <a:off x="8714817" y="2708140"/>
            <a:ext cx="7630083" cy="8196378"/>
          </a:xfrm>
          <a:prstGeom prst="rect">
            <a:avLst/>
          </a:prstGeom>
          <a:noFill/>
          <a:ln>
            <a:noFill/>
          </a:ln>
        </p:spPr>
      </p:pic>
      <p:sp>
        <p:nvSpPr>
          <p:cNvPr id="183" name="Google Shape;183;p7"/>
          <p:cNvSpPr txBox="1"/>
          <p:nvPr/>
        </p:nvSpPr>
        <p:spPr>
          <a:xfrm>
            <a:off x="1200405" y="3258565"/>
            <a:ext cx="9029567" cy="143807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11000" u="sng" cap="none" strike="noStrike">
                <a:solidFill>
                  <a:srgbClr val="12110F"/>
                </a:solidFill>
                <a:latin typeface="Arial"/>
                <a:ea typeface="Arial"/>
                <a:cs typeface="Arial"/>
                <a:sym typeface="Arial"/>
              </a:rPr>
              <a:t>PEMBAHASAN</a:t>
            </a:r>
            <a:endParaRPr/>
          </a:p>
        </p:txBody>
      </p:sp>
      <p:pic>
        <p:nvPicPr>
          <p:cNvPr id="184" name="Google Shape;184;p7"/>
          <p:cNvPicPr preferRelativeResize="0"/>
          <p:nvPr/>
        </p:nvPicPr>
        <p:blipFill rotWithShape="1">
          <a:blip r:embed="rId4">
            <a:alphaModFix/>
          </a:blip>
          <a:srcRect b="0" l="0" r="0" t="0"/>
          <a:stretch/>
        </p:blipFill>
        <p:spPr>
          <a:xfrm>
            <a:off x="14877901" y="685800"/>
            <a:ext cx="2381399" cy="2372740"/>
          </a:xfrm>
          <a:prstGeom prst="rect">
            <a:avLst/>
          </a:prstGeom>
          <a:noFill/>
          <a:ln>
            <a:noFill/>
          </a:ln>
        </p:spPr>
      </p:pic>
      <p:pic>
        <p:nvPicPr>
          <p:cNvPr id="185" name="Google Shape;185;p7"/>
          <p:cNvPicPr preferRelativeResize="0"/>
          <p:nvPr/>
        </p:nvPicPr>
        <p:blipFill rotWithShape="1">
          <a:blip r:embed="rId5">
            <a:alphaModFix/>
          </a:blip>
          <a:srcRect b="0" l="0" r="0" t="0"/>
          <a:stretch/>
        </p:blipFill>
        <p:spPr>
          <a:xfrm>
            <a:off x="6066568" y="5415280"/>
            <a:ext cx="2252371" cy="50563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E3F9"/>
        </a:solidFill>
      </p:bgPr>
    </p:bg>
    <p:spTree>
      <p:nvGrpSpPr>
        <p:cNvPr id="189" name="Shape 189"/>
        <p:cNvGrpSpPr/>
        <p:nvPr/>
      </p:nvGrpSpPr>
      <p:grpSpPr>
        <a:xfrm>
          <a:off x="0" y="0"/>
          <a:ext cx="0" cy="0"/>
          <a:chOff x="0" y="0"/>
          <a:chExt cx="0" cy="0"/>
        </a:xfrm>
      </p:grpSpPr>
      <p:pic>
        <p:nvPicPr>
          <p:cNvPr id="190" name="Google Shape;190;p8"/>
          <p:cNvPicPr preferRelativeResize="0"/>
          <p:nvPr/>
        </p:nvPicPr>
        <p:blipFill rotWithShape="1">
          <a:blip r:embed="rId3">
            <a:alphaModFix/>
          </a:blip>
          <a:srcRect b="0" l="0" r="0" t="0"/>
          <a:stretch/>
        </p:blipFill>
        <p:spPr>
          <a:xfrm>
            <a:off x="10574185" y="1788743"/>
            <a:ext cx="6685115" cy="6709514"/>
          </a:xfrm>
          <a:prstGeom prst="rect">
            <a:avLst/>
          </a:prstGeom>
          <a:noFill/>
          <a:ln>
            <a:noFill/>
          </a:ln>
        </p:spPr>
      </p:pic>
      <p:pic>
        <p:nvPicPr>
          <p:cNvPr id="191" name="Google Shape;191;p8"/>
          <p:cNvPicPr preferRelativeResize="0"/>
          <p:nvPr/>
        </p:nvPicPr>
        <p:blipFill rotWithShape="1">
          <a:blip r:embed="rId4">
            <a:alphaModFix/>
          </a:blip>
          <a:srcRect b="29263" l="0" r="0" t="3742"/>
          <a:stretch/>
        </p:blipFill>
        <p:spPr>
          <a:xfrm>
            <a:off x="11054778" y="2100007"/>
            <a:ext cx="5879242" cy="5900611"/>
          </a:xfrm>
          <a:prstGeom prst="rect">
            <a:avLst/>
          </a:prstGeom>
          <a:noFill/>
          <a:ln>
            <a:noFill/>
          </a:ln>
        </p:spPr>
      </p:pic>
      <p:pic>
        <p:nvPicPr>
          <p:cNvPr id="192" name="Google Shape;192;p8"/>
          <p:cNvPicPr preferRelativeResize="0"/>
          <p:nvPr/>
        </p:nvPicPr>
        <p:blipFill rotWithShape="1">
          <a:blip r:embed="rId5">
            <a:alphaModFix/>
          </a:blip>
          <a:srcRect b="0" l="0" r="0" t="0"/>
          <a:stretch/>
        </p:blipFill>
        <p:spPr>
          <a:xfrm>
            <a:off x="13994399" y="5320100"/>
            <a:ext cx="4865469" cy="6356314"/>
          </a:xfrm>
          <a:prstGeom prst="rect">
            <a:avLst/>
          </a:prstGeom>
          <a:noFill/>
          <a:ln>
            <a:noFill/>
          </a:ln>
        </p:spPr>
      </p:pic>
      <p:sp>
        <p:nvSpPr>
          <p:cNvPr id="193" name="Google Shape;193;p8"/>
          <p:cNvSpPr txBox="1"/>
          <p:nvPr/>
        </p:nvSpPr>
        <p:spPr>
          <a:xfrm>
            <a:off x="676981" y="357590"/>
            <a:ext cx="16743516" cy="2091712"/>
          </a:xfrm>
          <a:prstGeom prst="rect">
            <a:avLst/>
          </a:prstGeom>
          <a:noFill/>
          <a:ln>
            <a:noFill/>
          </a:ln>
        </p:spPr>
        <p:txBody>
          <a:bodyPr anchorCtr="0" anchor="t" bIns="0" lIns="0" spcFirstLastPara="1" rIns="0" wrap="square" tIns="0">
            <a:spAutoFit/>
          </a:bodyPr>
          <a:lstStyle/>
          <a:p>
            <a:pPr indent="0" lvl="0" marL="0" marR="0" rtl="0" algn="l">
              <a:lnSpc>
                <a:spcPct val="109998"/>
              </a:lnSpc>
              <a:spcBef>
                <a:spcPts val="0"/>
              </a:spcBef>
              <a:spcAft>
                <a:spcPts val="0"/>
              </a:spcAft>
              <a:buNone/>
            </a:pPr>
            <a:r>
              <a:rPr b="0" i="0" lang="en-US" sz="7631" u="sng" cap="none" strike="noStrike">
                <a:solidFill>
                  <a:srgbClr val="12110F"/>
                </a:solidFill>
                <a:latin typeface="Arial"/>
                <a:ea typeface="Arial"/>
                <a:cs typeface="Arial"/>
                <a:sym typeface="Arial"/>
              </a:rPr>
              <a:t>Tanda dan Gejala Remaja Mengalami Stres dan Kelelahan</a:t>
            </a:r>
            <a:endParaRPr/>
          </a:p>
        </p:txBody>
      </p:sp>
      <p:sp>
        <p:nvSpPr>
          <p:cNvPr id="194" name="Google Shape;194;p8"/>
          <p:cNvSpPr txBox="1"/>
          <p:nvPr/>
        </p:nvSpPr>
        <p:spPr>
          <a:xfrm>
            <a:off x="676981" y="2631709"/>
            <a:ext cx="9515065" cy="5827353"/>
          </a:xfrm>
          <a:prstGeom prst="rect">
            <a:avLst/>
          </a:prstGeom>
          <a:noFill/>
          <a:ln>
            <a:noFill/>
          </a:ln>
        </p:spPr>
        <p:txBody>
          <a:bodyPr anchorCtr="0" anchor="t" bIns="0" lIns="0" spcFirstLastPara="1" rIns="0" wrap="square" tIns="0">
            <a:spAutoFit/>
          </a:bodyPr>
          <a:lstStyle/>
          <a:p>
            <a:pPr indent="0" lvl="0" marL="0" marR="0" rtl="0" algn="just">
              <a:lnSpc>
                <a:spcPct val="140030"/>
              </a:lnSpc>
              <a:spcBef>
                <a:spcPts val="0"/>
              </a:spcBef>
              <a:spcAft>
                <a:spcPts val="0"/>
              </a:spcAft>
              <a:buNone/>
            </a:pPr>
            <a:r>
              <a:rPr b="0" i="0" lang="en-US" sz="1951" u="none" cap="none" strike="noStrike">
                <a:solidFill>
                  <a:srgbClr val="12110F"/>
                </a:solidFill>
                <a:latin typeface="Arial"/>
                <a:ea typeface="Arial"/>
                <a:cs typeface="Arial"/>
                <a:sym typeface="Arial"/>
              </a:rPr>
              <a:t>Menurut APA’s Stress in America™ Tanda dan Gejala seseorang mengalami stres dan kelelahan adalah Harus memiliki setidaknya lima gejala selama setidaknya dua minggu:</a:t>
            </a:r>
            <a:endParaRPr/>
          </a:p>
          <a:p>
            <a:pPr indent="-210681" lvl="1" marL="421361" marR="0" rtl="0" algn="just">
              <a:lnSpc>
                <a:spcPct val="140030"/>
              </a:lnSpc>
              <a:spcBef>
                <a:spcPts val="0"/>
              </a:spcBef>
              <a:spcAft>
                <a:spcPts val="0"/>
              </a:spcAft>
              <a:buClr>
                <a:srgbClr val="12110F"/>
              </a:buClr>
              <a:buSzPts val="1951"/>
              <a:buFont typeface="Arial"/>
              <a:buChar char="•"/>
            </a:pPr>
            <a:r>
              <a:rPr b="0" i="0" lang="en-US" sz="1951" u="none" cap="none" strike="noStrike">
                <a:solidFill>
                  <a:srgbClr val="12110F"/>
                </a:solidFill>
                <a:latin typeface="Arial"/>
                <a:ea typeface="Arial"/>
                <a:cs typeface="Arial"/>
                <a:sym typeface="Arial"/>
              </a:rPr>
              <a:t>Suasana hati yang tertekan, ditandai dengan kesedihan, kekosongan, keputusasaan, lekas marah, atau gelisah. </a:t>
            </a:r>
            <a:endParaRPr/>
          </a:p>
          <a:p>
            <a:pPr indent="-210681" lvl="1" marL="421361" marR="0" rtl="0" algn="just">
              <a:lnSpc>
                <a:spcPct val="140030"/>
              </a:lnSpc>
              <a:spcBef>
                <a:spcPts val="0"/>
              </a:spcBef>
              <a:spcAft>
                <a:spcPts val="0"/>
              </a:spcAft>
              <a:buClr>
                <a:srgbClr val="12110F"/>
              </a:buClr>
              <a:buSzPts val="1951"/>
              <a:buFont typeface="Arial"/>
              <a:buChar char="•"/>
            </a:pPr>
            <a:r>
              <a:rPr b="0" i="0" lang="en-US" sz="1951" u="none" cap="none" strike="noStrike">
                <a:solidFill>
                  <a:srgbClr val="12110F"/>
                </a:solidFill>
                <a:latin typeface="Arial"/>
                <a:ea typeface="Arial"/>
                <a:cs typeface="Arial"/>
                <a:sym typeface="Arial"/>
              </a:rPr>
              <a:t>Berkurangnya minat atau kesenangan secara nyata pada hampir semua aktivitas. </a:t>
            </a:r>
            <a:endParaRPr/>
          </a:p>
          <a:p>
            <a:pPr indent="-210681" lvl="1" marL="421361" marR="0" rtl="0" algn="just">
              <a:lnSpc>
                <a:spcPct val="140030"/>
              </a:lnSpc>
              <a:spcBef>
                <a:spcPts val="0"/>
              </a:spcBef>
              <a:spcAft>
                <a:spcPts val="0"/>
              </a:spcAft>
              <a:buClr>
                <a:srgbClr val="12110F"/>
              </a:buClr>
              <a:buSzPts val="1951"/>
              <a:buFont typeface="Arial"/>
              <a:buChar char="•"/>
            </a:pPr>
            <a:r>
              <a:rPr b="0" i="0" lang="en-US" sz="1951" u="none" cap="none" strike="noStrike">
                <a:solidFill>
                  <a:srgbClr val="12110F"/>
                </a:solidFill>
                <a:latin typeface="Arial"/>
                <a:ea typeface="Arial"/>
                <a:cs typeface="Arial"/>
                <a:sym typeface="Arial"/>
              </a:rPr>
              <a:t>Penurunan berat badan yang signifikan saat tidak berdiet, atau penambahan bb. </a:t>
            </a:r>
            <a:endParaRPr/>
          </a:p>
          <a:p>
            <a:pPr indent="-210681" lvl="1" marL="421361" marR="0" rtl="0" algn="just">
              <a:lnSpc>
                <a:spcPct val="140030"/>
              </a:lnSpc>
              <a:spcBef>
                <a:spcPts val="0"/>
              </a:spcBef>
              <a:spcAft>
                <a:spcPts val="0"/>
              </a:spcAft>
              <a:buClr>
                <a:srgbClr val="12110F"/>
              </a:buClr>
              <a:buSzPts val="1951"/>
              <a:buFont typeface="Arial"/>
              <a:buChar char="•"/>
            </a:pPr>
            <a:r>
              <a:rPr b="0" i="0" lang="en-US" sz="1951" u="none" cap="none" strike="noStrike">
                <a:solidFill>
                  <a:srgbClr val="12110F"/>
                </a:solidFill>
                <a:latin typeface="Arial"/>
                <a:ea typeface="Arial"/>
                <a:cs typeface="Arial"/>
                <a:sym typeface="Arial"/>
              </a:rPr>
              <a:t>Ketidakmampuan untuk tidur, atau tidur berlebihan.</a:t>
            </a:r>
            <a:endParaRPr/>
          </a:p>
          <a:p>
            <a:pPr indent="-210681" lvl="1" marL="421361" marR="0" rtl="0" algn="just">
              <a:lnSpc>
                <a:spcPct val="140030"/>
              </a:lnSpc>
              <a:spcBef>
                <a:spcPts val="0"/>
              </a:spcBef>
              <a:spcAft>
                <a:spcPts val="0"/>
              </a:spcAft>
              <a:buClr>
                <a:srgbClr val="12110F"/>
              </a:buClr>
              <a:buSzPts val="1951"/>
              <a:buFont typeface="Arial"/>
              <a:buChar char="•"/>
            </a:pPr>
            <a:r>
              <a:rPr b="0" i="0" lang="en-US" sz="1951" u="none" cap="none" strike="noStrike">
                <a:solidFill>
                  <a:srgbClr val="12110F"/>
                </a:solidFill>
                <a:latin typeface="Arial"/>
                <a:ea typeface="Arial"/>
                <a:cs typeface="Arial"/>
                <a:sym typeface="Arial"/>
              </a:rPr>
              <a:t>Agitasi atau retardasi psikomotor</a:t>
            </a:r>
            <a:endParaRPr/>
          </a:p>
          <a:p>
            <a:pPr indent="-210681" lvl="1" marL="421361" marR="0" rtl="0" algn="just">
              <a:lnSpc>
                <a:spcPct val="140030"/>
              </a:lnSpc>
              <a:spcBef>
                <a:spcPts val="0"/>
              </a:spcBef>
              <a:spcAft>
                <a:spcPts val="0"/>
              </a:spcAft>
              <a:buClr>
                <a:srgbClr val="12110F"/>
              </a:buClr>
              <a:buSzPts val="1951"/>
              <a:buFont typeface="Arial"/>
              <a:buChar char="•"/>
            </a:pPr>
            <a:r>
              <a:rPr b="0" i="0" lang="en-US" sz="1951" u="none" cap="none" strike="noStrike">
                <a:solidFill>
                  <a:srgbClr val="12110F"/>
                </a:solidFill>
                <a:latin typeface="Arial"/>
                <a:ea typeface="Arial"/>
                <a:cs typeface="Arial"/>
                <a:sym typeface="Arial"/>
              </a:rPr>
              <a:t>Kelelahan atau kehilangan energi.</a:t>
            </a:r>
            <a:endParaRPr/>
          </a:p>
          <a:p>
            <a:pPr indent="-210681" lvl="1" marL="421361" marR="0" rtl="0" algn="just">
              <a:lnSpc>
                <a:spcPct val="140030"/>
              </a:lnSpc>
              <a:spcBef>
                <a:spcPts val="0"/>
              </a:spcBef>
              <a:spcAft>
                <a:spcPts val="0"/>
              </a:spcAft>
              <a:buClr>
                <a:srgbClr val="12110F"/>
              </a:buClr>
              <a:buSzPts val="1951"/>
              <a:buFont typeface="Arial"/>
              <a:buChar char="•"/>
            </a:pPr>
            <a:r>
              <a:rPr b="0" i="0" lang="en-US" sz="1951" u="none" cap="none" strike="noStrike">
                <a:solidFill>
                  <a:srgbClr val="12110F"/>
                </a:solidFill>
                <a:latin typeface="Arial"/>
                <a:ea typeface="Arial"/>
                <a:cs typeface="Arial"/>
                <a:sym typeface="Arial"/>
              </a:rPr>
              <a:t>Perasaan tidak berharga atau rasa bersalah yang berlebihan (yang bersifat delusi). </a:t>
            </a:r>
            <a:endParaRPr/>
          </a:p>
          <a:p>
            <a:pPr indent="-210681" lvl="1" marL="421361" marR="0" rtl="0" algn="just">
              <a:lnSpc>
                <a:spcPct val="140030"/>
              </a:lnSpc>
              <a:spcBef>
                <a:spcPts val="0"/>
              </a:spcBef>
              <a:spcAft>
                <a:spcPts val="0"/>
              </a:spcAft>
              <a:buClr>
                <a:srgbClr val="12110F"/>
              </a:buClr>
              <a:buSzPts val="1951"/>
              <a:buFont typeface="Arial"/>
              <a:buChar char="•"/>
            </a:pPr>
            <a:r>
              <a:rPr b="0" i="0" lang="en-US" sz="1951" u="none" cap="none" strike="noStrike">
                <a:solidFill>
                  <a:srgbClr val="12110F"/>
                </a:solidFill>
                <a:latin typeface="Arial"/>
                <a:ea typeface="Arial"/>
                <a:cs typeface="Arial"/>
                <a:sym typeface="Arial"/>
              </a:rPr>
              <a:t>Berkurangnya kemampuan untuk berpikir atau berkonsentrasi, atau keragu-raguan</a:t>
            </a:r>
            <a:endParaRPr/>
          </a:p>
          <a:p>
            <a:pPr indent="-210681" lvl="1" marL="421361" marR="0" rtl="0" algn="just">
              <a:lnSpc>
                <a:spcPct val="140030"/>
              </a:lnSpc>
              <a:spcBef>
                <a:spcPts val="0"/>
              </a:spcBef>
              <a:spcAft>
                <a:spcPts val="0"/>
              </a:spcAft>
              <a:buClr>
                <a:srgbClr val="12110F"/>
              </a:buClr>
              <a:buSzPts val="1951"/>
              <a:buFont typeface="Arial"/>
              <a:buChar char="•"/>
            </a:pPr>
            <a:r>
              <a:rPr b="0" i="0" lang="en-US" sz="1951" u="none" cap="none" strike="noStrike">
                <a:solidFill>
                  <a:srgbClr val="12110F"/>
                </a:solidFill>
                <a:latin typeface="Arial"/>
                <a:ea typeface="Arial"/>
                <a:cs typeface="Arial"/>
                <a:sym typeface="Arial"/>
              </a:rPr>
              <a:t>Pikiran kematian yang berulang, ide bunuh diri yang berulang.</a:t>
            </a:r>
            <a:endParaRPr/>
          </a:p>
          <a:p>
            <a:pPr indent="0" lvl="0" marL="0" marR="0" rtl="0" algn="just">
              <a:lnSpc>
                <a:spcPct val="140030"/>
              </a:lnSpc>
              <a:spcBef>
                <a:spcPts val="0"/>
              </a:spcBef>
              <a:spcAft>
                <a:spcPts val="0"/>
              </a:spcAft>
              <a:buNone/>
            </a:pPr>
            <a:r>
              <a:t/>
            </a:r>
            <a:endParaRPr b="0" i="0" sz="1951" u="none" cap="none" strike="noStrike">
              <a:solidFill>
                <a:srgbClr val="12110F"/>
              </a:solidFill>
              <a:latin typeface="Arial"/>
              <a:ea typeface="Arial"/>
              <a:cs typeface="Arial"/>
              <a:sym typeface="Arial"/>
            </a:endParaRPr>
          </a:p>
          <a:p>
            <a:pPr indent="0" lvl="0" marL="0" marR="0" rtl="0" algn="just">
              <a:lnSpc>
                <a:spcPct val="140030"/>
              </a:lnSpc>
              <a:spcBef>
                <a:spcPts val="0"/>
              </a:spcBef>
              <a:spcAft>
                <a:spcPts val="0"/>
              </a:spcAft>
              <a:buNone/>
            </a:pPr>
            <a:r>
              <a:rPr b="0" i="0" lang="en-US" sz="1951" u="none" cap="none" strike="noStrike">
                <a:solidFill>
                  <a:srgbClr val="12110F"/>
                </a:solidFill>
                <a:latin typeface="Arial"/>
                <a:ea typeface="Arial"/>
                <a:cs typeface="Arial"/>
                <a:sym typeface="Arial"/>
              </a:rPr>
              <a:t>Berdasarkan hasil wawancara dengan salah satu remaja berinisial M, ia memiliki beberapa tanda yang menunjukkan stres pada remaja, seperti: sulit konsentrasi, gangguan tidur, dan suasana hati yang mudah berubah, hal ini pernah terjadi selama kurang lebih 1 bulan.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E3F9"/>
        </a:solidFill>
      </p:bgPr>
    </p:bg>
    <p:spTree>
      <p:nvGrpSpPr>
        <p:cNvPr id="198" name="Shape 198"/>
        <p:cNvGrpSpPr/>
        <p:nvPr/>
      </p:nvGrpSpPr>
      <p:grpSpPr>
        <a:xfrm>
          <a:off x="0" y="0"/>
          <a:ext cx="0" cy="0"/>
          <a:chOff x="0" y="0"/>
          <a:chExt cx="0" cy="0"/>
        </a:xfrm>
      </p:grpSpPr>
      <p:pic>
        <p:nvPicPr>
          <p:cNvPr id="199" name="Google Shape;199;p9"/>
          <p:cNvPicPr preferRelativeResize="0"/>
          <p:nvPr/>
        </p:nvPicPr>
        <p:blipFill rotWithShape="1">
          <a:blip r:embed="rId3">
            <a:alphaModFix/>
          </a:blip>
          <a:srcRect b="0" l="0" r="0" t="0"/>
          <a:stretch/>
        </p:blipFill>
        <p:spPr>
          <a:xfrm>
            <a:off x="16438864" y="204534"/>
            <a:ext cx="2608018" cy="2617536"/>
          </a:xfrm>
          <a:prstGeom prst="rect">
            <a:avLst/>
          </a:prstGeom>
          <a:noFill/>
          <a:ln>
            <a:noFill/>
          </a:ln>
        </p:spPr>
      </p:pic>
      <p:pic>
        <p:nvPicPr>
          <p:cNvPr id="200" name="Google Shape;200;p9"/>
          <p:cNvPicPr preferRelativeResize="0"/>
          <p:nvPr/>
        </p:nvPicPr>
        <p:blipFill rotWithShape="1">
          <a:blip r:embed="rId4">
            <a:alphaModFix/>
          </a:blip>
          <a:srcRect b="0" l="0" r="0" t="0"/>
          <a:stretch/>
        </p:blipFill>
        <p:spPr>
          <a:xfrm>
            <a:off x="16281202" y="6115604"/>
            <a:ext cx="2923342" cy="3819092"/>
          </a:xfrm>
          <a:prstGeom prst="rect">
            <a:avLst/>
          </a:prstGeom>
          <a:noFill/>
          <a:ln>
            <a:noFill/>
          </a:ln>
        </p:spPr>
      </p:pic>
      <p:sp>
        <p:nvSpPr>
          <p:cNvPr id="201" name="Google Shape;201;p9"/>
          <p:cNvSpPr txBox="1"/>
          <p:nvPr/>
        </p:nvSpPr>
        <p:spPr>
          <a:xfrm>
            <a:off x="1028700" y="656052"/>
            <a:ext cx="16518006" cy="857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5600" u="sng" cap="none" strike="noStrike">
                <a:solidFill>
                  <a:srgbClr val="12110F"/>
                </a:solidFill>
                <a:latin typeface="Arial"/>
                <a:ea typeface="Arial"/>
                <a:cs typeface="Arial"/>
                <a:sym typeface="Arial"/>
              </a:rPr>
              <a:t>Permasalahan yang Memicu Stres pada Remaja</a:t>
            </a:r>
            <a:endParaRPr/>
          </a:p>
        </p:txBody>
      </p:sp>
      <p:sp>
        <p:nvSpPr>
          <p:cNvPr id="202" name="Google Shape;202;p9"/>
          <p:cNvSpPr txBox="1"/>
          <p:nvPr/>
        </p:nvSpPr>
        <p:spPr>
          <a:xfrm>
            <a:off x="1028700" y="1847679"/>
            <a:ext cx="15096069" cy="8369694"/>
          </a:xfrm>
          <a:prstGeom prst="rect">
            <a:avLst/>
          </a:prstGeom>
          <a:noFill/>
          <a:ln>
            <a:noFill/>
          </a:ln>
        </p:spPr>
        <p:txBody>
          <a:bodyPr anchorCtr="0" anchor="t" bIns="0" lIns="0" spcFirstLastPara="1" rIns="0" wrap="square" tIns="0">
            <a:spAutoFit/>
          </a:bodyPr>
          <a:lstStyle/>
          <a:p>
            <a:pPr indent="-254706" lvl="1" marL="509411" marR="0" rtl="0" algn="just">
              <a:lnSpc>
                <a:spcPct val="140016"/>
              </a:lnSpc>
              <a:spcBef>
                <a:spcPts val="0"/>
              </a:spcBef>
              <a:spcAft>
                <a:spcPts val="0"/>
              </a:spcAft>
              <a:buClr>
                <a:srgbClr val="12110F"/>
              </a:buClr>
              <a:buSzPts val="2359"/>
              <a:buFont typeface="Arial"/>
              <a:buChar char="•"/>
            </a:pPr>
            <a:r>
              <a:rPr b="0" i="0" lang="en-US" sz="2359" u="none" cap="none" strike="noStrike">
                <a:solidFill>
                  <a:srgbClr val="12110F"/>
                </a:solidFill>
                <a:latin typeface="Arial"/>
                <a:ea typeface="Arial"/>
                <a:cs typeface="Arial"/>
                <a:sym typeface="Arial"/>
              </a:rPr>
              <a:t>Stressor internal (self-generated) </a:t>
            </a:r>
            <a:endParaRPr/>
          </a:p>
          <a:p>
            <a:pPr indent="0" lvl="0" marL="0" marR="0" rtl="0" algn="just">
              <a:lnSpc>
                <a:spcPct val="140016"/>
              </a:lnSpc>
              <a:spcBef>
                <a:spcPts val="0"/>
              </a:spcBef>
              <a:spcAft>
                <a:spcPts val="0"/>
              </a:spcAft>
              <a:buNone/>
            </a:pPr>
            <a:r>
              <a:rPr b="0" i="0" lang="en-US" sz="2359" u="none" cap="none" strike="noStrike">
                <a:solidFill>
                  <a:srgbClr val="12110F"/>
                </a:solidFill>
                <a:latin typeface="Arial"/>
                <a:ea typeface="Arial"/>
                <a:cs typeface="Arial"/>
                <a:sym typeface="Arial"/>
              </a:rPr>
              <a:t>Yang dimaksud dengan stresor internal adalah sumber-sumber stres di dalam diri seseorang, antara lain: </a:t>
            </a:r>
            <a:endParaRPr/>
          </a:p>
          <a:p>
            <a:pPr indent="0" lvl="0" marL="0" marR="0" rtl="0" algn="just">
              <a:lnSpc>
                <a:spcPct val="140016"/>
              </a:lnSpc>
              <a:spcBef>
                <a:spcPts val="0"/>
              </a:spcBef>
              <a:spcAft>
                <a:spcPts val="0"/>
              </a:spcAft>
              <a:buNone/>
            </a:pPr>
            <a:r>
              <a:rPr b="0" i="0" lang="en-US" sz="2359" u="none" cap="none" strike="noStrike">
                <a:solidFill>
                  <a:srgbClr val="12110F"/>
                </a:solidFill>
                <a:latin typeface="Arial"/>
                <a:ea typeface="Arial"/>
                <a:cs typeface="Arial"/>
                <a:sym typeface="Arial"/>
              </a:rPr>
              <a:t>1) Kesakitan: tingkatan stres yang muncul tergantung pada keadaan rasa sakit dan umur individu. </a:t>
            </a:r>
            <a:endParaRPr/>
          </a:p>
          <a:p>
            <a:pPr indent="0" lvl="0" marL="0" marR="0" rtl="0" algn="just">
              <a:lnSpc>
                <a:spcPct val="140016"/>
              </a:lnSpc>
              <a:spcBef>
                <a:spcPts val="0"/>
              </a:spcBef>
              <a:spcAft>
                <a:spcPts val="0"/>
              </a:spcAft>
              <a:buNone/>
            </a:pPr>
            <a:r>
              <a:rPr b="0" i="0" lang="en-US" sz="2359" u="none" cap="none" strike="noStrike">
                <a:solidFill>
                  <a:srgbClr val="12110F"/>
                </a:solidFill>
                <a:latin typeface="Arial"/>
                <a:ea typeface="Arial"/>
                <a:cs typeface="Arial"/>
                <a:sym typeface="Arial"/>
              </a:rPr>
              <a:t>2) Penilaian dari kekuatan motivasional yang melawan, bila seseorang mengalami konflik.</a:t>
            </a:r>
            <a:endParaRPr/>
          </a:p>
          <a:p>
            <a:pPr indent="-254706" lvl="1" marL="509411" marR="0" rtl="0" algn="just">
              <a:lnSpc>
                <a:spcPct val="140016"/>
              </a:lnSpc>
              <a:spcBef>
                <a:spcPts val="0"/>
              </a:spcBef>
              <a:spcAft>
                <a:spcPts val="0"/>
              </a:spcAft>
              <a:buClr>
                <a:srgbClr val="12110F"/>
              </a:buClr>
              <a:buSzPts val="2359"/>
              <a:buFont typeface="Arial"/>
              <a:buChar char="•"/>
            </a:pPr>
            <a:r>
              <a:rPr b="0" i="0" lang="en-US" sz="2359" u="none" cap="none" strike="noStrike">
                <a:solidFill>
                  <a:srgbClr val="12110F"/>
                </a:solidFill>
                <a:latin typeface="Arial"/>
                <a:ea typeface="Arial"/>
                <a:cs typeface="Arial"/>
                <a:sym typeface="Arial"/>
              </a:rPr>
              <a:t>Stressor relasional </a:t>
            </a:r>
            <a:endParaRPr/>
          </a:p>
          <a:p>
            <a:pPr indent="0" lvl="0" marL="0" marR="0" rtl="0" algn="just">
              <a:lnSpc>
                <a:spcPct val="140016"/>
              </a:lnSpc>
              <a:spcBef>
                <a:spcPts val="0"/>
              </a:spcBef>
              <a:spcAft>
                <a:spcPts val="0"/>
              </a:spcAft>
              <a:buNone/>
            </a:pPr>
            <a:r>
              <a:rPr b="0" i="0" lang="en-US" sz="2359" u="none" cap="none" strike="noStrike">
                <a:solidFill>
                  <a:srgbClr val="12110F"/>
                </a:solidFill>
                <a:latin typeface="Arial"/>
                <a:ea typeface="Arial"/>
                <a:cs typeface="Arial"/>
                <a:sym typeface="Arial"/>
              </a:rPr>
              <a:t>Sumber-sumber stres di dalam keluarga ataupun pertemanan di antaranya interaksi di antara para anggota keluarga, seperti perselisihan dalam masalah keuangan, perasaan saling acuh tak acuh, hingga tujuan yang saling berbeda. </a:t>
            </a:r>
            <a:endParaRPr/>
          </a:p>
          <a:p>
            <a:pPr indent="-254706" lvl="1" marL="509411" marR="0" rtl="0" algn="l">
              <a:lnSpc>
                <a:spcPct val="140016"/>
              </a:lnSpc>
              <a:spcBef>
                <a:spcPts val="0"/>
              </a:spcBef>
              <a:spcAft>
                <a:spcPts val="0"/>
              </a:spcAft>
              <a:buClr>
                <a:srgbClr val="12110F"/>
              </a:buClr>
              <a:buSzPts val="2359"/>
              <a:buFont typeface="Arial"/>
              <a:buChar char="•"/>
            </a:pPr>
            <a:r>
              <a:rPr b="0" i="0" lang="en-US" sz="2359" u="none" cap="none" strike="noStrike">
                <a:solidFill>
                  <a:srgbClr val="12110F"/>
                </a:solidFill>
                <a:latin typeface="Arial"/>
                <a:ea typeface="Arial"/>
                <a:cs typeface="Arial"/>
                <a:sym typeface="Arial"/>
              </a:rPr>
              <a:t>Stressor lingkungan</a:t>
            </a:r>
            <a:endParaRPr/>
          </a:p>
          <a:p>
            <a:pPr indent="0" lvl="0" marL="0" marR="0" rtl="0" algn="just">
              <a:lnSpc>
                <a:spcPct val="140016"/>
              </a:lnSpc>
              <a:spcBef>
                <a:spcPts val="0"/>
              </a:spcBef>
              <a:spcAft>
                <a:spcPts val="0"/>
              </a:spcAft>
              <a:buNone/>
            </a:pPr>
            <a:r>
              <a:rPr b="0" i="0" lang="en-US" sz="2359" u="none" cap="none" strike="noStrike">
                <a:solidFill>
                  <a:srgbClr val="12110F"/>
                </a:solidFill>
                <a:latin typeface="Arial"/>
                <a:ea typeface="Arial"/>
                <a:cs typeface="Arial"/>
                <a:sym typeface="Arial"/>
              </a:rPr>
              <a:t>Stres yang berasal dari lingkungan. Dapat berupa lingkungan fisik, seperti: kebisingan, suhu yang terlalu panas, dan kesesakan. Ataupun stresor secara makro, seperti migrasi, dan kerugian akibat teknologi modern seperti kecelakaan lalu lintas. Perubahan mendadak yang terjadi disekitar seperti pandemi COVID-19 lingkungan kerja yang sepi karena diberlakukan WFH memberikan nuansa yang berbeda, bukan tenang dengan kedamaian, akan tetapi sepi dengan kegelisahan. </a:t>
            </a:r>
            <a:endParaRPr/>
          </a:p>
          <a:p>
            <a:pPr indent="0" lvl="0" marL="0" marR="0" rtl="0" algn="just">
              <a:lnSpc>
                <a:spcPct val="140016"/>
              </a:lnSpc>
              <a:spcBef>
                <a:spcPts val="0"/>
              </a:spcBef>
              <a:spcAft>
                <a:spcPts val="0"/>
              </a:spcAft>
              <a:buNone/>
            </a:pPr>
            <a:r>
              <a:t/>
            </a:r>
            <a:endParaRPr b="0" i="0" sz="2359" u="none" cap="none" strike="noStrike">
              <a:solidFill>
                <a:srgbClr val="12110F"/>
              </a:solidFill>
              <a:latin typeface="Arial"/>
              <a:ea typeface="Arial"/>
              <a:cs typeface="Arial"/>
              <a:sym typeface="Arial"/>
            </a:endParaRPr>
          </a:p>
          <a:p>
            <a:pPr indent="0" lvl="0" marL="0" marR="0" rtl="0" algn="just">
              <a:lnSpc>
                <a:spcPct val="140016"/>
              </a:lnSpc>
              <a:spcBef>
                <a:spcPts val="0"/>
              </a:spcBef>
              <a:spcAft>
                <a:spcPts val="0"/>
              </a:spcAft>
              <a:buNone/>
            </a:pPr>
            <a:r>
              <a:rPr b="0" i="0" lang="en-US" sz="2359" u="none" cap="none" strike="noStrike">
                <a:solidFill>
                  <a:srgbClr val="12110F"/>
                </a:solidFill>
                <a:latin typeface="Arial"/>
                <a:ea typeface="Arial"/>
                <a:cs typeface="Arial"/>
                <a:sym typeface="Arial"/>
              </a:rPr>
              <a:t>Gejala-gejala yang dirasakan M sebelumnya, sering muncul ketika ia mengalami suatu kondisi dimana dia harus mengerjakan beberapa tugas akademik dan tugas dari organisasi yang dia ikuti, dengan batas waktu atau deadline yang hampir bersamaan. Terkadang gejala tersebut juga muncul saat terjadi konflik di keluarganya. Kedua hal tersebut membuat remaja M merasa tertekan, sehingga sering mengalami gejala stres.</a:t>
            </a:r>
            <a:endParaRPr/>
          </a:p>
          <a:p>
            <a:pPr indent="0" lvl="0" marL="0" marR="0" rtl="0" algn="just">
              <a:lnSpc>
                <a:spcPct val="140016"/>
              </a:lnSpc>
              <a:spcBef>
                <a:spcPts val="0"/>
              </a:spcBef>
              <a:spcAft>
                <a:spcPts val="0"/>
              </a:spcAft>
              <a:buNone/>
            </a:pPr>
            <a:r>
              <a:t/>
            </a:r>
            <a:endParaRPr b="0" i="0" sz="2359" u="none" cap="none" strike="noStrike">
              <a:solidFill>
                <a:srgbClr val="12110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