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lay" charset="1" panose="00000500000000000000"/>
      <p:regular r:id="rId10"/>
    </p:embeddedFont>
    <p:embeddedFont>
      <p:font typeface="Play Bold" charset="1" panose="00000800000000000000"/>
      <p:regular r:id="rId11"/>
    </p:embeddedFont>
    <p:embeddedFont>
      <p:font typeface="TT Interphases" charset="1" panose="02000503020000020004"/>
      <p:regular r:id="rId12"/>
    </p:embeddedFont>
    <p:embeddedFont>
      <p:font typeface="TT Interphases Bold" charset="1" panose="02000803060000020004"/>
      <p:regular r:id="rId13"/>
    </p:embeddedFont>
    <p:embeddedFont>
      <p:font typeface="TT Interphases Italics" charset="1" panose="02000503020000090004"/>
      <p:regular r:id="rId14"/>
    </p:embeddedFont>
    <p:embeddedFont>
      <p:font typeface="TT Interphases Bold Italics" charset="1" panose="0200080300000009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5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18340"/>
            <a:ext cx="15305568" cy="6673607"/>
            <a:chOff x="0" y="0"/>
            <a:chExt cx="20407424" cy="889814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0407424" cy="8898142"/>
              <a:chOff x="0" y="0"/>
              <a:chExt cx="5177439" cy="2257492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0" y="0"/>
                <a:ext cx="5177439" cy="2257492"/>
              </a:xfrm>
              <a:custGeom>
                <a:avLst/>
                <a:gdLst/>
                <a:ahLst/>
                <a:cxnLst/>
                <a:rect r="r" b="b" t="t" l="l"/>
                <a:pathLst>
                  <a:path h="2257492" w="5177439">
                    <a:moveTo>
                      <a:pt x="5052979" y="2257492"/>
                    </a:moveTo>
                    <a:lnTo>
                      <a:pt x="124460" y="2257492"/>
                    </a:lnTo>
                    <a:cubicBezTo>
                      <a:pt x="55880" y="2257492"/>
                      <a:pt x="0" y="2201612"/>
                      <a:pt x="0" y="213303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052979" y="0"/>
                    </a:lnTo>
                    <a:cubicBezTo>
                      <a:pt x="5121559" y="0"/>
                      <a:pt x="5177439" y="55880"/>
                      <a:pt x="5177439" y="124460"/>
                    </a:cubicBezTo>
                    <a:lnTo>
                      <a:pt x="5177439" y="2133032"/>
                    </a:lnTo>
                    <a:cubicBezTo>
                      <a:pt x="5177439" y="2201612"/>
                      <a:pt x="5121559" y="2257492"/>
                      <a:pt x="5052979" y="225749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510332" y="482905"/>
              <a:ext cx="347112" cy="347112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996383" y="482905"/>
              <a:ext cx="347112" cy="347112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482434" y="482905"/>
              <a:ext cx="347112" cy="347112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alphaModFix amt="18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040463" y="3301980"/>
            <a:ext cx="3980134" cy="4114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872896" y="8561901"/>
            <a:ext cx="706759" cy="706759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3708198" y="4363712"/>
            <a:ext cx="7036156" cy="345411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1028700" y="8106949"/>
            <a:ext cx="15305568" cy="1161712"/>
            <a:chOff x="0" y="0"/>
            <a:chExt cx="20407424" cy="1548949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0407424" cy="1548949"/>
              <a:chOff x="0" y="0"/>
              <a:chExt cx="14198090" cy="1077653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0"/>
                <a:ext cx="14199360" cy="1077653"/>
              </a:xfrm>
              <a:custGeom>
                <a:avLst/>
                <a:gdLst/>
                <a:ahLst/>
                <a:cxnLst/>
                <a:rect r="r" b="b" t="t" l="l"/>
                <a:pathLst>
                  <a:path h="1077653" w="14199360">
                    <a:moveTo>
                      <a:pt x="13645640" y="1077653"/>
                    </a:moveTo>
                    <a:lnTo>
                      <a:pt x="553720" y="1077653"/>
                    </a:lnTo>
                    <a:cubicBezTo>
                      <a:pt x="247650" y="1077653"/>
                      <a:pt x="0" y="836383"/>
                      <a:pt x="0" y="539442"/>
                    </a:cubicBezTo>
                    <a:cubicBezTo>
                      <a:pt x="0" y="241264"/>
                      <a:pt x="247650" y="0"/>
                      <a:pt x="553720" y="0"/>
                    </a:cubicBezTo>
                    <a:lnTo>
                      <a:pt x="13645640" y="0"/>
                    </a:lnTo>
                    <a:cubicBezTo>
                      <a:pt x="13951710" y="0"/>
                      <a:pt x="14199360" y="241264"/>
                      <a:pt x="14199360" y="539442"/>
                    </a:cubicBezTo>
                    <a:cubicBezTo>
                      <a:pt x="14198090" y="836383"/>
                      <a:pt x="13950440" y="1077653"/>
                      <a:pt x="13645640" y="1077653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3839865" y="352834"/>
              <a:ext cx="12902148" cy="7861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152544"/>
                  </a:solidFill>
                  <a:latin typeface="TT Interphases"/>
                </a:rPr>
                <a:t>Kelompok 2</a:t>
              </a:r>
            </a:p>
          </p:txBody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161342" y="8327584"/>
            <a:ext cx="720475" cy="720475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2516795" y="2192857"/>
            <a:ext cx="12329377" cy="1741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399">
                <a:solidFill>
                  <a:srgbClr val="152544"/>
                </a:solidFill>
                <a:latin typeface="Play Bold"/>
              </a:rPr>
              <a:t>Manajemen Komunikasi pada Blended Family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089633" y="4536418"/>
            <a:ext cx="9183702" cy="2156257"/>
            <a:chOff x="0" y="0"/>
            <a:chExt cx="12244937" cy="2875009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38371"/>
              <a:ext cx="8482463" cy="28366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90874" indent="-345437" lvl="1">
                <a:lnSpc>
                  <a:spcPts val="3359"/>
                </a:lnSpc>
                <a:buFont typeface="Arial"/>
                <a:buChar char="•"/>
              </a:pPr>
              <a:r>
                <a:rPr lang="en-US" sz="3199">
                  <a:solidFill>
                    <a:srgbClr val="152544"/>
                  </a:solidFill>
                  <a:latin typeface="Play"/>
                </a:rPr>
                <a:t> </a:t>
              </a:r>
              <a:r>
                <a:rPr lang="en-US" sz="3199">
                  <a:solidFill>
                    <a:srgbClr val="152544"/>
                  </a:solidFill>
                  <a:latin typeface="Play"/>
                </a:rPr>
                <a:t>Cintya Maharani Sugiyanto  </a:t>
              </a:r>
            </a:p>
            <a:p>
              <a:pPr marL="690874" indent="-345437" lvl="1">
                <a:lnSpc>
                  <a:spcPts val="3359"/>
                </a:lnSpc>
                <a:buFont typeface="Arial"/>
                <a:buChar char="•"/>
              </a:pPr>
              <a:r>
                <a:rPr lang="en-US" sz="3199">
                  <a:solidFill>
                    <a:srgbClr val="152544"/>
                  </a:solidFill>
                  <a:latin typeface="Play"/>
                </a:rPr>
                <a:t> Angga Fathan Rofiqy    </a:t>
              </a:r>
            </a:p>
            <a:p>
              <a:pPr marL="690874" indent="-345437" lvl="1">
                <a:lnSpc>
                  <a:spcPts val="3359"/>
                </a:lnSpc>
                <a:buFont typeface="Arial"/>
                <a:buChar char="•"/>
              </a:pPr>
              <a:r>
                <a:rPr lang="en-US" sz="3199">
                  <a:solidFill>
                    <a:srgbClr val="152544"/>
                  </a:solidFill>
                  <a:latin typeface="Play"/>
                </a:rPr>
                <a:t> Aida Darajati    </a:t>
              </a:r>
            </a:p>
            <a:p>
              <a:pPr marL="690874" indent="-345437" lvl="1">
                <a:lnSpc>
                  <a:spcPts val="3359"/>
                </a:lnSpc>
                <a:buFont typeface="Arial"/>
                <a:buChar char="•"/>
              </a:pPr>
              <a:r>
                <a:rPr lang="en-US" sz="3199">
                  <a:solidFill>
                    <a:srgbClr val="152544"/>
                  </a:solidFill>
                  <a:latin typeface="Play"/>
                </a:rPr>
                <a:t> Uiwang Nur Thoriq   </a:t>
              </a:r>
            </a:p>
            <a:p>
              <a:pPr marL="690874" indent="-345437" lvl="1">
                <a:lnSpc>
                  <a:spcPts val="3359"/>
                </a:lnSpc>
                <a:buFont typeface="Arial"/>
                <a:buChar char="•"/>
              </a:pPr>
              <a:r>
                <a:rPr lang="en-US" sz="3199">
                  <a:solidFill>
                    <a:srgbClr val="152544"/>
                  </a:solidFill>
                  <a:latin typeface="Play"/>
                </a:rPr>
                <a:t> Much. Fazrin Sepranjani Fatah 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8696865" y="38100"/>
              <a:ext cx="3548072" cy="28366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3199">
                  <a:solidFill>
                    <a:srgbClr val="152544"/>
                  </a:solidFill>
                  <a:latin typeface="Play"/>
                </a:rPr>
                <a:t>E1401211020</a:t>
              </a:r>
            </a:p>
            <a:p>
              <a:pPr>
                <a:lnSpc>
                  <a:spcPts val="3359"/>
                </a:lnSpc>
              </a:pPr>
              <a:r>
                <a:rPr lang="en-US" sz="3199">
                  <a:solidFill>
                    <a:srgbClr val="152544"/>
                  </a:solidFill>
                  <a:latin typeface="Play"/>
                </a:rPr>
                <a:t>G1401211006</a:t>
              </a:r>
            </a:p>
            <a:p>
              <a:pPr>
                <a:lnSpc>
                  <a:spcPts val="3359"/>
                </a:lnSpc>
              </a:pPr>
              <a:r>
                <a:rPr lang="en-US" sz="3199">
                  <a:solidFill>
                    <a:srgbClr val="152544"/>
                  </a:solidFill>
                  <a:latin typeface="Play"/>
                </a:rPr>
                <a:t>G1401211016</a:t>
              </a:r>
            </a:p>
            <a:p>
              <a:pPr>
                <a:lnSpc>
                  <a:spcPts val="3359"/>
                </a:lnSpc>
              </a:pPr>
              <a:r>
                <a:rPr lang="en-US" sz="3199">
                  <a:solidFill>
                    <a:srgbClr val="152544"/>
                  </a:solidFill>
                  <a:latin typeface="Play"/>
                </a:rPr>
                <a:t>G1401211020</a:t>
              </a:r>
            </a:p>
            <a:p>
              <a:pPr>
                <a:lnSpc>
                  <a:spcPts val="3359"/>
                </a:lnSpc>
              </a:pPr>
              <a:r>
                <a:rPr lang="en-US" sz="3199">
                  <a:solidFill>
                    <a:srgbClr val="152544"/>
                  </a:solidFill>
                  <a:latin typeface="Play"/>
                </a:rPr>
                <a:t>G1401211022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2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28700" y="1228581"/>
            <a:ext cx="11636796" cy="7787628"/>
            <a:chOff x="0" y="0"/>
            <a:chExt cx="3004782" cy="2010873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004782" cy="2010873"/>
            </a:xfrm>
            <a:custGeom>
              <a:avLst/>
              <a:gdLst/>
              <a:ahLst/>
              <a:cxnLst/>
              <a:rect r="r" b="b" t="t" l="l"/>
              <a:pathLst>
                <a:path h="2010873" w="3004782">
                  <a:moveTo>
                    <a:pt x="2880322" y="2010873"/>
                  </a:moveTo>
                  <a:lnTo>
                    <a:pt x="124460" y="2010873"/>
                  </a:lnTo>
                  <a:cubicBezTo>
                    <a:pt x="55880" y="2010873"/>
                    <a:pt x="0" y="1954993"/>
                    <a:pt x="0" y="188641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80322" y="0"/>
                  </a:lnTo>
                  <a:cubicBezTo>
                    <a:pt x="2948902" y="0"/>
                    <a:pt x="3004782" y="55880"/>
                    <a:pt x="3004782" y="124460"/>
                  </a:cubicBezTo>
                  <a:lnTo>
                    <a:pt x="3004782" y="1886413"/>
                  </a:lnTo>
                  <a:cubicBezTo>
                    <a:pt x="3004782" y="1954993"/>
                    <a:pt x="2948902" y="2010873"/>
                    <a:pt x="2880322" y="201087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82080" y="1833699"/>
            <a:ext cx="989410" cy="260334"/>
            <a:chOff x="0" y="0"/>
            <a:chExt cx="1319213" cy="34711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sp>
        <p:nvSpPr>
          <p:cNvPr name="TextBox 13" id="13"/>
          <p:cNvSpPr txBox="true"/>
          <p:nvPr/>
        </p:nvSpPr>
        <p:spPr>
          <a:xfrm rot="0">
            <a:off x="2805339" y="2992873"/>
            <a:ext cx="7914846" cy="904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5900">
                <a:solidFill>
                  <a:srgbClr val="152544"/>
                </a:solidFill>
                <a:latin typeface="Play Bold"/>
              </a:rPr>
              <a:t>Kesimpulan dan saran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600901" y="7749600"/>
            <a:ext cx="10397538" cy="1266609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3833740" y="4573954"/>
            <a:ext cx="7036156" cy="345411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852648" y="4342426"/>
            <a:ext cx="9820227" cy="318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4" indent="-302262" lvl="1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152544"/>
                </a:solidFill>
                <a:latin typeface="TT Interphases"/>
              </a:rPr>
              <a:t>Keluarga menjadi tempat pertama berbagi kasih sayang</a:t>
            </a:r>
          </a:p>
          <a:p>
            <a:pPr marL="604524" indent="-302262" lvl="1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152544"/>
                </a:solidFill>
                <a:latin typeface="TT Interphases"/>
              </a:rPr>
              <a:t>T</a:t>
            </a:r>
            <a:r>
              <a:rPr lang="en-US" sz="2800">
                <a:solidFill>
                  <a:srgbClr val="152544"/>
                </a:solidFill>
                <a:latin typeface="TT Interphases"/>
              </a:rPr>
              <a:t>idak semua keluarga berjalan harmonis</a:t>
            </a:r>
          </a:p>
          <a:p>
            <a:pPr marL="604524" indent="-302262" lvl="1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152544"/>
                </a:solidFill>
                <a:latin typeface="TT Interphases"/>
              </a:rPr>
              <a:t>P</a:t>
            </a:r>
            <a:r>
              <a:rPr lang="en-US" sz="2800">
                <a:solidFill>
                  <a:srgbClr val="152544"/>
                </a:solidFill>
                <a:latin typeface="TT Interphases"/>
              </a:rPr>
              <a:t>erceraian menjadi awal blended family terbentuk</a:t>
            </a:r>
          </a:p>
          <a:p>
            <a:pPr marL="604524" indent="-302262" lvl="1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152544"/>
                </a:solidFill>
                <a:latin typeface="TT Interphases"/>
              </a:rPr>
              <a:t>K</a:t>
            </a:r>
            <a:r>
              <a:rPr lang="en-US" sz="2800">
                <a:solidFill>
                  <a:srgbClr val="152544"/>
                </a:solidFill>
                <a:latin typeface="TT Interphases"/>
              </a:rPr>
              <a:t>omunikasi dibutuhkan dalam menjalani blended family bahkan sebelum pernikahan dilakukan</a:t>
            </a:r>
          </a:p>
          <a:p>
            <a:pPr marL="604524" indent="-302262" lvl="1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152544"/>
                </a:solidFill>
                <a:latin typeface="TT Interphases"/>
              </a:rPr>
              <a:t>K</a:t>
            </a:r>
            <a:r>
              <a:rPr lang="en-US" sz="2800">
                <a:solidFill>
                  <a:srgbClr val="152544"/>
                </a:solidFill>
                <a:latin typeface="TT Interphases"/>
              </a:rPr>
              <a:t>ejujuran, keberanian, dan komitmen harus dibangun untuk menjalani blended family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5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744087" y="1405419"/>
            <a:ext cx="10799825" cy="757951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5164524" y="4310299"/>
            <a:ext cx="7958952" cy="2134854"/>
            <a:chOff x="0" y="0"/>
            <a:chExt cx="10611936" cy="284647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0611936" cy="1470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640"/>
                </a:lnSpc>
                <a:spcBef>
                  <a:spcPct val="0"/>
                </a:spcBef>
              </a:pPr>
              <a:r>
                <a:rPr lang="en-US" sz="7200" u="none">
                  <a:solidFill>
                    <a:srgbClr val="152544"/>
                  </a:solidFill>
                  <a:latin typeface="Play Bold"/>
                </a:rPr>
                <a:t>Thank you!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101127"/>
              <a:ext cx="10611936" cy="7453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152544">
                      <a:alpha val="8627"/>
                    </a:srgbClr>
                  </a:solidFill>
                  <a:latin typeface="TT Interphases"/>
                </a:rPr>
                <a:t>Semoga keluarganya samawa 😌🙏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175114" y="1775179"/>
            <a:ext cx="989410" cy="260334"/>
            <a:chOff x="0" y="0"/>
            <a:chExt cx="1319213" cy="347112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265786" y="1028700"/>
            <a:ext cx="6993514" cy="8229600"/>
            <a:chOff x="0" y="0"/>
            <a:chExt cx="5396230" cy="6350000"/>
          </a:xfrm>
        </p:grpSpPr>
        <p:sp>
          <p:nvSpPr>
            <p:cNvPr name="Freeform 3" id="3"/>
            <p:cNvSpPr/>
            <p:nvPr/>
          </p:nvSpPr>
          <p:spPr>
            <a:xfrm>
              <a:off x="11430" y="11430"/>
              <a:ext cx="5373370" cy="6327140"/>
            </a:xfrm>
            <a:custGeom>
              <a:avLst/>
              <a:gdLst/>
              <a:ahLst/>
              <a:cxnLst/>
              <a:rect r="r" b="b" t="t" l="l"/>
              <a:pathLst>
                <a:path h="6327140" w="5373370">
                  <a:moveTo>
                    <a:pt x="5373370" y="610870"/>
                  </a:moveTo>
                  <a:lnTo>
                    <a:pt x="5373370" y="953770"/>
                  </a:lnTo>
                  <a:moveTo>
                    <a:pt x="5373370" y="953770"/>
                  </a:moveTo>
                  <a:lnTo>
                    <a:pt x="5373370" y="6079490"/>
                  </a:lnTo>
                  <a:cubicBezTo>
                    <a:pt x="5373370" y="6216650"/>
                    <a:pt x="5262880" y="6327140"/>
                    <a:pt x="5125720" y="6327140"/>
                  </a:cubicBezTo>
                  <a:lnTo>
                    <a:pt x="247650" y="6327140"/>
                  </a:lnTo>
                  <a:cubicBezTo>
                    <a:pt x="110490" y="6327140"/>
                    <a:pt x="0" y="6216650"/>
                    <a:pt x="0" y="6079490"/>
                  </a:cubicBezTo>
                  <a:lnTo>
                    <a:pt x="0" y="247650"/>
                  </a:lnTo>
                  <a:cubicBezTo>
                    <a:pt x="0" y="110490"/>
                    <a:pt x="110490" y="0"/>
                    <a:pt x="247650" y="0"/>
                  </a:cubicBezTo>
                  <a:lnTo>
                    <a:pt x="5125720" y="0"/>
                  </a:lnTo>
                  <a:cubicBezTo>
                    <a:pt x="5262880" y="0"/>
                    <a:pt x="5373370" y="110490"/>
                    <a:pt x="5373370" y="247650"/>
                  </a:cubicBezTo>
                  <a:lnTo>
                    <a:pt x="5373370" y="610870"/>
                  </a:lnTo>
                </a:path>
              </a:pathLst>
            </a:custGeom>
            <a:blipFill>
              <a:blip r:embed="rId2"/>
              <a:stretch>
                <a:fillRect l="-109432" r="-119971" t="-95474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>
              <a:off x="5148580" y="471170"/>
              <a:ext cx="236220" cy="5868670"/>
            </a:xfrm>
            <a:custGeom>
              <a:avLst/>
              <a:gdLst/>
              <a:ahLst/>
              <a:cxnLst/>
              <a:rect r="r" b="b" t="t" l="l"/>
              <a:pathLst>
                <a:path h="5868670" w="236220">
                  <a:moveTo>
                    <a:pt x="236220" y="240030"/>
                  </a:moveTo>
                  <a:lnTo>
                    <a:pt x="236220" y="494030"/>
                  </a:lnTo>
                  <a:moveTo>
                    <a:pt x="236220" y="494030"/>
                  </a:moveTo>
                  <a:lnTo>
                    <a:pt x="236220" y="5868670"/>
                  </a:lnTo>
                  <a:lnTo>
                    <a:pt x="0" y="5868670"/>
                  </a:lnTo>
                  <a:lnTo>
                    <a:pt x="0" y="0"/>
                  </a:lnTo>
                  <a:lnTo>
                    <a:pt x="236220" y="0"/>
                  </a:lnTo>
                  <a:lnTo>
                    <a:pt x="236220" y="24003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11430" y="11430"/>
              <a:ext cx="5373370" cy="4245610"/>
            </a:xfrm>
            <a:custGeom>
              <a:avLst/>
              <a:gdLst/>
              <a:ahLst/>
              <a:cxnLst/>
              <a:rect r="r" b="b" t="t" l="l"/>
              <a:pathLst>
                <a:path h="4245610" w="5373370">
                  <a:moveTo>
                    <a:pt x="5373370" y="2345690"/>
                  </a:moveTo>
                  <a:lnTo>
                    <a:pt x="5373370" y="4182110"/>
                  </a:lnTo>
                  <a:cubicBezTo>
                    <a:pt x="5373370" y="4217670"/>
                    <a:pt x="5344160" y="4245610"/>
                    <a:pt x="5309870" y="4245610"/>
                  </a:cubicBezTo>
                  <a:lnTo>
                    <a:pt x="5201920" y="4245610"/>
                  </a:lnTo>
                  <a:cubicBezTo>
                    <a:pt x="5166360" y="4245610"/>
                    <a:pt x="5138420" y="4216400"/>
                    <a:pt x="5138420" y="4182110"/>
                  </a:cubicBezTo>
                  <a:lnTo>
                    <a:pt x="5138420" y="2345690"/>
                  </a:lnTo>
                  <a:cubicBezTo>
                    <a:pt x="5138420" y="2310130"/>
                    <a:pt x="5167630" y="2282190"/>
                    <a:pt x="5201920" y="2282190"/>
                  </a:cubicBezTo>
                  <a:lnTo>
                    <a:pt x="5309870" y="2282190"/>
                  </a:lnTo>
                  <a:cubicBezTo>
                    <a:pt x="5344160" y="2282190"/>
                    <a:pt x="5373370" y="2310130"/>
                    <a:pt x="5373370" y="2345690"/>
                  </a:cubicBezTo>
                  <a:close/>
                  <a:moveTo>
                    <a:pt x="5126990" y="0"/>
                  </a:moveTo>
                  <a:lnTo>
                    <a:pt x="246380" y="0"/>
                  </a:lnTo>
                  <a:cubicBezTo>
                    <a:pt x="110490" y="0"/>
                    <a:pt x="0" y="110490"/>
                    <a:pt x="0" y="246380"/>
                  </a:cubicBezTo>
                  <a:lnTo>
                    <a:pt x="0" y="458470"/>
                  </a:lnTo>
                  <a:lnTo>
                    <a:pt x="5373370" y="458470"/>
                  </a:lnTo>
                  <a:lnTo>
                    <a:pt x="5373370" y="246380"/>
                  </a:lnTo>
                  <a:cubicBezTo>
                    <a:pt x="5373370" y="110490"/>
                    <a:pt x="5262880" y="0"/>
                    <a:pt x="5126990" y="0"/>
                  </a:cubicBezTo>
                  <a:close/>
                </a:path>
              </a:pathLst>
            </a:custGeom>
            <a:solidFill>
              <a:srgbClr val="4B6FED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220980" y="160020"/>
              <a:ext cx="651510" cy="162560"/>
            </a:xfrm>
            <a:custGeom>
              <a:avLst/>
              <a:gdLst/>
              <a:ahLst/>
              <a:cxnLst/>
              <a:rect r="r" b="b" t="t" l="l"/>
              <a:pathLst>
                <a:path h="162560" w="651510">
                  <a:moveTo>
                    <a:pt x="162560" y="81280"/>
                  </a:moveTo>
                  <a:cubicBezTo>
                    <a:pt x="162560" y="125730"/>
                    <a:pt x="125730" y="162560"/>
                    <a:pt x="81280" y="162560"/>
                  </a:cubicBezTo>
                  <a:cubicBezTo>
                    <a:pt x="36830" y="162560"/>
                    <a:pt x="0" y="125730"/>
                    <a:pt x="0" y="81280"/>
                  </a:cubicBezTo>
                  <a:cubicBezTo>
                    <a:pt x="0" y="36830"/>
                    <a:pt x="36830" y="0"/>
                    <a:pt x="81280" y="0"/>
                  </a:cubicBezTo>
                  <a:cubicBezTo>
                    <a:pt x="125730" y="0"/>
                    <a:pt x="162560" y="35560"/>
                    <a:pt x="162560" y="81280"/>
                  </a:cubicBezTo>
                  <a:close/>
                  <a:moveTo>
                    <a:pt x="570230" y="0"/>
                  </a:moveTo>
                  <a:cubicBezTo>
                    <a:pt x="525780" y="0"/>
                    <a:pt x="488950" y="36830"/>
                    <a:pt x="488950" y="81280"/>
                  </a:cubicBezTo>
                  <a:cubicBezTo>
                    <a:pt x="488950" y="125730"/>
                    <a:pt x="525780" y="162560"/>
                    <a:pt x="570230" y="162560"/>
                  </a:cubicBezTo>
                  <a:cubicBezTo>
                    <a:pt x="614680" y="162560"/>
                    <a:pt x="651510" y="125730"/>
                    <a:pt x="651510" y="81280"/>
                  </a:cubicBezTo>
                  <a:cubicBezTo>
                    <a:pt x="651510" y="36830"/>
                    <a:pt x="614680" y="0"/>
                    <a:pt x="570230" y="0"/>
                  </a:cubicBezTo>
                  <a:close/>
                  <a:moveTo>
                    <a:pt x="325120" y="0"/>
                  </a:moveTo>
                  <a:cubicBezTo>
                    <a:pt x="280670" y="0"/>
                    <a:pt x="243840" y="36830"/>
                    <a:pt x="243840" y="81280"/>
                  </a:cubicBezTo>
                  <a:cubicBezTo>
                    <a:pt x="243840" y="125730"/>
                    <a:pt x="280670" y="162560"/>
                    <a:pt x="325120" y="162560"/>
                  </a:cubicBezTo>
                  <a:cubicBezTo>
                    <a:pt x="369570" y="162560"/>
                    <a:pt x="406400" y="125730"/>
                    <a:pt x="406400" y="81280"/>
                  </a:cubicBezTo>
                  <a:cubicBezTo>
                    <a:pt x="406400" y="36830"/>
                    <a:pt x="370840" y="0"/>
                    <a:pt x="32512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53975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5397500">
                  <a:moveTo>
                    <a:pt x="5137150" y="0"/>
                  </a:moveTo>
                  <a:lnTo>
                    <a:pt x="259080" y="0"/>
                  </a:lnTo>
                  <a:cubicBezTo>
                    <a:pt x="115570" y="0"/>
                    <a:pt x="0" y="115570"/>
                    <a:pt x="0" y="259080"/>
                  </a:cubicBezTo>
                  <a:lnTo>
                    <a:pt x="0" y="6090920"/>
                  </a:lnTo>
                  <a:cubicBezTo>
                    <a:pt x="0" y="6234430"/>
                    <a:pt x="115570" y="6350000"/>
                    <a:pt x="259080" y="6350000"/>
                  </a:cubicBezTo>
                  <a:lnTo>
                    <a:pt x="5137150" y="6350000"/>
                  </a:lnTo>
                  <a:cubicBezTo>
                    <a:pt x="5140960" y="6350000"/>
                    <a:pt x="5143500" y="6350000"/>
                    <a:pt x="5147310" y="6350000"/>
                  </a:cubicBezTo>
                  <a:lnTo>
                    <a:pt x="5148580" y="6350000"/>
                  </a:lnTo>
                  <a:cubicBezTo>
                    <a:pt x="5149850" y="6350000"/>
                    <a:pt x="5149850" y="6350000"/>
                    <a:pt x="5151120" y="6350000"/>
                  </a:cubicBezTo>
                  <a:cubicBezTo>
                    <a:pt x="5288280" y="6343650"/>
                    <a:pt x="5397500" y="6230620"/>
                    <a:pt x="5397500" y="6092190"/>
                  </a:cubicBezTo>
                  <a:lnTo>
                    <a:pt x="5397500" y="4145280"/>
                  </a:lnTo>
                  <a:lnTo>
                    <a:pt x="5397500" y="2406650"/>
                  </a:lnTo>
                  <a:lnTo>
                    <a:pt x="5397500" y="471170"/>
                  </a:lnTo>
                  <a:lnTo>
                    <a:pt x="5397500" y="259080"/>
                  </a:lnTo>
                  <a:cubicBezTo>
                    <a:pt x="5396230" y="115570"/>
                    <a:pt x="5279390" y="0"/>
                    <a:pt x="5137150" y="0"/>
                  </a:cubicBezTo>
                  <a:close/>
                  <a:moveTo>
                    <a:pt x="259080" y="22860"/>
                  </a:moveTo>
                  <a:lnTo>
                    <a:pt x="5137150" y="22860"/>
                  </a:lnTo>
                  <a:cubicBezTo>
                    <a:pt x="5267960" y="22860"/>
                    <a:pt x="5373370" y="128270"/>
                    <a:pt x="5373370" y="259080"/>
                  </a:cubicBezTo>
                  <a:lnTo>
                    <a:pt x="5373370" y="459740"/>
                  </a:lnTo>
                  <a:lnTo>
                    <a:pt x="5147310" y="459740"/>
                  </a:lnTo>
                  <a:lnTo>
                    <a:pt x="22860" y="459740"/>
                  </a:lnTo>
                  <a:lnTo>
                    <a:pt x="22860" y="259080"/>
                  </a:lnTo>
                  <a:cubicBezTo>
                    <a:pt x="22860" y="128270"/>
                    <a:pt x="128270" y="22860"/>
                    <a:pt x="259080" y="22860"/>
                  </a:cubicBezTo>
                  <a:close/>
                  <a:moveTo>
                    <a:pt x="22860" y="6090920"/>
                  </a:moveTo>
                  <a:lnTo>
                    <a:pt x="22860" y="481330"/>
                  </a:lnTo>
                  <a:lnTo>
                    <a:pt x="5137150" y="481330"/>
                  </a:lnTo>
                  <a:lnTo>
                    <a:pt x="5137150" y="6327140"/>
                  </a:lnTo>
                  <a:lnTo>
                    <a:pt x="259080" y="6327140"/>
                  </a:lnTo>
                  <a:cubicBezTo>
                    <a:pt x="128270" y="6327140"/>
                    <a:pt x="22860" y="6221730"/>
                    <a:pt x="22860" y="6090920"/>
                  </a:cubicBezTo>
                  <a:close/>
                  <a:moveTo>
                    <a:pt x="5373370" y="6090920"/>
                  </a:moveTo>
                  <a:cubicBezTo>
                    <a:pt x="5373370" y="6214110"/>
                    <a:pt x="5279390" y="6314440"/>
                    <a:pt x="5158740" y="6325870"/>
                  </a:cubicBezTo>
                  <a:lnTo>
                    <a:pt x="5158740" y="4216400"/>
                  </a:lnTo>
                  <a:cubicBezTo>
                    <a:pt x="5181600" y="4248150"/>
                    <a:pt x="5218430" y="4269740"/>
                    <a:pt x="5260340" y="4269740"/>
                  </a:cubicBezTo>
                  <a:lnTo>
                    <a:pt x="5270500" y="4269740"/>
                  </a:lnTo>
                  <a:cubicBezTo>
                    <a:pt x="5312410" y="4269740"/>
                    <a:pt x="5350510" y="4248150"/>
                    <a:pt x="5372100" y="4216400"/>
                  </a:cubicBezTo>
                  <a:lnTo>
                    <a:pt x="5372100" y="6090920"/>
                  </a:lnTo>
                  <a:lnTo>
                    <a:pt x="5373370" y="6090920"/>
                  </a:lnTo>
                  <a:close/>
                  <a:moveTo>
                    <a:pt x="5158740" y="4145280"/>
                  </a:moveTo>
                  <a:lnTo>
                    <a:pt x="5158740" y="2406650"/>
                  </a:lnTo>
                  <a:cubicBezTo>
                    <a:pt x="5158740" y="2350770"/>
                    <a:pt x="5204460" y="2305050"/>
                    <a:pt x="5260340" y="2305050"/>
                  </a:cubicBezTo>
                  <a:lnTo>
                    <a:pt x="5270500" y="2305050"/>
                  </a:lnTo>
                  <a:cubicBezTo>
                    <a:pt x="5326380" y="2305050"/>
                    <a:pt x="5372100" y="2350770"/>
                    <a:pt x="5372100" y="2406650"/>
                  </a:cubicBezTo>
                  <a:lnTo>
                    <a:pt x="5372100" y="4145280"/>
                  </a:lnTo>
                  <a:cubicBezTo>
                    <a:pt x="5372100" y="4201160"/>
                    <a:pt x="5326380" y="4246880"/>
                    <a:pt x="5270500" y="4246880"/>
                  </a:cubicBezTo>
                  <a:lnTo>
                    <a:pt x="5260340" y="4246880"/>
                  </a:lnTo>
                  <a:cubicBezTo>
                    <a:pt x="5204460" y="4246880"/>
                    <a:pt x="5158740" y="4201160"/>
                    <a:pt x="5158740" y="4145280"/>
                  </a:cubicBezTo>
                  <a:close/>
                  <a:moveTo>
                    <a:pt x="5271770" y="2282190"/>
                  </a:moveTo>
                  <a:lnTo>
                    <a:pt x="5261610" y="2282190"/>
                  </a:lnTo>
                  <a:cubicBezTo>
                    <a:pt x="5219700" y="2282190"/>
                    <a:pt x="5181600" y="2303780"/>
                    <a:pt x="5160010" y="2335530"/>
                  </a:cubicBezTo>
                  <a:lnTo>
                    <a:pt x="5160010" y="481330"/>
                  </a:lnTo>
                  <a:lnTo>
                    <a:pt x="5374640" y="481330"/>
                  </a:lnTo>
                  <a:lnTo>
                    <a:pt x="5374640" y="2334260"/>
                  </a:lnTo>
                  <a:cubicBezTo>
                    <a:pt x="5350510" y="2303780"/>
                    <a:pt x="5313680" y="2282190"/>
                    <a:pt x="5271770" y="2282190"/>
                  </a:cubicBezTo>
                  <a:close/>
                  <a:moveTo>
                    <a:pt x="302260" y="332740"/>
                  </a:moveTo>
                  <a:cubicBezTo>
                    <a:pt x="353060" y="332740"/>
                    <a:pt x="394970" y="290830"/>
                    <a:pt x="394970" y="240030"/>
                  </a:cubicBezTo>
                  <a:cubicBezTo>
                    <a:pt x="394970" y="189230"/>
                    <a:pt x="353060" y="147320"/>
                    <a:pt x="302260" y="147320"/>
                  </a:cubicBezTo>
                  <a:cubicBezTo>
                    <a:pt x="251460" y="147320"/>
                    <a:pt x="209550" y="190500"/>
                    <a:pt x="209550" y="241300"/>
                  </a:cubicBezTo>
                  <a:cubicBezTo>
                    <a:pt x="209550" y="292100"/>
                    <a:pt x="251460" y="332740"/>
                    <a:pt x="302260" y="332740"/>
                  </a:cubicBezTo>
                  <a:close/>
                  <a:moveTo>
                    <a:pt x="302260" y="171450"/>
                  </a:moveTo>
                  <a:cubicBezTo>
                    <a:pt x="340360" y="171450"/>
                    <a:pt x="372110" y="203200"/>
                    <a:pt x="372110" y="241300"/>
                  </a:cubicBezTo>
                  <a:cubicBezTo>
                    <a:pt x="372110" y="279400"/>
                    <a:pt x="340360" y="311150"/>
                    <a:pt x="302260" y="311150"/>
                  </a:cubicBezTo>
                  <a:cubicBezTo>
                    <a:pt x="264160" y="311150"/>
                    <a:pt x="232410" y="279400"/>
                    <a:pt x="232410" y="241300"/>
                  </a:cubicBezTo>
                  <a:cubicBezTo>
                    <a:pt x="232410" y="201930"/>
                    <a:pt x="264160" y="171450"/>
                    <a:pt x="302260" y="171450"/>
                  </a:cubicBezTo>
                  <a:close/>
                  <a:moveTo>
                    <a:pt x="546100" y="332740"/>
                  </a:moveTo>
                  <a:cubicBezTo>
                    <a:pt x="596900" y="332740"/>
                    <a:pt x="638810" y="290830"/>
                    <a:pt x="638810" y="240030"/>
                  </a:cubicBezTo>
                  <a:cubicBezTo>
                    <a:pt x="638810" y="189230"/>
                    <a:pt x="596900" y="148590"/>
                    <a:pt x="546100" y="148590"/>
                  </a:cubicBezTo>
                  <a:cubicBezTo>
                    <a:pt x="495300" y="148590"/>
                    <a:pt x="454660" y="190500"/>
                    <a:pt x="454660" y="241300"/>
                  </a:cubicBezTo>
                  <a:cubicBezTo>
                    <a:pt x="454660" y="292100"/>
                    <a:pt x="495300" y="332740"/>
                    <a:pt x="546100" y="332740"/>
                  </a:cubicBezTo>
                  <a:close/>
                  <a:moveTo>
                    <a:pt x="546100" y="171450"/>
                  </a:moveTo>
                  <a:cubicBezTo>
                    <a:pt x="584200" y="171450"/>
                    <a:pt x="615950" y="203200"/>
                    <a:pt x="615950" y="241300"/>
                  </a:cubicBezTo>
                  <a:cubicBezTo>
                    <a:pt x="615950" y="279400"/>
                    <a:pt x="584200" y="311150"/>
                    <a:pt x="546100" y="311150"/>
                  </a:cubicBezTo>
                  <a:cubicBezTo>
                    <a:pt x="508000" y="311150"/>
                    <a:pt x="476250" y="279400"/>
                    <a:pt x="476250" y="241300"/>
                  </a:cubicBezTo>
                  <a:cubicBezTo>
                    <a:pt x="476250" y="201930"/>
                    <a:pt x="508000" y="171450"/>
                    <a:pt x="546100" y="171450"/>
                  </a:cubicBezTo>
                  <a:close/>
                  <a:moveTo>
                    <a:pt x="791210" y="332740"/>
                  </a:moveTo>
                  <a:cubicBezTo>
                    <a:pt x="842010" y="332740"/>
                    <a:pt x="883920" y="290830"/>
                    <a:pt x="883920" y="240030"/>
                  </a:cubicBezTo>
                  <a:cubicBezTo>
                    <a:pt x="883920" y="189230"/>
                    <a:pt x="842010" y="147320"/>
                    <a:pt x="791210" y="147320"/>
                  </a:cubicBezTo>
                  <a:cubicBezTo>
                    <a:pt x="740410" y="147320"/>
                    <a:pt x="698500" y="190500"/>
                    <a:pt x="698500" y="241300"/>
                  </a:cubicBezTo>
                  <a:cubicBezTo>
                    <a:pt x="698500" y="292100"/>
                    <a:pt x="740410" y="332740"/>
                    <a:pt x="791210" y="332740"/>
                  </a:cubicBezTo>
                  <a:close/>
                  <a:moveTo>
                    <a:pt x="791210" y="171450"/>
                  </a:moveTo>
                  <a:cubicBezTo>
                    <a:pt x="829310" y="171450"/>
                    <a:pt x="861060" y="203200"/>
                    <a:pt x="861060" y="241300"/>
                  </a:cubicBezTo>
                  <a:cubicBezTo>
                    <a:pt x="861060" y="279400"/>
                    <a:pt x="829310" y="311150"/>
                    <a:pt x="791210" y="311150"/>
                  </a:cubicBezTo>
                  <a:cubicBezTo>
                    <a:pt x="753110" y="311150"/>
                    <a:pt x="721360" y="279400"/>
                    <a:pt x="721360" y="241300"/>
                  </a:cubicBezTo>
                  <a:cubicBezTo>
                    <a:pt x="721360" y="201930"/>
                    <a:pt x="751840" y="171450"/>
                    <a:pt x="791210" y="171450"/>
                  </a:cubicBezTo>
                  <a:close/>
                </a:path>
              </a:pathLst>
            </a:custGeom>
            <a:solidFill>
              <a:srgbClr val="15254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911432" y="3458057"/>
            <a:ext cx="6910589" cy="3370885"/>
            <a:chOff x="0" y="0"/>
            <a:chExt cx="9214119" cy="449451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9214119" cy="1470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152544"/>
                  </a:solidFill>
                  <a:latin typeface="Play Bold"/>
                </a:rPr>
                <a:t>Pendahuluan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174657"/>
              <a:ext cx="9214119" cy="2319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777240" indent="-388620" lvl="1">
                <a:lnSpc>
                  <a:spcPts val="4680"/>
                </a:lnSpc>
                <a:buFont typeface="Arial"/>
                <a:buChar char="•"/>
              </a:pPr>
              <a:r>
                <a:rPr lang="en-US" sz="3600">
                  <a:solidFill>
                    <a:srgbClr val="152544"/>
                  </a:solidFill>
                  <a:latin typeface="TT Interphases"/>
                </a:rPr>
                <a:t>Latar Belakang</a:t>
              </a:r>
            </a:p>
            <a:p>
              <a:pPr marL="777240" indent="-388620" lvl="1">
                <a:lnSpc>
                  <a:spcPts val="4680"/>
                </a:lnSpc>
                <a:buFont typeface="Arial"/>
                <a:buChar char="•"/>
              </a:pPr>
              <a:r>
                <a:rPr lang="en-US" sz="3600">
                  <a:solidFill>
                    <a:srgbClr val="152544"/>
                  </a:solidFill>
                  <a:latin typeface="TT Interphases"/>
                </a:rPr>
                <a:t>Tujuan</a:t>
              </a:r>
            </a:p>
            <a:p>
              <a:pPr marL="777240" indent="-388620" lvl="1">
                <a:lnSpc>
                  <a:spcPts val="4680"/>
                </a:lnSpc>
                <a:buFont typeface="Arial"/>
                <a:buChar char="•"/>
              </a:pPr>
              <a:r>
                <a:rPr lang="en-US" sz="3600">
                  <a:solidFill>
                    <a:srgbClr val="152544"/>
                  </a:solidFill>
                  <a:latin typeface="TT Interphases"/>
                </a:rPr>
                <a:t>Rumusan Masalah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DC2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528272">
            <a:off x="-1484164" y="6008684"/>
            <a:ext cx="4152550" cy="41148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972182" y="2368542"/>
            <a:ext cx="3388048" cy="3234193"/>
            <a:chOff x="0" y="0"/>
            <a:chExt cx="3133810" cy="299150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133810" cy="2991500"/>
            </a:xfrm>
            <a:custGeom>
              <a:avLst/>
              <a:gdLst/>
              <a:ahLst/>
              <a:cxnLst/>
              <a:rect r="r" b="b" t="t" l="l"/>
              <a:pathLst>
                <a:path h="2991500" w="3133810">
                  <a:moveTo>
                    <a:pt x="3009350" y="2991500"/>
                  </a:moveTo>
                  <a:lnTo>
                    <a:pt x="124460" y="2991500"/>
                  </a:lnTo>
                  <a:cubicBezTo>
                    <a:pt x="55880" y="2991500"/>
                    <a:pt x="0" y="2935620"/>
                    <a:pt x="0" y="28670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2867040"/>
                  </a:lnTo>
                  <a:cubicBezTo>
                    <a:pt x="3133810" y="2935620"/>
                    <a:pt x="3077930" y="2991500"/>
                    <a:pt x="3009350" y="2991500"/>
                  </a:cubicBezTo>
                  <a:close/>
                </a:path>
              </a:pathLst>
            </a:custGeom>
            <a:solidFill>
              <a:srgbClr val="4B717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352459" y="2343411"/>
            <a:ext cx="3388048" cy="3259324"/>
            <a:chOff x="0" y="0"/>
            <a:chExt cx="3133810" cy="3014745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133810" cy="3014745"/>
            </a:xfrm>
            <a:custGeom>
              <a:avLst/>
              <a:gdLst/>
              <a:ahLst/>
              <a:cxnLst/>
              <a:rect r="r" b="b" t="t" l="l"/>
              <a:pathLst>
                <a:path h="3014745" w="3133810">
                  <a:moveTo>
                    <a:pt x="3009350" y="3014745"/>
                  </a:moveTo>
                  <a:lnTo>
                    <a:pt x="124460" y="3014745"/>
                  </a:lnTo>
                  <a:cubicBezTo>
                    <a:pt x="55880" y="3014745"/>
                    <a:pt x="0" y="2958865"/>
                    <a:pt x="0" y="28902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2890285"/>
                  </a:lnTo>
                  <a:cubicBezTo>
                    <a:pt x="3133810" y="2958865"/>
                    <a:pt x="3077930" y="3014745"/>
                    <a:pt x="3009350" y="3014745"/>
                  </a:cubicBezTo>
                  <a:close/>
                </a:path>
              </a:pathLst>
            </a:custGeom>
            <a:solidFill>
              <a:srgbClr val="4B717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31107" y="2368542"/>
            <a:ext cx="3388048" cy="3234193"/>
            <a:chOff x="0" y="0"/>
            <a:chExt cx="3133810" cy="299150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133810" cy="2991500"/>
            </a:xfrm>
            <a:custGeom>
              <a:avLst/>
              <a:gdLst/>
              <a:ahLst/>
              <a:cxnLst/>
              <a:rect r="r" b="b" t="t" l="l"/>
              <a:pathLst>
                <a:path h="2991500" w="3133810">
                  <a:moveTo>
                    <a:pt x="3009350" y="2991500"/>
                  </a:moveTo>
                  <a:lnTo>
                    <a:pt x="124460" y="2991500"/>
                  </a:lnTo>
                  <a:cubicBezTo>
                    <a:pt x="55880" y="2991500"/>
                    <a:pt x="0" y="2935620"/>
                    <a:pt x="0" y="28670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2867040"/>
                  </a:lnTo>
                  <a:cubicBezTo>
                    <a:pt x="3133810" y="2935620"/>
                    <a:pt x="3077930" y="2991500"/>
                    <a:pt x="3009350" y="2991500"/>
                  </a:cubicBezTo>
                  <a:close/>
                </a:path>
              </a:pathLst>
            </a:custGeom>
            <a:solidFill>
              <a:srgbClr val="4B717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109755" y="2368542"/>
            <a:ext cx="3388048" cy="3234193"/>
            <a:chOff x="0" y="0"/>
            <a:chExt cx="3133810" cy="29915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133810" cy="2991500"/>
            </a:xfrm>
            <a:custGeom>
              <a:avLst/>
              <a:gdLst/>
              <a:ahLst/>
              <a:cxnLst/>
              <a:rect r="r" b="b" t="t" l="l"/>
              <a:pathLst>
                <a:path h="2991500" w="3133810">
                  <a:moveTo>
                    <a:pt x="3009350" y="2991500"/>
                  </a:moveTo>
                  <a:lnTo>
                    <a:pt x="124460" y="2991500"/>
                  </a:lnTo>
                  <a:cubicBezTo>
                    <a:pt x="55880" y="2991500"/>
                    <a:pt x="0" y="2935620"/>
                    <a:pt x="0" y="28670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2867040"/>
                  </a:lnTo>
                  <a:cubicBezTo>
                    <a:pt x="3133810" y="2935620"/>
                    <a:pt x="3077930" y="2991500"/>
                    <a:pt x="3009350" y="2991500"/>
                  </a:cubicBezTo>
                  <a:close/>
                </a:path>
              </a:pathLst>
            </a:custGeom>
            <a:solidFill>
              <a:srgbClr val="4B717D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alphaModFix amt="8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749687">
            <a:off x="15094382" y="6600490"/>
            <a:ext cx="4069911" cy="41148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-5400000">
            <a:off x="12564774" y="5809243"/>
            <a:ext cx="2961545" cy="4359851"/>
            <a:chOff x="0" y="0"/>
            <a:chExt cx="2739312" cy="4032689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2739312" cy="4032689"/>
            </a:xfrm>
            <a:custGeom>
              <a:avLst/>
              <a:gdLst/>
              <a:ahLst/>
              <a:cxnLst/>
              <a:rect r="r" b="b" t="t" l="l"/>
              <a:pathLst>
                <a:path h="4032689" w="2739312">
                  <a:moveTo>
                    <a:pt x="2614852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14852" y="0"/>
                  </a:lnTo>
                  <a:cubicBezTo>
                    <a:pt x="2683432" y="0"/>
                    <a:pt x="2739312" y="55880"/>
                    <a:pt x="2739312" y="124460"/>
                  </a:cubicBezTo>
                  <a:lnTo>
                    <a:pt x="2739312" y="3908229"/>
                  </a:lnTo>
                  <a:cubicBezTo>
                    <a:pt x="2739312" y="3976809"/>
                    <a:pt x="2683432" y="4032689"/>
                    <a:pt x="2614852" y="4032689"/>
                  </a:cubicBezTo>
                  <a:close/>
                </a:path>
              </a:pathLst>
            </a:custGeom>
            <a:solidFill>
              <a:srgbClr val="4B717D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2879457" y="5809243"/>
            <a:ext cx="2961545" cy="4359851"/>
            <a:chOff x="0" y="0"/>
            <a:chExt cx="2739312" cy="4032689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739312" cy="4032689"/>
            </a:xfrm>
            <a:custGeom>
              <a:avLst/>
              <a:gdLst/>
              <a:ahLst/>
              <a:cxnLst/>
              <a:rect r="r" b="b" t="t" l="l"/>
              <a:pathLst>
                <a:path h="4032689" w="2739312">
                  <a:moveTo>
                    <a:pt x="2614852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14852" y="0"/>
                  </a:lnTo>
                  <a:cubicBezTo>
                    <a:pt x="2683432" y="0"/>
                    <a:pt x="2739312" y="55880"/>
                    <a:pt x="2739312" y="124460"/>
                  </a:cubicBezTo>
                  <a:lnTo>
                    <a:pt x="2739312" y="3908229"/>
                  </a:lnTo>
                  <a:cubicBezTo>
                    <a:pt x="2739312" y="3976809"/>
                    <a:pt x="2683432" y="4032689"/>
                    <a:pt x="2614852" y="4032689"/>
                  </a:cubicBezTo>
                  <a:close/>
                </a:path>
              </a:pathLst>
            </a:custGeom>
            <a:solidFill>
              <a:srgbClr val="4B717D"/>
            </a:solidFill>
          </p:spPr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196193" y="7414079"/>
            <a:ext cx="3831594" cy="2055861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>
            <a:alphaModFix amt="7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655321" y="192661"/>
            <a:ext cx="1553452" cy="1271006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304176" y="2501496"/>
            <a:ext cx="2657633" cy="136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lay Bold"/>
              </a:rPr>
              <a:t>Manajemen Sumber Daya Keluarga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66476" y="4024701"/>
            <a:ext cx="1999459" cy="132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399">
                <a:solidFill>
                  <a:srgbClr val="FFFFFF"/>
                </a:solidFill>
                <a:latin typeface="TT Interphases"/>
              </a:rPr>
              <a:t>Definisi</a:t>
            </a:r>
          </a:p>
          <a:p>
            <a:pPr algn="ctr">
              <a:lnSpc>
                <a:spcPts val="3599"/>
              </a:lnSpc>
            </a:pPr>
            <a:r>
              <a:rPr lang="en-US" sz="2399">
                <a:solidFill>
                  <a:srgbClr val="FFFFFF"/>
                </a:solidFill>
                <a:latin typeface="TT Interphases"/>
              </a:rPr>
              <a:t>Jenis-Jenis</a:t>
            </a:r>
          </a:p>
          <a:p>
            <a:pPr algn="ctr" marL="0" indent="0" lvl="0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T Interphases"/>
              </a:rPr>
              <a:t>Proses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720924" y="2730096"/>
            <a:ext cx="2657633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lay Bold"/>
              </a:rPr>
              <a:t>Siklus Hidup Keluarga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720924" y="4024701"/>
            <a:ext cx="2657633" cy="879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399">
                <a:solidFill>
                  <a:srgbClr val="FFFFFF"/>
                </a:solidFill>
                <a:latin typeface="TT Interphases"/>
              </a:rPr>
              <a:t>Definisi</a:t>
            </a:r>
          </a:p>
          <a:p>
            <a:pPr algn="ctr" marL="0" indent="0" lvl="0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T Interphases"/>
              </a:rPr>
              <a:t>Tahap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059098" y="2958696"/>
            <a:ext cx="265763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lay Bold"/>
              </a:rPr>
              <a:t>Keluarga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096315" y="4024701"/>
            <a:ext cx="2657633" cy="879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399">
                <a:solidFill>
                  <a:srgbClr val="FFFFFF"/>
                </a:solidFill>
                <a:latin typeface="TT Interphases"/>
              </a:rPr>
              <a:t>Definisi</a:t>
            </a:r>
          </a:p>
          <a:p>
            <a:pPr algn="ctr" marL="0" indent="0" lvl="0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T Interphases"/>
              </a:rPr>
              <a:t>Fungsi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471705" y="2958696"/>
            <a:ext cx="265763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lay Bold"/>
              </a:rPr>
              <a:t>Perceraian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471705" y="4024701"/>
            <a:ext cx="2657633" cy="879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399">
                <a:solidFill>
                  <a:srgbClr val="FFFFFF"/>
                </a:solidFill>
                <a:latin typeface="TT Interphases"/>
              </a:rPr>
              <a:t>Definisi</a:t>
            </a:r>
          </a:p>
          <a:p>
            <a:pPr algn="ctr" marL="0" indent="0" lvl="0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T Interphases"/>
              </a:rPr>
              <a:t>Faktor Penyebab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131246" y="199528"/>
            <a:ext cx="14094227" cy="1238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152544"/>
                </a:solidFill>
                <a:latin typeface="Play Bold"/>
              </a:rPr>
              <a:t>Tinjauan Pustaka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716731" y="6963864"/>
            <a:ext cx="265763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lay Bold"/>
              </a:rPr>
              <a:t>Komunikasi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031413" y="6841644"/>
            <a:ext cx="2657633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lay Bold"/>
              </a:rPr>
              <a:t>Blended Family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360500" y="7777996"/>
            <a:ext cx="1999459" cy="879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399">
                <a:solidFill>
                  <a:srgbClr val="FFFFFF"/>
                </a:solidFill>
                <a:latin typeface="TT Interphases"/>
              </a:rPr>
              <a:t>Definisi</a:t>
            </a:r>
          </a:p>
          <a:p>
            <a:pPr algn="ctr" marL="0" indent="0" lvl="0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T Interphases"/>
              </a:rPr>
              <a:t>Tantangan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864842" y="7777996"/>
            <a:ext cx="2361409" cy="879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399">
                <a:solidFill>
                  <a:srgbClr val="FFFFFF"/>
                </a:solidFill>
                <a:latin typeface="TT Interphases"/>
              </a:rPr>
              <a:t>Definisi</a:t>
            </a:r>
          </a:p>
          <a:p>
            <a:pPr algn="ctr" marL="0" indent="0" lvl="0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T Interphases"/>
              </a:rPr>
              <a:t>Dalam Keluarga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5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248033" y="757830"/>
            <a:ext cx="11880496" cy="833794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58790" y="757830"/>
            <a:ext cx="11880496" cy="83379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128529" y="8822411"/>
            <a:ext cx="706759" cy="70675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805411" y="8822411"/>
            <a:ext cx="706759" cy="706759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4351464" y="1775179"/>
            <a:ext cx="989410" cy="260334"/>
            <a:chOff x="0" y="0"/>
            <a:chExt cx="1319213" cy="34711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6544515" y="2763268"/>
            <a:ext cx="4746163" cy="5540927"/>
            <a:chOff x="0" y="0"/>
            <a:chExt cx="6328218" cy="738790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6328218" cy="2933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789"/>
                </a:lnSpc>
                <a:spcBef>
                  <a:spcPct val="0"/>
                </a:spcBef>
              </a:pPr>
              <a:r>
                <a:rPr lang="en-US" sz="4824">
                  <a:solidFill>
                    <a:srgbClr val="152544"/>
                  </a:solidFill>
                  <a:latin typeface="Play Bold"/>
                </a:rPr>
                <a:t>Teknik Pengumpulan Data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3457120"/>
              <a:ext cx="6328218" cy="39307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6"/>
                </a:lnSpc>
              </a:pPr>
              <a:r>
                <a:rPr lang="en-US" sz="3012">
                  <a:solidFill>
                    <a:srgbClr val="152544"/>
                  </a:solidFill>
                  <a:latin typeface="TT Interphases"/>
                </a:rPr>
                <a:t> Studi literatur dengan mengkaji kasus-kasus yang relevan di internet dan teknik wawancara online melalui platform zoom meeting.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331095" y="1116297"/>
            <a:ext cx="5324714" cy="919216"/>
            <a:chOff x="0" y="0"/>
            <a:chExt cx="6242306" cy="1077622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6243576" cy="1077622"/>
            </a:xfrm>
            <a:custGeom>
              <a:avLst/>
              <a:gdLst/>
              <a:ahLst/>
              <a:cxnLst/>
              <a:rect r="r" b="b" t="t" l="l"/>
              <a:pathLst>
                <a:path h="1077622" w="6243576">
                  <a:moveTo>
                    <a:pt x="5689856" y="1077622"/>
                  </a:moveTo>
                  <a:lnTo>
                    <a:pt x="553720" y="1077622"/>
                  </a:lnTo>
                  <a:cubicBezTo>
                    <a:pt x="247650" y="1077622"/>
                    <a:pt x="0" y="836359"/>
                    <a:pt x="0" y="539427"/>
                  </a:cubicBezTo>
                  <a:cubicBezTo>
                    <a:pt x="0" y="241257"/>
                    <a:pt x="247650" y="0"/>
                    <a:pt x="553720" y="0"/>
                  </a:cubicBezTo>
                  <a:lnTo>
                    <a:pt x="5689856" y="0"/>
                  </a:lnTo>
                  <a:cubicBezTo>
                    <a:pt x="5995926" y="0"/>
                    <a:pt x="6243576" y="241257"/>
                    <a:pt x="6243576" y="539427"/>
                  </a:cubicBezTo>
                  <a:cubicBezTo>
                    <a:pt x="6242306" y="836359"/>
                    <a:pt x="5994656" y="1077622"/>
                    <a:pt x="5689856" y="1077622"/>
                  </a:cubicBezTo>
                  <a:close/>
                </a:path>
              </a:pathLst>
            </a:custGeom>
            <a:solidFill>
              <a:srgbClr val="4B717D">
                <a:alpha val="95686"/>
              </a:srgbClr>
            </a:solidFill>
          </p:spPr>
        </p:sp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6">
            <a:alphaModFix amt="18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69480" y="5985834"/>
            <a:ext cx="2649903" cy="2649903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1789024" y="2763268"/>
            <a:ext cx="4157794" cy="2336741"/>
            <a:chOff x="0" y="0"/>
            <a:chExt cx="5543725" cy="3115655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0"/>
              <a:ext cx="5543725" cy="195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789"/>
                </a:lnSpc>
                <a:spcBef>
                  <a:spcPct val="0"/>
                </a:spcBef>
              </a:pPr>
              <a:r>
                <a:rPr lang="en-US" sz="4824">
                  <a:solidFill>
                    <a:srgbClr val="152544"/>
                  </a:solidFill>
                  <a:latin typeface="Play Bold"/>
                </a:rPr>
                <a:t>Waktu Penulisan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2479220"/>
              <a:ext cx="5543725" cy="6364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6"/>
                </a:lnSpc>
              </a:pPr>
              <a:r>
                <a:rPr lang="en-US" sz="3012">
                  <a:solidFill>
                    <a:srgbClr val="152544"/>
                  </a:solidFill>
                  <a:latin typeface="TT Interphases"/>
                </a:rPr>
                <a:t> 15-22 september 2022.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949741" y="2763268"/>
            <a:ext cx="4629150" cy="5046775"/>
            <a:chOff x="0" y="0"/>
            <a:chExt cx="6172200" cy="6729033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0"/>
              <a:ext cx="6172200" cy="2933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789"/>
                </a:lnSpc>
                <a:spcBef>
                  <a:spcPct val="0"/>
                </a:spcBef>
              </a:pPr>
              <a:r>
                <a:rPr lang="en-US" sz="4824">
                  <a:solidFill>
                    <a:srgbClr val="152544"/>
                  </a:solidFill>
                  <a:latin typeface="Play Bold"/>
                </a:rPr>
                <a:t>Teknik Penulisan Makalah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3457120"/>
              <a:ext cx="6172200" cy="32719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6"/>
                </a:lnSpc>
              </a:pPr>
              <a:r>
                <a:rPr lang="en-US" sz="3012">
                  <a:solidFill>
                    <a:srgbClr val="152544"/>
                  </a:solidFill>
                  <a:latin typeface="TT Interphases"/>
                </a:rPr>
                <a:t> Penulisan makalah ini menggunakan teknik penulisan yang mengacu pada pendekatan data kualitatif.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7158605" y="1221492"/>
            <a:ext cx="3610501" cy="689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7"/>
              </a:lnSpc>
            </a:pPr>
            <a:r>
              <a:rPr lang="en-US" sz="4431">
                <a:solidFill>
                  <a:srgbClr val="FFFFFF"/>
                </a:solidFill>
                <a:latin typeface="Play Bold"/>
              </a:rPr>
              <a:t>Metode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5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26269" y="4307056"/>
            <a:ext cx="7733031" cy="1296846"/>
            <a:chOff x="0" y="0"/>
            <a:chExt cx="3937933" cy="6604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937933" cy="660400"/>
            </a:xfrm>
            <a:custGeom>
              <a:avLst/>
              <a:gdLst/>
              <a:ahLst/>
              <a:cxnLst/>
              <a:rect r="r" b="b" t="t" l="l"/>
              <a:pathLst>
                <a:path h="660400" w="3937933">
                  <a:moveTo>
                    <a:pt x="381347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13473" y="0"/>
                  </a:lnTo>
                  <a:cubicBezTo>
                    <a:pt x="3882053" y="0"/>
                    <a:pt x="3937933" y="55880"/>
                    <a:pt x="3937933" y="124460"/>
                  </a:cubicBezTo>
                  <a:lnTo>
                    <a:pt x="3937933" y="535940"/>
                  </a:lnTo>
                  <a:cubicBezTo>
                    <a:pt x="3937933" y="604520"/>
                    <a:pt x="3882053" y="660400"/>
                    <a:pt x="3813473" y="660400"/>
                  </a:cubicBezTo>
                  <a:close/>
                </a:path>
              </a:pathLst>
            </a:custGeom>
            <a:solidFill>
              <a:srgbClr val="7DC2D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9850238" y="4715219"/>
            <a:ext cx="6765045" cy="46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69"/>
              </a:lnSpc>
            </a:pPr>
            <a:r>
              <a:rPr lang="en-US" sz="2899">
                <a:solidFill>
                  <a:srgbClr val="152544"/>
                </a:solidFill>
                <a:latin typeface="TT Interphases Bold"/>
              </a:rPr>
              <a:t>Hasil Wawancara dengan Narasumber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526269" y="2132752"/>
            <a:ext cx="7733031" cy="1296846"/>
            <a:chOff x="0" y="0"/>
            <a:chExt cx="3937933" cy="6604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937933" cy="660400"/>
            </a:xfrm>
            <a:custGeom>
              <a:avLst/>
              <a:gdLst/>
              <a:ahLst/>
              <a:cxnLst/>
              <a:rect r="r" b="b" t="t" l="l"/>
              <a:pathLst>
                <a:path h="660400" w="3937933">
                  <a:moveTo>
                    <a:pt x="381347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13473" y="0"/>
                  </a:lnTo>
                  <a:cubicBezTo>
                    <a:pt x="3882053" y="0"/>
                    <a:pt x="3937933" y="55880"/>
                    <a:pt x="3937933" y="124460"/>
                  </a:cubicBezTo>
                  <a:lnTo>
                    <a:pt x="3937933" y="535940"/>
                  </a:lnTo>
                  <a:cubicBezTo>
                    <a:pt x="3937933" y="604520"/>
                    <a:pt x="3882053" y="660400"/>
                    <a:pt x="3813473" y="660400"/>
                  </a:cubicBezTo>
                  <a:close/>
                </a:path>
              </a:pathLst>
            </a:custGeom>
            <a:solidFill>
              <a:srgbClr val="7DC2D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9850238" y="2540663"/>
            <a:ext cx="6765045" cy="46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69"/>
              </a:lnSpc>
            </a:pPr>
            <a:r>
              <a:rPr lang="en-US" sz="2899">
                <a:solidFill>
                  <a:srgbClr val="152544"/>
                </a:solidFill>
                <a:latin typeface="TT Interphases Bold"/>
              </a:rPr>
              <a:t>Hasil Studi Kasus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526269" y="6480202"/>
            <a:ext cx="7733031" cy="1299161"/>
            <a:chOff x="0" y="0"/>
            <a:chExt cx="3937933" cy="661579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3937933" cy="661579"/>
            </a:xfrm>
            <a:custGeom>
              <a:avLst/>
              <a:gdLst/>
              <a:ahLst/>
              <a:cxnLst/>
              <a:rect r="r" b="b" t="t" l="l"/>
              <a:pathLst>
                <a:path h="661579" w="3937933">
                  <a:moveTo>
                    <a:pt x="3813473" y="661579"/>
                  </a:moveTo>
                  <a:lnTo>
                    <a:pt x="124460" y="661579"/>
                  </a:lnTo>
                  <a:cubicBezTo>
                    <a:pt x="55880" y="661579"/>
                    <a:pt x="0" y="605699"/>
                    <a:pt x="0" y="53711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13473" y="0"/>
                  </a:lnTo>
                  <a:cubicBezTo>
                    <a:pt x="3882053" y="0"/>
                    <a:pt x="3937933" y="55880"/>
                    <a:pt x="3937933" y="124460"/>
                  </a:cubicBezTo>
                  <a:lnTo>
                    <a:pt x="3937933" y="537119"/>
                  </a:lnTo>
                  <a:cubicBezTo>
                    <a:pt x="3937933" y="605699"/>
                    <a:pt x="3882053" y="661579"/>
                    <a:pt x="3813473" y="661579"/>
                  </a:cubicBezTo>
                  <a:close/>
                </a:path>
              </a:pathLst>
            </a:custGeom>
            <a:solidFill>
              <a:srgbClr val="7DC2D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850238" y="6870727"/>
            <a:ext cx="6765045" cy="46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69"/>
              </a:lnSpc>
            </a:pPr>
            <a:r>
              <a:rPr lang="en-US" sz="2899">
                <a:solidFill>
                  <a:srgbClr val="152544"/>
                </a:solidFill>
                <a:latin typeface="TT Interphases Bold"/>
              </a:rPr>
              <a:t>Pembahasan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8267928" y="2427431"/>
            <a:ext cx="764083" cy="764083"/>
            <a:chOff x="0" y="0"/>
            <a:chExt cx="1018777" cy="101877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018777" cy="1018777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206597" y="195637"/>
              <a:ext cx="605583" cy="580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63"/>
                </a:lnSpc>
                <a:spcBef>
                  <a:spcPct val="0"/>
                </a:spcBef>
              </a:pPr>
              <a:r>
                <a:rPr lang="en-US" sz="2818">
                  <a:solidFill>
                    <a:srgbClr val="FFFFFF"/>
                  </a:solidFill>
                  <a:latin typeface="TT Interphases Bold"/>
                </a:rPr>
                <a:t>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267928" y="4508717"/>
            <a:ext cx="764083" cy="764083"/>
            <a:chOff x="0" y="0"/>
            <a:chExt cx="1018777" cy="1018777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018777" cy="1018777"/>
              <a:chOff x="0" y="0"/>
              <a:chExt cx="6350000" cy="6350000"/>
            </a:xfrm>
          </p:grpSpPr>
          <p:sp>
            <p:nvSpPr>
              <p:cNvPr name="Freeform 17" id="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206597" y="195637"/>
              <a:ext cx="605583" cy="580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63"/>
                </a:lnSpc>
                <a:spcBef>
                  <a:spcPct val="0"/>
                </a:spcBef>
              </a:pPr>
              <a:r>
                <a:rPr lang="en-US" sz="2818" u="none">
                  <a:solidFill>
                    <a:srgbClr val="FFFFFF"/>
                  </a:solidFill>
                  <a:latin typeface="TT Interphases Bold"/>
                </a:rPr>
                <a:t>2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267928" y="6648220"/>
            <a:ext cx="764083" cy="764083"/>
            <a:chOff x="0" y="0"/>
            <a:chExt cx="1018777" cy="1018777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1018777" cy="1018777"/>
              <a:chOff x="0" y="0"/>
              <a:chExt cx="6350000" cy="6350000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206597" y="195637"/>
              <a:ext cx="605583" cy="580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63"/>
                </a:lnSpc>
                <a:spcBef>
                  <a:spcPct val="0"/>
                </a:spcBef>
              </a:pPr>
              <a:r>
                <a:rPr lang="en-US" sz="2818" u="none">
                  <a:solidFill>
                    <a:srgbClr val="FFFFFF"/>
                  </a:solidFill>
                  <a:latin typeface="TT Interphases Bold"/>
                </a:rPr>
                <a:t>3</a:t>
              </a:r>
            </a:p>
          </p:txBody>
        </p:sp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43678" y="7030262"/>
            <a:ext cx="3202497" cy="4114800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921164" y="3850579"/>
            <a:ext cx="5703636" cy="220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FFFFFF"/>
                </a:solidFill>
                <a:latin typeface="Play Bold"/>
              </a:rPr>
              <a:t>Hasil dan Pembahasan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94232" y="8562493"/>
            <a:ext cx="2120189" cy="1391615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337712" y="346385"/>
            <a:ext cx="2120189" cy="136463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615283" y="-1443392"/>
            <a:ext cx="2167713" cy="28867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5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15041" y="1104397"/>
            <a:ext cx="9118160" cy="8153903"/>
            <a:chOff x="0" y="0"/>
            <a:chExt cx="3084415" cy="275823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084415" cy="2758234"/>
            </a:xfrm>
            <a:custGeom>
              <a:avLst/>
              <a:gdLst/>
              <a:ahLst/>
              <a:cxnLst/>
              <a:rect r="r" b="b" t="t" l="l"/>
              <a:pathLst>
                <a:path h="2758234" w="3084415">
                  <a:moveTo>
                    <a:pt x="2959955" y="2758234"/>
                  </a:moveTo>
                  <a:lnTo>
                    <a:pt x="124460" y="2758234"/>
                  </a:lnTo>
                  <a:cubicBezTo>
                    <a:pt x="55880" y="2758234"/>
                    <a:pt x="0" y="2702354"/>
                    <a:pt x="0" y="26337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59955" y="0"/>
                  </a:lnTo>
                  <a:cubicBezTo>
                    <a:pt x="3028535" y="0"/>
                    <a:pt x="3084415" y="55880"/>
                    <a:pt x="3084415" y="124460"/>
                  </a:cubicBezTo>
                  <a:lnTo>
                    <a:pt x="3084415" y="2633774"/>
                  </a:lnTo>
                  <a:cubicBezTo>
                    <a:pt x="3084415" y="2702354"/>
                    <a:pt x="3028535" y="2758234"/>
                    <a:pt x="2959955" y="27582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98552" y="1063457"/>
            <a:ext cx="4916906" cy="8194843"/>
            <a:chOff x="0" y="0"/>
            <a:chExt cx="3810000" cy="63500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81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810000">
                  <a:moveTo>
                    <a:pt x="2794000" y="6350000"/>
                  </a:moveTo>
                  <a:lnTo>
                    <a:pt x="1016000" y="6350000"/>
                  </a:lnTo>
                  <a:cubicBezTo>
                    <a:pt x="454660" y="6350000"/>
                    <a:pt x="0" y="5895340"/>
                    <a:pt x="0" y="5334000"/>
                  </a:cubicBezTo>
                  <a:lnTo>
                    <a:pt x="0" y="1016000"/>
                  </a:lnTo>
                  <a:cubicBezTo>
                    <a:pt x="0" y="454660"/>
                    <a:pt x="454660" y="0"/>
                    <a:pt x="1016000" y="0"/>
                  </a:cubicBezTo>
                  <a:lnTo>
                    <a:pt x="2794000" y="0"/>
                  </a:lnTo>
                  <a:cubicBezTo>
                    <a:pt x="3355340" y="0"/>
                    <a:pt x="3810000" y="454660"/>
                    <a:pt x="3810000" y="1016000"/>
                  </a:cubicBezTo>
                  <a:lnTo>
                    <a:pt x="3810000" y="5334000"/>
                  </a:lnTo>
                  <a:cubicBezTo>
                    <a:pt x="3810000" y="5895340"/>
                    <a:pt x="3355340" y="6350000"/>
                    <a:pt x="27940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42737" r="-106794" t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497790" y="1433802"/>
            <a:ext cx="989410" cy="260334"/>
            <a:chOff x="0" y="0"/>
            <a:chExt cx="1319213" cy="347112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grpSp>
        <p:nvGrpSpPr>
          <p:cNvPr name="Group 15" id="15"/>
          <p:cNvGrpSpPr/>
          <p:nvPr/>
        </p:nvGrpSpPr>
        <p:grpSpPr>
          <a:xfrm rot="0">
            <a:off x="7992495" y="2179259"/>
            <a:ext cx="7075666" cy="6577462"/>
            <a:chOff x="0" y="0"/>
            <a:chExt cx="9434221" cy="8769949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9050"/>
              <a:ext cx="9434221" cy="1122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29"/>
                </a:lnSpc>
              </a:pPr>
              <a:r>
                <a:rPr lang="en-US" sz="5441">
                  <a:solidFill>
                    <a:srgbClr val="152544"/>
                  </a:solidFill>
                  <a:latin typeface="Play Bold"/>
                </a:rPr>
                <a:t>Hasil Studi Kasus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426570"/>
              <a:ext cx="9434221" cy="7343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07681" indent="-303841" lvl="1">
                <a:lnSpc>
                  <a:spcPts val="3659"/>
                </a:lnSpc>
                <a:buFont typeface="Arial"/>
                <a:buChar char="•"/>
              </a:pPr>
              <a:r>
                <a:rPr lang="en-US" sz="2814">
                  <a:solidFill>
                    <a:srgbClr val="152544"/>
                  </a:solidFill>
                  <a:latin typeface="TT Interphases"/>
                </a:rPr>
                <a:t>Kasus keluarga Liza Marielly Djaprie</a:t>
              </a:r>
            </a:p>
            <a:p>
              <a:pPr>
                <a:lnSpc>
                  <a:spcPts val="3659"/>
                </a:lnSpc>
              </a:pPr>
              <a:r>
                <a:rPr lang="en-US" sz="2814">
                  <a:solidFill>
                    <a:srgbClr val="152544"/>
                  </a:solidFill>
                  <a:latin typeface="TT Interphases"/>
                </a:rPr>
                <a:t>        - Liza dan suami pertamanya bercerai</a:t>
              </a:r>
            </a:p>
            <a:p>
              <a:pPr>
                <a:lnSpc>
                  <a:spcPts val="3659"/>
                </a:lnSpc>
              </a:pPr>
              <a:r>
                <a:rPr lang="en-US" sz="2814">
                  <a:solidFill>
                    <a:srgbClr val="152544"/>
                  </a:solidFill>
                  <a:latin typeface="TT Interphases"/>
                </a:rPr>
                <a:t>        - Anak pertama dibawa Liza</a:t>
              </a:r>
            </a:p>
            <a:p>
              <a:pPr>
                <a:lnSpc>
                  <a:spcPts val="3659"/>
                </a:lnSpc>
              </a:pPr>
              <a:r>
                <a:rPr lang="en-US" sz="2814">
                  <a:solidFill>
                    <a:srgbClr val="152544"/>
                  </a:solidFill>
                  <a:latin typeface="TT Interphases"/>
                </a:rPr>
                <a:t>        - Liza menikah dengan suami kedua</a:t>
              </a:r>
            </a:p>
            <a:p>
              <a:pPr>
                <a:lnSpc>
                  <a:spcPts val="3659"/>
                </a:lnSpc>
              </a:pPr>
              <a:r>
                <a:rPr lang="en-US" sz="2814">
                  <a:solidFill>
                    <a:srgbClr val="152544"/>
                  </a:solidFill>
                  <a:latin typeface="TT Interphases"/>
                </a:rPr>
                <a:t>        - Suami kedua meninggal saat Liza </a:t>
              </a:r>
            </a:p>
            <a:p>
              <a:pPr>
                <a:lnSpc>
                  <a:spcPts val="3659"/>
                </a:lnSpc>
              </a:pPr>
              <a:r>
                <a:rPr lang="en-US" sz="2814">
                  <a:solidFill>
                    <a:srgbClr val="152544"/>
                  </a:solidFill>
                  <a:latin typeface="TT Interphases"/>
                </a:rPr>
                <a:t>           mengandung anak kedua</a:t>
              </a:r>
            </a:p>
            <a:p>
              <a:pPr>
                <a:lnSpc>
                  <a:spcPts val="3659"/>
                </a:lnSpc>
              </a:pPr>
              <a:r>
                <a:rPr lang="en-US" sz="2814">
                  <a:solidFill>
                    <a:srgbClr val="152544"/>
                  </a:solidFill>
                  <a:latin typeface="TT Interphases"/>
                </a:rPr>
                <a:t>        - Liza bertemu dengan mantan pacar </a:t>
              </a:r>
            </a:p>
            <a:p>
              <a:pPr>
                <a:lnSpc>
                  <a:spcPts val="3659"/>
                </a:lnSpc>
              </a:pPr>
              <a:r>
                <a:rPr lang="en-US" sz="2814">
                  <a:solidFill>
                    <a:srgbClr val="152544"/>
                  </a:solidFill>
                  <a:latin typeface="TT Interphases"/>
                </a:rPr>
                <a:t>           yang sudah memiliki anak dan bercerai,</a:t>
              </a:r>
            </a:p>
            <a:p>
              <a:pPr>
                <a:lnSpc>
                  <a:spcPts val="3659"/>
                </a:lnSpc>
              </a:pPr>
              <a:r>
                <a:rPr lang="en-US" sz="2814">
                  <a:solidFill>
                    <a:srgbClr val="152544"/>
                  </a:solidFill>
                  <a:latin typeface="TT Interphases"/>
                </a:rPr>
                <a:t>           lalu memutuskan untuk menikah </a:t>
              </a:r>
            </a:p>
            <a:p>
              <a:pPr>
                <a:lnSpc>
                  <a:spcPts val="3659"/>
                </a:lnSpc>
              </a:pPr>
              <a:r>
                <a:rPr lang="en-US" sz="2814">
                  <a:solidFill>
                    <a:srgbClr val="152544"/>
                  </a:solidFill>
                  <a:latin typeface="TT Interphases"/>
                </a:rPr>
                <a:t>           dengannya.</a:t>
              </a:r>
            </a:p>
            <a:p>
              <a:pPr>
                <a:lnSpc>
                  <a:spcPts val="3659"/>
                </a:lnSpc>
              </a:pPr>
              <a:r>
                <a:rPr lang="en-US" sz="2814">
                  <a:solidFill>
                    <a:srgbClr val="152544"/>
                  </a:solidFill>
                  <a:latin typeface="TT Interphases"/>
                </a:rPr>
                <a:t>        - Komunikasi berjalan dengan baik.</a:t>
              </a:r>
            </a:p>
            <a:p>
              <a:pPr>
                <a:lnSpc>
                  <a:spcPts val="4025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5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15041" y="1104397"/>
            <a:ext cx="9118160" cy="8153903"/>
            <a:chOff x="0" y="0"/>
            <a:chExt cx="3084415" cy="2758234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084415" cy="2758234"/>
            </a:xfrm>
            <a:custGeom>
              <a:avLst/>
              <a:gdLst/>
              <a:ahLst/>
              <a:cxnLst/>
              <a:rect r="r" b="b" t="t" l="l"/>
              <a:pathLst>
                <a:path h="2758234" w="3084415">
                  <a:moveTo>
                    <a:pt x="2959955" y="2758234"/>
                  </a:moveTo>
                  <a:lnTo>
                    <a:pt x="124460" y="2758234"/>
                  </a:lnTo>
                  <a:cubicBezTo>
                    <a:pt x="55880" y="2758234"/>
                    <a:pt x="0" y="2702354"/>
                    <a:pt x="0" y="26337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59955" y="0"/>
                  </a:lnTo>
                  <a:cubicBezTo>
                    <a:pt x="3028535" y="0"/>
                    <a:pt x="3084415" y="55880"/>
                    <a:pt x="3084415" y="124460"/>
                  </a:cubicBezTo>
                  <a:lnTo>
                    <a:pt x="3084415" y="2633774"/>
                  </a:lnTo>
                  <a:cubicBezTo>
                    <a:pt x="3084415" y="2702354"/>
                    <a:pt x="3028535" y="2758234"/>
                    <a:pt x="2959955" y="27582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998439" y="8984932"/>
            <a:ext cx="706759" cy="70675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675320" y="8984932"/>
            <a:ext cx="706759" cy="706759"/>
          </a:xfrm>
          <a:prstGeom prst="rect">
            <a:avLst/>
          </a:prstGeom>
        </p:spPr>
      </p:pic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98552" y="1063457"/>
            <a:ext cx="4916906" cy="8194843"/>
            <a:chOff x="0" y="0"/>
            <a:chExt cx="3810000" cy="635000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381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810000">
                  <a:moveTo>
                    <a:pt x="2794000" y="6350000"/>
                  </a:moveTo>
                  <a:lnTo>
                    <a:pt x="1016000" y="6350000"/>
                  </a:lnTo>
                  <a:cubicBezTo>
                    <a:pt x="454660" y="6350000"/>
                    <a:pt x="0" y="5895340"/>
                    <a:pt x="0" y="5334000"/>
                  </a:cubicBezTo>
                  <a:lnTo>
                    <a:pt x="0" y="1016000"/>
                  </a:lnTo>
                  <a:cubicBezTo>
                    <a:pt x="0" y="454660"/>
                    <a:pt x="454660" y="0"/>
                    <a:pt x="1016000" y="0"/>
                  </a:cubicBezTo>
                  <a:lnTo>
                    <a:pt x="2794000" y="0"/>
                  </a:lnTo>
                  <a:cubicBezTo>
                    <a:pt x="3355340" y="0"/>
                    <a:pt x="3810000" y="454660"/>
                    <a:pt x="3810000" y="1016000"/>
                  </a:cubicBezTo>
                  <a:lnTo>
                    <a:pt x="3810000" y="5334000"/>
                  </a:lnTo>
                  <a:cubicBezTo>
                    <a:pt x="3810000" y="5895340"/>
                    <a:pt x="3355340" y="6350000"/>
                    <a:pt x="27940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42737" r="-106794" t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497790" y="1433802"/>
            <a:ext cx="989410" cy="260334"/>
            <a:chOff x="0" y="0"/>
            <a:chExt cx="1319213" cy="347112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347112" cy="347112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B6FED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486051" y="0"/>
              <a:ext cx="347112" cy="347112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7DC2DF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972102" y="0"/>
              <a:ext cx="347112" cy="347112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152544"/>
              </a:solidFill>
            </p:spPr>
          </p:sp>
        </p:grpSp>
      </p:grpSp>
      <p:grpSp>
        <p:nvGrpSpPr>
          <p:cNvPr name="Group 15" id="15"/>
          <p:cNvGrpSpPr/>
          <p:nvPr/>
        </p:nvGrpSpPr>
        <p:grpSpPr>
          <a:xfrm rot="0">
            <a:off x="8088015" y="2203669"/>
            <a:ext cx="7172212" cy="5879662"/>
            <a:chOff x="0" y="0"/>
            <a:chExt cx="9562950" cy="783955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9525"/>
              <a:ext cx="9562950" cy="1184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49"/>
                </a:lnSpc>
              </a:pPr>
              <a:r>
                <a:rPr lang="en-US" sz="5791">
                  <a:solidFill>
                    <a:srgbClr val="152544"/>
                  </a:solidFill>
                  <a:latin typeface="Play Bold"/>
                </a:rPr>
                <a:t>Hasil Studi Kasus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510008"/>
              <a:ext cx="9562950" cy="6329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25171" indent="-312586" lvl="1">
                <a:lnSpc>
                  <a:spcPts val="3764"/>
                </a:lnSpc>
                <a:buFont typeface="Arial"/>
                <a:buChar char="•"/>
              </a:pPr>
              <a:r>
                <a:rPr lang="en-US" sz="2895">
                  <a:solidFill>
                    <a:srgbClr val="152544"/>
                  </a:solidFill>
                  <a:latin typeface="TT Interphases"/>
                </a:rPr>
                <a:t>Kasus keluarga Erdian Aji Prihartanto</a:t>
              </a:r>
            </a:p>
            <a:p>
              <a:pPr>
                <a:lnSpc>
                  <a:spcPts val="3764"/>
                </a:lnSpc>
              </a:pPr>
              <a:r>
                <a:rPr lang="en-US" sz="2895">
                  <a:solidFill>
                    <a:srgbClr val="152544"/>
                  </a:solidFill>
                  <a:latin typeface="TT Interphases"/>
                </a:rPr>
                <a:t>        - Anji bercerai dengan istri pertamanya</a:t>
              </a:r>
            </a:p>
            <a:p>
              <a:pPr>
                <a:lnSpc>
                  <a:spcPts val="3764"/>
                </a:lnSpc>
              </a:pPr>
              <a:r>
                <a:rPr lang="en-US" sz="2895">
                  <a:solidFill>
                    <a:srgbClr val="152544"/>
                  </a:solidFill>
                  <a:latin typeface="TT Interphases"/>
                </a:rPr>
                <a:t>        - Anak pertamanya diasuh oleh Anji</a:t>
              </a:r>
            </a:p>
            <a:p>
              <a:pPr>
                <a:lnSpc>
                  <a:spcPts val="3764"/>
                </a:lnSpc>
              </a:pPr>
              <a:r>
                <a:rPr lang="en-US" sz="2895">
                  <a:solidFill>
                    <a:srgbClr val="152544"/>
                  </a:solidFill>
                  <a:latin typeface="TT Interphases"/>
                </a:rPr>
                <a:t>        - Anji menikah dengan Wina yang </a:t>
              </a:r>
            </a:p>
            <a:p>
              <a:pPr>
                <a:lnSpc>
                  <a:spcPts val="3764"/>
                </a:lnSpc>
              </a:pPr>
              <a:r>
                <a:rPr lang="en-US" sz="2895">
                  <a:solidFill>
                    <a:srgbClr val="152544"/>
                  </a:solidFill>
                  <a:latin typeface="TT Interphases"/>
                </a:rPr>
                <a:t>           sebelumnya sudah memiliki dua anak </a:t>
              </a:r>
            </a:p>
            <a:p>
              <a:pPr>
                <a:lnSpc>
                  <a:spcPts val="3764"/>
                </a:lnSpc>
              </a:pPr>
              <a:r>
                <a:rPr lang="en-US" sz="2895">
                  <a:solidFill>
                    <a:srgbClr val="152544"/>
                  </a:solidFill>
                  <a:latin typeface="TT Interphases"/>
                </a:rPr>
                <a:t>           dengan suami pertamanya sebelum </a:t>
              </a:r>
            </a:p>
            <a:p>
              <a:pPr>
                <a:lnSpc>
                  <a:spcPts val="3764"/>
                </a:lnSpc>
              </a:pPr>
              <a:r>
                <a:rPr lang="en-US" sz="2895">
                  <a:solidFill>
                    <a:srgbClr val="152544"/>
                  </a:solidFill>
                  <a:latin typeface="TT Interphases"/>
                </a:rPr>
                <a:t>           bercerai</a:t>
              </a:r>
            </a:p>
            <a:p>
              <a:pPr>
                <a:lnSpc>
                  <a:spcPts val="3764"/>
                </a:lnSpc>
              </a:pPr>
              <a:r>
                <a:rPr lang="en-US" sz="2895">
                  <a:solidFill>
                    <a:srgbClr val="152544"/>
                  </a:solidFill>
                  <a:latin typeface="TT Interphases"/>
                </a:rPr>
                <a:t>        - Anji dan Wina dikaruniai dua anak laki-</a:t>
              </a:r>
            </a:p>
            <a:p>
              <a:pPr>
                <a:lnSpc>
                  <a:spcPts val="3764"/>
                </a:lnSpc>
              </a:pPr>
              <a:r>
                <a:rPr lang="en-US" sz="2895">
                  <a:solidFill>
                    <a:srgbClr val="152544"/>
                  </a:solidFill>
                  <a:latin typeface="TT Interphases"/>
                </a:rPr>
                <a:t>           laki.</a:t>
              </a:r>
            </a:p>
            <a:p>
              <a:pPr>
                <a:lnSpc>
                  <a:spcPts val="3764"/>
                </a:lnSpc>
              </a:pPr>
              <a:r>
                <a:rPr lang="en-US" sz="2895">
                  <a:solidFill>
                    <a:srgbClr val="152544"/>
                  </a:solidFill>
                  <a:latin typeface="TT Interphases"/>
                </a:rPr>
                <a:t>        - Komunikasi berjalan dengan baik.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265786" y="1028700"/>
            <a:ext cx="6993514" cy="8229600"/>
            <a:chOff x="0" y="0"/>
            <a:chExt cx="5396230" cy="6350000"/>
          </a:xfrm>
        </p:grpSpPr>
        <p:sp>
          <p:nvSpPr>
            <p:cNvPr name="Freeform 3" id="3"/>
            <p:cNvSpPr/>
            <p:nvPr/>
          </p:nvSpPr>
          <p:spPr>
            <a:xfrm>
              <a:off x="11430" y="11430"/>
              <a:ext cx="5373370" cy="6327140"/>
            </a:xfrm>
            <a:custGeom>
              <a:avLst/>
              <a:gdLst/>
              <a:ahLst/>
              <a:cxnLst/>
              <a:rect r="r" b="b" t="t" l="l"/>
              <a:pathLst>
                <a:path h="6327140" w="5373370">
                  <a:moveTo>
                    <a:pt x="5373370" y="610870"/>
                  </a:moveTo>
                  <a:lnTo>
                    <a:pt x="5373370" y="953770"/>
                  </a:lnTo>
                  <a:moveTo>
                    <a:pt x="5373370" y="953770"/>
                  </a:moveTo>
                  <a:lnTo>
                    <a:pt x="5373370" y="6079490"/>
                  </a:lnTo>
                  <a:cubicBezTo>
                    <a:pt x="5373370" y="6216650"/>
                    <a:pt x="5262880" y="6327140"/>
                    <a:pt x="5125720" y="6327140"/>
                  </a:cubicBezTo>
                  <a:lnTo>
                    <a:pt x="247650" y="6327140"/>
                  </a:lnTo>
                  <a:cubicBezTo>
                    <a:pt x="110490" y="6327140"/>
                    <a:pt x="0" y="6216650"/>
                    <a:pt x="0" y="6079490"/>
                  </a:cubicBezTo>
                  <a:lnTo>
                    <a:pt x="0" y="247650"/>
                  </a:lnTo>
                  <a:cubicBezTo>
                    <a:pt x="0" y="110490"/>
                    <a:pt x="110490" y="0"/>
                    <a:pt x="247650" y="0"/>
                  </a:cubicBezTo>
                  <a:lnTo>
                    <a:pt x="5125720" y="0"/>
                  </a:lnTo>
                  <a:cubicBezTo>
                    <a:pt x="5262880" y="0"/>
                    <a:pt x="5373370" y="110490"/>
                    <a:pt x="5373370" y="247650"/>
                  </a:cubicBezTo>
                  <a:lnTo>
                    <a:pt x="5373370" y="610870"/>
                  </a:lnTo>
                </a:path>
              </a:pathLst>
            </a:custGeom>
            <a:blipFill>
              <a:blip r:embed="rId2"/>
              <a:stretch>
                <a:fillRect l="-109432" r="-119971" t="-95474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>
              <a:off x="5148580" y="471170"/>
              <a:ext cx="236220" cy="5868670"/>
            </a:xfrm>
            <a:custGeom>
              <a:avLst/>
              <a:gdLst/>
              <a:ahLst/>
              <a:cxnLst/>
              <a:rect r="r" b="b" t="t" l="l"/>
              <a:pathLst>
                <a:path h="5868670" w="236220">
                  <a:moveTo>
                    <a:pt x="236220" y="240030"/>
                  </a:moveTo>
                  <a:lnTo>
                    <a:pt x="236220" y="494030"/>
                  </a:lnTo>
                  <a:moveTo>
                    <a:pt x="236220" y="494030"/>
                  </a:moveTo>
                  <a:lnTo>
                    <a:pt x="236220" y="5868670"/>
                  </a:lnTo>
                  <a:lnTo>
                    <a:pt x="0" y="5868670"/>
                  </a:lnTo>
                  <a:lnTo>
                    <a:pt x="0" y="0"/>
                  </a:lnTo>
                  <a:lnTo>
                    <a:pt x="236220" y="0"/>
                  </a:lnTo>
                  <a:lnTo>
                    <a:pt x="236220" y="24003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11430" y="11430"/>
              <a:ext cx="5373370" cy="4245610"/>
            </a:xfrm>
            <a:custGeom>
              <a:avLst/>
              <a:gdLst/>
              <a:ahLst/>
              <a:cxnLst/>
              <a:rect r="r" b="b" t="t" l="l"/>
              <a:pathLst>
                <a:path h="4245610" w="5373370">
                  <a:moveTo>
                    <a:pt x="5373370" y="2345690"/>
                  </a:moveTo>
                  <a:lnTo>
                    <a:pt x="5373370" y="4182110"/>
                  </a:lnTo>
                  <a:cubicBezTo>
                    <a:pt x="5373370" y="4217670"/>
                    <a:pt x="5344160" y="4245610"/>
                    <a:pt x="5309870" y="4245610"/>
                  </a:cubicBezTo>
                  <a:lnTo>
                    <a:pt x="5201920" y="4245610"/>
                  </a:lnTo>
                  <a:cubicBezTo>
                    <a:pt x="5166360" y="4245610"/>
                    <a:pt x="5138420" y="4216400"/>
                    <a:pt x="5138420" y="4182110"/>
                  </a:cubicBezTo>
                  <a:lnTo>
                    <a:pt x="5138420" y="2345690"/>
                  </a:lnTo>
                  <a:cubicBezTo>
                    <a:pt x="5138420" y="2310130"/>
                    <a:pt x="5167630" y="2282190"/>
                    <a:pt x="5201920" y="2282190"/>
                  </a:cubicBezTo>
                  <a:lnTo>
                    <a:pt x="5309870" y="2282190"/>
                  </a:lnTo>
                  <a:cubicBezTo>
                    <a:pt x="5344160" y="2282190"/>
                    <a:pt x="5373370" y="2310130"/>
                    <a:pt x="5373370" y="2345690"/>
                  </a:cubicBezTo>
                  <a:close/>
                  <a:moveTo>
                    <a:pt x="5126990" y="0"/>
                  </a:moveTo>
                  <a:lnTo>
                    <a:pt x="246380" y="0"/>
                  </a:lnTo>
                  <a:cubicBezTo>
                    <a:pt x="110490" y="0"/>
                    <a:pt x="0" y="110490"/>
                    <a:pt x="0" y="246380"/>
                  </a:cubicBezTo>
                  <a:lnTo>
                    <a:pt x="0" y="458470"/>
                  </a:lnTo>
                  <a:lnTo>
                    <a:pt x="5373370" y="458470"/>
                  </a:lnTo>
                  <a:lnTo>
                    <a:pt x="5373370" y="246380"/>
                  </a:lnTo>
                  <a:cubicBezTo>
                    <a:pt x="5373370" y="110490"/>
                    <a:pt x="5262880" y="0"/>
                    <a:pt x="5126990" y="0"/>
                  </a:cubicBezTo>
                  <a:close/>
                </a:path>
              </a:pathLst>
            </a:custGeom>
            <a:solidFill>
              <a:srgbClr val="4B6FED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220980" y="160020"/>
              <a:ext cx="651510" cy="162560"/>
            </a:xfrm>
            <a:custGeom>
              <a:avLst/>
              <a:gdLst/>
              <a:ahLst/>
              <a:cxnLst/>
              <a:rect r="r" b="b" t="t" l="l"/>
              <a:pathLst>
                <a:path h="162560" w="651510">
                  <a:moveTo>
                    <a:pt x="162560" y="81280"/>
                  </a:moveTo>
                  <a:cubicBezTo>
                    <a:pt x="162560" y="125730"/>
                    <a:pt x="125730" y="162560"/>
                    <a:pt x="81280" y="162560"/>
                  </a:cubicBezTo>
                  <a:cubicBezTo>
                    <a:pt x="36830" y="162560"/>
                    <a:pt x="0" y="125730"/>
                    <a:pt x="0" y="81280"/>
                  </a:cubicBezTo>
                  <a:cubicBezTo>
                    <a:pt x="0" y="36830"/>
                    <a:pt x="36830" y="0"/>
                    <a:pt x="81280" y="0"/>
                  </a:cubicBezTo>
                  <a:cubicBezTo>
                    <a:pt x="125730" y="0"/>
                    <a:pt x="162560" y="35560"/>
                    <a:pt x="162560" y="81280"/>
                  </a:cubicBezTo>
                  <a:close/>
                  <a:moveTo>
                    <a:pt x="570230" y="0"/>
                  </a:moveTo>
                  <a:cubicBezTo>
                    <a:pt x="525780" y="0"/>
                    <a:pt x="488950" y="36830"/>
                    <a:pt x="488950" y="81280"/>
                  </a:cubicBezTo>
                  <a:cubicBezTo>
                    <a:pt x="488950" y="125730"/>
                    <a:pt x="525780" y="162560"/>
                    <a:pt x="570230" y="162560"/>
                  </a:cubicBezTo>
                  <a:cubicBezTo>
                    <a:pt x="614680" y="162560"/>
                    <a:pt x="651510" y="125730"/>
                    <a:pt x="651510" y="81280"/>
                  </a:cubicBezTo>
                  <a:cubicBezTo>
                    <a:pt x="651510" y="36830"/>
                    <a:pt x="614680" y="0"/>
                    <a:pt x="570230" y="0"/>
                  </a:cubicBezTo>
                  <a:close/>
                  <a:moveTo>
                    <a:pt x="325120" y="0"/>
                  </a:moveTo>
                  <a:cubicBezTo>
                    <a:pt x="280670" y="0"/>
                    <a:pt x="243840" y="36830"/>
                    <a:pt x="243840" y="81280"/>
                  </a:cubicBezTo>
                  <a:cubicBezTo>
                    <a:pt x="243840" y="125730"/>
                    <a:pt x="280670" y="162560"/>
                    <a:pt x="325120" y="162560"/>
                  </a:cubicBezTo>
                  <a:cubicBezTo>
                    <a:pt x="369570" y="162560"/>
                    <a:pt x="406400" y="125730"/>
                    <a:pt x="406400" y="81280"/>
                  </a:cubicBezTo>
                  <a:cubicBezTo>
                    <a:pt x="406400" y="36830"/>
                    <a:pt x="370840" y="0"/>
                    <a:pt x="32512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0" y="0"/>
              <a:ext cx="53975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5397500">
                  <a:moveTo>
                    <a:pt x="5137150" y="0"/>
                  </a:moveTo>
                  <a:lnTo>
                    <a:pt x="259080" y="0"/>
                  </a:lnTo>
                  <a:cubicBezTo>
                    <a:pt x="115570" y="0"/>
                    <a:pt x="0" y="115570"/>
                    <a:pt x="0" y="259080"/>
                  </a:cubicBezTo>
                  <a:lnTo>
                    <a:pt x="0" y="6090920"/>
                  </a:lnTo>
                  <a:cubicBezTo>
                    <a:pt x="0" y="6234430"/>
                    <a:pt x="115570" y="6350000"/>
                    <a:pt x="259080" y="6350000"/>
                  </a:cubicBezTo>
                  <a:lnTo>
                    <a:pt x="5137150" y="6350000"/>
                  </a:lnTo>
                  <a:cubicBezTo>
                    <a:pt x="5140960" y="6350000"/>
                    <a:pt x="5143500" y="6350000"/>
                    <a:pt x="5147310" y="6350000"/>
                  </a:cubicBezTo>
                  <a:lnTo>
                    <a:pt x="5148580" y="6350000"/>
                  </a:lnTo>
                  <a:cubicBezTo>
                    <a:pt x="5149850" y="6350000"/>
                    <a:pt x="5149850" y="6350000"/>
                    <a:pt x="5151120" y="6350000"/>
                  </a:cubicBezTo>
                  <a:cubicBezTo>
                    <a:pt x="5288280" y="6343650"/>
                    <a:pt x="5397500" y="6230620"/>
                    <a:pt x="5397500" y="6092190"/>
                  </a:cubicBezTo>
                  <a:lnTo>
                    <a:pt x="5397500" y="4145280"/>
                  </a:lnTo>
                  <a:lnTo>
                    <a:pt x="5397500" y="2406650"/>
                  </a:lnTo>
                  <a:lnTo>
                    <a:pt x="5397500" y="471170"/>
                  </a:lnTo>
                  <a:lnTo>
                    <a:pt x="5397500" y="259080"/>
                  </a:lnTo>
                  <a:cubicBezTo>
                    <a:pt x="5396230" y="115570"/>
                    <a:pt x="5279390" y="0"/>
                    <a:pt x="5137150" y="0"/>
                  </a:cubicBezTo>
                  <a:close/>
                  <a:moveTo>
                    <a:pt x="259080" y="22860"/>
                  </a:moveTo>
                  <a:lnTo>
                    <a:pt x="5137150" y="22860"/>
                  </a:lnTo>
                  <a:cubicBezTo>
                    <a:pt x="5267960" y="22860"/>
                    <a:pt x="5373370" y="128270"/>
                    <a:pt x="5373370" y="259080"/>
                  </a:cubicBezTo>
                  <a:lnTo>
                    <a:pt x="5373370" y="459740"/>
                  </a:lnTo>
                  <a:lnTo>
                    <a:pt x="5147310" y="459740"/>
                  </a:lnTo>
                  <a:lnTo>
                    <a:pt x="22860" y="459740"/>
                  </a:lnTo>
                  <a:lnTo>
                    <a:pt x="22860" y="259080"/>
                  </a:lnTo>
                  <a:cubicBezTo>
                    <a:pt x="22860" y="128270"/>
                    <a:pt x="128270" y="22860"/>
                    <a:pt x="259080" y="22860"/>
                  </a:cubicBezTo>
                  <a:close/>
                  <a:moveTo>
                    <a:pt x="22860" y="6090920"/>
                  </a:moveTo>
                  <a:lnTo>
                    <a:pt x="22860" y="481330"/>
                  </a:lnTo>
                  <a:lnTo>
                    <a:pt x="5137150" y="481330"/>
                  </a:lnTo>
                  <a:lnTo>
                    <a:pt x="5137150" y="6327140"/>
                  </a:lnTo>
                  <a:lnTo>
                    <a:pt x="259080" y="6327140"/>
                  </a:lnTo>
                  <a:cubicBezTo>
                    <a:pt x="128270" y="6327140"/>
                    <a:pt x="22860" y="6221730"/>
                    <a:pt x="22860" y="6090920"/>
                  </a:cubicBezTo>
                  <a:close/>
                  <a:moveTo>
                    <a:pt x="5373370" y="6090920"/>
                  </a:moveTo>
                  <a:cubicBezTo>
                    <a:pt x="5373370" y="6214110"/>
                    <a:pt x="5279390" y="6314440"/>
                    <a:pt x="5158740" y="6325870"/>
                  </a:cubicBezTo>
                  <a:lnTo>
                    <a:pt x="5158740" y="4216400"/>
                  </a:lnTo>
                  <a:cubicBezTo>
                    <a:pt x="5181600" y="4248150"/>
                    <a:pt x="5218430" y="4269740"/>
                    <a:pt x="5260340" y="4269740"/>
                  </a:cubicBezTo>
                  <a:lnTo>
                    <a:pt x="5270500" y="4269740"/>
                  </a:lnTo>
                  <a:cubicBezTo>
                    <a:pt x="5312410" y="4269740"/>
                    <a:pt x="5350510" y="4248150"/>
                    <a:pt x="5372100" y="4216400"/>
                  </a:cubicBezTo>
                  <a:lnTo>
                    <a:pt x="5372100" y="6090920"/>
                  </a:lnTo>
                  <a:lnTo>
                    <a:pt x="5373370" y="6090920"/>
                  </a:lnTo>
                  <a:close/>
                  <a:moveTo>
                    <a:pt x="5158740" y="4145280"/>
                  </a:moveTo>
                  <a:lnTo>
                    <a:pt x="5158740" y="2406650"/>
                  </a:lnTo>
                  <a:cubicBezTo>
                    <a:pt x="5158740" y="2350770"/>
                    <a:pt x="5204460" y="2305050"/>
                    <a:pt x="5260340" y="2305050"/>
                  </a:cubicBezTo>
                  <a:lnTo>
                    <a:pt x="5270500" y="2305050"/>
                  </a:lnTo>
                  <a:cubicBezTo>
                    <a:pt x="5326380" y="2305050"/>
                    <a:pt x="5372100" y="2350770"/>
                    <a:pt x="5372100" y="2406650"/>
                  </a:cubicBezTo>
                  <a:lnTo>
                    <a:pt x="5372100" y="4145280"/>
                  </a:lnTo>
                  <a:cubicBezTo>
                    <a:pt x="5372100" y="4201160"/>
                    <a:pt x="5326380" y="4246880"/>
                    <a:pt x="5270500" y="4246880"/>
                  </a:cubicBezTo>
                  <a:lnTo>
                    <a:pt x="5260340" y="4246880"/>
                  </a:lnTo>
                  <a:cubicBezTo>
                    <a:pt x="5204460" y="4246880"/>
                    <a:pt x="5158740" y="4201160"/>
                    <a:pt x="5158740" y="4145280"/>
                  </a:cubicBezTo>
                  <a:close/>
                  <a:moveTo>
                    <a:pt x="5271770" y="2282190"/>
                  </a:moveTo>
                  <a:lnTo>
                    <a:pt x="5261610" y="2282190"/>
                  </a:lnTo>
                  <a:cubicBezTo>
                    <a:pt x="5219700" y="2282190"/>
                    <a:pt x="5181600" y="2303780"/>
                    <a:pt x="5160010" y="2335530"/>
                  </a:cubicBezTo>
                  <a:lnTo>
                    <a:pt x="5160010" y="481330"/>
                  </a:lnTo>
                  <a:lnTo>
                    <a:pt x="5374640" y="481330"/>
                  </a:lnTo>
                  <a:lnTo>
                    <a:pt x="5374640" y="2334260"/>
                  </a:lnTo>
                  <a:cubicBezTo>
                    <a:pt x="5350510" y="2303780"/>
                    <a:pt x="5313680" y="2282190"/>
                    <a:pt x="5271770" y="2282190"/>
                  </a:cubicBezTo>
                  <a:close/>
                  <a:moveTo>
                    <a:pt x="302260" y="332740"/>
                  </a:moveTo>
                  <a:cubicBezTo>
                    <a:pt x="353060" y="332740"/>
                    <a:pt x="394970" y="290830"/>
                    <a:pt x="394970" y="240030"/>
                  </a:cubicBezTo>
                  <a:cubicBezTo>
                    <a:pt x="394970" y="189230"/>
                    <a:pt x="353060" y="147320"/>
                    <a:pt x="302260" y="147320"/>
                  </a:cubicBezTo>
                  <a:cubicBezTo>
                    <a:pt x="251460" y="147320"/>
                    <a:pt x="209550" y="190500"/>
                    <a:pt x="209550" y="241300"/>
                  </a:cubicBezTo>
                  <a:cubicBezTo>
                    <a:pt x="209550" y="292100"/>
                    <a:pt x="251460" y="332740"/>
                    <a:pt x="302260" y="332740"/>
                  </a:cubicBezTo>
                  <a:close/>
                  <a:moveTo>
                    <a:pt x="302260" y="171450"/>
                  </a:moveTo>
                  <a:cubicBezTo>
                    <a:pt x="340360" y="171450"/>
                    <a:pt x="372110" y="203200"/>
                    <a:pt x="372110" y="241300"/>
                  </a:cubicBezTo>
                  <a:cubicBezTo>
                    <a:pt x="372110" y="279400"/>
                    <a:pt x="340360" y="311150"/>
                    <a:pt x="302260" y="311150"/>
                  </a:cubicBezTo>
                  <a:cubicBezTo>
                    <a:pt x="264160" y="311150"/>
                    <a:pt x="232410" y="279400"/>
                    <a:pt x="232410" y="241300"/>
                  </a:cubicBezTo>
                  <a:cubicBezTo>
                    <a:pt x="232410" y="201930"/>
                    <a:pt x="264160" y="171450"/>
                    <a:pt x="302260" y="171450"/>
                  </a:cubicBezTo>
                  <a:close/>
                  <a:moveTo>
                    <a:pt x="546100" y="332740"/>
                  </a:moveTo>
                  <a:cubicBezTo>
                    <a:pt x="596900" y="332740"/>
                    <a:pt x="638810" y="290830"/>
                    <a:pt x="638810" y="240030"/>
                  </a:cubicBezTo>
                  <a:cubicBezTo>
                    <a:pt x="638810" y="189230"/>
                    <a:pt x="596900" y="148590"/>
                    <a:pt x="546100" y="148590"/>
                  </a:cubicBezTo>
                  <a:cubicBezTo>
                    <a:pt x="495300" y="148590"/>
                    <a:pt x="454660" y="190500"/>
                    <a:pt x="454660" y="241300"/>
                  </a:cubicBezTo>
                  <a:cubicBezTo>
                    <a:pt x="454660" y="292100"/>
                    <a:pt x="495300" y="332740"/>
                    <a:pt x="546100" y="332740"/>
                  </a:cubicBezTo>
                  <a:close/>
                  <a:moveTo>
                    <a:pt x="546100" y="171450"/>
                  </a:moveTo>
                  <a:cubicBezTo>
                    <a:pt x="584200" y="171450"/>
                    <a:pt x="615950" y="203200"/>
                    <a:pt x="615950" y="241300"/>
                  </a:cubicBezTo>
                  <a:cubicBezTo>
                    <a:pt x="615950" y="279400"/>
                    <a:pt x="584200" y="311150"/>
                    <a:pt x="546100" y="311150"/>
                  </a:cubicBezTo>
                  <a:cubicBezTo>
                    <a:pt x="508000" y="311150"/>
                    <a:pt x="476250" y="279400"/>
                    <a:pt x="476250" y="241300"/>
                  </a:cubicBezTo>
                  <a:cubicBezTo>
                    <a:pt x="476250" y="201930"/>
                    <a:pt x="508000" y="171450"/>
                    <a:pt x="546100" y="171450"/>
                  </a:cubicBezTo>
                  <a:close/>
                  <a:moveTo>
                    <a:pt x="791210" y="332740"/>
                  </a:moveTo>
                  <a:cubicBezTo>
                    <a:pt x="842010" y="332740"/>
                    <a:pt x="883920" y="290830"/>
                    <a:pt x="883920" y="240030"/>
                  </a:cubicBezTo>
                  <a:cubicBezTo>
                    <a:pt x="883920" y="189230"/>
                    <a:pt x="842010" y="147320"/>
                    <a:pt x="791210" y="147320"/>
                  </a:cubicBezTo>
                  <a:cubicBezTo>
                    <a:pt x="740410" y="147320"/>
                    <a:pt x="698500" y="190500"/>
                    <a:pt x="698500" y="241300"/>
                  </a:cubicBezTo>
                  <a:cubicBezTo>
                    <a:pt x="698500" y="292100"/>
                    <a:pt x="740410" y="332740"/>
                    <a:pt x="791210" y="332740"/>
                  </a:cubicBezTo>
                  <a:close/>
                  <a:moveTo>
                    <a:pt x="791210" y="171450"/>
                  </a:moveTo>
                  <a:cubicBezTo>
                    <a:pt x="829310" y="171450"/>
                    <a:pt x="861060" y="203200"/>
                    <a:pt x="861060" y="241300"/>
                  </a:cubicBezTo>
                  <a:cubicBezTo>
                    <a:pt x="861060" y="279400"/>
                    <a:pt x="829310" y="311150"/>
                    <a:pt x="791210" y="311150"/>
                  </a:cubicBezTo>
                  <a:cubicBezTo>
                    <a:pt x="753110" y="311150"/>
                    <a:pt x="721360" y="279400"/>
                    <a:pt x="721360" y="241300"/>
                  </a:cubicBezTo>
                  <a:cubicBezTo>
                    <a:pt x="721360" y="201930"/>
                    <a:pt x="751840" y="171450"/>
                    <a:pt x="791210" y="171450"/>
                  </a:cubicBezTo>
                  <a:close/>
                </a:path>
              </a:pathLst>
            </a:custGeom>
            <a:solidFill>
              <a:srgbClr val="15254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852648" y="1739164"/>
            <a:ext cx="7291352" cy="6718469"/>
            <a:chOff x="0" y="0"/>
            <a:chExt cx="9721802" cy="895795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9721802" cy="2269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720"/>
                </a:lnSpc>
              </a:pPr>
              <a:r>
                <a:rPr lang="en-US" sz="5600">
                  <a:solidFill>
                    <a:srgbClr val="152544"/>
                  </a:solidFill>
                  <a:latin typeface="Play Bold"/>
                </a:rPr>
                <a:t>Hasil Wawancara dengan Narasumber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974540"/>
              <a:ext cx="9721802" cy="5983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39756" indent="-269878" lvl="1">
                <a:lnSpc>
                  <a:spcPts val="3250"/>
                </a:lnSpc>
                <a:buFont typeface="Arial"/>
                <a:buChar char="•"/>
              </a:pPr>
              <a:r>
                <a:rPr lang="en-US" sz="2500">
                  <a:solidFill>
                    <a:srgbClr val="152544"/>
                  </a:solidFill>
                  <a:latin typeface="TT Interphases"/>
                </a:rPr>
                <a:t>Pernikahan sepasang manusia 60 tahun yang lalu</a:t>
              </a:r>
            </a:p>
            <a:p>
              <a:pPr marL="539756" indent="-269878" lvl="1">
                <a:lnSpc>
                  <a:spcPts val="3250"/>
                </a:lnSpc>
                <a:buFont typeface="Arial"/>
                <a:buChar char="•"/>
              </a:pPr>
              <a:r>
                <a:rPr lang="en-US" sz="2500">
                  <a:solidFill>
                    <a:srgbClr val="152544"/>
                  </a:solidFill>
                  <a:latin typeface="TT Interphases"/>
                </a:rPr>
                <a:t>Dikaruniai 2 anak perempuan</a:t>
              </a:r>
            </a:p>
            <a:p>
              <a:pPr marL="539756" indent="-269878" lvl="1">
                <a:lnSpc>
                  <a:spcPts val="3250"/>
                </a:lnSpc>
                <a:buFont typeface="Arial"/>
                <a:buChar char="•"/>
              </a:pPr>
              <a:r>
                <a:rPr lang="en-US" sz="2500">
                  <a:solidFill>
                    <a:srgbClr val="152544"/>
                  </a:solidFill>
                  <a:latin typeface="TT Interphases"/>
                </a:rPr>
                <a:t>Suami selingkuh dan istri minta cerai</a:t>
              </a:r>
            </a:p>
            <a:p>
              <a:pPr marL="539756" indent="-269878" lvl="1">
                <a:lnSpc>
                  <a:spcPts val="3250"/>
                </a:lnSpc>
                <a:buFont typeface="Arial"/>
                <a:buChar char="•"/>
              </a:pPr>
              <a:r>
                <a:rPr lang="en-US" sz="2500">
                  <a:solidFill>
                    <a:srgbClr val="152544"/>
                  </a:solidFill>
                  <a:latin typeface="TT Interphases"/>
                </a:rPr>
                <a:t>Anak pertama dibawa istri, anak kedua dibawa suami</a:t>
              </a:r>
            </a:p>
            <a:p>
              <a:pPr marL="539756" indent="-269878" lvl="1">
                <a:lnSpc>
                  <a:spcPts val="3250"/>
                </a:lnSpc>
                <a:buFont typeface="Arial"/>
                <a:buChar char="•"/>
              </a:pPr>
              <a:r>
                <a:rPr lang="en-US" sz="2500">
                  <a:solidFill>
                    <a:srgbClr val="152544"/>
                  </a:solidFill>
                  <a:latin typeface="TT Interphases"/>
                </a:rPr>
                <a:t>Keluarga baru suami tidak bertahan lama dan suami kembali tebar pesona</a:t>
              </a:r>
            </a:p>
            <a:p>
              <a:pPr marL="539756" indent="-269878" lvl="1">
                <a:lnSpc>
                  <a:spcPts val="3250"/>
                </a:lnSpc>
                <a:buFont typeface="Arial"/>
                <a:buChar char="•"/>
              </a:pPr>
              <a:r>
                <a:rPr lang="en-US" sz="2500">
                  <a:solidFill>
                    <a:srgbClr val="152544"/>
                  </a:solidFill>
                  <a:latin typeface="TT Interphases"/>
                </a:rPr>
                <a:t>Istri menikah lagi</a:t>
              </a:r>
            </a:p>
            <a:p>
              <a:pPr marL="539756" indent="-269878" lvl="1">
                <a:lnSpc>
                  <a:spcPts val="3250"/>
                </a:lnSpc>
                <a:buFont typeface="Arial"/>
                <a:buChar char="•"/>
              </a:pPr>
              <a:r>
                <a:rPr lang="en-US" sz="2500">
                  <a:solidFill>
                    <a:srgbClr val="152544"/>
                  </a:solidFill>
                  <a:latin typeface="TT Interphases"/>
                </a:rPr>
                <a:t>Anak pertama diurus dan diasuh paman</a:t>
              </a:r>
            </a:p>
            <a:p>
              <a:pPr marL="539756" indent="-269878" lvl="1">
                <a:lnSpc>
                  <a:spcPts val="3250"/>
                </a:lnSpc>
                <a:buFont typeface="Arial"/>
                <a:buChar char="•"/>
              </a:pPr>
              <a:r>
                <a:rPr lang="en-US" sz="2500">
                  <a:solidFill>
                    <a:srgbClr val="152544"/>
                  </a:solidFill>
                  <a:latin typeface="TT Interphases"/>
                </a:rPr>
                <a:t>Komunikasi tidak terbentuk dengan baik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28700" y="1028700"/>
            <a:ext cx="8227954" cy="8229600"/>
            <a:chOff x="0" y="0"/>
            <a:chExt cx="6348730" cy="6350000"/>
          </a:xfrm>
        </p:grpSpPr>
        <p:sp>
          <p:nvSpPr>
            <p:cNvPr name="Freeform 3" id="3"/>
            <p:cNvSpPr/>
            <p:nvPr/>
          </p:nvSpPr>
          <p:spPr>
            <a:xfrm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blipFill>
              <a:blip r:embed="rId2"/>
              <a:stretch>
                <a:fillRect l="-37891" r="0" t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4B6FED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15254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348711" y="1478185"/>
            <a:ext cx="6910589" cy="7340125"/>
            <a:chOff x="0" y="0"/>
            <a:chExt cx="9214119" cy="978683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9214119" cy="1470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152544"/>
                  </a:solidFill>
                  <a:latin typeface="Play Bold"/>
                </a:rPr>
                <a:t>Pembahasan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874734"/>
              <a:ext cx="9214119" cy="7912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47700" indent="-323850" lvl="1">
                <a:lnSpc>
                  <a:spcPts val="3900"/>
                </a:lnSpc>
                <a:buFont typeface="Arial"/>
                <a:buChar char="•"/>
              </a:pPr>
              <a:r>
                <a:rPr lang="en-US" sz="3000">
                  <a:solidFill>
                    <a:srgbClr val="152544"/>
                  </a:solidFill>
                  <a:latin typeface="TT Interphases"/>
                </a:rPr>
                <a:t>Pentingnya peran keluarga dalam kehidupan</a:t>
              </a:r>
            </a:p>
            <a:p>
              <a:pPr algn="just" marL="647700" indent="-323850" lvl="1">
                <a:lnSpc>
                  <a:spcPts val="3900"/>
                </a:lnSpc>
                <a:buFont typeface="Arial"/>
                <a:buChar char="•"/>
              </a:pPr>
              <a:r>
                <a:rPr lang="en-US" sz="3000">
                  <a:solidFill>
                    <a:srgbClr val="152544"/>
                  </a:solidFill>
                  <a:latin typeface="TT Interphases"/>
                </a:rPr>
                <a:t>Diperlukan komunikasi yang baik agar menjadi keluarga yang harmonis</a:t>
              </a:r>
            </a:p>
            <a:p>
              <a:pPr algn="just" marL="647700" indent="-323850" lvl="1">
                <a:lnSpc>
                  <a:spcPts val="3900"/>
                </a:lnSpc>
                <a:buFont typeface="Arial"/>
                <a:buChar char="•"/>
              </a:pPr>
              <a:r>
                <a:rPr lang="en-US" sz="3000">
                  <a:solidFill>
                    <a:srgbClr val="152544"/>
                  </a:solidFill>
                  <a:latin typeface="TT Interphases"/>
                </a:rPr>
                <a:t>Perceraian merupakan masalah yang sering dialami oleh keluarga</a:t>
              </a:r>
            </a:p>
            <a:p>
              <a:pPr algn="just" marL="647700" indent="-323850" lvl="1">
                <a:lnSpc>
                  <a:spcPts val="3900"/>
                </a:lnSpc>
                <a:buFont typeface="Arial"/>
                <a:buChar char="•"/>
              </a:pPr>
              <a:r>
                <a:rPr lang="en-US" sz="3000">
                  <a:solidFill>
                    <a:srgbClr val="152544"/>
                  </a:solidFill>
                  <a:latin typeface="TT Interphases"/>
                </a:rPr>
                <a:t>Masing-masing orang tua yang menikah lagi dan membawa anak dari pernikahan sebelumnya menyebabkan terbentuknya blended family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DAFM97Bv6Vk</dc:identifier>
  <dcterms:modified xsi:type="dcterms:W3CDTF">2011-08-01T06:04:30Z</dcterms:modified>
  <cp:revision>1</cp:revision>
  <dc:title>Kelompok 1_Kamis_PPT</dc:title>
</cp:coreProperties>
</file>