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5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4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1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C571-8E5C-4E53-BBA9-AABB89FE053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DF8B-F89A-4FA0-8E74-BF19765A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Dependencies and Normalization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Nindi Pigitha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644"/>
            <a:ext cx="9144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9"/>
          <a:stretch/>
        </p:blipFill>
        <p:spPr>
          <a:xfrm>
            <a:off x="838200" y="365125"/>
            <a:ext cx="9144000" cy="61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916369"/>
            <a:ext cx="5750490" cy="2306984"/>
          </a:xfrm>
        </p:spPr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X </a:t>
            </a:r>
            <a:r>
              <a:rPr lang="en-US" dirty="0" err="1" smtClean="0"/>
              <a:t>unik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X </a:t>
            </a:r>
            <a:r>
              <a:rPr lang="en-US" dirty="0" smtClean="0">
                <a:solidFill>
                  <a:schemeClr val="tx1"/>
                </a:solidFill>
              </a:rPr>
              <a:t>→ Y </a:t>
            </a:r>
            <a:r>
              <a:rPr lang="en-US" dirty="0" err="1" smtClean="0">
                <a:solidFill>
                  <a:schemeClr val="tx1"/>
                </a:solidFill>
              </a:rPr>
              <a:t>pasti</a:t>
            </a:r>
            <a:r>
              <a:rPr lang="en-US" dirty="0" smtClean="0">
                <a:solidFill>
                  <a:schemeClr val="tx1"/>
                </a:solidFill>
              </a:rPr>
              <a:t> FD</a:t>
            </a:r>
          </a:p>
          <a:p>
            <a:r>
              <a:rPr lang="en-US" dirty="0" smtClean="0"/>
              <a:t>X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atribut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77031" y="1590806"/>
                <a:ext cx="4647156" cy="9645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FD : X → Y 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31" y="1590806"/>
                <a:ext cx="4647156" cy="964504"/>
              </a:xfrm>
              <a:prstGeom prst="rect">
                <a:avLst/>
              </a:prstGeom>
              <a:blipFill rotWithShape="0">
                <a:blip r:embed="rId2"/>
                <a:stretch>
                  <a:fillRect l="-1830" t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67037"/>
              </p:ext>
            </p:extLst>
          </p:nvPr>
        </p:nvGraphicFramePr>
        <p:xfrm>
          <a:off x="6917151" y="1565754"/>
          <a:ext cx="212664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321"/>
                <a:gridCol w="10633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21144"/>
              </p:ext>
            </p:extLst>
          </p:nvPr>
        </p:nvGraphicFramePr>
        <p:xfrm>
          <a:off x="6956816" y="3521902"/>
          <a:ext cx="212664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321"/>
                <a:gridCol w="10633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37328"/>
              </p:ext>
            </p:extLst>
          </p:nvPr>
        </p:nvGraphicFramePr>
        <p:xfrm>
          <a:off x="838200" y="1825625"/>
          <a:ext cx="48861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39"/>
                <a:gridCol w="977239"/>
                <a:gridCol w="977239"/>
                <a:gridCol w="977239"/>
                <a:gridCol w="9772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6096000" y="1786303"/>
            <a:ext cx="5115838" cy="3046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RNo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→ Name</a:t>
            </a:r>
            <a:endParaRPr lang="en-US" dirty="0" smtClean="0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 smtClean="0">
                <a:solidFill>
                  <a:schemeClr val="tx1"/>
                </a:solidFill>
              </a:rPr>
              <a:t>→ </a:t>
            </a:r>
            <a:r>
              <a:rPr lang="en-US" dirty="0" err="1" smtClean="0">
                <a:solidFill>
                  <a:schemeClr val="tx1"/>
                </a:solidFill>
              </a:rPr>
              <a:t>RNo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RNo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→ Scores</a:t>
            </a:r>
          </a:p>
          <a:p>
            <a:pPr marL="0" indent="0">
              <a:buNone/>
            </a:pP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→ Course </a:t>
            </a:r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 smtClean="0">
                <a:solidFill>
                  <a:schemeClr val="tx1"/>
                </a:solidFill>
              </a:rPr>
              <a:t>→ Course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RNo</a:t>
            </a:r>
            <a:r>
              <a:rPr lang="en-US" dirty="0" smtClean="0"/>
              <a:t>, Name) </a:t>
            </a:r>
            <a:r>
              <a:rPr lang="en-US" dirty="0" smtClean="0">
                <a:solidFill>
                  <a:schemeClr val="tx1"/>
                </a:solidFill>
              </a:rPr>
              <a:t>→ Scores</a:t>
            </a:r>
          </a:p>
          <a:p>
            <a:pPr marL="0" indent="0">
              <a:buNone/>
            </a:pPr>
            <a:r>
              <a:rPr lang="en-US" dirty="0" smtClean="0"/>
              <a:t>(Name, Scores) </a:t>
            </a:r>
            <a:r>
              <a:rPr lang="en-US" dirty="0" smtClean="0">
                <a:solidFill>
                  <a:schemeClr val="tx1"/>
                </a:solidFill>
              </a:rPr>
              <a:t>→ (</a:t>
            </a:r>
            <a:r>
              <a:rPr lang="en-US" dirty="0" err="1" smtClean="0">
                <a:solidFill>
                  <a:schemeClr val="tx1"/>
                </a:solidFill>
              </a:rPr>
              <a:t>Dept</a:t>
            </a:r>
            <a:r>
              <a:rPr lang="en-US" dirty="0" smtClean="0">
                <a:solidFill>
                  <a:schemeClr val="tx1"/>
                </a:solidFill>
              </a:rPr>
              <a:t>, Course)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11840" y="17863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  <a:effectLst/>
              </a:rPr>
              <a:t>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11839" y="23442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/>
              </a:rPr>
              <a:t>❌</a:t>
            </a:r>
            <a:endParaRPr lang="en-US" sz="2800" dirty="0" smtClean="0">
              <a:ln>
                <a:solidFill>
                  <a:srgbClr val="92D050"/>
                </a:solidFill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11839" y="281514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  <a:effectLst/>
              </a:rPr>
              <a:t>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11839" y="33087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/>
              </a:rPr>
              <a:t>❌</a:t>
            </a:r>
            <a:endParaRPr lang="en-US" sz="2800" dirty="0" smtClean="0">
              <a:ln>
                <a:solidFill>
                  <a:srgbClr val="92D050"/>
                </a:solidFill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11838" y="38092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/>
              </a:rPr>
              <a:t>❌</a:t>
            </a:r>
            <a:endParaRPr lang="en-US" sz="2800" dirty="0" smtClean="0">
              <a:ln>
                <a:solidFill>
                  <a:srgbClr val="92D050"/>
                </a:solidFill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11837" y="42575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  <a:effectLst/>
              </a:rPr>
              <a:t>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11836" y="47580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/>
              </a:rPr>
              <a:t>❌</a:t>
            </a:r>
            <a:endParaRPr lang="en-US" sz="2800" dirty="0" smtClean="0">
              <a:ln>
                <a:solidFill>
                  <a:srgbClr val="92D050"/>
                </a:solidFill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Normalization in DBMS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310581"/>
              </p:ext>
            </p:extLst>
          </p:nvPr>
        </p:nvGraphicFramePr>
        <p:xfrm>
          <a:off x="838200" y="1825626"/>
          <a:ext cx="6308558" cy="268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691"/>
                <a:gridCol w="943691"/>
                <a:gridCol w="943691"/>
                <a:gridCol w="1309002"/>
                <a:gridCol w="975957"/>
                <a:gridCol w="1192526"/>
              </a:tblGrid>
              <a:tr h="4603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Room_No</a:t>
                      </a:r>
                      <a:endParaRPr lang="en-US" dirty="0"/>
                    </a:p>
                  </a:txBody>
                  <a:tcPr/>
                </a:tc>
              </a:tr>
              <a:tr h="3710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104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104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104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104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104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CVL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4"/>
          <p:cNvSpPr txBox="1">
            <a:spLocks/>
          </p:cNvSpPr>
          <p:nvPr/>
        </p:nvSpPr>
        <p:spPr>
          <a:xfrm>
            <a:off x="7611979" y="1576639"/>
            <a:ext cx="4360946" cy="46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Insertion Anomaly</a:t>
            </a:r>
          </a:p>
          <a:p>
            <a:pPr marL="0" indent="0">
              <a:buNone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MNM?</a:t>
            </a:r>
            <a:endParaRPr lang="en-US" dirty="0"/>
          </a:p>
          <a:p>
            <a:r>
              <a:rPr lang="en-US" dirty="0" err="1" smtClean="0"/>
              <a:t>Updation</a:t>
            </a:r>
            <a:r>
              <a:rPr lang="en-US" dirty="0" smtClean="0"/>
              <a:t> Anomaly</a:t>
            </a:r>
          </a:p>
          <a:p>
            <a:pPr marL="0" indent="0">
              <a:buNone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CSE </a:t>
            </a:r>
            <a:r>
              <a:rPr lang="en-US" dirty="0" err="1" smtClean="0"/>
              <a:t>dipindahkan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B3 room 301?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71041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Deletion Anomaly</a:t>
            </a:r>
          </a:p>
          <a:p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departemen</a:t>
            </a:r>
            <a:r>
              <a:rPr lang="en-US" sz="2800" dirty="0" smtClean="0"/>
              <a:t> MNM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1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dihapus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database?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65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Normalization in DBMS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041057"/>
              </p:ext>
            </p:extLst>
          </p:nvPr>
        </p:nvGraphicFramePr>
        <p:xfrm>
          <a:off x="1095371" y="1939926"/>
          <a:ext cx="4248154" cy="2986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9"/>
                <a:gridCol w="1171575"/>
                <a:gridCol w="1028700"/>
                <a:gridCol w="1371600"/>
              </a:tblGrid>
              <a:tr h="426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4266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42669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42669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FDG</a:t>
                      </a:r>
                      <a:endParaRPr lang="en-US" dirty="0"/>
                    </a:p>
                  </a:txBody>
                  <a:tcPr/>
                </a:tc>
              </a:tr>
              <a:tr h="42669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CVL</a:t>
                      </a:r>
                      <a:endParaRPr lang="en-US" dirty="0"/>
                    </a:p>
                  </a:txBody>
                  <a:tcPr/>
                </a:tc>
              </a:tr>
              <a:tr h="4266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42669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CVL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61156"/>
              </p:ext>
            </p:extLst>
          </p:nvPr>
        </p:nvGraphicFramePr>
        <p:xfrm>
          <a:off x="6019800" y="1939925"/>
          <a:ext cx="3477485" cy="157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002"/>
                <a:gridCol w="975957"/>
                <a:gridCol w="1192526"/>
              </a:tblGrid>
              <a:tr h="4603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Room_No</a:t>
                      </a:r>
                      <a:endParaRPr lang="en-US" dirty="0"/>
                    </a:p>
                  </a:txBody>
                  <a:tcPr/>
                </a:tc>
              </a:tr>
              <a:tr h="371043"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1043">
                <a:tc>
                  <a:txBody>
                    <a:bodyPr/>
                    <a:lstStyle/>
                    <a:p>
                      <a:r>
                        <a:rPr lang="en-US" dirty="0" smtClean="0"/>
                        <a:t>FDG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1043">
                <a:tc>
                  <a:txBody>
                    <a:bodyPr/>
                    <a:lstStyle/>
                    <a:p>
                      <a:r>
                        <a:rPr lang="en-US" dirty="0" smtClean="0"/>
                        <a:t>CVL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5A940FBC-EB0F-4ADA-B54D-8F0EE71C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11427"/>
              </p:ext>
            </p:extLst>
          </p:nvPr>
        </p:nvGraphicFramePr>
        <p:xfrm>
          <a:off x="529390" y="1608756"/>
          <a:ext cx="11237493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978">
                  <a:extLst>
                    <a:ext uri="{9D8B030D-6E8A-4147-A177-3AD203B41FA5}">
                      <a16:colId xmlns:a16="http://schemas.microsoft.com/office/drawing/2014/main" xmlns="" val="94035841"/>
                    </a:ext>
                  </a:extLst>
                </a:gridCol>
                <a:gridCol w="4812632">
                  <a:extLst>
                    <a:ext uri="{9D8B030D-6E8A-4147-A177-3AD203B41FA5}">
                      <a16:colId xmlns:a16="http://schemas.microsoft.com/office/drawing/2014/main" xmlns="" val="2377093243"/>
                    </a:ext>
                  </a:extLst>
                </a:gridCol>
                <a:gridCol w="4908883">
                  <a:extLst>
                    <a:ext uri="{9D8B030D-6E8A-4147-A177-3AD203B41FA5}">
                      <a16:colId xmlns:a16="http://schemas.microsoft.com/office/drawing/2014/main" xmlns="" val="3395486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u="none" strike="noStrike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Normal Form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u="none" strike="noStrike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u="none" strike="noStrike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Remedy (Normalization)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13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First (1NF)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Relation should have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 composite and multivalued </a:t>
                      </a:r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attributes or nested </a:t>
                      </a: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relations.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Form new relations for each multivalued </a:t>
                      </a: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attribute or nested relation.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61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Second (2NF)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For relations where primary key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contains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multiple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attributes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no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nonkey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attribute should be functionally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dependent on a part of the primary key.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Decompose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 a new relation for each partial key with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iand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dependent attribute(s). Make sure to keep a relation with the original primary key and any attributes that are fully functionally </a:t>
                      </a:r>
                    </a:p>
                    <a:p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dependent on it.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42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Third (3NF)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Relation should not have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nonkey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attribute functionally determined by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another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nonkey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attribute (or by a set of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nonkey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attributes). That is, there should be no transitive dependency of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nonkey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attribute on the primary key.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Decompose and set up a relation that includes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nonkey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attribute(s) that functionally determine(s) other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nonkey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attribute(s).</a:t>
                      </a:r>
                      <a:endParaRPr lang="id-ID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125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2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9130"/>
            <a:ext cx="10515600" cy="559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1NF</a:t>
            </a:r>
            <a:endParaRPr lang="en-US" dirty="0"/>
          </a:p>
        </p:txBody>
      </p:sp>
      <p:pic>
        <p:nvPicPr>
          <p:cNvPr id="6" name="Picture 5" descr="Nona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917892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9401"/>
            <a:ext cx="7039957" cy="752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63030"/>
            <a:ext cx="703995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70" y="573744"/>
            <a:ext cx="10515600" cy="559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2NF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0" y="1132966"/>
            <a:ext cx="7078063" cy="1152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49" y="2389581"/>
            <a:ext cx="7049484" cy="1133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49" y="3869901"/>
            <a:ext cx="7297168" cy="7716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9" y="4707564"/>
            <a:ext cx="8421275" cy="800212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75570" y="5700927"/>
            <a:ext cx="10515600" cy="559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</a:t>
            </a:r>
            <a:r>
              <a:rPr lang="en-US" dirty="0" smtClean="0"/>
              <a:t>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03328"/>
            <a:ext cx="509658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442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Functional Dependencies and Normalization</vt:lpstr>
      <vt:lpstr>Functional Dependency</vt:lpstr>
      <vt:lpstr>Functional Dependency</vt:lpstr>
      <vt:lpstr>Need of Normalization in DBMS</vt:lpstr>
      <vt:lpstr>Need of Normalization in DBMS</vt:lpstr>
      <vt:lpstr>Normalization</vt:lpstr>
      <vt:lpstr>1NF</vt:lpstr>
      <vt:lpstr>2NF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Dependencies and Normalization</dc:title>
  <dc:creator>NINDI PIGITHA</dc:creator>
  <cp:lastModifiedBy>NINDI PIGITHA</cp:lastModifiedBy>
  <cp:revision>12</cp:revision>
  <dcterms:created xsi:type="dcterms:W3CDTF">2022-09-29T20:57:57Z</dcterms:created>
  <dcterms:modified xsi:type="dcterms:W3CDTF">2022-09-30T00:07:03Z</dcterms:modified>
</cp:coreProperties>
</file>