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469" r:id="rId8"/>
    <p:sldId id="289" r:id="rId9"/>
    <p:sldId id="348" r:id="rId10"/>
    <p:sldId id="349" r:id="rId11"/>
    <p:sldId id="468" r:id="rId12"/>
    <p:sldId id="470" r:id="rId13"/>
    <p:sldId id="282" r:id="rId14"/>
    <p:sldId id="283" r:id="rId15"/>
    <p:sldId id="284" r:id="rId16"/>
    <p:sldId id="285" r:id="rId17"/>
    <p:sldId id="286" r:id="rId18"/>
    <p:sldId id="287" r:id="rId19"/>
    <p:sldId id="288" r:id="rId20"/>
    <p:sldId id="262" r:id="rId21"/>
    <p:sldId id="471" r:id="rId22"/>
    <p:sldId id="263" r:id="rId23"/>
    <p:sldId id="264" r:id="rId24"/>
    <p:sldId id="265" r:id="rId25"/>
    <p:sldId id="266" r:id="rId26"/>
    <p:sldId id="267" r:id="rId27"/>
    <p:sldId id="268" r:id="rId28"/>
    <p:sldId id="271" r:id="rId29"/>
    <p:sldId id="273" r:id="rId30"/>
    <p:sldId id="278" r:id="rId31"/>
    <p:sldId id="272" r:id="rId32"/>
    <p:sldId id="279" r:id="rId33"/>
    <p:sldId id="274" r:id="rId34"/>
    <p:sldId id="280" r:id="rId35"/>
    <p:sldId id="275" r:id="rId36"/>
    <p:sldId id="281"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63" d="100"/>
          <a:sy n="63" d="100"/>
        </p:scale>
        <p:origin x="5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2F3C-D2E6-618C-880D-01ED4059A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3AA6306-17AE-F811-12CF-1BB3BEA6D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BC001470-24CF-D1B1-AAAC-77C4EDD8D091}"/>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5" name="Footer Placeholder 4">
            <a:extLst>
              <a:ext uri="{FF2B5EF4-FFF2-40B4-BE49-F238E27FC236}">
                <a16:creationId xmlns:a16="http://schemas.microsoft.com/office/drawing/2014/main" id="{A734C443-5EAE-B287-C8DF-555BC83D0E5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E943B32-2FF1-1FB6-12F1-7E16C760E2CA}"/>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213902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A36D-5A7F-7934-781D-98923B81C7D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CB5CA45-3415-D0B4-E588-1747D4DA09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CB68475-580E-9DD1-958E-977D4078BA69}"/>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5" name="Footer Placeholder 4">
            <a:extLst>
              <a:ext uri="{FF2B5EF4-FFF2-40B4-BE49-F238E27FC236}">
                <a16:creationId xmlns:a16="http://schemas.microsoft.com/office/drawing/2014/main" id="{01C53902-CA3A-5DDB-28C7-E88FED45221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22949FB-3A14-8D17-8F95-9F8FCABBA00C}"/>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332149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0CF15-6330-A9DF-F57B-723E68342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C321E2B-E9B6-1E07-7609-46FD27EBF4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3B4FBF-B67F-48D9-200D-B9E7B54827B4}"/>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5" name="Footer Placeholder 4">
            <a:extLst>
              <a:ext uri="{FF2B5EF4-FFF2-40B4-BE49-F238E27FC236}">
                <a16:creationId xmlns:a16="http://schemas.microsoft.com/office/drawing/2014/main" id="{C9BFBB5A-1C75-6838-2EC9-7F0189E3EF2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DD6ACA5-F55D-50FD-0E53-CD0AD10000B0}"/>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84065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endParaRPr lang="id-ID"/>
          </a:p>
        </p:txBody>
      </p:sp>
      <p:sp>
        <p:nvSpPr>
          <p:cNvPr id="3" name="Text Placeholder 2"/>
          <p:cNvSpPr>
            <a:spLocks noGrp="1"/>
          </p:cNvSpPr>
          <p:nvPr>
            <p:ph type="body"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802967" y="1827213"/>
            <a:ext cx="4775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8">
            <a:extLst>
              <a:ext uri="{FF2B5EF4-FFF2-40B4-BE49-F238E27FC236}">
                <a16:creationId xmlns:a16="http://schemas.microsoft.com/office/drawing/2014/main" id="{ADA038E2-26F4-8D46-B706-A0AB81B215F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36911A26-9071-158A-729B-1E2356C0D2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D61EEA74-EDCD-3E9F-C97E-EE41F2CBED6B}"/>
              </a:ext>
            </a:extLst>
          </p:cNvPr>
          <p:cNvSpPr>
            <a:spLocks noGrp="1" noChangeArrowheads="1"/>
          </p:cNvSpPr>
          <p:nvPr>
            <p:ph type="sldNum" sz="quarter" idx="12"/>
          </p:nvPr>
        </p:nvSpPr>
        <p:spPr>
          <a:ln/>
        </p:spPr>
        <p:txBody>
          <a:bodyPr/>
          <a:lstStyle>
            <a:lvl1pPr>
              <a:defRPr/>
            </a:lvl1pPr>
          </a:lstStyle>
          <a:p>
            <a:fld id="{ED131F16-FDE3-4A40-A66A-0802403F0510}" type="slidenum">
              <a:rPr lang="en-US" altLang="en-US"/>
              <a:pPr/>
              <a:t>‹#›</a:t>
            </a:fld>
            <a:endParaRPr lang="en-US" altLang="en-US"/>
          </a:p>
        </p:txBody>
      </p:sp>
    </p:spTree>
    <p:extLst>
      <p:ext uri="{BB962C8B-B14F-4D97-AF65-F5344CB8AC3E}">
        <p14:creationId xmlns:p14="http://schemas.microsoft.com/office/powerpoint/2010/main" val="3324613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endParaRPr lang="id-ID"/>
          </a:p>
        </p:txBody>
      </p:sp>
      <p:sp>
        <p:nvSpPr>
          <p:cNvPr id="3" name="Text Placeholder 2"/>
          <p:cNvSpPr>
            <a:spLocks noGrp="1"/>
          </p:cNvSpPr>
          <p:nvPr>
            <p:ph type="body"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quarter" idx="2"/>
          </p:nvPr>
        </p:nvSpPr>
        <p:spPr>
          <a:xfrm>
            <a:off x="6802967" y="1827213"/>
            <a:ext cx="477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Content Placeholder 4"/>
          <p:cNvSpPr>
            <a:spLocks noGrp="1"/>
          </p:cNvSpPr>
          <p:nvPr>
            <p:ph sz="quarter" idx="3"/>
          </p:nvPr>
        </p:nvSpPr>
        <p:spPr>
          <a:xfrm>
            <a:off x="6802967" y="3960813"/>
            <a:ext cx="4775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Rectangle 8">
            <a:extLst>
              <a:ext uri="{FF2B5EF4-FFF2-40B4-BE49-F238E27FC236}">
                <a16:creationId xmlns:a16="http://schemas.microsoft.com/office/drawing/2014/main" id="{5BA58E63-302E-857A-AEC6-E55A9FA18018}"/>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84920667-07B5-6BBD-A241-DD91360EDE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10">
            <a:extLst>
              <a:ext uri="{FF2B5EF4-FFF2-40B4-BE49-F238E27FC236}">
                <a16:creationId xmlns:a16="http://schemas.microsoft.com/office/drawing/2014/main" id="{8E39CF66-2831-2CF0-0F5C-0A718721C503}"/>
              </a:ext>
            </a:extLst>
          </p:cNvPr>
          <p:cNvSpPr>
            <a:spLocks noGrp="1" noChangeArrowheads="1"/>
          </p:cNvSpPr>
          <p:nvPr>
            <p:ph type="sldNum" sz="quarter" idx="12"/>
          </p:nvPr>
        </p:nvSpPr>
        <p:spPr>
          <a:ln/>
        </p:spPr>
        <p:txBody>
          <a:bodyPr/>
          <a:lstStyle>
            <a:lvl1pPr>
              <a:defRPr/>
            </a:lvl1pPr>
          </a:lstStyle>
          <a:p>
            <a:fld id="{08047FB1-6A44-4F39-943F-1BE7D798AE1B}" type="slidenum">
              <a:rPr lang="en-US" altLang="en-US"/>
              <a:pPr/>
              <a:t>‹#›</a:t>
            </a:fld>
            <a:endParaRPr lang="en-US" altLang="en-US"/>
          </a:p>
        </p:txBody>
      </p:sp>
    </p:spTree>
    <p:extLst>
      <p:ext uri="{BB962C8B-B14F-4D97-AF65-F5344CB8AC3E}">
        <p14:creationId xmlns:p14="http://schemas.microsoft.com/office/powerpoint/2010/main" val="1833166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826684" y="301625"/>
            <a:ext cx="9751483" cy="5640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3" name="Rectangle 8">
            <a:extLst>
              <a:ext uri="{FF2B5EF4-FFF2-40B4-BE49-F238E27FC236}">
                <a16:creationId xmlns:a16="http://schemas.microsoft.com/office/drawing/2014/main" id="{7ED4336D-3CD6-4A02-82B2-A6C76ED2DFC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9421DD54-3C5D-7A72-A2E1-450DC03A34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01E2E3D0-8ACB-5BB1-23DD-718E915341FD}"/>
              </a:ext>
            </a:extLst>
          </p:cNvPr>
          <p:cNvSpPr>
            <a:spLocks noGrp="1" noChangeArrowheads="1"/>
          </p:cNvSpPr>
          <p:nvPr>
            <p:ph type="sldNum" sz="quarter" idx="12"/>
          </p:nvPr>
        </p:nvSpPr>
        <p:spPr>
          <a:ln/>
        </p:spPr>
        <p:txBody>
          <a:bodyPr/>
          <a:lstStyle>
            <a:lvl1pPr>
              <a:defRPr/>
            </a:lvl1pPr>
          </a:lstStyle>
          <a:p>
            <a:fld id="{F1770624-04CC-44BF-9899-37CA3CDB636B}" type="slidenum">
              <a:rPr lang="en-US" altLang="en-US"/>
              <a:pPr/>
              <a:t>‹#›</a:t>
            </a:fld>
            <a:endParaRPr lang="en-US" altLang="en-US"/>
          </a:p>
        </p:txBody>
      </p:sp>
    </p:spTree>
    <p:extLst>
      <p:ext uri="{BB962C8B-B14F-4D97-AF65-F5344CB8AC3E}">
        <p14:creationId xmlns:p14="http://schemas.microsoft.com/office/powerpoint/2010/main" val="83003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98CB-343F-A6B7-2426-D1F891E1D74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2619EB5-7937-A107-2726-67AB4B2B98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2999052-C608-3750-CE26-0DA98991B565}"/>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5" name="Footer Placeholder 4">
            <a:extLst>
              <a:ext uri="{FF2B5EF4-FFF2-40B4-BE49-F238E27FC236}">
                <a16:creationId xmlns:a16="http://schemas.microsoft.com/office/drawing/2014/main" id="{9040C2A8-E182-D3E9-049E-BBC203A5229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FAC8966-02CC-D3BC-B4E5-AA72DE1CF911}"/>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245564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FC6A-5F81-6107-2739-395661CA61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A2C38AFA-8C80-6A18-2B3E-D99B238159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23FE3-BA8D-8FAA-4CF6-FA51E28C986D}"/>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5" name="Footer Placeholder 4">
            <a:extLst>
              <a:ext uri="{FF2B5EF4-FFF2-40B4-BE49-F238E27FC236}">
                <a16:creationId xmlns:a16="http://schemas.microsoft.com/office/drawing/2014/main" id="{14A7D613-F802-8F47-C09D-21C312FD922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DD273A3-D0F0-D4DB-753F-C9E9346798FA}"/>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184947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C1D4-A25F-8FB5-EA6F-7D6765FB212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85B23FD-0B98-5F10-BF26-3085A1809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B9DA988-212F-978A-3552-379CFD2E10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22A4F8E-C939-0F47-D813-85B680DF2A46}"/>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6" name="Footer Placeholder 5">
            <a:extLst>
              <a:ext uri="{FF2B5EF4-FFF2-40B4-BE49-F238E27FC236}">
                <a16:creationId xmlns:a16="http://schemas.microsoft.com/office/drawing/2014/main" id="{C14AC13C-2189-BDD1-F5E6-13A0F4BA499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1CBC38A-CE20-F72B-525D-C375EDE54465}"/>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63113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AF93-6CA2-E99C-B046-F483B3EC07D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5D75A50-BA21-9729-AEE4-7E30722AD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1C246-9C7B-77E7-9DF8-05BFFAEC40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F3CA5E7-A14C-70F0-E5C7-5104D358B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B47E4-1104-8E10-6400-FD5E25EE3D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26E90F9-14CF-F281-2543-4657D5AE1896}"/>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8" name="Footer Placeholder 7">
            <a:extLst>
              <a:ext uri="{FF2B5EF4-FFF2-40B4-BE49-F238E27FC236}">
                <a16:creationId xmlns:a16="http://schemas.microsoft.com/office/drawing/2014/main" id="{2587DA7C-AA04-7D8A-2DB8-7AE5095DC06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C052406-5454-C0BB-31C8-321260BD8036}"/>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201240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7F2C-7800-7369-A4B1-71BD6F0912C6}"/>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4B25E8E-F158-679B-91CD-55C40CDD8817}"/>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4" name="Footer Placeholder 3">
            <a:extLst>
              <a:ext uri="{FF2B5EF4-FFF2-40B4-BE49-F238E27FC236}">
                <a16:creationId xmlns:a16="http://schemas.microsoft.com/office/drawing/2014/main" id="{8A94198A-4AFB-4607-DCC8-0D58881CCF7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A75C991-5F00-13DA-04B0-D593F74F337D}"/>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36056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06080-F02C-58EB-195E-039D88F0EE0F}"/>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3" name="Footer Placeholder 2">
            <a:extLst>
              <a:ext uri="{FF2B5EF4-FFF2-40B4-BE49-F238E27FC236}">
                <a16:creationId xmlns:a16="http://schemas.microsoft.com/office/drawing/2014/main" id="{D7A5CDBE-9741-1FCC-045D-7214C5749F7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CABBCFE-7CFF-FAB4-5403-72CF6BF349B3}"/>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1936453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74E3-E52E-8B0A-DA94-CFB8CDE70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96A10E1-B76B-63B5-17F0-44C91FF4C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D38DB94-B91D-1947-191F-701586E70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3DB5C-BB30-BFAF-F1DF-7EFCAE5F26C4}"/>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6" name="Footer Placeholder 5">
            <a:extLst>
              <a:ext uri="{FF2B5EF4-FFF2-40B4-BE49-F238E27FC236}">
                <a16:creationId xmlns:a16="http://schemas.microsoft.com/office/drawing/2014/main" id="{EC2FABAB-7A4B-A89F-B367-433F2DF1116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88006C2-AB94-9312-A985-396DC46022DA}"/>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226649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BF82-083E-3D03-E811-8A4217111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CC31E49-FFF6-2C8C-507C-18BB697BC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5698A6DE-9628-9498-35A7-084B1B934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610432-B656-735C-1F5E-040598D0C342}"/>
              </a:ext>
            </a:extLst>
          </p:cNvPr>
          <p:cNvSpPr>
            <a:spLocks noGrp="1"/>
          </p:cNvSpPr>
          <p:nvPr>
            <p:ph type="dt" sz="half" idx="10"/>
          </p:nvPr>
        </p:nvSpPr>
        <p:spPr/>
        <p:txBody>
          <a:bodyPr/>
          <a:lstStyle/>
          <a:p>
            <a:fld id="{C129F272-BA87-4C8A-98A0-3E18FC0A9120}" type="datetimeFigureOut">
              <a:rPr lang="en-ID" smtClean="0"/>
              <a:t>16/08/2023</a:t>
            </a:fld>
            <a:endParaRPr lang="en-ID"/>
          </a:p>
        </p:txBody>
      </p:sp>
      <p:sp>
        <p:nvSpPr>
          <p:cNvPr id="6" name="Footer Placeholder 5">
            <a:extLst>
              <a:ext uri="{FF2B5EF4-FFF2-40B4-BE49-F238E27FC236}">
                <a16:creationId xmlns:a16="http://schemas.microsoft.com/office/drawing/2014/main" id="{B87BFF2A-6D1F-8BD9-4696-89956D83C36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2032163-E12B-8DBB-EF2E-0D4C5AE0158D}"/>
              </a:ext>
            </a:extLst>
          </p:cNvPr>
          <p:cNvSpPr>
            <a:spLocks noGrp="1"/>
          </p:cNvSpPr>
          <p:nvPr>
            <p:ph type="sldNum" sz="quarter" idx="12"/>
          </p:nvPr>
        </p:nvSpPr>
        <p:spPr/>
        <p:txBody>
          <a:bodyPr/>
          <a:lstStyle/>
          <a:p>
            <a:fld id="{40014147-77E8-4026-BE99-BA43B6B7E4E0}" type="slidenum">
              <a:rPr lang="en-ID" smtClean="0"/>
              <a:t>‹#›</a:t>
            </a:fld>
            <a:endParaRPr lang="en-ID"/>
          </a:p>
        </p:txBody>
      </p:sp>
    </p:spTree>
    <p:extLst>
      <p:ext uri="{BB962C8B-B14F-4D97-AF65-F5344CB8AC3E}">
        <p14:creationId xmlns:p14="http://schemas.microsoft.com/office/powerpoint/2010/main" val="31403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29F10-3D4F-9E65-EF61-9AC15EB23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D3A2C66-99E7-90FB-59F3-463BBC2F5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83A3F8-1C65-BC84-88BD-9621CDBCB7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9F272-BA87-4C8A-98A0-3E18FC0A9120}" type="datetimeFigureOut">
              <a:rPr lang="en-ID" smtClean="0"/>
              <a:t>16/08/2023</a:t>
            </a:fld>
            <a:endParaRPr lang="en-ID"/>
          </a:p>
        </p:txBody>
      </p:sp>
      <p:sp>
        <p:nvSpPr>
          <p:cNvPr id="5" name="Footer Placeholder 4">
            <a:extLst>
              <a:ext uri="{FF2B5EF4-FFF2-40B4-BE49-F238E27FC236}">
                <a16:creationId xmlns:a16="http://schemas.microsoft.com/office/drawing/2014/main" id="{C7FE7F25-EA12-28D2-DAE7-2C66F8A05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E0A7545-AA95-9630-6A33-03DA2835C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14147-77E8-4026-BE99-BA43B6B7E4E0}" type="slidenum">
              <a:rPr lang="en-ID" smtClean="0"/>
              <a:t>‹#›</a:t>
            </a:fld>
            <a:endParaRPr lang="en-ID"/>
          </a:p>
        </p:txBody>
      </p:sp>
    </p:spTree>
    <p:extLst>
      <p:ext uri="{BB962C8B-B14F-4D97-AF65-F5344CB8AC3E}">
        <p14:creationId xmlns:p14="http://schemas.microsoft.com/office/powerpoint/2010/main" val="15570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9.bin"/><Relationship Id="rId1" Type="http://schemas.openxmlformats.org/officeDocument/2006/relationships/slideLayout" Target="../slideLayouts/slideLayout13.xml"/><Relationship Id="rId5" Type="http://schemas.openxmlformats.org/officeDocument/2006/relationships/image" Target="../media/image21.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1.bin"/><Relationship Id="rId1" Type="http://schemas.openxmlformats.org/officeDocument/2006/relationships/slideLayout" Target="../slideLayouts/slideLayout14.xml"/><Relationship Id="rId5" Type="http://schemas.openxmlformats.org/officeDocument/2006/relationships/image" Target="../media/image23.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13.bin"/><Relationship Id="rId1" Type="http://schemas.openxmlformats.org/officeDocument/2006/relationships/slideLayout" Target="../slideLayouts/slideLayout13.xml"/><Relationship Id="rId6" Type="http://schemas.openxmlformats.org/officeDocument/2006/relationships/oleObject" Target="../embeddings/oleObject15.bin"/><Relationship Id="rId5" Type="http://schemas.openxmlformats.org/officeDocument/2006/relationships/image" Target="../media/image25.w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6.bin"/><Relationship Id="rId1" Type="http://schemas.openxmlformats.org/officeDocument/2006/relationships/slideLayout" Target="../slideLayouts/slideLayout13.xml"/><Relationship Id="rId5" Type="http://schemas.openxmlformats.org/officeDocument/2006/relationships/image" Target="../media/image28.wmf"/><Relationship Id="rId4"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8.bin"/><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9.bin"/><Relationship Id="rId1" Type="http://schemas.openxmlformats.org/officeDocument/2006/relationships/slideLayout" Target="../slideLayouts/slideLayout13.xml"/><Relationship Id="rId6" Type="http://schemas.openxmlformats.org/officeDocument/2006/relationships/oleObject" Target="../embeddings/oleObject21.bin"/><Relationship Id="rId5" Type="http://schemas.openxmlformats.org/officeDocument/2006/relationships/image" Target="../media/image31.wmf"/><Relationship Id="rId4" Type="http://schemas.openxmlformats.org/officeDocument/2006/relationships/oleObject" Target="../embeddings/oleObject20.bin"/><Relationship Id="rId9"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275F-6AB4-3618-10EF-994970FE2F58}"/>
              </a:ext>
            </a:extLst>
          </p:cNvPr>
          <p:cNvSpPr>
            <a:spLocks noGrp="1"/>
          </p:cNvSpPr>
          <p:nvPr>
            <p:ph type="ctrTitle"/>
          </p:nvPr>
        </p:nvSpPr>
        <p:spPr/>
        <p:txBody>
          <a:bodyPr/>
          <a:lstStyle/>
          <a:p>
            <a:r>
              <a:rPr lang="en-US" dirty="0"/>
              <a:t>STK342</a:t>
            </a:r>
            <a:br>
              <a:rPr lang="en-US" dirty="0"/>
            </a:br>
            <a:r>
              <a:rPr lang="en-US" dirty="0"/>
              <a:t>Teknik </a:t>
            </a:r>
            <a:r>
              <a:rPr lang="en-US" dirty="0" err="1"/>
              <a:t>Peubah</a:t>
            </a:r>
            <a:r>
              <a:rPr lang="en-US" dirty="0"/>
              <a:t> Ganda</a:t>
            </a:r>
            <a:endParaRPr lang="en-ID" dirty="0"/>
          </a:p>
        </p:txBody>
      </p:sp>
      <p:sp>
        <p:nvSpPr>
          <p:cNvPr id="3" name="Subtitle 2">
            <a:extLst>
              <a:ext uri="{FF2B5EF4-FFF2-40B4-BE49-F238E27FC236}">
                <a16:creationId xmlns:a16="http://schemas.microsoft.com/office/drawing/2014/main" id="{615E7BF1-3971-121F-5603-6AC57B26C65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417940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855AA97C-D9BD-C1B2-66EF-9F43CC34126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defTabSz="852488">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defTabSz="852488">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defTabSz="852488">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defTabSz="852488">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1000"/>
              <a:t>Statistics for Business and Economics, 6e © 2007 Pearson Education, Inc.</a:t>
            </a:r>
          </a:p>
        </p:txBody>
      </p:sp>
      <p:sp>
        <p:nvSpPr>
          <p:cNvPr id="17411" name="Slide Number Placeholder 4">
            <a:extLst>
              <a:ext uri="{FF2B5EF4-FFF2-40B4-BE49-F238E27FC236}">
                <a16:creationId xmlns:a16="http://schemas.microsoft.com/office/drawing/2014/main" id="{4ACE83ED-B64A-807E-5357-3A300A1C734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defTabSz="852488">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defTabSz="852488">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defTabSz="852488">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defTabSz="852488">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1000"/>
              <a:t>Chap 12-</a:t>
            </a:r>
            <a:fld id="{71CE7670-B9FD-4CAC-9E8A-05CF513DB1DA}" type="slidenum">
              <a:rPr lang="en-US" altLang="en-US" sz="1000"/>
              <a:pPr>
                <a:spcBef>
                  <a:spcPct val="0"/>
                </a:spcBef>
                <a:buClrTx/>
                <a:buFontTx/>
                <a:buNone/>
              </a:pPr>
              <a:t>10</a:t>
            </a:fld>
            <a:endParaRPr lang="en-US" altLang="en-US" sz="1000"/>
          </a:p>
        </p:txBody>
      </p:sp>
      <p:sp>
        <p:nvSpPr>
          <p:cNvPr id="17412" name="Rectangle 2">
            <a:extLst>
              <a:ext uri="{FF2B5EF4-FFF2-40B4-BE49-F238E27FC236}">
                <a16:creationId xmlns:a16="http://schemas.microsoft.com/office/drawing/2014/main" id="{BDED8918-584E-0CF4-FB7F-3728DF0B56F8}"/>
              </a:ext>
            </a:extLst>
          </p:cNvPr>
          <p:cNvSpPr>
            <a:spLocks noGrp="1" noChangeArrowheads="1"/>
          </p:cNvSpPr>
          <p:nvPr>
            <p:ph type="title"/>
          </p:nvPr>
        </p:nvSpPr>
        <p:spPr/>
        <p:txBody>
          <a:bodyPr/>
          <a:lstStyle/>
          <a:p>
            <a:pPr eaLnBrk="1" hangingPunct="1"/>
            <a:r>
              <a:rPr lang="en-US" altLang="en-US"/>
              <a:t>Least Squares Estimators</a:t>
            </a:r>
          </a:p>
        </p:txBody>
      </p:sp>
      <p:sp>
        <p:nvSpPr>
          <p:cNvPr id="17413" name="Rectangle 3">
            <a:extLst>
              <a:ext uri="{FF2B5EF4-FFF2-40B4-BE49-F238E27FC236}">
                <a16:creationId xmlns:a16="http://schemas.microsoft.com/office/drawing/2014/main" id="{799F80F8-4853-C38C-8083-E7601D221120}"/>
              </a:ext>
            </a:extLst>
          </p:cNvPr>
          <p:cNvSpPr>
            <a:spLocks noGrp="1" noChangeArrowheads="1"/>
          </p:cNvSpPr>
          <p:nvPr>
            <p:ph type="body" idx="1"/>
          </p:nvPr>
        </p:nvSpPr>
        <p:spPr>
          <a:xfrm>
            <a:off x="2590800" y="1752600"/>
            <a:ext cx="7543800" cy="1677988"/>
          </a:xfrm>
        </p:spPr>
        <p:txBody>
          <a:bodyPr/>
          <a:lstStyle/>
          <a:p>
            <a:pPr eaLnBrk="1" hangingPunct="1">
              <a:lnSpc>
                <a:spcPct val="110000"/>
              </a:lnSpc>
            </a:pPr>
            <a:r>
              <a:rPr lang="en-US" altLang="en-US" sz="2700"/>
              <a:t>b</a:t>
            </a:r>
            <a:r>
              <a:rPr lang="en-US" altLang="en-US" sz="2700" baseline="-25000"/>
              <a:t>0</a:t>
            </a:r>
            <a:r>
              <a:rPr lang="en-US" altLang="en-US" sz="2700"/>
              <a:t>  and  b</a:t>
            </a:r>
            <a:r>
              <a:rPr lang="en-US" altLang="en-US" sz="2700" baseline="-25000"/>
              <a:t>1</a:t>
            </a:r>
            <a:r>
              <a:rPr lang="en-US" altLang="en-US" sz="2700"/>
              <a:t>  are obtained by finding the values of  b</a:t>
            </a:r>
            <a:r>
              <a:rPr lang="en-US" altLang="en-US" sz="2700" baseline="-25000"/>
              <a:t>0</a:t>
            </a:r>
            <a:r>
              <a:rPr lang="en-US" altLang="en-US" sz="2700"/>
              <a:t>  and  b</a:t>
            </a:r>
            <a:r>
              <a:rPr lang="en-US" altLang="en-US" sz="2700" baseline="-25000"/>
              <a:t>1</a:t>
            </a:r>
            <a:r>
              <a:rPr lang="en-US" altLang="en-US" sz="2700"/>
              <a:t>  that </a:t>
            </a:r>
            <a:r>
              <a:rPr lang="en-US" altLang="en-US" sz="2700">
                <a:solidFill>
                  <a:schemeClr val="folHlink"/>
                </a:solidFill>
              </a:rPr>
              <a:t>minimize the sum of the squared differences </a:t>
            </a:r>
            <a:r>
              <a:rPr lang="en-US" altLang="en-US" sz="2700"/>
              <a:t>between  y  and     :</a:t>
            </a:r>
            <a:endParaRPr lang="en-US" altLang="en-US"/>
          </a:p>
        </p:txBody>
      </p:sp>
      <p:graphicFrame>
        <p:nvGraphicFramePr>
          <p:cNvPr id="17414" name="Object 4">
            <a:extLst>
              <a:ext uri="{FF2B5EF4-FFF2-40B4-BE49-F238E27FC236}">
                <a16:creationId xmlns:a16="http://schemas.microsoft.com/office/drawing/2014/main" id="{8BD70647-DBDC-61A8-51E3-A8728396281C}"/>
              </a:ext>
            </a:extLst>
          </p:cNvPr>
          <p:cNvGraphicFramePr>
            <a:graphicFrameLocks noChangeAspect="1"/>
          </p:cNvGraphicFramePr>
          <p:nvPr/>
        </p:nvGraphicFramePr>
        <p:xfrm>
          <a:off x="3790951" y="3282950"/>
          <a:ext cx="5014913" cy="2355850"/>
        </p:xfrm>
        <a:graphic>
          <a:graphicData uri="http://schemas.openxmlformats.org/presentationml/2006/ole">
            <mc:AlternateContent xmlns:mc="http://schemas.openxmlformats.org/markup-compatibility/2006">
              <mc:Choice xmlns:v="urn:schemas-microsoft-com:vml" Requires="v">
                <p:oleObj name="Equation" r:id="rId2" imgW="2260600" imgH="1066800" progId="Equation.3">
                  <p:embed/>
                </p:oleObj>
              </mc:Choice>
              <mc:Fallback>
                <p:oleObj name="Equation" r:id="rId2" imgW="2260600" imgH="1066800" progId="Equation.3">
                  <p:embed/>
                  <p:pic>
                    <p:nvPicPr>
                      <p:cNvPr id="17414" name="Object 4">
                        <a:extLst>
                          <a:ext uri="{FF2B5EF4-FFF2-40B4-BE49-F238E27FC236}">
                            <a16:creationId xmlns:a16="http://schemas.microsoft.com/office/drawing/2014/main" id="{8BD70647-DBDC-61A8-51E3-A87283962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951" y="3282950"/>
                        <a:ext cx="5014913" cy="2355850"/>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5">
            <a:extLst>
              <a:ext uri="{FF2B5EF4-FFF2-40B4-BE49-F238E27FC236}">
                <a16:creationId xmlns:a16="http://schemas.microsoft.com/office/drawing/2014/main" id="{CFE73C9C-58F8-2F33-5B6A-BBE47DCCDD2B}"/>
              </a:ext>
            </a:extLst>
          </p:cNvPr>
          <p:cNvGraphicFramePr>
            <a:graphicFrameLocks noChangeAspect="1"/>
          </p:cNvGraphicFramePr>
          <p:nvPr/>
        </p:nvGraphicFramePr>
        <p:xfrm>
          <a:off x="8696326" y="2733676"/>
          <a:ext cx="288925" cy="485775"/>
        </p:xfrm>
        <a:graphic>
          <a:graphicData uri="http://schemas.openxmlformats.org/presentationml/2006/ole">
            <mc:AlternateContent xmlns:mc="http://schemas.openxmlformats.org/markup-compatibility/2006">
              <mc:Choice xmlns:v="urn:schemas-microsoft-com:vml" Requires="v">
                <p:oleObj name="Equation" r:id="rId4" imgW="126780" imgH="215526" progId="Equation.3">
                  <p:embed/>
                </p:oleObj>
              </mc:Choice>
              <mc:Fallback>
                <p:oleObj name="Equation" r:id="rId4" imgW="126780" imgH="215526" progId="Equation.3">
                  <p:embed/>
                  <p:pic>
                    <p:nvPicPr>
                      <p:cNvPr id="17415" name="Object 5">
                        <a:extLst>
                          <a:ext uri="{FF2B5EF4-FFF2-40B4-BE49-F238E27FC236}">
                            <a16:creationId xmlns:a16="http://schemas.microsoft.com/office/drawing/2014/main" id="{CFE73C9C-58F8-2F33-5B6A-BBE47DCCD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6326" y="2733676"/>
                        <a:ext cx="2889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Text Box 9">
            <a:extLst>
              <a:ext uri="{FF2B5EF4-FFF2-40B4-BE49-F238E27FC236}">
                <a16:creationId xmlns:a16="http://schemas.microsoft.com/office/drawing/2014/main" id="{9CC520EB-A4E6-1555-0BF8-5E6C95AE5458}"/>
              </a:ext>
            </a:extLst>
          </p:cNvPr>
          <p:cNvSpPr txBox="1">
            <a:spLocks noChangeArrowheads="1"/>
          </p:cNvSpPr>
          <p:nvPr/>
        </p:nvSpPr>
        <p:spPr bwMode="auto">
          <a:xfrm>
            <a:off x="3717925" y="5843589"/>
            <a:ext cx="581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50000"/>
              </a:spcBef>
              <a:buClrTx/>
              <a:buFontTx/>
              <a:buNone/>
            </a:pPr>
            <a:r>
              <a:rPr kumimoji="1" lang="en-US" altLang="en-US" sz="2000">
                <a:sym typeface="Symbol" panose="05050102010706020507" pitchFamily="18" charset="2"/>
              </a:rPr>
              <a:t>Differential calculus is used to obtain the coefficient estimators b</a:t>
            </a:r>
            <a:r>
              <a:rPr kumimoji="1" lang="en-US" altLang="en-US" sz="2000" baseline="-25000">
                <a:sym typeface="Symbol" panose="05050102010706020507" pitchFamily="18" charset="2"/>
              </a:rPr>
              <a:t>0</a:t>
            </a:r>
            <a:r>
              <a:rPr kumimoji="1" lang="en-US" altLang="en-US" sz="2000">
                <a:sym typeface="Symbol" panose="05050102010706020507" pitchFamily="18" charset="2"/>
              </a:rPr>
              <a:t> and b</a:t>
            </a:r>
            <a:r>
              <a:rPr kumimoji="1" lang="en-US" altLang="en-US" sz="2000" baseline="-25000">
                <a:sym typeface="Symbol" panose="05050102010706020507" pitchFamily="18" charset="2"/>
              </a:rPr>
              <a:t>1</a:t>
            </a:r>
            <a:r>
              <a:rPr kumimoji="1" lang="en-US" altLang="en-US" sz="2000">
                <a:sym typeface="Symbol" panose="05050102010706020507" pitchFamily="18" charset="2"/>
              </a:rPr>
              <a:t> that minimize SSE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80D7176A-37C2-30D9-06D7-E4BA129BBB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defTabSz="852488">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defTabSz="852488">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defTabSz="852488">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defTabSz="852488">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1000"/>
              <a:t>Statistics for Business and Economics, 6e © 2007 Pearson Education, Inc.</a:t>
            </a:r>
          </a:p>
        </p:txBody>
      </p:sp>
      <p:sp>
        <p:nvSpPr>
          <p:cNvPr id="18435" name="Slide Number Placeholder 4">
            <a:extLst>
              <a:ext uri="{FF2B5EF4-FFF2-40B4-BE49-F238E27FC236}">
                <a16:creationId xmlns:a16="http://schemas.microsoft.com/office/drawing/2014/main" id="{79C6DF53-2EFF-1F16-87B3-2F233ADAC1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defTabSz="852488">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defTabSz="852488">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defTabSz="852488">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defTabSz="852488">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1000"/>
              <a:t>Chap 12-</a:t>
            </a:r>
            <a:fld id="{6A10D7AD-29A4-40A1-A504-0EDD4F5D1BF1}" type="slidenum">
              <a:rPr lang="en-US" altLang="en-US" sz="1000"/>
              <a:pPr>
                <a:spcBef>
                  <a:spcPct val="0"/>
                </a:spcBef>
                <a:buClrTx/>
                <a:buFontTx/>
                <a:buNone/>
              </a:pPr>
              <a:t>11</a:t>
            </a:fld>
            <a:endParaRPr lang="en-US" altLang="en-US" sz="1000"/>
          </a:p>
        </p:txBody>
      </p:sp>
      <p:sp>
        <p:nvSpPr>
          <p:cNvPr id="18436" name="Rectangle 3">
            <a:extLst>
              <a:ext uri="{FF2B5EF4-FFF2-40B4-BE49-F238E27FC236}">
                <a16:creationId xmlns:a16="http://schemas.microsoft.com/office/drawing/2014/main" id="{F5341D0A-4021-0F00-9E34-340F72FA35FD}"/>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sz="2400">
                <a:sym typeface="Symbol" panose="05050102010706020507" pitchFamily="18" charset="2"/>
              </a:rPr>
              <a:t>The slope coefficient estimator is</a:t>
            </a:r>
          </a:p>
          <a:p>
            <a:pPr eaLnBrk="1" hangingPunct="1">
              <a:lnSpc>
                <a:spcPct val="90000"/>
              </a:lnSpc>
            </a:pPr>
            <a:endParaRPr lang="en-US" altLang="en-US" sz="2400">
              <a:sym typeface="Symbol" panose="05050102010706020507" pitchFamily="18" charset="2"/>
            </a:endParaRPr>
          </a:p>
          <a:p>
            <a:pPr eaLnBrk="1" hangingPunct="1">
              <a:lnSpc>
                <a:spcPct val="90000"/>
              </a:lnSpc>
            </a:pPr>
            <a:endParaRPr lang="en-US" altLang="en-US" sz="2400">
              <a:sym typeface="Symbol" panose="05050102010706020507" pitchFamily="18" charset="2"/>
            </a:endParaRPr>
          </a:p>
          <a:p>
            <a:pPr eaLnBrk="1" hangingPunct="1">
              <a:lnSpc>
                <a:spcPct val="90000"/>
              </a:lnSpc>
            </a:pPr>
            <a:endParaRPr lang="en-US" altLang="en-US" sz="2400">
              <a:sym typeface="Symbol" panose="05050102010706020507" pitchFamily="18" charset="2"/>
            </a:endParaRPr>
          </a:p>
          <a:p>
            <a:pPr eaLnBrk="1" hangingPunct="1">
              <a:lnSpc>
                <a:spcPct val="90000"/>
              </a:lnSpc>
            </a:pPr>
            <a:endParaRPr lang="en-US" altLang="en-US" sz="2400">
              <a:sym typeface="Symbol" panose="05050102010706020507" pitchFamily="18" charset="2"/>
            </a:endParaRPr>
          </a:p>
          <a:p>
            <a:pPr eaLnBrk="1" hangingPunct="1">
              <a:lnSpc>
                <a:spcPct val="90000"/>
              </a:lnSpc>
            </a:pPr>
            <a:endParaRPr lang="en-US" altLang="en-US" sz="2400">
              <a:sym typeface="Symbol" panose="05050102010706020507" pitchFamily="18" charset="2"/>
            </a:endParaRPr>
          </a:p>
          <a:p>
            <a:pPr eaLnBrk="1" hangingPunct="1">
              <a:lnSpc>
                <a:spcPct val="90000"/>
              </a:lnSpc>
            </a:pPr>
            <a:r>
              <a:rPr lang="en-US" altLang="en-US" sz="2400">
                <a:sym typeface="Symbol" panose="05050102010706020507" pitchFamily="18" charset="2"/>
              </a:rPr>
              <a:t>And the constant or y-intercept is</a:t>
            </a:r>
          </a:p>
          <a:p>
            <a:pPr eaLnBrk="1" hangingPunct="1">
              <a:lnSpc>
                <a:spcPct val="90000"/>
              </a:lnSpc>
            </a:pPr>
            <a:endParaRPr lang="en-US" altLang="en-US" sz="2400">
              <a:sym typeface="Symbol" panose="05050102010706020507" pitchFamily="18" charset="2"/>
            </a:endParaRPr>
          </a:p>
          <a:p>
            <a:pPr eaLnBrk="1" hangingPunct="1">
              <a:lnSpc>
                <a:spcPct val="90000"/>
              </a:lnSpc>
            </a:pPr>
            <a:endParaRPr lang="en-US" altLang="en-US" sz="2400">
              <a:sym typeface="Symbol" panose="05050102010706020507" pitchFamily="18" charset="2"/>
            </a:endParaRPr>
          </a:p>
          <a:p>
            <a:pPr eaLnBrk="1" hangingPunct="1">
              <a:lnSpc>
                <a:spcPct val="90000"/>
              </a:lnSpc>
            </a:pPr>
            <a:endParaRPr lang="en-US" altLang="en-US" sz="2400">
              <a:sym typeface="Symbol" panose="05050102010706020507" pitchFamily="18" charset="2"/>
            </a:endParaRPr>
          </a:p>
          <a:p>
            <a:pPr eaLnBrk="1" hangingPunct="1">
              <a:lnSpc>
                <a:spcPct val="90000"/>
              </a:lnSpc>
            </a:pPr>
            <a:r>
              <a:rPr lang="en-US" altLang="en-US" sz="2400">
                <a:sym typeface="Symbol" panose="05050102010706020507" pitchFamily="18" charset="2"/>
              </a:rPr>
              <a:t>The regression line always goes through the mean x, y</a:t>
            </a:r>
            <a:endParaRPr lang="en-US" altLang="en-US" sz="2400"/>
          </a:p>
        </p:txBody>
      </p:sp>
      <p:graphicFrame>
        <p:nvGraphicFramePr>
          <p:cNvPr id="18437" name="Object 4">
            <a:extLst>
              <a:ext uri="{FF2B5EF4-FFF2-40B4-BE49-F238E27FC236}">
                <a16:creationId xmlns:a16="http://schemas.microsoft.com/office/drawing/2014/main" id="{DC493600-AAC4-C81C-4F1C-3D91F17E2224}"/>
              </a:ext>
            </a:extLst>
          </p:cNvPr>
          <p:cNvGraphicFramePr>
            <a:graphicFrameLocks noChangeAspect="1"/>
          </p:cNvGraphicFramePr>
          <p:nvPr/>
        </p:nvGraphicFramePr>
        <p:xfrm>
          <a:off x="4011614" y="2405063"/>
          <a:ext cx="3508375" cy="1547812"/>
        </p:xfrm>
        <a:graphic>
          <a:graphicData uri="http://schemas.openxmlformats.org/presentationml/2006/ole">
            <mc:AlternateContent xmlns:mc="http://schemas.openxmlformats.org/markup-compatibility/2006">
              <mc:Choice xmlns:v="urn:schemas-microsoft-com:vml" Requires="v">
                <p:oleObj name="Equation" r:id="rId2" imgW="1892300" imgH="838200" progId="Equation.3">
                  <p:embed/>
                </p:oleObj>
              </mc:Choice>
              <mc:Fallback>
                <p:oleObj name="Equation" r:id="rId2" imgW="1892300" imgH="838200" progId="Equation.3">
                  <p:embed/>
                  <p:pic>
                    <p:nvPicPr>
                      <p:cNvPr id="18437" name="Object 4">
                        <a:extLst>
                          <a:ext uri="{FF2B5EF4-FFF2-40B4-BE49-F238E27FC236}">
                            <a16:creationId xmlns:a16="http://schemas.microsoft.com/office/drawing/2014/main" id="{DC493600-AAC4-C81C-4F1C-3D91F17E2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614" y="2405063"/>
                        <a:ext cx="3508375" cy="1547812"/>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5">
            <a:extLst>
              <a:ext uri="{FF2B5EF4-FFF2-40B4-BE49-F238E27FC236}">
                <a16:creationId xmlns:a16="http://schemas.microsoft.com/office/drawing/2014/main" id="{D8DC6C4B-9382-77B9-FDD7-31C2639AAB38}"/>
              </a:ext>
            </a:extLst>
          </p:cNvPr>
          <p:cNvGraphicFramePr>
            <a:graphicFrameLocks noChangeAspect="1"/>
          </p:cNvGraphicFramePr>
          <p:nvPr/>
        </p:nvGraphicFramePr>
        <p:xfrm>
          <a:off x="5072063" y="4929189"/>
          <a:ext cx="1670050" cy="492125"/>
        </p:xfrm>
        <a:graphic>
          <a:graphicData uri="http://schemas.openxmlformats.org/presentationml/2006/ole">
            <mc:AlternateContent xmlns:mc="http://schemas.openxmlformats.org/markup-compatibility/2006">
              <mc:Choice xmlns:v="urn:schemas-microsoft-com:vml" Requires="v">
                <p:oleObj name="Equation" r:id="rId4" imgW="774364" imgH="228501" progId="Equation.3">
                  <p:embed/>
                </p:oleObj>
              </mc:Choice>
              <mc:Fallback>
                <p:oleObj name="Equation" r:id="rId4" imgW="774364" imgH="228501" progId="Equation.3">
                  <p:embed/>
                  <p:pic>
                    <p:nvPicPr>
                      <p:cNvPr id="18438" name="Object 5">
                        <a:extLst>
                          <a:ext uri="{FF2B5EF4-FFF2-40B4-BE49-F238E27FC236}">
                            <a16:creationId xmlns:a16="http://schemas.microsoft.com/office/drawing/2014/main" id="{D8DC6C4B-9382-77B9-FDD7-31C2639AA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063" y="4929189"/>
                        <a:ext cx="1670050" cy="492125"/>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Line 6">
            <a:extLst>
              <a:ext uri="{FF2B5EF4-FFF2-40B4-BE49-F238E27FC236}">
                <a16:creationId xmlns:a16="http://schemas.microsoft.com/office/drawing/2014/main" id="{48FAF272-658C-6817-18FC-69843EB4F657}"/>
              </a:ext>
            </a:extLst>
          </p:cNvPr>
          <p:cNvSpPr>
            <a:spLocks noChangeShapeType="1"/>
          </p:cNvSpPr>
          <p:nvPr/>
        </p:nvSpPr>
        <p:spPr bwMode="auto">
          <a:xfrm>
            <a:off x="9680575" y="5953125"/>
            <a:ext cx="1460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graphicFrame>
        <p:nvGraphicFramePr>
          <p:cNvPr id="18440" name="Object 7">
            <a:extLst>
              <a:ext uri="{FF2B5EF4-FFF2-40B4-BE49-F238E27FC236}">
                <a16:creationId xmlns:a16="http://schemas.microsoft.com/office/drawing/2014/main" id="{06F66903-BB6E-F8B5-7D36-3275D701EA13}"/>
              </a:ext>
            </a:extLst>
          </p:cNvPr>
          <p:cNvGraphicFramePr>
            <a:graphicFrameLocks noChangeAspect="1"/>
          </p:cNvGraphicFramePr>
          <p:nvPr/>
        </p:nvGraphicFramePr>
        <p:xfrm>
          <a:off x="6032500" y="3346450"/>
          <a:ext cx="127000" cy="165100"/>
        </p:xfrm>
        <a:graphic>
          <a:graphicData uri="http://schemas.openxmlformats.org/presentationml/2006/ole">
            <mc:AlternateContent xmlns:mc="http://schemas.openxmlformats.org/markup-compatibility/2006">
              <mc:Choice xmlns:v="urn:schemas-microsoft-com:vml" Requires="v">
                <p:oleObj name="Equation" r:id="rId6" imgW="126780" imgH="164814" progId="Equation.3">
                  <p:embed/>
                </p:oleObj>
              </mc:Choice>
              <mc:Fallback>
                <p:oleObj name="Equation" r:id="rId6" imgW="126780" imgH="164814" progId="Equation.3">
                  <p:embed/>
                  <p:pic>
                    <p:nvPicPr>
                      <p:cNvPr id="18440" name="Object 7">
                        <a:extLst>
                          <a:ext uri="{FF2B5EF4-FFF2-40B4-BE49-F238E27FC236}">
                            <a16:creationId xmlns:a16="http://schemas.microsoft.com/office/drawing/2014/main" id="{06F66903-BB6E-F8B5-7D36-3275D701EA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500" y="3346450"/>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1" name="Object 8">
            <a:extLst>
              <a:ext uri="{FF2B5EF4-FFF2-40B4-BE49-F238E27FC236}">
                <a16:creationId xmlns:a16="http://schemas.microsoft.com/office/drawing/2014/main" id="{5599F816-80E1-FA89-189E-BE545ADBF589}"/>
              </a:ext>
            </a:extLst>
          </p:cNvPr>
          <p:cNvGraphicFramePr>
            <a:graphicFrameLocks noChangeAspect="1"/>
          </p:cNvGraphicFramePr>
          <p:nvPr/>
        </p:nvGraphicFramePr>
        <p:xfrm>
          <a:off x="6032500" y="3346450"/>
          <a:ext cx="127000" cy="165100"/>
        </p:xfrm>
        <a:graphic>
          <a:graphicData uri="http://schemas.openxmlformats.org/presentationml/2006/ole">
            <mc:AlternateContent xmlns:mc="http://schemas.openxmlformats.org/markup-compatibility/2006">
              <mc:Choice xmlns:v="urn:schemas-microsoft-com:vml" Requires="v">
                <p:oleObj name="Equation" r:id="rId8" imgW="126780" imgH="164814" progId="Equation.3">
                  <p:embed/>
                </p:oleObj>
              </mc:Choice>
              <mc:Fallback>
                <p:oleObj name="Equation" r:id="rId8" imgW="126780" imgH="164814" progId="Equation.3">
                  <p:embed/>
                  <p:pic>
                    <p:nvPicPr>
                      <p:cNvPr id="18441" name="Object 8">
                        <a:extLst>
                          <a:ext uri="{FF2B5EF4-FFF2-40B4-BE49-F238E27FC236}">
                            <a16:creationId xmlns:a16="http://schemas.microsoft.com/office/drawing/2014/main" id="{5599F816-80E1-FA89-189E-BE545ADBF5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500" y="3346450"/>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2" name="Line 9">
            <a:extLst>
              <a:ext uri="{FF2B5EF4-FFF2-40B4-BE49-F238E27FC236}">
                <a16:creationId xmlns:a16="http://schemas.microsoft.com/office/drawing/2014/main" id="{0393C562-6A60-1FC9-7A88-8EED6641FED6}"/>
              </a:ext>
            </a:extLst>
          </p:cNvPr>
          <p:cNvSpPr>
            <a:spLocks noChangeShapeType="1"/>
          </p:cNvSpPr>
          <p:nvPr/>
        </p:nvSpPr>
        <p:spPr bwMode="auto">
          <a:xfrm>
            <a:off x="10009188" y="5953125"/>
            <a:ext cx="1460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18443" name="Rectangle 12">
            <a:extLst>
              <a:ext uri="{FF2B5EF4-FFF2-40B4-BE49-F238E27FC236}">
                <a16:creationId xmlns:a16="http://schemas.microsoft.com/office/drawing/2014/main" id="{8E8C83E3-84EA-637B-F75F-5A6FAD1001E9}"/>
              </a:ext>
            </a:extLst>
          </p:cNvPr>
          <p:cNvSpPr>
            <a:spLocks noGrp="1" noChangeArrowheads="1"/>
          </p:cNvSpPr>
          <p:nvPr>
            <p:ph type="title"/>
          </p:nvPr>
        </p:nvSpPr>
        <p:spPr>
          <a:noFill/>
        </p:spPr>
        <p:txBody>
          <a:bodyPr/>
          <a:lstStyle/>
          <a:p>
            <a:r>
              <a:rPr lang="en-US" altLang="en-US"/>
              <a:t>Least Squares Estimators</a:t>
            </a:r>
          </a:p>
        </p:txBody>
      </p:sp>
      <p:sp>
        <p:nvSpPr>
          <p:cNvPr id="18444" name="Text Box 13">
            <a:extLst>
              <a:ext uri="{FF2B5EF4-FFF2-40B4-BE49-F238E27FC236}">
                <a16:creationId xmlns:a16="http://schemas.microsoft.com/office/drawing/2014/main" id="{6E21A094-E913-300B-7091-DE84BB7D7BB4}"/>
              </a:ext>
            </a:extLst>
          </p:cNvPr>
          <p:cNvSpPr txBox="1">
            <a:spLocks noChangeArrowheads="1"/>
          </p:cNvSpPr>
          <p:nvPr/>
        </p:nvSpPr>
        <p:spPr bwMode="auto">
          <a:xfrm>
            <a:off x="8991600" y="1219201"/>
            <a:ext cx="1474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FontTx/>
              <a:buNone/>
            </a:pPr>
            <a:r>
              <a:rPr lang="en-US" altLang="en-US" sz="2000" i="1">
                <a:solidFill>
                  <a:schemeClr val="tx2"/>
                </a:solidFill>
              </a:rPr>
              <a:t>(continued)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DE03-58E8-94D7-90A3-D24575150107}"/>
              </a:ext>
            </a:extLst>
          </p:cNvPr>
          <p:cNvSpPr>
            <a:spLocks noGrp="1"/>
          </p:cNvSpPr>
          <p:nvPr>
            <p:ph type="title"/>
          </p:nvPr>
        </p:nvSpPr>
        <p:spPr/>
        <p:txBody>
          <a:bodyPr/>
          <a:lstStyle/>
          <a:p>
            <a:r>
              <a:rPr lang="en-US" dirty="0" err="1"/>
              <a:t>Regresi</a:t>
            </a:r>
            <a:r>
              <a:rPr lang="en-US" dirty="0"/>
              <a:t> </a:t>
            </a:r>
            <a:r>
              <a:rPr lang="en-US" dirty="0" err="1"/>
              <a:t>berganda</a:t>
            </a:r>
            <a:endParaRPr lang="en-ID" dirty="0"/>
          </a:p>
        </p:txBody>
      </p:sp>
      <p:pic>
        <p:nvPicPr>
          <p:cNvPr id="7" name="Picture 6">
            <a:extLst>
              <a:ext uri="{FF2B5EF4-FFF2-40B4-BE49-F238E27FC236}">
                <a16:creationId xmlns:a16="http://schemas.microsoft.com/office/drawing/2014/main" id="{BFAA84B4-1A1E-1143-D643-C5C415D72D3B}"/>
              </a:ext>
            </a:extLst>
          </p:cNvPr>
          <p:cNvPicPr>
            <a:picLocks noChangeAspect="1"/>
          </p:cNvPicPr>
          <p:nvPr/>
        </p:nvPicPr>
        <p:blipFill>
          <a:blip r:embed="rId2"/>
          <a:stretch>
            <a:fillRect/>
          </a:stretch>
        </p:blipFill>
        <p:spPr>
          <a:xfrm>
            <a:off x="838200" y="2272420"/>
            <a:ext cx="4578585" cy="330217"/>
          </a:xfrm>
          <a:prstGeom prst="rect">
            <a:avLst/>
          </a:prstGeom>
        </p:spPr>
      </p:pic>
      <p:pic>
        <p:nvPicPr>
          <p:cNvPr id="9" name="Picture 8">
            <a:extLst>
              <a:ext uri="{FF2B5EF4-FFF2-40B4-BE49-F238E27FC236}">
                <a16:creationId xmlns:a16="http://schemas.microsoft.com/office/drawing/2014/main" id="{895490F6-6C2C-E908-EB01-03FD6082B4ED}"/>
              </a:ext>
            </a:extLst>
          </p:cNvPr>
          <p:cNvPicPr>
            <a:picLocks noChangeAspect="1"/>
          </p:cNvPicPr>
          <p:nvPr/>
        </p:nvPicPr>
        <p:blipFill>
          <a:blip r:embed="rId3"/>
          <a:stretch>
            <a:fillRect/>
          </a:stretch>
        </p:blipFill>
        <p:spPr>
          <a:xfrm>
            <a:off x="838200" y="2844571"/>
            <a:ext cx="977950" cy="374669"/>
          </a:xfrm>
          <a:prstGeom prst="rect">
            <a:avLst/>
          </a:prstGeom>
        </p:spPr>
      </p:pic>
      <p:pic>
        <p:nvPicPr>
          <p:cNvPr id="11" name="Picture 10">
            <a:extLst>
              <a:ext uri="{FF2B5EF4-FFF2-40B4-BE49-F238E27FC236}">
                <a16:creationId xmlns:a16="http://schemas.microsoft.com/office/drawing/2014/main" id="{DF3494BC-3EC1-30C6-DD17-06DB85F567F6}"/>
              </a:ext>
            </a:extLst>
          </p:cNvPr>
          <p:cNvPicPr>
            <a:picLocks noChangeAspect="1"/>
          </p:cNvPicPr>
          <p:nvPr/>
        </p:nvPicPr>
        <p:blipFill>
          <a:blip r:embed="rId4"/>
          <a:stretch>
            <a:fillRect/>
          </a:stretch>
        </p:blipFill>
        <p:spPr>
          <a:xfrm>
            <a:off x="838200" y="3184369"/>
            <a:ext cx="2832246" cy="3429176"/>
          </a:xfrm>
          <a:prstGeom prst="rect">
            <a:avLst/>
          </a:prstGeom>
        </p:spPr>
      </p:pic>
      <p:pic>
        <p:nvPicPr>
          <p:cNvPr id="13" name="Picture 12">
            <a:extLst>
              <a:ext uri="{FF2B5EF4-FFF2-40B4-BE49-F238E27FC236}">
                <a16:creationId xmlns:a16="http://schemas.microsoft.com/office/drawing/2014/main" id="{2FD3C242-FA40-D0B2-7E1A-726EE13188F0}"/>
              </a:ext>
            </a:extLst>
          </p:cNvPr>
          <p:cNvPicPr>
            <a:picLocks noChangeAspect="1"/>
          </p:cNvPicPr>
          <p:nvPr/>
        </p:nvPicPr>
        <p:blipFill>
          <a:blip r:embed="rId5"/>
          <a:stretch>
            <a:fillRect/>
          </a:stretch>
        </p:blipFill>
        <p:spPr>
          <a:xfrm>
            <a:off x="6775217" y="2307291"/>
            <a:ext cx="3651438" cy="488975"/>
          </a:xfrm>
          <a:prstGeom prst="rect">
            <a:avLst/>
          </a:prstGeom>
        </p:spPr>
      </p:pic>
      <p:pic>
        <p:nvPicPr>
          <p:cNvPr id="15" name="Picture 14">
            <a:extLst>
              <a:ext uri="{FF2B5EF4-FFF2-40B4-BE49-F238E27FC236}">
                <a16:creationId xmlns:a16="http://schemas.microsoft.com/office/drawing/2014/main" id="{B776DF5E-E3F4-B651-7769-5D23C0BC5C91}"/>
              </a:ext>
            </a:extLst>
          </p:cNvPr>
          <p:cNvPicPr>
            <a:picLocks noChangeAspect="1"/>
          </p:cNvPicPr>
          <p:nvPr/>
        </p:nvPicPr>
        <p:blipFill>
          <a:blip r:embed="rId6"/>
          <a:stretch>
            <a:fillRect/>
          </a:stretch>
        </p:blipFill>
        <p:spPr>
          <a:xfrm>
            <a:off x="6775217" y="3230331"/>
            <a:ext cx="3581584" cy="1047804"/>
          </a:xfrm>
          <a:prstGeom prst="rect">
            <a:avLst/>
          </a:prstGeom>
        </p:spPr>
      </p:pic>
      <p:pic>
        <p:nvPicPr>
          <p:cNvPr id="17" name="Picture 16">
            <a:extLst>
              <a:ext uri="{FF2B5EF4-FFF2-40B4-BE49-F238E27FC236}">
                <a16:creationId xmlns:a16="http://schemas.microsoft.com/office/drawing/2014/main" id="{596F19E8-3F74-F96F-6F59-EA62551A6AAA}"/>
              </a:ext>
            </a:extLst>
          </p:cNvPr>
          <p:cNvPicPr>
            <a:picLocks noChangeAspect="1"/>
          </p:cNvPicPr>
          <p:nvPr/>
        </p:nvPicPr>
        <p:blipFill>
          <a:blip r:embed="rId7"/>
          <a:stretch>
            <a:fillRect/>
          </a:stretch>
        </p:blipFill>
        <p:spPr>
          <a:xfrm>
            <a:off x="6775217" y="4734915"/>
            <a:ext cx="4019757" cy="914447"/>
          </a:xfrm>
          <a:prstGeom prst="rect">
            <a:avLst/>
          </a:prstGeom>
        </p:spPr>
      </p:pic>
      <p:pic>
        <p:nvPicPr>
          <p:cNvPr id="19" name="Picture 18">
            <a:extLst>
              <a:ext uri="{FF2B5EF4-FFF2-40B4-BE49-F238E27FC236}">
                <a16:creationId xmlns:a16="http://schemas.microsoft.com/office/drawing/2014/main" id="{CF925A1A-4A92-94EA-A930-AA2BC4FA7243}"/>
              </a:ext>
            </a:extLst>
          </p:cNvPr>
          <p:cNvPicPr>
            <a:picLocks noChangeAspect="1"/>
          </p:cNvPicPr>
          <p:nvPr/>
        </p:nvPicPr>
        <p:blipFill>
          <a:blip r:embed="rId8"/>
          <a:stretch>
            <a:fillRect/>
          </a:stretch>
        </p:blipFill>
        <p:spPr>
          <a:xfrm>
            <a:off x="6775217" y="6032458"/>
            <a:ext cx="2641736" cy="825542"/>
          </a:xfrm>
          <a:prstGeom prst="rect">
            <a:avLst/>
          </a:prstGeom>
        </p:spPr>
      </p:pic>
      <p:sp>
        <p:nvSpPr>
          <p:cNvPr id="20" name="TextBox 19">
            <a:extLst>
              <a:ext uri="{FF2B5EF4-FFF2-40B4-BE49-F238E27FC236}">
                <a16:creationId xmlns:a16="http://schemas.microsoft.com/office/drawing/2014/main" id="{B7A51D0B-EBF6-2A76-3B13-1F551FD8C62A}"/>
              </a:ext>
            </a:extLst>
          </p:cNvPr>
          <p:cNvSpPr txBox="1"/>
          <p:nvPr/>
        </p:nvSpPr>
        <p:spPr>
          <a:xfrm>
            <a:off x="356461" y="1735811"/>
            <a:ext cx="3223647" cy="369332"/>
          </a:xfrm>
          <a:prstGeom prst="rect">
            <a:avLst/>
          </a:prstGeom>
          <a:noFill/>
        </p:spPr>
        <p:txBody>
          <a:bodyPr wrap="square" rtlCol="0">
            <a:spAutoFit/>
          </a:bodyPr>
          <a:lstStyle/>
          <a:p>
            <a:r>
              <a:rPr lang="en-US" dirty="0" err="1"/>
              <a:t>Notasi</a:t>
            </a:r>
            <a:r>
              <a:rPr lang="en-US" dirty="0"/>
              <a:t> </a:t>
            </a:r>
            <a:r>
              <a:rPr lang="en-US" dirty="0" err="1"/>
              <a:t>matriks</a:t>
            </a:r>
            <a:r>
              <a:rPr lang="en-US" dirty="0"/>
              <a:t> model</a:t>
            </a:r>
            <a:endParaRPr lang="en-ID" dirty="0"/>
          </a:p>
        </p:txBody>
      </p:sp>
      <p:sp>
        <p:nvSpPr>
          <p:cNvPr id="21" name="TextBox 20">
            <a:extLst>
              <a:ext uri="{FF2B5EF4-FFF2-40B4-BE49-F238E27FC236}">
                <a16:creationId xmlns:a16="http://schemas.microsoft.com/office/drawing/2014/main" id="{C24EFED9-EE15-08B0-BB23-0D05B83971C2}"/>
              </a:ext>
            </a:extLst>
          </p:cNvPr>
          <p:cNvSpPr txBox="1"/>
          <p:nvPr/>
        </p:nvSpPr>
        <p:spPr>
          <a:xfrm>
            <a:off x="6484261" y="1734412"/>
            <a:ext cx="3581584" cy="369332"/>
          </a:xfrm>
          <a:prstGeom prst="rect">
            <a:avLst/>
          </a:prstGeom>
          <a:noFill/>
        </p:spPr>
        <p:txBody>
          <a:bodyPr wrap="square" rtlCol="0">
            <a:spAutoFit/>
          </a:bodyPr>
          <a:lstStyle/>
          <a:p>
            <a:r>
              <a:rPr lang="en-US" dirty="0"/>
              <a:t>Proses </a:t>
            </a:r>
            <a:r>
              <a:rPr lang="en-US" dirty="0" err="1"/>
              <a:t>pendugaan</a:t>
            </a:r>
            <a:r>
              <a:rPr lang="en-US" dirty="0"/>
              <a:t> </a:t>
            </a:r>
            <a:r>
              <a:rPr lang="en-US" dirty="0" err="1"/>
              <a:t>koefisien</a:t>
            </a:r>
            <a:r>
              <a:rPr lang="en-US" dirty="0"/>
              <a:t> </a:t>
            </a:r>
            <a:r>
              <a:rPr lang="en-US" dirty="0" err="1"/>
              <a:t>regresi</a:t>
            </a:r>
            <a:endParaRPr lang="en-ID" dirty="0"/>
          </a:p>
        </p:txBody>
      </p:sp>
    </p:spTree>
    <p:extLst>
      <p:ext uri="{BB962C8B-B14F-4D97-AF65-F5344CB8AC3E}">
        <p14:creationId xmlns:p14="http://schemas.microsoft.com/office/powerpoint/2010/main" val="100471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EE6E09C-19A0-E376-3919-188BF3053A48}"/>
              </a:ext>
            </a:extLst>
          </p:cNvPr>
          <p:cNvSpPr>
            <a:spLocks noGrp="1" noChangeArrowheads="1"/>
          </p:cNvSpPr>
          <p:nvPr>
            <p:ph type="title"/>
          </p:nvPr>
        </p:nvSpPr>
        <p:spPr/>
        <p:txBody>
          <a:bodyPr/>
          <a:lstStyle/>
          <a:p>
            <a:pPr eaLnBrk="1" hangingPunct="1"/>
            <a:r>
              <a:rPr lang="en-US" altLang="en-US"/>
              <a:t>Beberapa Notasi</a:t>
            </a:r>
          </a:p>
        </p:txBody>
      </p:sp>
      <p:sp>
        <p:nvSpPr>
          <p:cNvPr id="7171" name="Rectangle 3">
            <a:extLst>
              <a:ext uri="{FF2B5EF4-FFF2-40B4-BE49-F238E27FC236}">
                <a16:creationId xmlns:a16="http://schemas.microsoft.com/office/drawing/2014/main" id="{01F54448-7800-44C2-18AA-97F68FA58498}"/>
              </a:ext>
            </a:extLst>
          </p:cNvPr>
          <p:cNvSpPr>
            <a:spLocks noGrp="1" noChangeArrowheads="1"/>
          </p:cNvSpPr>
          <p:nvPr>
            <p:ph type="body" sz="half" idx="1"/>
          </p:nvPr>
        </p:nvSpPr>
        <p:spPr/>
        <p:txBody>
          <a:bodyPr/>
          <a:lstStyle/>
          <a:p>
            <a:pPr marL="288925" indent="-288925"/>
            <a:r>
              <a:rPr lang="en-US" altLang="en-US" sz="2500"/>
              <a:t>Misal p peubah diamati dari n objek</a:t>
            </a:r>
          </a:p>
          <a:p>
            <a:pPr marL="288925" indent="-288925"/>
            <a:r>
              <a:rPr lang="en-US" altLang="en-US" sz="2500"/>
              <a:t>Skala pengukuran peubah bisa nominal, ordinal, interval, atau rasio</a:t>
            </a:r>
          </a:p>
          <a:p>
            <a:pPr marL="288925" indent="-288925"/>
            <a:r>
              <a:rPr lang="en-US" altLang="en-US" sz="2500"/>
              <a:t>Dapat berupa peubah bebas maupun peubah tak bebas</a:t>
            </a:r>
          </a:p>
        </p:txBody>
      </p:sp>
      <p:graphicFrame>
        <p:nvGraphicFramePr>
          <p:cNvPr id="132592" name="Group 496">
            <a:extLst>
              <a:ext uri="{FF2B5EF4-FFF2-40B4-BE49-F238E27FC236}">
                <a16:creationId xmlns:a16="http://schemas.microsoft.com/office/drawing/2014/main" id="{D3198CEE-3D51-D35C-F08C-DBEE4FC35CFB}"/>
              </a:ext>
            </a:extLst>
          </p:cNvPr>
          <p:cNvGraphicFramePr>
            <a:graphicFrameLocks noGrp="1"/>
          </p:cNvGraphicFramePr>
          <p:nvPr>
            <p:ph sz="half" idx="2"/>
            <p:extLst>
              <p:ext uri="{D42A27DB-BD31-4B8C-83A1-F6EECF244321}">
                <p14:modId xmlns:p14="http://schemas.microsoft.com/office/powerpoint/2010/main" val="1958687364"/>
              </p:ext>
            </p:extLst>
          </p:nvPr>
        </p:nvGraphicFramePr>
        <p:xfrm>
          <a:off x="6626225" y="1827214"/>
          <a:ext cx="3581400" cy="4114801"/>
        </p:xfrm>
        <a:graphic>
          <a:graphicData uri="http://schemas.openxmlformats.org/drawingml/2006/table">
            <a:tbl>
              <a:tblPr/>
              <a:tblGrid>
                <a:gridCol w="715963">
                  <a:extLst>
                    <a:ext uri="{9D8B030D-6E8A-4147-A177-3AD203B41FA5}">
                      <a16:colId xmlns:a16="http://schemas.microsoft.com/office/drawing/2014/main" val="20000"/>
                    </a:ext>
                  </a:extLst>
                </a:gridCol>
                <a:gridCol w="715962">
                  <a:extLst>
                    <a:ext uri="{9D8B030D-6E8A-4147-A177-3AD203B41FA5}">
                      <a16:colId xmlns:a16="http://schemas.microsoft.com/office/drawing/2014/main" val="20001"/>
                    </a:ext>
                  </a:extLst>
                </a:gridCol>
                <a:gridCol w="717550">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715962">
                  <a:extLst>
                    <a:ext uri="{9D8B030D-6E8A-4147-A177-3AD203B41FA5}">
                      <a16:colId xmlns:a16="http://schemas.microsoft.com/office/drawing/2014/main" val="20004"/>
                    </a:ext>
                  </a:extLst>
                </a:gridCol>
              </a:tblGrid>
              <a:tr h="5873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Obs</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Xp</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89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11</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21</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x</a:t>
                      </a:r>
                      <a:r>
                        <a:rPr kumimoji="0" lang="en-US" sz="2000" b="0" i="0" u="none" strike="noStrike" cap="none" normalizeH="0" baseline="-30000" dirty="0">
                          <a:ln>
                            <a:noFill/>
                          </a:ln>
                          <a:solidFill>
                            <a:schemeClr val="tx1"/>
                          </a:solidFill>
                          <a:effectLst/>
                          <a:latin typeface="Arial" charset="0"/>
                          <a:cs typeface="Arial" charset="0"/>
                        </a:rPr>
                        <a:t>p1</a:t>
                      </a:r>
                      <a:endParaRPr kumimoji="0" lang="en-US" sz="5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12</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22</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p2</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13</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23</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p3</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14</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24</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p4</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73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n</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1n</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a:t>
                      </a:r>
                      <a:r>
                        <a:rPr kumimoji="0" lang="en-US" sz="2000" b="0" i="0" u="none" strike="noStrike" cap="none" normalizeH="0" baseline="-30000">
                          <a:ln>
                            <a:noFill/>
                          </a:ln>
                          <a:solidFill>
                            <a:schemeClr val="tx1"/>
                          </a:solidFill>
                          <a:effectLst/>
                          <a:latin typeface="Arial" charset="0"/>
                          <a:cs typeface="Arial" charset="0"/>
                        </a:rPr>
                        <a:t>2n</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endParaRPr kumimoji="0" lang="en-US" sz="5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cs typeface="Arial" charset="0"/>
                        </a:rPr>
                        <a:t>x</a:t>
                      </a:r>
                      <a:r>
                        <a:rPr kumimoji="0" lang="en-US" sz="2000" b="0" i="0" u="none" strike="noStrike" cap="none" normalizeH="0" baseline="-30000" dirty="0" err="1">
                          <a:ln>
                            <a:noFill/>
                          </a:ln>
                          <a:solidFill>
                            <a:schemeClr val="tx1"/>
                          </a:solidFill>
                          <a:effectLst/>
                          <a:latin typeface="Arial" charset="0"/>
                          <a:cs typeface="Arial" charset="0"/>
                        </a:rPr>
                        <a:t>pn</a:t>
                      </a:r>
                      <a:endParaRPr kumimoji="0" lang="en-US" sz="5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871AC00-C622-3317-442E-AF662FC7002F}"/>
              </a:ext>
            </a:extLst>
          </p:cNvPr>
          <p:cNvSpPr>
            <a:spLocks noGrp="1" noChangeArrowheads="1"/>
          </p:cNvSpPr>
          <p:nvPr>
            <p:ph type="title"/>
          </p:nvPr>
        </p:nvSpPr>
        <p:spPr/>
        <p:txBody>
          <a:bodyPr/>
          <a:lstStyle/>
          <a:p>
            <a:pPr eaLnBrk="1" hangingPunct="1"/>
            <a:r>
              <a:rPr lang="en-US" altLang="en-US" sz="3200"/>
              <a:t>Notasi berikut khusus untuk peubah-peubah berskala interval atau rasio</a:t>
            </a:r>
          </a:p>
        </p:txBody>
      </p:sp>
      <p:sp>
        <p:nvSpPr>
          <p:cNvPr id="8195" name="Rectangle 3">
            <a:extLst>
              <a:ext uri="{FF2B5EF4-FFF2-40B4-BE49-F238E27FC236}">
                <a16:creationId xmlns:a16="http://schemas.microsoft.com/office/drawing/2014/main" id="{F57C9E66-CDB6-93F9-0879-0038A23BB68A}"/>
              </a:ext>
            </a:extLst>
          </p:cNvPr>
          <p:cNvSpPr>
            <a:spLocks noGrp="1" noChangeArrowheads="1"/>
          </p:cNvSpPr>
          <p:nvPr>
            <p:ph type="body" sz="half" idx="1"/>
          </p:nvPr>
        </p:nvSpPr>
        <p:spPr/>
        <p:txBody>
          <a:bodyPr/>
          <a:lstStyle/>
          <a:p>
            <a:pPr eaLnBrk="1" hangingPunct="1"/>
            <a:r>
              <a:rPr lang="en-US" altLang="en-US" sz="2500"/>
              <a:t>Vektor peubah acak:</a:t>
            </a:r>
          </a:p>
          <a:p>
            <a:pPr eaLnBrk="1" hangingPunct="1"/>
            <a:endParaRPr lang="en-US" altLang="en-US" sz="2500"/>
          </a:p>
          <a:p>
            <a:pPr eaLnBrk="1" hangingPunct="1"/>
            <a:endParaRPr lang="en-US" altLang="en-US" sz="2500"/>
          </a:p>
          <a:p>
            <a:pPr eaLnBrk="1" hangingPunct="1"/>
            <a:endParaRPr lang="en-US" altLang="en-US" sz="2500"/>
          </a:p>
          <a:p>
            <a:pPr eaLnBrk="1" hangingPunct="1"/>
            <a:r>
              <a:rPr lang="en-US" altLang="en-US" sz="2500"/>
              <a:t>Nilai harapan vektor peubah acak</a:t>
            </a:r>
          </a:p>
        </p:txBody>
      </p:sp>
      <p:graphicFrame>
        <p:nvGraphicFramePr>
          <p:cNvPr id="8196" name="Object 4">
            <a:extLst>
              <a:ext uri="{FF2B5EF4-FFF2-40B4-BE49-F238E27FC236}">
                <a16:creationId xmlns:a16="http://schemas.microsoft.com/office/drawing/2014/main" id="{C3769CD0-770E-9132-FC9A-9F5EF382826B}"/>
              </a:ext>
            </a:extLst>
          </p:cNvPr>
          <p:cNvGraphicFramePr>
            <a:graphicFrameLocks noGrp="1" noChangeAspect="1"/>
          </p:cNvGraphicFramePr>
          <p:nvPr>
            <p:ph sz="quarter" idx="2"/>
          </p:nvPr>
        </p:nvGraphicFramePr>
        <p:xfrm>
          <a:off x="6934200" y="1981200"/>
          <a:ext cx="1085850" cy="1295400"/>
        </p:xfrm>
        <a:graphic>
          <a:graphicData uri="http://schemas.openxmlformats.org/presentationml/2006/ole">
            <mc:AlternateContent xmlns:mc="http://schemas.openxmlformats.org/markup-compatibility/2006">
              <mc:Choice xmlns:v="urn:schemas-microsoft-com:vml" Requires="v">
                <p:oleObj name="Equation" r:id="rId2" imgW="787400" imgH="939800" progId="Equation.3">
                  <p:embed/>
                </p:oleObj>
              </mc:Choice>
              <mc:Fallback>
                <p:oleObj name="Equation" r:id="rId2" imgW="787400" imgH="939800" progId="Equation.3">
                  <p:embed/>
                  <p:pic>
                    <p:nvPicPr>
                      <p:cNvPr id="8196" name="Object 4">
                        <a:extLst>
                          <a:ext uri="{FF2B5EF4-FFF2-40B4-BE49-F238E27FC236}">
                            <a16:creationId xmlns:a16="http://schemas.microsoft.com/office/drawing/2014/main" id="{C3769CD0-770E-9132-FC9A-9F5EF3828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981200"/>
                        <a:ext cx="108585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6">
            <a:extLst>
              <a:ext uri="{FF2B5EF4-FFF2-40B4-BE49-F238E27FC236}">
                <a16:creationId xmlns:a16="http://schemas.microsoft.com/office/drawing/2014/main" id="{A85D87B8-CB4A-0362-4B9B-FF0267E4A228}"/>
              </a:ext>
            </a:extLst>
          </p:cNvPr>
          <p:cNvGraphicFramePr>
            <a:graphicFrameLocks noGrp="1" noChangeAspect="1"/>
          </p:cNvGraphicFramePr>
          <p:nvPr>
            <p:ph sz="quarter" idx="3"/>
          </p:nvPr>
        </p:nvGraphicFramePr>
        <p:xfrm>
          <a:off x="7010400" y="4187826"/>
          <a:ext cx="2895600" cy="1374775"/>
        </p:xfrm>
        <a:graphic>
          <a:graphicData uri="http://schemas.openxmlformats.org/presentationml/2006/ole">
            <mc:AlternateContent xmlns:mc="http://schemas.openxmlformats.org/markup-compatibility/2006">
              <mc:Choice xmlns:v="urn:schemas-microsoft-com:vml" Requires="v">
                <p:oleObj name="Equation" r:id="rId4" imgW="1892300" imgH="939800" progId="Equation.3">
                  <p:embed/>
                </p:oleObj>
              </mc:Choice>
              <mc:Fallback>
                <p:oleObj name="Equation" r:id="rId4" imgW="1892300" imgH="939800" progId="Equation.3">
                  <p:embed/>
                  <p:pic>
                    <p:nvPicPr>
                      <p:cNvPr id="8197" name="Object 6">
                        <a:extLst>
                          <a:ext uri="{FF2B5EF4-FFF2-40B4-BE49-F238E27FC236}">
                            <a16:creationId xmlns:a16="http://schemas.microsoft.com/office/drawing/2014/main" id="{A85D87B8-CB4A-0362-4B9B-FF0267E4A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187826"/>
                        <a:ext cx="289560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10">
            <a:extLst>
              <a:ext uri="{FF2B5EF4-FFF2-40B4-BE49-F238E27FC236}">
                <a16:creationId xmlns:a16="http://schemas.microsoft.com/office/drawing/2014/main" id="{F3EC30FE-CC53-7444-82CF-79D418570EA5}"/>
              </a:ext>
            </a:extLst>
          </p:cNvPr>
          <p:cNvGraphicFramePr>
            <a:graphicFrameLocks noChangeAspect="1"/>
          </p:cNvGraphicFramePr>
          <p:nvPr/>
        </p:nvGraphicFramePr>
        <p:xfrm>
          <a:off x="1963739" y="2590800"/>
          <a:ext cx="7883525" cy="1600200"/>
        </p:xfrm>
        <a:graphic>
          <a:graphicData uri="http://schemas.openxmlformats.org/presentationml/2006/ole">
            <mc:AlternateContent xmlns:mc="http://schemas.openxmlformats.org/markup-compatibility/2006">
              <mc:Choice xmlns:v="urn:schemas-microsoft-com:vml" Requires="v">
                <p:oleObj name="Equation" r:id="rId2" imgW="5270500" imgH="939800" progId="Equation.3">
                  <p:embed/>
                </p:oleObj>
              </mc:Choice>
              <mc:Fallback>
                <p:oleObj name="Equation" r:id="rId2" imgW="5270500" imgH="939800" progId="Equation.3">
                  <p:embed/>
                  <p:pic>
                    <p:nvPicPr>
                      <p:cNvPr id="9218" name="Object 10">
                        <a:extLst>
                          <a:ext uri="{FF2B5EF4-FFF2-40B4-BE49-F238E27FC236}">
                            <a16:creationId xmlns:a16="http://schemas.microsoft.com/office/drawing/2014/main" id="{F3EC30FE-CC53-7444-82CF-79D418570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39" y="2590800"/>
                        <a:ext cx="78835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9" name="Rectangle 12">
            <a:extLst>
              <a:ext uri="{FF2B5EF4-FFF2-40B4-BE49-F238E27FC236}">
                <a16:creationId xmlns:a16="http://schemas.microsoft.com/office/drawing/2014/main" id="{1F65438B-137F-4768-1162-A49CAEC1AFC2}"/>
              </a:ext>
            </a:extLst>
          </p:cNvPr>
          <p:cNvSpPr>
            <a:spLocks noChangeArrowheads="1"/>
          </p:cNvSpPr>
          <p:nvPr/>
        </p:nvSpPr>
        <p:spPr bwMode="auto">
          <a:xfrm>
            <a:off x="2286000" y="16764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eaLnBrk="1" hangingPunct="1">
              <a:buClrTx/>
              <a:buSzTx/>
              <a:buFontTx/>
              <a:buNone/>
            </a:pPr>
            <a:r>
              <a:rPr lang="en-US" altLang="en-US" sz="2400">
                <a:latin typeface="Trebuchet MS" panose="020B0603020202020204" pitchFamily="34" charset="0"/>
              </a:rPr>
              <a:t>Matriks Ragam-peragam (Variance Covariance Matrix)</a:t>
            </a:r>
          </a:p>
        </p:txBody>
      </p:sp>
      <p:sp>
        <p:nvSpPr>
          <p:cNvPr id="9220" name="Rectangle 14">
            <a:extLst>
              <a:ext uri="{FF2B5EF4-FFF2-40B4-BE49-F238E27FC236}">
                <a16:creationId xmlns:a16="http://schemas.microsoft.com/office/drawing/2014/main" id="{CBF486F5-2139-90E9-0436-D6A85B733B95}"/>
              </a:ext>
            </a:extLst>
          </p:cNvPr>
          <p:cNvSpPr>
            <a:spLocks noChangeArrowheads="1"/>
          </p:cNvSpPr>
          <p:nvPr/>
        </p:nvSpPr>
        <p:spPr bwMode="auto">
          <a:xfrm>
            <a:off x="2286000" y="42672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buClrTx/>
              <a:buSzTx/>
              <a:buFontTx/>
              <a:buNone/>
            </a:pPr>
            <a:r>
              <a:rPr lang="en-US" altLang="en-US" sz="2400">
                <a:latin typeface="Trebuchet MS" panose="020B0603020202020204" pitchFamily="34" charset="0"/>
              </a:rPr>
              <a:t>dimana:</a:t>
            </a:r>
          </a:p>
        </p:txBody>
      </p:sp>
      <p:graphicFrame>
        <p:nvGraphicFramePr>
          <p:cNvPr id="9221" name="Object 15">
            <a:extLst>
              <a:ext uri="{FF2B5EF4-FFF2-40B4-BE49-F238E27FC236}">
                <a16:creationId xmlns:a16="http://schemas.microsoft.com/office/drawing/2014/main" id="{9B65034E-50BE-7142-2467-79216F176681}"/>
              </a:ext>
            </a:extLst>
          </p:cNvPr>
          <p:cNvGraphicFramePr>
            <a:graphicFrameLocks noGrp="1" noChangeAspect="1"/>
          </p:cNvGraphicFramePr>
          <p:nvPr>
            <p:ph/>
          </p:nvPr>
        </p:nvGraphicFramePr>
        <p:xfrm>
          <a:off x="1981200" y="4876800"/>
          <a:ext cx="6096000" cy="979488"/>
        </p:xfrm>
        <a:graphic>
          <a:graphicData uri="http://schemas.openxmlformats.org/presentationml/2006/ole">
            <mc:AlternateContent xmlns:mc="http://schemas.openxmlformats.org/markup-compatibility/2006">
              <mc:Choice xmlns:v="urn:schemas-microsoft-com:vml" Requires="v">
                <p:oleObj name="Equation" r:id="rId4" imgW="3162300" imgH="508000" progId="Equation.3">
                  <p:embed/>
                </p:oleObj>
              </mc:Choice>
              <mc:Fallback>
                <p:oleObj name="Equation" r:id="rId4" imgW="3162300" imgH="508000" progId="Equation.3">
                  <p:embed/>
                  <p:pic>
                    <p:nvPicPr>
                      <p:cNvPr id="9221" name="Object 15">
                        <a:extLst>
                          <a:ext uri="{FF2B5EF4-FFF2-40B4-BE49-F238E27FC236}">
                            <a16:creationId xmlns:a16="http://schemas.microsoft.com/office/drawing/2014/main" id="{9B65034E-50BE-7142-2467-79216F1766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876800"/>
                        <a:ext cx="60960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a:extLst>
              <a:ext uri="{FF2B5EF4-FFF2-40B4-BE49-F238E27FC236}">
                <a16:creationId xmlns:a16="http://schemas.microsoft.com/office/drawing/2014/main" id="{F4F73A46-A219-C296-77F4-347888265213}"/>
              </a:ext>
            </a:extLst>
          </p:cNvPr>
          <p:cNvSpPr>
            <a:spLocks noGrp="1" noChangeArrowheads="1"/>
          </p:cNvSpPr>
          <p:nvPr>
            <p:ph type="title"/>
          </p:nvPr>
        </p:nvSpPr>
        <p:spPr/>
        <p:txBody>
          <a:bodyPr/>
          <a:lstStyle/>
          <a:p>
            <a:pPr eaLnBrk="1" hangingPunct="1"/>
            <a:endParaRPr lang="id-ID" altLang="en-US"/>
          </a:p>
        </p:txBody>
      </p:sp>
      <p:sp>
        <p:nvSpPr>
          <p:cNvPr id="10243" name="Rectangle 3">
            <a:extLst>
              <a:ext uri="{FF2B5EF4-FFF2-40B4-BE49-F238E27FC236}">
                <a16:creationId xmlns:a16="http://schemas.microsoft.com/office/drawing/2014/main" id="{300DF7CB-020F-B88F-25F8-6B73D7F6FE48}"/>
              </a:ext>
            </a:extLst>
          </p:cNvPr>
          <p:cNvSpPr>
            <a:spLocks noGrp="1" noChangeArrowheads="1"/>
          </p:cNvSpPr>
          <p:nvPr>
            <p:ph type="body" sz="half" idx="1"/>
          </p:nvPr>
        </p:nvSpPr>
        <p:spPr/>
        <p:txBody>
          <a:bodyPr/>
          <a:lstStyle/>
          <a:p>
            <a:pPr eaLnBrk="1" hangingPunct="1">
              <a:lnSpc>
                <a:spcPct val="90000"/>
              </a:lnSpc>
            </a:pPr>
            <a:r>
              <a:rPr lang="en-US" altLang="en-US" sz="2100"/>
              <a:t>Matriks korelasi berukuran pxp</a:t>
            </a:r>
          </a:p>
          <a:p>
            <a:pPr eaLnBrk="1" hangingPunct="1">
              <a:lnSpc>
                <a:spcPct val="90000"/>
              </a:lnSpc>
            </a:pPr>
            <a:endParaRPr lang="en-US" altLang="en-US" sz="2100"/>
          </a:p>
          <a:p>
            <a:pPr eaLnBrk="1" hangingPunct="1">
              <a:lnSpc>
                <a:spcPct val="90000"/>
              </a:lnSpc>
            </a:pPr>
            <a:endParaRPr lang="en-US" altLang="en-US" sz="2100"/>
          </a:p>
          <a:p>
            <a:pPr eaLnBrk="1" hangingPunct="1">
              <a:lnSpc>
                <a:spcPct val="90000"/>
              </a:lnSpc>
            </a:pPr>
            <a:r>
              <a:rPr lang="en-US" altLang="en-US" sz="2100"/>
              <a:t>Hubungan matriks ragam peragam dengan matriks korelasi</a:t>
            </a:r>
          </a:p>
          <a:p>
            <a:pPr eaLnBrk="1" hangingPunct="1">
              <a:lnSpc>
                <a:spcPct val="90000"/>
              </a:lnSpc>
            </a:pPr>
            <a:endParaRPr lang="en-US" altLang="en-US" sz="2100"/>
          </a:p>
          <a:p>
            <a:pPr eaLnBrk="1" hangingPunct="1">
              <a:lnSpc>
                <a:spcPct val="90000"/>
              </a:lnSpc>
            </a:pPr>
            <a:r>
              <a:rPr lang="en-US" altLang="en-US" sz="2100"/>
              <a:t>Matriks D, matriks diagonal berukuruan pxp</a:t>
            </a:r>
          </a:p>
        </p:txBody>
      </p:sp>
      <p:graphicFrame>
        <p:nvGraphicFramePr>
          <p:cNvPr id="10244" name="Object 4">
            <a:extLst>
              <a:ext uri="{FF2B5EF4-FFF2-40B4-BE49-F238E27FC236}">
                <a16:creationId xmlns:a16="http://schemas.microsoft.com/office/drawing/2014/main" id="{0E9521AB-F282-9A6E-457C-FEB40B72FD50}"/>
              </a:ext>
            </a:extLst>
          </p:cNvPr>
          <p:cNvGraphicFramePr>
            <a:graphicFrameLocks noGrp="1" noChangeAspect="1"/>
          </p:cNvGraphicFramePr>
          <p:nvPr>
            <p:ph sz="quarter" idx="2"/>
          </p:nvPr>
        </p:nvGraphicFramePr>
        <p:xfrm>
          <a:off x="7391401" y="1831976"/>
          <a:ext cx="2124075" cy="1139825"/>
        </p:xfrm>
        <a:graphic>
          <a:graphicData uri="http://schemas.openxmlformats.org/presentationml/2006/ole">
            <mc:AlternateContent xmlns:mc="http://schemas.openxmlformats.org/markup-compatibility/2006">
              <mc:Choice xmlns:v="urn:schemas-microsoft-com:vml" Requires="v">
                <p:oleObj name="Equation" r:id="rId2" imgW="1752600" imgH="939800" progId="Equation.3">
                  <p:embed/>
                </p:oleObj>
              </mc:Choice>
              <mc:Fallback>
                <p:oleObj name="Equation" r:id="rId2" imgW="1752600" imgH="939800" progId="Equation.3">
                  <p:embed/>
                  <p:pic>
                    <p:nvPicPr>
                      <p:cNvPr id="10244" name="Object 4">
                        <a:extLst>
                          <a:ext uri="{FF2B5EF4-FFF2-40B4-BE49-F238E27FC236}">
                            <a16:creationId xmlns:a16="http://schemas.microsoft.com/office/drawing/2014/main" id="{0E9521AB-F282-9A6E-457C-FEB40B72F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1831976"/>
                        <a:ext cx="212407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7">
            <a:extLst>
              <a:ext uri="{FF2B5EF4-FFF2-40B4-BE49-F238E27FC236}">
                <a16:creationId xmlns:a16="http://schemas.microsoft.com/office/drawing/2014/main" id="{D1C9E2B1-6281-4490-C4E9-D289EB865142}"/>
              </a:ext>
            </a:extLst>
          </p:cNvPr>
          <p:cNvGraphicFramePr>
            <a:graphicFrameLocks noGrp="1" noChangeAspect="1"/>
          </p:cNvGraphicFramePr>
          <p:nvPr>
            <p:ph sz="quarter" idx="3"/>
          </p:nvPr>
        </p:nvGraphicFramePr>
        <p:xfrm>
          <a:off x="7315200" y="3276600"/>
          <a:ext cx="2306638" cy="762000"/>
        </p:xfrm>
        <a:graphic>
          <a:graphicData uri="http://schemas.openxmlformats.org/presentationml/2006/ole">
            <mc:AlternateContent xmlns:mc="http://schemas.openxmlformats.org/markup-compatibility/2006">
              <mc:Choice xmlns:v="urn:schemas-microsoft-com:vml" Requires="v">
                <p:oleObj name="Equation" r:id="rId4" imgW="1459866" imgH="482391" progId="Equation.3">
                  <p:embed/>
                </p:oleObj>
              </mc:Choice>
              <mc:Fallback>
                <p:oleObj name="Equation" r:id="rId4" imgW="1459866" imgH="482391" progId="Equation.3">
                  <p:embed/>
                  <p:pic>
                    <p:nvPicPr>
                      <p:cNvPr id="10245" name="Object 7">
                        <a:extLst>
                          <a:ext uri="{FF2B5EF4-FFF2-40B4-BE49-F238E27FC236}">
                            <a16:creationId xmlns:a16="http://schemas.microsoft.com/office/drawing/2014/main" id="{D1C9E2B1-6281-4490-C4E9-D289EB8651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276600"/>
                        <a:ext cx="23066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10">
            <a:extLst>
              <a:ext uri="{FF2B5EF4-FFF2-40B4-BE49-F238E27FC236}">
                <a16:creationId xmlns:a16="http://schemas.microsoft.com/office/drawing/2014/main" id="{E3634302-D76C-06A4-B087-8A884CBFC0FD}"/>
              </a:ext>
            </a:extLst>
          </p:cNvPr>
          <p:cNvGraphicFramePr>
            <a:graphicFrameLocks noChangeAspect="1"/>
          </p:cNvGraphicFramePr>
          <p:nvPr/>
        </p:nvGraphicFramePr>
        <p:xfrm>
          <a:off x="7315201" y="4724400"/>
          <a:ext cx="2443163" cy="1600200"/>
        </p:xfrm>
        <a:graphic>
          <a:graphicData uri="http://schemas.openxmlformats.org/presentationml/2006/ole">
            <mc:AlternateContent xmlns:mc="http://schemas.openxmlformats.org/markup-compatibility/2006">
              <mc:Choice xmlns:v="urn:schemas-microsoft-com:vml" Requires="v">
                <p:oleObj name="Equation" r:id="rId6" imgW="1841500" imgH="1397000" progId="Equation.3">
                  <p:embed/>
                </p:oleObj>
              </mc:Choice>
              <mc:Fallback>
                <p:oleObj name="Equation" r:id="rId6" imgW="1841500" imgH="1397000" progId="Equation.3">
                  <p:embed/>
                  <p:pic>
                    <p:nvPicPr>
                      <p:cNvPr id="10246" name="Object 10">
                        <a:extLst>
                          <a:ext uri="{FF2B5EF4-FFF2-40B4-BE49-F238E27FC236}">
                            <a16:creationId xmlns:a16="http://schemas.microsoft.com/office/drawing/2014/main" id="{E3634302-D76C-06A4-B087-8A884CBFC0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1" y="4724400"/>
                        <a:ext cx="244316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D465BEA-9FB4-15E5-873C-1D4FDF765BDD}"/>
              </a:ext>
            </a:extLst>
          </p:cNvPr>
          <p:cNvSpPr>
            <a:spLocks noGrp="1" noChangeArrowheads="1"/>
          </p:cNvSpPr>
          <p:nvPr>
            <p:ph type="title"/>
          </p:nvPr>
        </p:nvSpPr>
        <p:spPr/>
        <p:txBody>
          <a:bodyPr/>
          <a:lstStyle/>
          <a:p>
            <a:pPr eaLnBrk="1" hangingPunct="1"/>
            <a:r>
              <a:rPr lang="en-US" altLang="en-US" sz="3200"/>
              <a:t>Beberapa notasi untuk data sampel</a:t>
            </a:r>
          </a:p>
        </p:txBody>
      </p:sp>
      <p:sp>
        <p:nvSpPr>
          <p:cNvPr id="11267" name="Rectangle 3">
            <a:extLst>
              <a:ext uri="{FF2B5EF4-FFF2-40B4-BE49-F238E27FC236}">
                <a16:creationId xmlns:a16="http://schemas.microsoft.com/office/drawing/2014/main" id="{22637ED4-0223-23DE-3FA2-63E21E259401}"/>
              </a:ext>
            </a:extLst>
          </p:cNvPr>
          <p:cNvSpPr>
            <a:spLocks noGrp="1" noChangeArrowheads="1"/>
          </p:cNvSpPr>
          <p:nvPr>
            <p:ph type="body" sz="half" idx="1"/>
          </p:nvPr>
        </p:nvSpPr>
        <p:spPr>
          <a:xfrm>
            <a:off x="2057400" y="1852613"/>
            <a:ext cx="3048000" cy="4114800"/>
          </a:xfrm>
        </p:spPr>
        <p:txBody>
          <a:bodyPr/>
          <a:lstStyle/>
          <a:p>
            <a:pPr eaLnBrk="1" hangingPunct="1"/>
            <a:r>
              <a:rPr lang="en-US" altLang="en-US" sz="1800"/>
              <a:t>Vektor rataan berukuran px1, merupakan penduga bagi vektor </a:t>
            </a:r>
            <a:r>
              <a:rPr lang="en-US" altLang="en-US" sz="1800" u="sng">
                <a:sym typeface="Symbol" panose="05050102010706020507" pitchFamily="18" charset="2"/>
              </a:rPr>
              <a:t></a:t>
            </a:r>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r>
              <a:rPr lang="en-US" altLang="en-US" sz="1800"/>
              <a:t>Matriks ragam peragam berukuran pxp, merupakan penduga bagi matriks </a:t>
            </a:r>
            <a:r>
              <a:rPr lang="en-US" altLang="en-US" sz="1800">
                <a:sym typeface="Symbol" panose="05050102010706020507" pitchFamily="18" charset="2"/>
              </a:rPr>
              <a:t></a:t>
            </a:r>
          </a:p>
          <a:p>
            <a:pPr eaLnBrk="1" hangingPunct="1">
              <a:buFont typeface="Wingdings" panose="05000000000000000000" pitchFamily="2" charset="2"/>
              <a:buNone/>
            </a:pPr>
            <a:endParaRPr lang="en-US" altLang="en-US" sz="1800"/>
          </a:p>
        </p:txBody>
      </p:sp>
      <p:graphicFrame>
        <p:nvGraphicFramePr>
          <p:cNvPr id="11268" name="Object 4">
            <a:extLst>
              <a:ext uri="{FF2B5EF4-FFF2-40B4-BE49-F238E27FC236}">
                <a16:creationId xmlns:a16="http://schemas.microsoft.com/office/drawing/2014/main" id="{066D3605-F5A1-E0E2-FF44-C78382C02A91}"/>
              </a:ext>
            </a:extLst>
          </p:cNvPr>
          <p:cNvGraphicFramePr>
            <a:graphicFrameLocks noGrp="1" noChangeAspect="1"/>
          </p:cNvGraphicFramePr>
          <p:nvPr>
            <p:ph sz="quarter" idx="2"/>
          </p:nvPr>
        </p:nvGraphicFramePr>
        <p:xfrm>
          <a:off x="6172200" y="1676400"/>
          <a:ext cx="3810000" cy="2362200"/>
        </p:xfrm>
        <a:graphic>
          <a:graphicData uri="http://schemas.openxmlformats.org/presentationml/2006/ole">
            <mc:AlternateContent xmlns:mc="http://schemas.openxmlformats.org/markup-compatibility/2006">
              <mc:Choice xmlns:v="urn:schemas-microsoft-com:vml" Requires="v">
                <p:oleObj name="Equation" r:id="rId2" imgW="1612900" imgH="1930400" progId="Equation.3">
                  <p:embed/>
                </p:oleObj>
              </mc:Choice>
              <mc:Fallback>
                <p:oleObj name="Equation" r:id="rId2" imgW="1612900" imgH="1930400" progId="Equation.3">
                  <p:embed/>
                  <p:pic>
                    <p:nvPicPr>
                      <p:cNvPr id="11268" name="Object 4">
                        <a:extLst>
                          <a:ext uri="{FF2B5EF4-FFF2-40B4-BE49-F238E27FC236}">
                            <a16:creationId xmlns:a16="http://schemas.microsoft.com/office/drawing/2014/main" id="{066D3605-F5A1-E0E2-FF44-C78382C02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676400"/>
                        <a:ext cx="3810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6">
            <a:extLst>
              <a:ext uri="{FF2B5EF4-FFF2-40B4-BE49-F238E27FC236}">
                <a16:creationId xmlns:a16="http://schemas.microsoft.com/office/drawing/2014/main" id="{9E7B994F-31B0-B5F8-1111-04E55FA7FE31}"/>
              </a:ext>
            </a:extLst>
          </p:cNvPr>
          <p:cNvGraphicFramePr>
            <a:graphicFrameLocks noGrp="1" noChangeAspect="1"/>
          </p:cNvGraphicFramePr>
          <p:nvPr>
            <p:ph sz="quarter" idx="3"/>
          </p:nvPr>
        </p:nvGraphicFramePr>
        <p:xfrm>
          <a:off x="6172201" y="4086226"/>
          <a:ext cx="4035425" cy="2619375"/>
        </p:xfrm>
        <a:graphic>
          <a:graphicData uri="http://schemas.openxmlformats.org/presentationml/2006/ole">
            <mc:AlternateContent xmlns:mc="http://schemas.openxmlformats.org/markup-compatibility/2006">
              <mc:Choice xmlns:v="urn:schemas-microsoft-com:vml" Requires="v">
                <p:oleObj name="Equation" r:id="rId4" imgW="1879600" imgH="2209800" progId="Equation.3">
                  <p:embed/>
                </p:oleObj>
              </mc:Choice>
              <mc:Fallback>
                <p:oleObj name="Equation" r:id="rId4" imgW="1879600" imgH="2209800" progId="Equation.3">
                  <p:embed/>
                  <p:pic>
                    <p:nvPicPr>
                      <p:cNvPr id="11269" name="Object 6">
                        <a:extLst>
                          <a:ext uri="{FF2B5EF4-FFF2-40B4-BE49-F238E27FC236}">
                            <a16:creationId xmlns:a16="http://schemas.microsoft.com/office/drawing/2014/main" id="{9E7B994F-31B0-B5F8-1111-04E55FA7FE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4086226"/>
                        <a:ext cx="403542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8C066DAE-1628-9FE5-03CF-5F0786254A8C}"/>
              </a:ext>
            </a:extLst>
          </p:cNvPr>
          <p:cNvSpPr>
            <a:spLocks noGrp="1" noChangeArrowheads="1"/>
          </p:cNvSpPr>
          <p:nvPr>
            <p:ph type="title"/>
          </p:nvPr>
        </p:nvSpPr>
        <p:spPr/>
        <p:txBody>
          <a:bodyPr/>
          <a:lstStyle/>
          <a:p>
            <a:pPr eaLnBrk="1" hangingPunct="1"/>
            <a:endParaRPr lang="id-ID" altLang="en-US"/>
          </a:p>
        </p:txBody>
      </p:sp>
      <p:sp>
        <p:nvSpPr>
          <p:cNvPr id="12291" name="Rectangle 3">
            <a:extLst>
              <a:ext uri="{FF2B5EF4-FFF2-40B4-BE49-F238E27FC236}">
                <a16:creationId xmlns:a16="http://schemas.microsoft.com/office/drawing/2014/main" id="{F89AD69E-615E-CD95-3721-65EAC8660F79}"/>
              </a:ext>
            </a:extLst>
          </p:cNvPr>
          <p:cNvSpPr>
            <a:spLocks noGrp="1" noChangeArrowheads="1"/>
          </p:cNvSpPr>
          <p:nvPr>
            <p:ph type="body" sz="half" idx="1"/>
          </p:nvPr>
        </p:nvSpPr>
        <p:spPr/>
        <p:txBody>
          <a:bodyPr/>
          <a:lstStyle/>
          <a:p>
            <a:pPr eaLnBrk="1" hangingPunct="1"/>
            <a:r>
              <a:rPr lang="en-US" altLang="en-US" sz="2500"/>
              <a:t>Matriks korelasi berukuran pxp, merupakan penduga bagi matriks </a:t>
            </a:r>
            <a:r>
              <a:rPr lang="el-GR" altLang="en-US" sz="2500"/>
              <a:t>ρ</a:t>
            </a:r>
          </a:p>
        </p:txBody>
      </p:sp>
      <p:graphicFrame>
        <p:nvGraphicFramePr>
          <p:cNvPr id="12292" name="Object 4">
            <a:extLst>
              <a:ext uri="{FF2B5EF4-FFF2-40B4-BE49-F238E27FC236}">
                <a16:creationId xmlns:a16="http://schemas.microsoft.com/office/drawing/2014/main" id="{35E4C4F8-1BC8-6D75-12E8-E66F8E5F1142}"/>
              </a:ext>
            </a:extLst>
          </p:cNvPr>
          <p:cNvGraphicFramePr>
            <a:graphicFrameLocks noGrp="1" noChangeAspect="1"/>
          </p:cNvGraphicFramePr>
          <p:nvPr>
            <p:ph sz="half" idx="2"/>
          </p:nvPr>
        </p:nvGraphicFramePr>
        <p:xfrm>
          <a:off x="6248400" y="2027238"/>
          <a:ext cx="3900488" cy="3687762"/>
        </p:xfrm>
        <a:graphic>
          <a:graphicData uri="http://schemas.openxmlformats.org/presentationml/2006/ole">
            <mc:AlternateContent xmlns:mc="http://schemas.openxmlformats.org/markup-compatibility/2006">
              <mc:Choice xmlns:v="urn:schemas-microsoft-com:vml" Requires="v">
                <p:oleObj name="Equation" r:id="rId2" imgW="1993900" imgH="2070100" progId="Equation.3">
                  <p:embed/>
                </p:oleObj>
              </mc:Choice>
              <mc:Fallback>
                <p:oleObj name="Equation" r:id="rId2" imgW="1993900" imgH="2070100" progId="Equation.3">
                  <p:embed/>
                  <p:pic>
                    <p:nvPicPr>
                      <p:cNvPr id="12292" name="Object 4">
                        <a:extLst>
                          <a:ext uri="{FF2B5EF4-FFF2-40B4-BE49-F238E27FC236}">
                            <a16:creationId xmlns:a16="http://schemas.microsoft.com/office/drawing/2014/main" id="{35E4C4F8-1BC8-6D75-12E8-E66F8E5F1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027238"/>
                        <a:ext cx="3900488" cy="368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FAAF2BB-595D-3A67-C498-D27ABE0ED357}"/>
              </a:ext>
            </a:extLst>
          </p:cNvPr>
          <p:cNvSpPr>
            <a:spLocks noGrp="1" noChangeArrowheads="1"/>
          </p:cNvSpPr>
          <p:nvPr>
            <p:ph type="title"/>
          </p:nvPr>
        </p:nvSpPr>
        <p:spPr/>
        <p:txBody>
          <a:bodyPr/>
          <a:lstStyle/>
          <a:p>
            <a:pPr eaLnBrk="1" hangingPunct="1"/>
            <a:r>
              <a:rPr lang="en-US" altLang="en-US"/>
              <a:t>Konsep Jarak</a:t>
            </a:r>
          </a:p>
        </p:txBody>
      </p:sp>
      <p:sp>
        <p:nvSpPr>
          <p:cNvPr id="13315" name="Rectangle 3">
            <a:extLst>
              <a:ext uri="{FF2B5EF4-FFF2-40B4-BE49-F238E27FC236}">
                <a16:creationId xmlns:a16="http://schemas.microsoft.com/office/drawing/2014/main" id="{C0CC9A7D-A578-75BE-4329-CB0824FD6D14}"/>
              </a:ext>
            </a:extLst>
          </p:cNvPr>
          <p:cNvSpPr>
            <a:spLocks noGrp="1" noChangeArrowheads="1"/>
          </p:cNvSpPr>
          <p:nvPr>
            <p:ph type="body" sz="half" idx="1"/>
          </p:nvPr>
        </p:nvSpPr>
        <p:spPr>
          <a:xfrm>
            <a:off x="2894014" y="1827213"/>
            <a:ext cx="3430587" cy="4114800"/>
          </a:xfrm>
        </p:spPr>
        <p:txBody>
          <a:bodyPr/>
          <a:lstStyle/>
          <a:p>
            <a:pPr eaLnBrk="1" hangingPunct="1"/>
            <a:r>
              <a:rPr lang="en-US" altLang="en-US" sz="2500"/>
              <a:t>Jarak pengamatan ke titik pusat</a:t>
            </a:r>
          </a:p>
          <a:p>
            <a:pPr eaLnBrk="1" hangingPunct="1"/>
            <a:r>
              <a:rPr lang="en-US" altLang="en-US" sz="2500"/>
              <a:t>Jarak antar pengamatan (i,j)</a:t>
            </a:r>
          </a:p>
          <a:p>
            <a:pPr lvl="1" eaLnBrk="1" hangingPunct="1"/>
            <a:r>
              <a:rPr lang="en-US" altLang="en-US" sz="2100"/>
              <a:t>Jarak Euclidean</a:t>
            </a:r>
          </a:p>
          <a:p>
            <a:pPr lvl="1" eaLnBrk="1" hangingPunct="1"/>
            <a:endParaRPr lang="en-US" altLang="en-US" sz="2100"/>
          </a:p>
          <a:p>
            <a:pPr lvl="1" eaLnBrk="1" hangingPunct="1"/>
            <a:r>
              <a:rPr lang="en-US" altLang="en-US" sz="2100"/>
              <a:t>Jarak Mahalanobis</a:t>
            </a:r>
          </a:p>
          <a:p>
            <a:pPr lvl="1" eaLnBrk="1" hangingPunct="1"/>
            <a:endParaRPr lang="en-US" altLang="en-US" sz="2100"/>
          </a:p>
          <a:p>
            <a:pPr lvl="1" eaLnBrk="1" hangingPunct="1"/>
            <a:r>
              <a:rPr lang="en-US" altLang="en-US" sz="2100"/>
              <a:t>Jarak Minkowski (City Block)</a:t>
            </a:r>
          </a:p>
        </p:txBody>
      </p:sp>
      <p:graphicFrame>
        <p:nvGraphicFramePr>
          <p:cNvPr id="13316" name="Object 4">
            <a:extLst>
              <a:ext uri="{FF2B5EF4-FFF2-40B4-BE49-F238E27FC236}">
                <a16:creationId xmlns:a16="http://schemas.microsoft.com/office/drawing/2014/main" id="{8E0BC677-147D-6543-4AE8-F3E7A321380C}"/>
              </a:ext>
            </a:extLst>
          </p:cNvPr>
          <p:cNvGraphicFramePr>
            <a:graphicFrameLocks noGrp="1" noChangeAspect="1"/>
          </p:cNvGraphicFramePr>
          <p:nvPr>
            <p:ph sz="quarter" idx="2"/>
          </p:nvPr>
        </p:nvGraphicFramePr>
        <p:xfrm>
          <a:off x="6507164" y="2057400"/>
          <a:ext cx="3538537" cy="762000"/>
        </p:xfrm>
        <a:graphic>
          <a:graphicData uri="http://schemas.openxmlformats.org/presentationml/2006/ole">
            <mc:AlternateContent xmlns:mc="http://schemas.openxmlformats.org/markup-compatibility/2006">
              <mc:Choice xmlns:v="urn:schemas-microsoft-com:vml" Requires="v">
                <p:oleObj name="Equation" r:id="rId2" imgW="1358310" imgH="266584" progId="Equation.3">
                  <p:embed/>
                </p:oleObj>
              </mc:Choice>
              <mc:Fallback>
                <p:oleObj name="Equation" r:id="rId2" imgW="1358310" imgH="266584" progId="Equation.3">
                  <p:embed/>
                  <p:pic>
                    <p:nvPicPr>
                      <p:cNvPr id="13316" name="Object 4">
                        <a:extLst>
                          <a:ext uri="{FF2B5EF4-FFF2-40B4-BE49-F238E27FC236}">
                            <a16:creationId xmlns:a16="http://schemas.microsoft.com/office/drawing/2014/main" id="{8E0BC677-147D-6543-4AE8-F3E7A3213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164" y="2057400"/>
                        <a:ext cx="3538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6">
            <a:extLst>
              <a:ext uri="{FF2B5EF4-FFF2-40B4-BE49-F238E27FC236}">
                <a16:creationId xmlns:a16="http://schemas.microsoft.com/office/drawing/2014/main" id="{E9EBC9BE-CF8B-73D0-62C5-22DFFA7CC39A}"/>
              </a:ext>
            </a:extLst>
          </p:cNvPr>
          <p:cNvGraphicFramePr>
            <a:graphicFrameLocks noGrp="1" noChangeAspect="1"/>
          </p:cNvGraphicFramePr>
          <p:nvPr>
            <p:ph sz="quarter" idx="3"/>
          </p:nvPr>
        </p:nvGraphicFramePr>
        <p:xfrm>
          <a:off x="6477001" y="3341688"/>
          <a:ext cx="3730625" cy="762000"/>
        </p:xfrm>
        <a:graphic>
          <a:graphicData uri="http://schemas.openxmlformats.org/presentationml/2006/ole">
            <mc:AlternateContent xmlns:mc="http://schemas.openxmlformats.org/markup-compatibility/2006">
              <mc:Choice xmlns:v="urn:schemas-microsoft-com:vml" Requires="v">
                <p:oleObj name="Equation" r:id="rId4" imgW="1524000" imgH="279400" progId="Equation.3">
                  <p:embed/>
                </p:oleObj>
              </mc:Choice>
              <mc:Fallback>
                <p:oleObj name="Equation" r:id="rId4" imgW="1524000" imgH="279400" progId="Equation.3">
                  <p:embed/>
                  <p:pic>
                    <p:nvPicPr>
                      <p:cNvPr id="13317" name="Object 6">
                        <a:extLst>
                          <a:ext uri="{FF2B5EF4-FFF2-40B4-BE49-F238E27FC236}">
                            <a16:creationId xmlns:a16="http://schemas.microsoft.com/office/drawing/2014/main" id="{E9EBC9BE-CF8B-73D0-62C5-22DFFA7CC3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1" y="3341688"/>
                        <a:ext cx="3730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8">
            <a:extLst>
              <a:ext uri="{FF2B5EF4-FFF2-40B4-BE49-F238E27FC236}">
                <a16:creationId xmlns:a16="http://schemas.microsoft.com/office/drawing/2014/main" id="{C662BD2D-B715-61A1-8097-B7D1ECFACE26}"/>
              </a:ext>
            </a:extLst>
          </p:cNvPr>
          <p:cNvGraphicFramePr>
            <a:graphicFrameLocks noChangeAspect="1"/>
          </p:cNvGraphicFramePr>
          <p:nvPr/>
        </p:nvGraphicFramePr>
        <p:xfrm>
          <a:off x="6507164" y="4543426"/>
          <a:ext cx="3322637" cy="733425"/>
        </p:xfrm>
        <a:graphic>
          <a:graphicData uri="http://schemas.openxmlformats.org/presentationml/2006/ole">
            <mc:AlternateContent xmlns:mc="http://schemas.openxmlformats.org/markup-compatibility/2006">
              <mc:Choice xmlns:v="urn:schemas-microsoft-com:vml" Requires="v">
                <p:oleObj name="Equation" r:id="rId6" imgW="1726451" imgH="304668" progId="Equation.3">
                  <p:embed/>
                </p:oleObj>
              </mc:Choice>
              <mc:Fallback>
                <p:oleObj name="Equation" r:id="rId6" imgW="1726451" imgH="304668" progId="Equation.3">
                  <p:embed/>
                  <p:pic>
                    <p:nvPicPr>
                      <p:cNvPr id="13318" name="Object 8">
                        <a:extLst>
                          <a:ext uri="{FF2B5EF4-FFF2-40B4-BE49-F238E27FC236}">
                            <a16:creationId xmlns:a16="http://schemas.microsoft.com/office/drawing/2014/main" id="{C662BD2D-B715-61A1-8097-B7D1ECFACE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7164" y="4543426"/>
                        <a:ext cx="33226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9">
            <a:extLst>
              <a:ext uri="{FF2B5EF4-FFF2-40B4-BE49-F238E27FC236}">
                <a16:creationId xmlns:a16="http://schemas.microsoft.com/office/drawing/2014/main" id="{F6979238-F695-CBDA-8F82-1826AB6C14BC}"/>
              </a:ext>
            </a:extLst>
          </p:cNvPr>
          <p:cNvGraphicFramePr>
            <a:graphicFrameLocks noChangeAspect="1"/>
          </p:cNvGraphicFramePr>
          <p:nvPr/>
        </p:nvGraphicFramePr>
        <p:xfrm>
          <a:off x="6477001" y="5392738"/>
          <a:ext cx="3730625" cy="703262"/>
        </p:xfrm>
        <a:graphic>
          <a:graphicData uri="http://schemas.openxmlformats.org/presentationml/2006/ole">
            <mc:AlternateContent xmlns:mc="http://schemas.openxmlformats.org/markup-compatibility/2006">
              <mc:Choice xmlns:v="urn:schemas-microsoft-com:vml" Requires="v">
                <p:oleObj name="Equation" r:id="rId8" imgW="2298700" imgH="279400" progId="Equation.3">
                  <p:embed/>
                </p:oleObj>
              </mc:Choice>
              <mc:Fallback>
                <p:oleObj name="Equation" r:id="rId8" imgW="2298700" imgH="279400" progId="Equation.3">
                  <p:embed/>
                  <p:pic>
                    <p:nvPicPr>
                      <p:cNvPr id="13319" name="Object 9">
                        <a:extLst>
                          <a:ext uri="{FF2B5EF4-FFF2-40B4-BE49-F238E27FC236}">
                            <a16:creationId xmlns:a16="http://schemas.microsoft.com/office/drawing/2014/main" id="{F6979238-F695-CBDA-8F82-1826AB6C14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1" y="5392738"/>
                        <a:ext cx="37306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022D-9724-1AF8-CEE9-DB6E5B485419}"/>
              </a:ext>
            </a:extLst>
          </p:cNvPr>
          <p:cNvSpPr>
            <a:spLocks noGrp="1"/>
          </p:cNvSpPr>
          <p:nvPr>
            <p:ph type="title"/>
          </p:nvPr>
        </p:nvSpPr>
        <p:spPr/>
        <p:txBody>
          <a:bodyPr/>
          <a:lstStyle/>
          <a:p>
            <a:r>
              <a:rPr lang="en-US" dirty="0" err="1"/>
              <a:t>Deskripsi</a:t>
            </a:r>
            <a:r>
              <a:rPr lang="en-US" dirty="0"/>
              <a:t> MK</a:t>
            </a:r>
            <a:endParaRPr lang="en-ID" dirty="0"/>
          </a:p>
        </p:txBody>
      </p:sp>
      <p:sp>
        <p:nvSpPr>
          <p:cNvPr id="3" name="Content Placeholder 2">
            <a:extLst>
              <a:ext uri="{FF2B5EF4-FFF2-40B4-BE49-F238E27FC236}">
                <a16:creationId xmlns:a16="http://schemas.microsoft.com/office/drawing/2014/main" id="{6D427668-7994-6D51-00BD-34E1DDFEA2EA}"/>
              </a:ext>
            </a:extLst>
          </p:cNvPr>
          <p:cNvSpPr>
            <a:spLocks noGrp="1"/>
          </p:cNvSpPr>
          <p:nvPr>
            <p:ph idx="1"/>
          </p:nvPr>
        </p:nvSpPr>
        <p:spPr/>
        <p:txBody>
          <a:bodyPr/>
          <a:lstStyle/>
          <a:p>
            <a:r>
              <a:rPr lang="en-ID" dirty="0"/>
              <a:t>Mata </a:t>
            </a:r>
            <a:r>
              <a:rPr lang="en-ID" dirty="0" err="1"/>
              <a:t>kuliah</a:t>
            </a:r>
            <a:r>
              <a:rPr lang="en-ID" dirty="0"/>
              <a:t> </a:t>
            </a:r>
            <a:r>
              <a:rPr lang="en-ID" dirty="0" err="1"/>
              <a:t>ini</a:t>
            </a:r>
            <a:r>
              <a:rPr lang="en-ID" dirty="0"/>
              <a:t> </a:t>
            </a:r>
            <a:r>
              <a:rPr lang="en-ID" dirty="0" err="1"/>
              <a:t>membahas</a:t>
            </a:r>
            <a:r>
              <a:rPr lang="en-ID" dirty="0"/>
              <a:t> </a:t>
            </a:r>
            <a:r>
              <a:rPr lang="en-ID" dirty="0" err="1"/>
              <a:t>tentang</a:t>
            </a:r>
            <a:r>
              <a:rPr lang="en-ID" dirty="0"/>
              <a:t> </a:t>
            </a:r>
            <a:r>
              <a:rPr lang="en-ID" dirty="0" err="1"/>
              <a:t>inferensia</a:t>
            </a:r>
            <a:r>
              <a:rPr lang="en-ID" dirty="0"/>
              <a:t> </a:t>
            </a:r>
            <a:r>
              <a:rPr lang="en-ID" dirty="0" err="1"/>
              <a:t>berdasarkan</a:t>
            </a:r>
            <a:r>
              <a:rPr lang="en-ID" dirty="0"/>
              <a:t> </a:t>
            </a:r>
            <a:r>
              <a:rPr lang="en-ID" dirty="0" err="1"/>
              <a:t>contoh</a:t>
            </a:r>
            <a:r>
              <a:rPr lang="en-ID" dirty="0"/>
              <a:t> </a:t>
            </a:r>
            <a:r>
              <a:rPr lang="en-ID" dirty="0" err="1"/>
              <a:t>acak</a:t>
            </a:r>
            <a:r>
              <a:rPr lang="en-ID" dirty="0"/>
              <a:t> </a:t>
            </a:r>
            <a:r>
              <a:rPr lang="en-ID" dirty="0" err="1"/>
              <a:t>dari</a:t>
            </a:r>
            <a:r>
              <a:rPr lang="en-ID" dirty="0"/>
              <a:t> </a:t>
            </a:r>
            <a:r>
              <a:rPr lang="en-ID" dirty="0" err="1"/>
              <a:t>sebaran</a:t>
            </a:r>
            <a:r>
              <a:rPr lang="en-ID" dirty="0"/>
              <a:t> normal </a:t>
            </a:r>
            <a:r>
              <a:rPr lang="en-ID" dirty="0" err="1"/>
              <a:t>ganda</a:t>
            </a:r>
            <a:r>
              <a:rPr lang="en-ID" dirty="0"/>
              <a:t>, </a:t>
            </a:r>
            <a:r>
              <a:rPr lang="en-ID" dirty="0" err="1"/>
              <a:t>analisis</a:t>
            </a:r>
            <a:r>
              <a:rPr lang="en-ID" dirty="0"/>
              <a:t> </a:t>
            </a:r>
            <a:r>
              <a:rPr lang="en-ID" dirty="0" err="1"/>
              <a:t>ragam</a:t>
            </a:r>
            <a:r>
              <a:rPr lang="en-ID" dirty="0"/>
              <a:t> </a:t>
            </a:r>
            <a:r>
              <a:rPr lang="en-ID" dirty="0" err="1"/>
              <a:t>peubah</a:t>
            </a:r>
            <a:r>
              <a:rPr lang="en-ID" dirty="0"/>
              <a:t> </a:t>
            </a:r>
            <a:r>
              <a:rPr lang="en-ID" dirty="0" err="1"/>
              <a:t>ganda</a:t>
            </a:r>
            <a:r>
              <a:rPr lang="en-ID" dirty="0"/>
              <a:t>, </a:t>
            </a:r>
            <a:r>
              <a:rPr lang="en-ID" dirty="0" err="1"/>
              <a:t>analisis</a:t>
            </a:r>
            <a:r>
              <a:rPr lang="en-ID" dirty="0"/>
              <a:t> </a:t>
            </a:r>
            <a:r>
              <a:rPr lang="en-ID" dirty="0" err="1"/>
              <a:t>profil</a:t>
            </a:r>
            <a:r>
              <a:rPr lang="en-ID" dirty="0"/>
              <a:t>, dan </a:t>
            </a:r>
            <a:r>
              <a:rPr lang="en-ID" dirty="0" err="1"/>
              <a:t>selang</a:t>
            </a:r>
            <a:r>
              <a:rPr lang="en-ID" dirty="0"/>
              <a:t> </a:t>
            </a:r>
            <a:r>
              <a:rPr lang="en-ID" dirty="0" err="1"/>
              <a:t>kepercayaan</a:t>
            </a:r>
            <a:r>
              <a:rPr lang="en-ID" dirty="0"/>
              <a:t> </a:t>
            </a:r>
            <a:r>
              <a:rPr lang="en-ID" dirty="0" err="1"/>
              <a:t>simultan</a:t>
            </a:r>
            <a:r>
              <a:rPr lang="en-ID" dirty="0"/>
              <a:t>.  </a:t>
            </a:r>
            <a:r>
              <a:rPr lang="en-ID" dirty="0" err="1"/>
              <a:t>Berbagai</a:t>
            </a:r>
            <a:r>
              <a:rPr lang="en-ID" dirty="0"/>
              <a:t> </a:t>
            </a:r>
            <a:r>
              <a:rPr lang="en-ID" dirty="0" err="1"/>
              <a:t>teknik</a:t>
            </a:r>
            <a:r>
              <a:rPr lang="en-ID" dirty="0"/>
              <a:t> </a:t>
            </a:r>
            <a:r>
              <a:rPr lang="en-ID" dirty="0" err="1"/>
              <a:t>pereduksian</a:t>
            </a:r>
            <a:r>
              <a:rPr lang="en-ID" dirty="0"/>
              <a:t> </a:t>
            </a:r>
            <a:r>
              <a:rPr lang="en-ID" dirty="0" err="1"/>
              <a:t>dimensi</a:t>
            </a:r>
            <a:r>
              <a:rPr lang="en-ID" dirty="0"/>
              <a:t> </a:t>
            </a:r>
            <a:r>
              <a:rPr lang="en-ID" dirty="0" err="1"/>
              <a:t>akan</a:t>
            </a:r>
            <a:r>
              <a:rPr lang="en-ID" dirty="0"/>
              <a:t> </a:t>
            </a:r>
            <a:r>
              <a:rPr lang="en-ID" dirty="0" err="1"/>
              <a:t>diberikan</a:t>
            </a:r>
            <a:r>
              <a:rPr lang="en-ID" dirty="0"/>
              <a:t> </a:t>
            </a:r>
            <a:r>
              <a:rPr lang="en-ID" dirty="0" err="1"/>
              <a:t>seperti</a:t>
            </a:r>
            <a:r>
              <a:rPr lang="en-ID" dirty="0"/>
              <a:t> </a:t>
            </a:r>
            <a:r>
              <a:rPr lang="en-ID" dirty="0" err="1"/>
              <a:t>analisis</a:t>
            </a:r>
            <a:r>
              <a:rPr lang="en-ID" dirty="0"/>
              <a:t> </a:t>
            </a:r>
            <a:r>
              <a:rPr lang="en-ID" dirty="0" err="1"/>
              <a:t>komponen</a:t>
            </a:r>
            <a:r>
              <a:rPr lang="en-ID" dirty="0"/>
              <a:t> </a:t>
            </a:r>
            <a:r>
              <a:rPr lang="en-ID" dirty="0" err="1"/>
              <a:t>utama</a:t>
            </a:r>
            <a:r>
              <a:rPr lang="en-ID" dirty="0"/>
              <a:t>, </a:t>
            </a:r>
            <a:r>
              <a:rPr lang="en-ID" dirty="0" err="1"/>
              <a:t>analisis</a:t>
            </a:r>
            <a:r>
              <a:rPr lang="en-ID" dirty="0"/>
              <a:t> </a:t>
            </a:r>
            <a:r>
              <a:rPr lang="en-ID" dirty="0" err="1"/>
              <a:t>faktor</a:t>
            </a:r>
            <a:r>
              <a:rPr lang="en-ID" dirty="0"/>
              <a:t>, </a:t>
            </a:r>
            <a:r>
              <a:rPr lang="en-ID" dirty="0" err="1"/>
              <a:t>analisis</a:t>
            </a:r>
            <a:r>
              <a:rPr lang="en-ID" dirty="0"/>
              <a:t> biplot, dan </a:t>
            </a:r>
            <a:r>
              <a:rPr lang="en-ID" dirty="0" err="1"/>
              <a:t>analisis</a:t>
            </a:r>
            <a:r>
              <a:rPr lang="en-ID" dirty="0"/>
              <a:t> </a:t>
            </a:r>
            <a:r>
              <a:rPr lang="en-ID" dirty="0" err="1"/>
              <a:t>korespondensi</a:t>
            </a:r>
            <a:r>
              <a:rPr lang="en-ID" dirty="0"/>
              <a:t>.  </a:t>
            </a:r>
            <a:r>
              <a:rPr lang="en-ID" dirty="0" err="1"/>
              <a:t>Mencakup</a:t>
            </a:r>
            <a:r>
              <a:rPr lang="en-ID" dirty="0"/>
              <a:t> juga </a:t>
            </a:r>
            <a:r>
              <a:rPr lang="en-ID" dirty="0" err="1"/>
              <a:t>analisis</a:t>
            </a:r>
            <a:r>
              <a:rPr lang="en-ID" dirty="0"/>
              <a:t> </a:t>
            </a:r>
            <a:r>
              <a:rPr lang="en-ID" dirty="0" err="1"/>
              <a:t>gerombol</a:t>
            </a:r>
            <a:r>
              <a:rPr lang="en-ID" dirty="0"/>
              <a:t> </a:t>
            </a:r>
            <a:r>
              <a:rPr lang="en-ID" dirty="0" err="1"/>
              <a:t>berhirarki</a:t>
            </a:r>
            <a:r>
              <a:rPr lang="en-ID" dirty="0"/>
              <a:t> dan </a:t>
            </a:r>
            <a:r>
              <a:rPr lang="en-ID" dirty="0" err="1"/>
              <a:t>tak</a:t>
            </a:r>
            <a:r>
              <a:rPr lang="en-ID" dirty="0"/>
              <a:t> </a:t>
            </a:r>
            <a:r>
              <a:rPr lang="en-ID" dirty="0" err="1"/>
              <a:t>berhirarki</a:t>
            </a:r>
            <a:r>
              <a:rPr lang="en-ID" dirty="0"/>
              <a:t>.  Serta </a:t>
            </a:r>
            <a:r>
              <a:rPr lang="en-ID" dirty="0" err="1"/>
              <a:t>pembahasan</a:t>
            </a:r>
            <a:r>
              <a:rPr lang="en-ID" dirty="0"/>
              <a:t> </a:t>
            </a:r>
            <a:r>
              <a:rPr lang="en-ID" dirty="0" err="1"/>
              <a:t>mengenai</a:t>
            </a:r>
            <a:r>
              <a:rPr lang="en-ID" dirty="0"/>
              <a:t> </a:t>
            </a:r>
            <a:r>
              <a:rPr lang="en-ID" dirty="0" err="1"/>
              <a:t>analisis</a:t>
            </a:r>
            <a:r>
              <a:rPr lang="en-ID" dirty="0"/>
              <a:t> </a:t>
            </a:r>
            <a:r>
              <a:rPr lang="en-ID" dirty="0" err="1"/>
              <a:t>diskriminan</a:t>
            </a:r>
            <a:r>
              <a:rPr lang="en-ID" dirty="0"/>
              <a:t> linier, </a:t>
            </a:r>
            <a:r>
              <a:rPr lang="en-ID" dirty="0" err="1"/>
              <a:t>kuadratik</a:t>
            </a:r>
            <a:r>
              <a:rPr lang="en-ID" dirty="0"/>
              <a:t>, dan </a:t>
            </a:r>
            <a:r>
              <a:rPr lang="en-ID" dirty="0" err="1"/>
              <a:t>kanonik</a:t>
            </a:r>
            <a:r>
              <a:rPr lang="en-ID" dirty="0"/>
              <a:t>.</a:t>
            </a:r>
          </a:p>
        </p:txBody>
      </p:sp>
    </p:spTree>
    <p:extLst>
      <p:ext uri="{BB962C8B-B14F-4D97-AF65-F5344CB8AC3E}">
        <p14:creationId xmlns:p14="http://schemas.microsoft.com/office/powerpoint/2010/main" val="95580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3F9373B-CAE4-A787-A8BA-E8BE8EEB7802}"/>
              </a:ext>
            </a:extLst>
          </p:cNvPr>
          <p:cNvSpPr>
            <a:spLocks noGrp="1" noChangeArrowheads="1"/>
          </p:cNvSpPr>
          <p:nvPr>
            <p:ph type="ctrTitle"/>
          </p:nvPr>
        </p:nvSpPr>
        <p:spPr>
          <a:xfrm>
            <a:off x="2967038" y="1138238"/>
            <a:ext cx="7239000" cy="1122362"/>
          </a:xfrm>
        </p:spPr>
        <p:txBody>
          <a:bodyPr>
            <a:normAutofit fontScale="90000"/>
          </a:bodyPr>
          <a:lstStyle/>
          <a:p>
            <a:pPr eaLnBrk="1" hangingPunct="1"/>
            <a:r>
              <a:rPr lang="en-US" altLang="en-US"/>
              <a:t>Ringkasan Teknik Analisis Peubah Ganda</a:t>
            </a:r>
          </a:p>
        </p:txBody>
      </p:sp>
      <p:sp>
        <p:nvSpPr>
          <p:cNvPr id="14339" name="Rectangle 3">
            <a:extLst>
              <a:ext uri="{FF2B5EF4-FFF2-40B4-BE49-F238E27FC236}">
                <a16:creationId xmlns:a16="http://schemas.microsoft.com/office/drawing/2014/main" id="{1AB36B92-E8DC-8592-1F87-9EF8BBC8E181}"/>
              </a:ext>
            </a:extLst>
          </p:cNvPr>
          <p:cNvSpPr>
            <a:spLocks noGrp="1" noChangeArrowheads="1"/>
          </p:cNvSpPr>
          <p:nvPr>
            <p:ph type="subTitle" idx="1"/>
          </p:nvPr>
        </p:nvSpPr>
        <p:spPr/>
        <p:txBody>
          <a:bodyPr/>
          <a:lstStyle/>
          <a:p>
            <a:pPr eaLnBrk="1" hangingPunct="1"/>
            <a:endParaRPr lang="en-GB"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504A-A27F-4B46-21F4-A8D7D99CBC39}"/>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5B3ABFB9-BBDA-0350-8B38-03EB863BBACA}"/>
              </a:ext>
            </a:extLst>
          </p:cNvPr>
          <p:cNvSpPr>
            <a:spLocks noGrp="1"/>
          </p:cNvSpPr>
          <p:nvPr>
            <p:ph idx="1"/>
          </p:nvPr>
        </p:nvSpPr>
        <p:spPr/>
        <p:txBody>
          <a:bodyPr/>
          <a:lstStyle/>
          <a:p>
            <a:endParaRPr lang="en-ID"/>
          </a:p>
        </p:txBody>
      </p:sp>
      <p:pic>
        <p:nvPicPr>
          <p:cNvPr id="1026" name="Picture 2">
            <a:extLst>
              <a:ext uri="{FF2B5EF4-FFF2-40B4-BE49-F238E27FC236}">
                <a16:creationId xmlns:a16="http://schemas.microsoft.com/office/drawing/2014/main" id="{455DD7B0-FF8C-C5FC-CDD7-C097FD002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0"/>
            <a:ext cx="10814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90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220CA44-64DC-E760-36BB-F71D116C9411}"/>
              </a:ext>
            </a:extLst>
          </p:cNvPr>
          <p:cNvSpPr>
            <a:spLocks noGrp="1" noChangeArrowheads="1"/>
          </p:cNvSpPr>
          <p:nvPr>
            <p:ph type="title"/>
          </p:nvPr>
        </p:nvSpPr>
        <p:spPr/>
        <p:txBody>
          <a:bodyPr/>
          <a:lstStyle/>
          <a:p>
            <a:pPr eaLnBrk="1" hangingPunct="1"/>
            <a:r>
              <a:rPr lang="en-US" altLang="en-US"/>
              <a:t>MANOVA</a:t>
            </a:r>
          </a:p>
        </p:txBody>
      </p:sp>
      <p:sp>
        <p:nvSpPr>
          <p:cNvPr id="15363" name="Rectangle 3">
            <a:extLst>
              <a:ext uri="{FF2B5EF4-FFF2-40B4-BE49-F238E27FC236}">
                <a16:creationId xmlns:a16="http://schemas.microsoft.com/office/drawing/2014/main" id="{97B45173-90B3-3B13-6B1F-6600AE378B1F}"/>
              </a:ext>
            </a:extLst>
          </p:cNvPr>
          <p:cNvSpPr>
            <a:spLocks noGrp="1" noChangeArrowheads="1"/>
          </p:cNvSpPr>
          <p:nvPr>
            <p:ph type="body" idx="1"/>
          </p:nvPr>
        </p:nvSpPr>
        <p:spPr/>
        <p:txBody>
          <a:bodyPr/>
          <a:lstStyle/>
          <a:p>
            <a:pPr eaLnBrk="1" hangingPunct="1"/>
            <a:r>
              <a:rPr lang="en-US" altLang="en-US"/>
              <a:t>MANOVA = Multivariate Analysis of Variance</a:t>
            </a:r>
          </a:p>
          <a:p>
            <a:pPr eaLnBrk="1" hangingPunct="1"/>
            <a:r>
              <a:rPr lang="en-US" altLang="en-US"/>
              <a:t>Analog dengan ANOVA (analysis of variance) pada analisis peubah tunggal</a:t>
            </a:r>
          </a:p>
          <a:p>
            <a:pPr eaLnBrk="1" hangingPunct="1"/>
            <a:r>
              <a:rPr lang="en-US" altLang="en-US"/>
              <a:t>Digunakan untuk membandingkan rata-rata populasi (misal membandingkan rata-rata perlakuan dalam percobaan)</a:t>
            </a:r>
          </a:p>
          <a:p>
            <a:pPr eaLnBrk="1" hangingPunct="1"/>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910D6FC-23B4-4D70-C08D-7488B01DFC1D}"/>
              </a:ext>
            </a:extLst>
          </p:cNvPr>
          <p:cNvSpPr>
            <a:spLocks noGrp="1" noChangeArrowheads="1"/>
          </p:cNvSpPr>
          <p:nvPr>
            <p:ph type="title"/>
          </p:nvPr>
        </p:nvSpPr>
        <p:spPr/>
        <p:txBody>
          <a:bodyPr/>
          <a:lstStyle/>
          <a:p>
            <a:pPr eaLnBrk="1" hangingPunct="1"/>
            <a:r>
              <a:rPr lang="en-US" altLang="en-US"/>
              <a:t>MANOVA</a:t>
            </a:r>
          </a:p>
        </p:txBody>
      </p:sp>
      <p:sp>
        <p:nvSpPr>
          <p:cNvPr id="16387" name="Rectangle 3">
            <a:extLst>
              <a:ext uri="{FF2B5EF4-FFF2-40B4-BE49-F238E27FC236}">
                <a16:creationId xmlns:a16="http://schemas.microsoft.com/office/drawing/2014/main" id="{254EE262-F1CD-369C-1B9B-0379883052FF}"/>
              </a:ext>
            </a:extLst>
          </p:cNvPr>
          <p:cNvSpPr>
            <a:spLocks noGrp="1" noChangeArrowheads="1"/>
          </p:cNvSpPr>
          <p:nvPr>
            <p:ph type="body" idx="1"/>
          </p:nvPr>
        </p:nvSpPr>
        <p:spPr/>
        <p:txBody>
          <a:bodyPr/>
          <a:lstStyle/>
          <a:p>
            <a:pPr eaLnBrk="1" hangingPunct="1"/>
            <a:r>
              <a:rPr lang="en-US" altLang="en-US"/>
              <a:t>Mengasumsikan data berasal dari populasi multi-normal</a:t>
            </a:r>
          </a:p>
          <a:p>
            <a:pPr eaLnBrk="1" hangingPunct="1"/>
            <a:r>
              <a:rPr lang="en-US" altLang="en-US"/>
              <a:t>Model yang ada bervariasi dari Satu Arah (one-way) hingga model Banyak Arah (multi-way) termasuk adanya interaksi</a:t>
            </a:r>
          </a:p>
          <a:p>
            <a:pPr eaLnBrk="1" hangingPunct="1"/>
            <a:endParaRPr lang="en-US" altLang="en-US"/>
          </a:p>
          <a:p>
            <a:pPr eaLnBrk="1" hangingPunct="1"/>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8250CC8-AEA3-5D60-EA2D-F824E140C1E8}"/>
              </a:ext>
            </a:extLst>
          </p:cNvPr>
          <p:cNvSpPr>
            <a:spLocks noGrp="1" noChangeArrowheads="1"/>
          </p:cNvSpPr>
          <p:nvPr>
            <p:ph type="title"/>
          </p:nvPr>
        </p:nvSpPr>
        <p:spPr/>
        <p:txBody>
          <a:bodyPr/>
          <a:lstStyle/>
          <a:p>
            <a:pPr eaLnBrk="1" hangingPunct="1"/>
            <a:r>
              <a:rPr lang="en-US" altLang="en-US"/>
              <a:t>MANOVA</a:t>
            </a:r>
          </a:p>
        </p:txBody>
      </p:sp>
      <p:sp>
        <p:nvSpPr>
          <p:cNvPr id="17411" name="Rectangle 3">
            <a:extLst>
              <a:ext uri="{FF2B5EF4-FFF2-40B4-BE49-F238E27FC236}">
                <a16:creationId xmlns:a16="http://schemas.microsoft.com/office/drawing/2014/main" id="{B6D00589-0F21-C5AF-B359-01059A82F69A}"/>
              </a:ext>
            </a:extLst>
          </p:cNvPr>
          <p:cNvSpPr>
            <a:spLocks noGrp="1" noChangeArrowheads="1"/>
          </p:cNvSpPr>
          <p:nvPr>
            <p:ph type="body" idx="1"/>
          </p:nvPr>
        </p:nvSpPr>
        <p:spPr/>
        <p:txBody>
          <a:bodyPr/>
          <a:lstStyle/>
          <a:p>
            <a:pPr marL="0" indent="0">
              <a:buNone/>
            </a:pPr>
            <a:r>
              <a:rPr lang="en-US" altLang="en-US"/>
              <a:t>Ilustrasi</a:t>
            </a:r>
          </a:p>
          <a:p>
            <a:pPr marL="0" indent="0" algn="just">
              <a:buNone/>
            </a:pPr>
            <a:r>
              <a:rPr lang="en-US" altLang="en-US"/>
              <a:t>Sebuah studi ingin membandingkan apakah ada perbedaan hasil panen tiga buah varietas padi.  Respon yang diamati adalah tinggi tanaman ketika panen, bobot 100 butir padi, umur panen, panjang galur.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03C2C93-8DE7-1F59-45AF-9C4B0E87FF7E}"/>
              </a:ext>
            </a:extLst>
          </p:cNvPr>
          <p:cNvSpPr>
            <a:spLocks noGrp="1" noChangeArrowheads="1"/>
          </p:cNvSpPr>
          <p:nvPr>
            <p:ph type="title"/>
          </p:nvPr>
        </p:nvSpPr>
        <p:spPr/>
        <p:txBody>
          <a:bodyPr/>
          <a:lstStyle/>
          <a:p>
            <a:pPr eaLnBrk="1" hangingPunct="1"/>
            <a:r>
              <a:rPr lang="en-US" altLang="en-US"/>
              <a:t>Analisis Komponen Utama</a:t>
            </a:r>
          </a:p>
        </p:txBody>
      </p:sp>
      <p:sp>
        <p:nvSpPr>
          <p:cNvPr id="18435" name="Rectangle 3">
            <a:extLst>
              <a:ext uri="{FF2B5EF4-FFF2-40B4-BE49-F238E27FC236}">
                <a16:creationId xmlns:a16="http://schemas.microsoft.com/office/drawing/2014/main" id="{751FF17D-3ACE-59A1-F376-F304551808AB}"/>
              </a:ext>
            </a:extLst>
          </p:cNvPr>
          <p:cNvSpPr>
            <a:spLocks noGrp="1" noChangeArrowheads="1"/>
          </p:cNvSpPr>
          <p:nvPr>
            <p:ph type="body" idx="1"/>
          </p:nvPr>
        </p:nvSpPr>
        <p:spPr/>
        <p:txBody>
          <a:bodyPr/>
          <a:lstStyle/>
          <a:p>
            <a:pPr eaLnBrk="1" hangingPunct="1">
              <a:lnSpc>
                <a:spcPct val="90000"/>
              </a:lnSpc>
            </a:pPr>
            <a:r>
              <a:rPr lang="en-US" altLang="en-US"/>
              <a:t>Digunakan untuk melakukan reduksi peubah</a:t>
            </a:r>
          </a:p>
          <a:p>
            <a:pPr eaLnBrk="1" hangingPunct="1">
              <a:lnSpc>
                <a:spcPct val="90000"/>
              </a:lnSpc>
            </a:pPr>
            <a:r>
              <a:rPr lang="en-US" altLang="en-US"/>
              <a:t>Menghasilkan peubah baru yang disebut KOMPONEN UTAMA dengan karakteristik : (1) informasi yang terkandung memuat hampir seluruh informasi (2) saling bebas</a:t>
            </a:r>
          </a:p>
          <a:p>
            <a:pPr eaLnBrk="1" hangingPunct="1">
              <a:lnSpc>
                <a:spcPct val="90000"/>
              </a:lnSpc>
            </a:pPr>
            <a:r>
              <a:rPr lang="en-US" altLang="en-US"/>
              <a:t>Umumnya merupakan analisis antara, bukan analisis akhir</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D65975C-8695-023B-70D8-4AC2C0E55AA3}"/>
              </a:ext>
            </a:extLst>
          </p:cNvPr>
          <p:cNvSpPr>
            <a:spLocks noGrp="1" noChangeArrowheads="1"/>
          </p:cNvSpPr>
          <p:nvPr>
            <p:ph type="title"/>
          </p:nvPr>
        </p:nvSpPr>
        <p:spPr/>
        <p:txBody>
          <a:bodyPr/>
          <a:lstStyle/>
          <a:p>
            <a:pPr eaLnBrk="1" hangingPunct="1"/>
            <a:r>
              <a:rPr lang="en-US" altLang="en-US"/>
              <a:t>Analisis Faktor</a:t>
            </a:r>
          </a:p>
        </p:txBody>
      </p:sp>
      <p:sp>
        <p:nvSpPr>
          <p:cNvPr id="19459" name="Rectangle 3">
            <a:extLst>
              <a:ext uri="{FF2B5EF4-FFF2-40B4-BE49-F238E27FC236}">
                <a16:creationId xmlns:a16="http://schemas.microsoft.com/office/drawing/2014/main" id="{D1BF83FA-B69B-5159-9FF1-D5525CE85EDC}"/>
              </a:ext>
            </a:extLst>
          </p:cNvPr>
          <p:cNvSpPr>
            <a:spLocks noGrp="1" noChangeArrowheads="1"/>
          </p:cNvSpPr>
          <p:nvPr>
            <p:ph type="body" idx="1"/>
          </p:nvPr>
        </p:nvSpPr>
        <p:spPr/>
        <p:txBody>
          <a:bodyPr/>
          <a:lstStyle/>
          <a:p>
            <a:pPr eaLnBrk="1" hangingPunct="1"/>
            <a:r>
              <a:rPr lang="en-US" altLang="en-US"/>
              <a:t>Digunakan juga untuk mereduksi peubah</a:t>
            </a:r>
          </a:p>
          <a:p>
            <a:pPr eaLnBrk="1" hangingPunct="1"/>
            <a:r>
              <a:rPr lang="en-US" altLang="en-US"/>
              <a:t>Menghasilkan peubah baru yang disebut FAKTOR atau PEUBAH LATEN</a:t>
            </a:r>
          </a:p>
          <a:p>
            <a:pPr eaLnBrk="1" hangingPunct="1"/>
            <a:r>
              <a:rPr lang="en-US" altLang="en-US"/>
              <a:t>Banyak digunakan di bidang terapan sosial karena sulit melakukan pengukuran secara langsung terhadap peubah yang diinginkan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3A19B5E-5064-9F7D-C7EC-D348808F4522}"/>
              </a:ext>
            </a:extLst>
          </p:cNvPr>
          <p:cNvSpPr>
            <a:spLocks noGrp="1" noChangeArrowheads="1"/>
          </p:cNvSpPr>
          <p:nvPr>
            <p:ph type="title"/>
          </p:nvPr>
        </p:nvSpPr>
        <p:spPr/>
        <p:txBody>
          <a:bodyPr/>
          <a:lstStyle/>
          <a:p>
            <a:pPr eaLnBrk="1" hangingPunct="1"/>
            <a:r>
              <a:rPr lang="en-US" altLang="en-US"/>
              <a:t>Analisis Korelasi Kanonik</a:t>
            </a:r>
          </a:p>
        </p:txBody>
      </p:sp>
      <p:sp>
        <p:nvSpPr>
          <p:cNvPr id="20483" name="Rectangle 3">
            <a:extLst>
              <a:ext uri="{FF2B5EF4-FFF2-40B4-BE49-F238E27FC236}">
                <a16:creationId xmlns:a16="http://schemas.microsoft.com/office/drawing/2014/main" id="{316EDACA-FFFB-CF54-E334-82311AF37162}"/>
              </a:ext>
            </a:extLst>
          </p:cNvPr>
          <p:cNvSpPr>
            <a:spLocks noGrp="1" noChangeArrowheads="1"/>
          </p:cNvSpPr>
          <p:nvPr>
            <p:ph type="body" idx="1"/>
          </p:nvPr>
        </p:nvSpPr>
        <p:spPr/>
        <p:txBody>
          <a:bodyPr/>
          <a:lstStyle/>
          <a:p>
            <a:pPr eaLnBrk="1" hangingPunct="1"/>
            <a:r>
              <a:rPr lang="en-US" altLang="en-US"/>
              <a:t>Melakukan analisis keterkaitan antara dua gugus peubah</a:t>
            </a:r>
          </a:p>
          <a:p>
            <a:pPr eaLnBrk="1" hangingPunct="1"/>
            <a:r>
              <a:rPr lang="en-US" altLang="en-US"/>
              <a:t>Analisis korelasi tidak dilakukan antar pasangan peubah asal dari kedua gugus, namun antar peubah kanonik di kedua gugus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CC71E07-E68D-7027-507C-4058BC1B727C}"/>
              </a:ext>
            </a:extLst>
          </p:cNvPr>
          <p:cNvSpPr>
            <a:spLocks noGrp="1" noChangeArrowheads="1"/>
          </p:cNvSpPr>
          <p:nvPr>
            <p:ph type="title"/>
          </p:nvPr>
        </p:nvSpPr>
        <p:spPr/>
        <p:txBody>
          <a:bodyPr/>
          <a:lstStyle/>
          <a:p>
            <a:pPr eaLnBrk="1" hangingPunct="1"/>
            <a:r>
              <a:rPr lang="en-US" altLang="en-US"/>
              <a:t>Analisis Korelasi Kanonik</a:t>
            </a:r>
          </a:p>
        </p:txBody>
      </p:sp>
      <p:sp>
        <p:nvSpPr>
          <p:cNvPr id="21507" name="Rectangle 3">
            <a:extLst>
              <a:ext uri="{FF2B5EF4-FFF2-40B4-BE49-F238E27FC236}">
                <a16:creationId xmlns:a16="http://schemas.microsoft.com/office/drawing/2014/main" id="{C74CF2FB-44C8-CA68-FA92-C53231722467}"/>
              </a:ext>
            </a:extLst>
          </p:cNvPr>
          <p:cNvSpPr>
            <a:spLocks noGrp="1" noChangeArrowheads="1"/>
          </p:cNvSpPr>
          <p:nvPr>
            <p:ph type="body" idx="1"/>
          </p:nvPr>
        </p:nvSpPr>
        <p:spPr/>
        <p:txBody>
          <a:bodyPr/>
          <a:lstStyle/>
          <a:p>
            <a:pPr marL="0" indent="0">
              <a:buNone/>
            </a:pPr>
            <a:r>
              <a:rPr lang="en-US" altLang="en-US"/>
              <a:t>Ilustrasi</a:t>
            </a:r>
          </a:p>
          <a:p>
            <a:pPr marL="0" indent="0">
              <a:buNone/>
            </a:pPr>
            <a:r>
              <a:rPr lang="en-US" altLang="en-US"/>
              <a:t>Seorang konsultan olah gerak harus mampu melihat korelasi antara peubah anatomi tubuh manusia (lingkar lengan, berat badan, lingkar dada, panjang lengan, panjang kaki, tinggi badan, dsb) dengan berbagai aktifitas aerobik (sit-up, push-up, pull-up, scotch-jump, dsb)</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79EEC30-B1F7-8BBC-190D-3C0FFB3B4EB6}"/>
              </a:ext>
            </a:extLst>
          </p:cNvPr>
          <p:cNvSpPr>
            <a:spLocks noGrp="1" noChangeArrowheads="1"/>
          </p:cNvSpPr>
          <p:nvPr>
            <p:ph type="title"/>
          </p:nvPr>
        </p:nvSpPr>
        <p:spPr/>
        <p:txBody>
          <a:bodyPr/>
          <a:lstStyle/>
          <a:p>
            <a:pPr eaLnBrk="1" hangingPunct="1"/>
            <a:r>
              <a:rPr lang="en-US" altLang="en-US"/>
              <a:t>Analisis Gerombol</a:t>
            </a:r>
          </a:p>
        </p:txBody>
      </p:sp>
      <p:sp>
        <p:nvSpPr>
          <p:cNvPr id="22531" name="Rectangle 3">
            <a:extLst>
              <a:ext uri="{FF2B5EF4-FFF2-40B4-BE49-F238E27FC236}">
                <a16:creationId xmlns:a16="http://schemas.microsoft.com/office/drawing/2014/main" id="{A1468095-18D4-9D70-EC64-7AA43EA3F50B}"/>
              </a:ext>
            </a:extLst>
          </p:cNvPr>
          <p:cNvSpPr>
            <a:spLocks noGrp="1" noChangeArrowheads="1"/>
          </p:cNvSpPr>
          <p:nvPr>
            <p:ph type="body" idx="1"/>
          </p:nvPr>
        </p:nvSpPr>
        <p:spPr/>
        <p:txBody>
          <a:bodyPr/>
          <a:lstStyle/>
          <a:p>
            <a:pPr eaLnBrk="1" hangingPunct="1"/>
            <a:r>
              <a:rPr lang="en-US" altLang="en-US"/>
              <a:t>Digunakan untuk mengelompokkan objek-objek</a:t>
            </a:r>
          </a:p>
          <a:p>
            <a:pPr eaLnBrk="1" hangingPunct="1"/>
            <a:r>
              <a:rPr lang="en-US" altLang="en-US"/>
              <a:t>Kemiripan antar objek ditentukan oleh nilai-nilai pengamatan peubah ganda</a:t>
            </a:r>
          </a:p>
          <a:p>
            <a:pPr eaLnBrk="1" hangingPunct="1"/>
            <a:r>
              <a:rPr lang="en-US" altLang="en-US"/>
              <a:t>Dikenal teknik berhirarki dan tak-berhirarki</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74D4-D2E6-492E-4836-0D5BC56C67F1}"/>
              </a:ext>
            </a:extLst>
          </p:cNvPr>
          <p:cNvSpPr>
            <a:spLocks noGrp="1"/>
          </p:cNvSpPr>
          <p:nvPr>
            <p:ph type="title"/>
          </p:nvPr>
        </p:nvSpPr>
        <p:spPr/>
        <p:txBody>
          <a:bodyPr/>
          <a:lstStyle/>
          <a:p>
            <a:r>
              <a:rPr lang="en-US" dirty="0" err="1"/>
              <a:t>Buku</a:t>
            </a:r>
            <a:r>
              <a:rPr lang="en-US" dirty="0"/>
              <a:t> </a:t>
            </a:r>
            <a:r>
              <a:rPr lang="en-US" dirty="0" err="1"/>
              <a:t>referensi</a:t>
            </a:r>
            <a:endParaRPr lang="en-ID" dirty="0"/>
          </a:p>
        </p:txBody>
      </p:sp>
      <p:pic>
        <p:nvPicPr>
          <p:cNvPr id="6" name="Content Placeholder 5">
            <a:extLst>
              <a:ext uri="{FF2B5EF4-FFF2-40B4-BE49-F238E27FC236}">
                <a16:creationId xmlns:a16="http://schemas.microsoft.com/office/drawing/2014/main" id="{B772254E-0C03-5370-95E9-1D9F6A372D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2616" y="1825624"/>
            <a:ext cx="2995574" cy="4745371"/>
          </a:xfrm>
        </p:spPr>
      </p:pic>
      <p:pic>
        <p:nvPicPr>
          <p:cNvPr id="1028" name="Picture 4" descr="cover">
            <a:extLst>
              <a:ext uri="{FF2B5EF4-FFF2-40B4-BE49-F238E27FC236}">
                <a16:creationId xmlns:a16="http://schemas.microsoft.com/office/drawing/2014/main" id="{86C7CFB1-4980-E5D4-291F-1013A9EAA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825625"/>
            <a:ext cx="338137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ver">
            <a:extLst>
              <a:ext uri="{FF2B5EF4-FFF2-40B4-BE49-F238E27FC236}">
                <a16:creationId xmlns:a16="http://schemas.microsoft.com/office/drawing/2014/main" id="{68A05499-DBBE-D095-B6AE-26A72A465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0306" y="1842754"/>
            <a:ext cx="31623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681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CBFF63-D799-BDA1-B2BA-512BC345A2E0}"/>
              </a:ext>
            </a:extLst>
          </p:cNvPr>
          <p:cNvSpPr>
            <a:spLocks noGrp="1" noChangeArrowheads="1"/>
          </p:cNvSpPr>
          <p:nvPr>
            <p:ph type="title"/>
          </p:nvPr>
        </p:nvSpPr>
        <p:spPr/>
        <p:txBody>
          <a:bodyPr/>
          <a:lstStyle/>
          <a:p>
            <a:pPr eaLnBrk="1" hangingPunct="1"/>
            <a:r>
              <a:rPr lang="en-US" altLang="en-US"/>
              <a:t>Analisis Gerombol</a:t>
            </a:r>
          </a:p>
        </p:txBody>
      </p:sp>
      <p:sp>
        <p:nvSpPr>
          <p:cNvPr id="23555" name="Rectangle 3">
            <a:extLst>
              <a:ext uri="{FF2B5EF4-FFF2-40B4-BE49-F238E27FC236}">
                <a16:creationId xmlns:a16="http://schemas.microsoft.com/office/drawing/2014/main" id="{FA5E8049-754D-0B1A-29BC-E63E2C6D0039}"/>
              </a:ext>
            </a:extLst>
          </p:cNvPr>
          <p:cNvSpPr>
            <a:spLocks noGrp="1" noChangeArrowheads="1"/>
          </p:cNvSpPr>
          <p:nvPr>
            <p:ph type="body" idx="1"/>
          </p:nvPr>
        </p:nvSpPr>
        <p:spPr/>
        <p:txBody>
          <a:bodyPr/>
          <a:lstStyle/>
          <a:p>
            <a:pPr marL="0" indent="0">
              <a:buNone/>
            </a:pPr>
            <a:r>
              <a:rPr lang="en-US" altLang="en-US" sz="2500"/>
              <a:t>Ilustrasi</a:t>
            </a:r>
          </a:p>
          <a:p>
            <a:pPr marL="0" indent="0">
              <a:buNone/>
            </a:pPr>
            <a:r>
              <a:rPr lang="en-US" altLang="en-US" sz="2500"/>
              <a:t>Pemberian program bantuan pengembangan sekolah tidak bisa disamakan di setiap sekolah.  Berdasarkan karakteristik sekolah (fasilitas, input siswa, mutu pengajar, dukungan masyarakat), DEPDIKNAS melakukan pengelompokan sekolah sehingga diperoleh 4 kelompok SMU dan 4 jenis paket program pengembangan SMU.</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FBFE184-FCBF-8EDF-F2E8-9258C91FD76A}"/>
              </a:ext>
            </a:extLst>
          </p:cNvPr>
          <p:cNvSpPr>
            <a:spLocks noGrp="1" noChangeArrowheads="1"/>
          </p:cNvSpPr>
          <p:nvPr>
            <p:ph type="title"/>
          </p:nvPr>
        </p:nvSpPr>
        <p:spPr/>
        <p:txBody>
          <a:bodyPr/>
          <a:lstStyle/>
          <a:p>
            <a:pPr eaLnBrk="1" hangingPunct="1"/>
            <a:r>
              <a:rPr lang="en-US" altLang="en-US"/>
              <a:t>Analisis Biplot</a:t>
            </a:r>
          </a:p>
        </p:txBody>
      </p:sp>
      <p:sp>
        <p:nvSpPr>
          <p:cNvPr id="24579" name="Rectangle 3">
            <a:extLst>
              <a:ext uri="{FF2B5EF4-FFF2-40B4-BE49-F238E27FC236}">
                <a16:creationId xmlns:a16="http://schemas.microsoft.com/office/drawing/2014/main" id="{7CC6175A-555E-37B4-03BD-94F6932C0004}"/>
              </a:ext>
            </a:extLst>
          </p:cNvPr>
          <p:cNvSpPr>
            <a:spLocks noGrp="1" noChangeArrowheads="1"/>
          </p:cNvSpPr>
          <p:nvPr>
            <p:ph type="body" idx="1"/>
          </p:nvPr>
        </p:nvSpPr>
        <p:spPr/>
        <p:txBody>
          <a:bodyPr/>
          <a:lstStyle/>
          <a:p>
            <a:pPr eaLnBrk="1" hangingPunct="1"/>
            <a:r>
              <a:rPr lang="en-US" altLang="en-US" sz="2500"/>
              <a:t>Merupakan analisis eksplorasi untuk melihat (1) kedekatan antar objek (2) karakteristik atau peubah penciri setiap objek, dan (3) keterkaitan antar peubah</a:t>
            </a:r>
          </a:p>
          <a:p>
            <a:pPr eaLnBrk="1" hangingPunct="1"/>
            <a:r>
              <a:rPr lang="en-US" altLang="en-US" sz="2500"/>
              <a:t>Menggunakan konsep penguraian nilai singular</a:t>
            </a:r>
          </a:p>
          <a:p>
            <a:pPr eaLnBrk="1" hangingPunct="1"/>
            <a:r>
              <a:rPr lang="en-US" altLang="en-US" sz="2500"/>
              <a:t>Bermula di dunia pertanian, sekarang lebih banyak dipakai di riset pemasaran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E9BF9D-33FB-D52A-A736-B784443196A2}"/>
              </a:ext>
            </a:extLst>
          </p:cNvPr>
          <p:cNvSpPr>
            <a:spLocks noGrp="1" noChangeArrowheads="1"/>
          </p:cNvSpPr>
          <p:nvPr>
            <p:ph type="title"/>
          </p:nvPr>
        </p:nvSpPr>
        <p:spPr/>
        <p:txBody>
          <a:bodyPr/>
          <a:lstStyle/>
          <a:p>
            <a:pPr eaLnBrk="1" hangingPunct="1"/>
            <a:r>
              <a:rPr lang="en-US" altLang="en-US"/>
              <a:t>Analisis Biplot</a:t>
            </a:r>
          </a:p>
        </p:txBody>
      </p:sp>
      <p:sp>
        <p:nvSpPr>
          <p:cNvPr id="25603" name="Rectangle 3">
            <a:extLst>
              <a:ext uri="{FF2B5EF4-FFF2-40B4-BE49-F238E27FC236}">
                <a16:creationId xmlns:a16="http://schemas.microsoft.com/office/drawing/2014/main" id="{22C2061A-C955-16C8-D1C1-03336A8A23F5}"/>
              </a:ext>
            </a:extLst>
          </p:cNvPr>
          <p:cNvSpPr>
            <a:spLocks noGrp="1" noChangeArrowheads="1"/>
          </p:cNvSpPr>
          <p:nvPr>
            <p:ph type="body" idx="1"/>
          </p:nvPr>
        </p:nvSpPr>
        <p:spPr/>
        <p:txBody>
          <a:bodyPr/>
          <a:lstStyle/>
          <a:p>
            <a:pPr marL="0" indent="0">
              <a:buNone/>
            </a:pPr>
            <a:r>
              <a:rPr lang="en-US" altLang="en-US" sz="2500"/>
              <a:t>Ilustrasi</a:t>
            </a:r>
          </a:p>
          <a:p>
            <a:pPr marL="0" indent="0">
              <a:buNone/>
            </a:pPr>
            <a:r>
              <a:rPr lang="en-US" altLang="en-US" sz="2500"/>
              <a:t>Perencanaan layanan perbankan memerlukan informasi mengenai posisi bank kita dibandingkan bank-bank pesaing.  Untuk itulah dilakukan survei pasar mengenai persepsi nasabah mengenai berbagai atribut layanan perbankan, sehingga bisa kita ketahui atribut mana saja yang perlu ditingkatkan dan siapa pesaing terdekat yang harus diantisipasi.</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FD9A663-EE79-4BA0-380F-1BF770CAD1CB}"/>
              </a:ext>
            </a:extLst>
          </p:cNvPr>
          <p:cNvSpPr>
            <a:spLocks noGrp="1" noChangeArrowheads="1"/>
          </p:cNvSpPr>
          <p:nvPr>
            <p:ph type="title"/>
          </p:nvPr>
        </p:nvSpPr>
        <p:spPr/>
        <p:txBody>
          <a:bodyPr/>
          <a:lstStyle/>
          <a:p>
            <a:pPr eaLnBrk="1" hangingPunct="1"/>
            <a:r>
              <a:rPr lang="en-US" altLang="en-US"/>
              <a:t>Analisis Korespondensi</a:t>
            </a:r>
          </a:p>
        </p:txBody>
      </p:sp>
      <p:sp>
        <p:nvSpPr>
          <p:cNvPr id="26627" name="Rectangle 3">
            <a:extLst>
              <a:ext uri="{FF2B5EF4-FFF2-40B4-BE49-F238E27FC236}">
                <a16:creationId xmlns:a16="http://schemas.microsoft.com/office/drawing/2014/main" id="{DC5BF9CA-AE7C-A82B-23E0-C3E535C17B17}"/>
              </a:ext>
            </a:extLst>
          </p:cNvPr>
          <p:cNvSpPr>
            <a:spLocks noGrp="1" noChangeArrowheads="1"/>
          </p:cNvSpPr>
          <p:nvPr>
            <p:ph type="body" idx="1"/>
          </p:nvPr>
        </p:nvSpPr>
        <p:spPr/>
        <p:txBody>
          <a:bodyPr/>
          <a:lstStyle/>
          <a:p>
            <a:pPr eaLnBrk="1" hangingPunct="1"/>
            <a:r>
              <a:rPr lang="en-US" altLang="en-US"/>
              <a:t>Teknik eksplorasi yang diterapkan untuk melihat asosiasi kategori peubah kategorik</a:t>
            </a:r>
          </a:p>
          <a:p>
            <a:pPr eaLnBrk="1" hangingPunct="1"/>
            <a:r>
              <a:rPr lang="en-US" altLang="en-US"/>
              <a:t>Menggunakan konsep Generalized Singular Value Decomposition</a:t>
            </a:r>
          </a:p>
          <a:p>
            <a:pPr eaLnBrk="1" hangingPunct="1"/>
            <a:r>
              <a:rPr lang="en-US" altLang="en-US"/>
              <a:t>Banyak digunakan di dunia riset pemasaran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E475ABF-A83B-74B2-A53B-C16928821A79}"/>
              </a:ext>
            </a:extLst>
          </p:cNvPr>
          <p:cNvSpPr>
            <a:spLocks noGrp="1" noChangeArrowheads="1"/>
          </p:cNvSpPr>
          <p:nvPr>
            <p:ph type="title"/>
          </p:nvPr>
        </p:nvSpPr>
        <p:spPr/>
        <p:txBody>
          <a:bodyPr/>
          <a:lstStyle/>
          <a:p>
            <a:pPr eaLnBrk="1" hangingPunct="1"/>
            <a:r>
              <a:rPr lang="en-US" altLang="en-US"/>
              <a:t>Analisis Korespondensi</a:t>
            </a:r>
          </a:p>
        </p:txBody>
      </p:sp>
      <p:sp>
        <p:nvSpPr>
          <p:cNvPr id="27651" name="Rectangle 3">
            <a:extLst>
              <a:ext uri="{FF2B5EF4-FFF2-40B4-BE49-F238E27FC236}">
                <a16:creationId xmlns:a16="http://schemas.microsoft.com/office/drawing/2014/main" id="{2B92A1E4-4B65-865F-1895-BB697AC97416}"/>
              </a:ext>
            </a:extLst>
          </p:cNvPr>
          <p:cNvSpPr>
            <a:spLocks noGrp="1" noChangeArrowheads="1"/>
          </p:cNvSpPr>
          <p:nvPr>
            <p:ph type="body" idx="1"/>
          </p:nvPr>
        </p:nvSpPr>
        <p:spPr/>
        <p:txBody>
          <a:bodyPr/>
          <a:lstStyle/>
          <a:p>
            <a:pPr marL="0" indent="0">
              <a:buNone/>
            </a:pPr>
            <a:r>
              <a:rPr lang="en-US" altLang="en-US"/>
              <a:t>Ilustrasi</a:t>
            </a:r>
          </a:p>
          <a:p>
            <a:pPr marL="0" indent="0">
              <a:buNone/>
            </a:pPr>
            <a:r>
              <a:rPr lang="en-US" altLang="en-US"/>
              <a:t>Segmentasi produk bisa dilakukan berdasarkan peubah demografi konsumen.  Melalui analisis ini bisa diketahui konsumen utama produk kita dari kelompok usia berapa, jenis kelamin apa, tinggal dimana, dan sebagainya.</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D824FF5-BA7E-57A9-3A2F-6C74D632784B}"/>
              </a:ext>
            </a:extLst>
          </p:cNvPr>
          <p:cNvSpPr>
            <a:spLocks noGrp="1" noChangeArrowheads="1"/>
          </p:cNvSpPr>
          <p:nvPr>
            <p:ph type="title"/>
          </p:nvPr>
        </p:nvSpPr>
        <p:spPr/>
        <p:txBody>
          <a:bodyPr/>
          <a:lstStyle/>
          <a:p>
            <a:pPr eaLnBrk="1" hangingPunct="1"/>
            <a:r>
              <a:rPr lang="en-US" altLang="en-US"/>
              <a:t>Analisis Diskriminan</a:t>
            </a:r>
          </a:p>
        </p:txBody>
      </p:sp>
      <p:sp>
        <p:nvSpPr>
          <p:cNvPr id="28675" name="Rectangle 3">
            <a:extLst>
              <a:ext uri="{FF2B5EF4-FFF2-40B4-BE49-F238E27FC236}">
                <a16:creationId xmlns:a16="http://schemas.microsoft.com/office/drawing/2014/main" id="{75C1D860-458F-8671-1497-327B8BB09808}"/>
              </a:ext>
            </a:extLst>
          </p:cNvPr>
          <p:cNvSpPr>
            <a:spLocks noGrp="1" noChangeArrowheads="1"/>
          </p:cNvSpPr>
          <p:nvPr>
            <p:ph type="body" idx="1"/>
          </p:nvPr>
        </p:nvSpPr>
        <p:spPr/>
        <p:txBody>
          <a:bodyPr/>
          <a:lstStyle/>
          <a:p>
            <a:pPr eaLnBrk="1" hangingPunct="1"/>
            <a:r>
              <a:rPr lang="en-US" altLang="en-US"/>
              <a:t>Menghasilkan fungsi yang digunakan untuk mengklasifikasikan objek tertentu berasal dari populasi yang mana</a:t>
            </a:r>
          </a:p>
          <a:p>
            <a:pPr eaLnBrk="1" hangingPunct="1"/>
            <a:r>
              <a:rPr lang="en-US" altLang="en-US"/>
              <a:t>Linear Discriminant, Quadratic Discriminat, Canonical Discriminant, Logistic Regression, Non-Parametric Discriminant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3A0D02-A3DF-CD43-193D-5116D961B752}"/>
              </a:ext>
            </a:extLst>
          </p:cNvPr>
          <p:cNvSpPr>
            <a:spLocks noGrp="1" noChangeArrowheads="1"/>
          </p:cNvSpPr>
          <p:nvPr>
            <p:ph type="title"/>
          </p:nvPr>
        </p:nvSpPr>
        <p:spPr/>
        <p:txBody>
          <a:bodyPr/>
          <a:lstStyle/>
          <a:p>
            <a:pPr eaLnBrk="1" hangingPunct="1"/>
            <a:r>
              <a:rPr lang="en-US" altLang="en-US"/>
              <a:t>Analisis Diskriminan</a:t>
            </a:r>
          </a:p>
        </p:txBody>
      </p:sp>
      <p:sp>
        <p:nvSpPr>
          <p:cNvPr id="29699" name="Rectangle 3">
            <a:extLst>
              <a:ext uri="{FF2B5EF4-FFF2-40B4-BE49-F238E27FC236}">
                <a16:creationId xmlns:a16="http://schemas.microsoft.com/office/drawing/2014/main" id="{645F48F0-69D9-C6E5-610E-8B488B043AD6}"/>
              </a:ext>
            </a:extLst>
          </p:cNvPr>
          <p:cNvSpPr>
            <a:spLocks noGrp="1" noChangeArrowheads="1"/>
          </p:cNvSpPr>
          <p:nvPr>
            <p:ph type="body" idx="1"/>
          </p:nvPr>
        </p:nvSpPr>
        <p:spPr/>
        <p:txBody>
          <a:bodyPr/>
          <a:lstStyle/>
          <a:p>
            <a:pPr marL="0" indent="0">
              <a:buNone/>
            </a:pPr>
            <a:r>
              <a:rPr lang="en-US" altLang="en-US"/>
              <a:t>Ilustrasi</a:t>
            </a:r>
          </a:p>
          <a:p>
            <a:pPr marL="0" indent="0">
              <a:buNone/>
            </a:pPr>
            <a:r>
              <a:rPr lang="en-US" altLang="en-US"/>
              <a:t>Perusahaan penyedia jasa layanan kartu kredit harus mampu membuat fungsi diskriminan yang mampu memisahkan calon pemegang kartu yang potensial melakukan transaksi dan yang tidak (idle) berdasarkan data dalam formulir aplikasi.</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711DC8-BC8E-A5A9-115F-882A3A5F4CFF}"/>
              </a:ext>
            </a:extLst>
          </p:cNvPr>
          <p:cNvSpPr>
            <a:spLocks noGrp="1" noChangeArrowheads="1"/>
          </p:cNvSpPr>
          <p:nvPr>
            <p:ph type="title"/>
          </p:nvPr>
        </p:nvSpPr>
        <p:spPr/>
        <p:txBody>
          <a:bodyPr/>
          <a:lstStyle/>
          <a:p>
            <a:pPr eaLnBrk="1" hangingPunct="1"/>
            <a:r>
              <a:rPr lang="en-US" altLang="en-US"/>
              <a:t>Penskalaan Dimensi Ganda – Multi Dimensional Scaling</a:t>
            </a:r>
          </a:p>
        </p:txBody>
      </p:sp>
      <p:sp>
        <p:nvSpPr>
          <p:cNvPr id="30723" name="Rectangle 3">
            <a:extLst>
              <a:ext uri="{FF2B5EF4-FFF2-40B4-BE49-F238E27FC236}">
                <a16:creationId xmlns:a16="http://schemas.microsoft.com/office/drawing/2014/main" id="{4E9B4A35-2988-627F-37C8-370098A238F3}"/>
              </a:ext>
            </a:extLst>
          </p:cNvPr>
          <p:cNvSpPr>
            <a:spLocks noGrp="1" noChangeArrowheads="1"/>
          </p:cNvSpPr>
          <p:nvPr>
            <p:ph type="body" idx="1"/>
          </p:nvPr>
        </p:nvSpPr>
        <p:spPr/>
        <p:txBody>
          <a:bodyPr/>
          <a:lstStyle/>
          <a:p>
            <a:pPr eaLnBrk="1" hangingPunct="1"/>
            <a:r>
              <a:rPr lang="en-US" altLang="en-US" sz="2500"/>
              <a:t>Menghasilkan peta atau gambar posisi objek berdasarkan matriks jarak yang diketahui</a:t>
            </a:r>
          </a:p>
          <a:p>
            <a:pPr eaLnBrk="1" hangingPunct="1"/>
            <a:r>
              <a:rPr lang="en-US" altLang="en-US" sz="2500"/>
              <a:t>Peta dihasilkan pada dimensi rendah (umumnya dimensi dua) sehingga mudah menginterpretasikan kedekatan antar objek</a:t>
            </a:r>
          </a:p>
          <a:p>
            <a:pPr eaLnBrk="1" hangingPunct="1"/>
            <a:r>
              <a:rPr lang="en-US" altLang="en-US" sz="2500"/>
              <a:t>Metric MDS vs Non-Metric MDS, tergantung tipe peubahnya</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6B6A-06FB-5085-B984-BC43338D3FC2}"/>
              </a:ext>
            </a:extLst>
          </p:cNvPr>
          <p:cNvSpPr>
            <a:spLocks noGrp="1"/>
          </p:cNvSpPr>
          <p:nvPr>
            <p:ph type="title"/>
          </p:nvPr>
        </p:nvSpPr>
        <p:spPr/>
        <p:txBody>
          <a:bodyPr/>
          <a:lstStyle/>
          <a:p>
            <a:r>
              <a:rPr lang="en-US" dirty="0" err="1"/>
              <a:t>SIlabus</a:t>
            </a:r>
            <a:endParaRPr lang="en-ID" dirty="0"/>
          </a:p>
        </p:txBody>
      </p:sp>
      <p:sp>
        <p:nvSpPr>
          <p:cNvPr id="3" name="Content Placeholder 2">
            <a:extLst>
              <a:ext uri="{FF2B5EF4-FFF2-40B4-BE49-F238E27FC236}">
                <a16:creationId xmlns:a16="http://schemas.microsoft.com/office/drawing/2014/main" id="{98ED6B79-A571-62EC-BC50-53DFB34B1543}"/>
              </a:ext>
            </a:extLst>
          </p:cNvPr>
          <p:cNvSpPr>
            <a:spLocks noGrp="1"/>
          </p:cNvSpPr>
          <p:nvPr>
            <p:ph idx="1"/>
          </p:nvPr>
        </p:nvSpPr>
        <p:spPr>
          <a:xfrm>
            <a:off x="838200" y="1751308"/>
            <a:ext cx="10515600" cy="4425655"/>
          </a:xfrm>
        </p:spPr>
        <p:txBody>
          <a:bodyPr>
            <a:normAutofit/>
          </a:bodyPr>
          <a:lstStyle/>
          <a:p>
            <a:pPr marL="342900" lvl="0" indent="-342900">
              <a:lnSpc>
                <a:spcPct val="120000"/>
              </a:lnSpc>
              <a:spcBef>
                <a:spcPts val="0"/>
              </a:spcBef>
              <a:spcAft>
                <a:spcPts val="1000"/>
              </a:spcAft>
              <a:buFont typeface="+mj-lt"/>
              <a:buAutoNum type="arabicPeriod"/>
              <a:tabLst>
                <a:tab pos="457200" algn="l"/>
                <a:tab pos="1350645" algn="l"/>
                <a:tab pos="1620520" algn="l"/>
              </a:tabLst>
            </a:pPr>
            <a:r>
              <a:rPr lang="en-US" dirty="0">
                <a:effectLst/>
                <a:latin typeface="Arial Narrow" panose="020B0606020202030204" pitchFamily="34" charset="0"/>
                <a:ea typeface="Calibri" panose="020F0502020204030204" pitchFamily="34" charset="0"/>
                <a:cs typeface="Times New Roman" panose="02020603050405020304" pitchFamily="18" charset="0"/>
              </a:rPr>
              <a:t>Konsep Dasar </a:t>
            </a:r>
            <a:r>
              <a:rPr lang="en-US" dirty="0" err="1">
                <a:effectLst/>
                <a:latin typeface="Arial Narrow" panose="020B0606020202030204" pitchFamily="34" charset="0"/>
                <a:ea typeface="Calibri" panose="020F0502020204030204" pitchFamily="34" charset="0"/>
                <a:cs typeface="Times New Roman" panose="02020603050405020304" pitchFamily="18" charset="0"/>
              </a:rPr>
              <a:t>Peubah</a:t>
            </a:r>
            <a:r>
              <a:rPr lang="en-US" dirty="0">
                <a:effectLst/>
                <a:latin typeface="Arial Narrow" panose="020B0606020202030204" pitchFamily="34" charset="0"/>
                <a:ea typeface="Calibri" panose="020F0502020204030204" pitchFamily="34" charset="0"/>
                <a:cs typeface="Times New Roman" panose="02020603050405020304" pitchFamily="18" charset="0"/>
              </a:rPr>
              <a:t> Ganda</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1000"/>
              </a:spcAft>
              <a:buFont typeface="+mj-lt"/>
              <a:buAutoNum type="arabicPeriod"/>
              <a:tabLst>
                <a:tab pos="457200" algn="l"/>
                <a:tab pos="1350645" algn="l"/>
                <a:tab pos="1620520" algn="l"/>
              </a:tabLst>
            </a:pPr>
            <a:r>
              <a:rPr lang="en-US" dirty="0" err="1">
                <a:effectLst/>
                <a:latin typeface="Arial Narrow" panose="020B0606020202030204" pitchFamily="34" charset="0"/>
                <a:ea typeface="Calibri" panose="020F0502020204030204" pitchFamily="34" charset="0"/>
                <a:cs typeface="Times New Roman" panose="02020603050405020304" pitchFamily="18" charset="0"/>
              </a:rPr>
              <a:t>Sebaran</a:t>
            </a:r>
            <a:r>
              <a:rPr lang="en-US" dirty="0">
                <a:effectLst/>
                <a:latin typeface="Arial Narrow" panose="020B0606020202030204" pitchFamily="34" charset="0"/>
                <a:ea typeface="Calibri" panose="020F0502020204030204" pitchFamily="34" charset="0"/>
                <a:cs typeface="Times New Roman" panose="02020603050405020304" pitchFamily="18" charset="0"/>
              </a:rPr>
              <a:t> Normal Ganda</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1000"/>
              </a:spcAft>
              <a:buFont typeface="+mj-lt"/>
              <a:buAutoNum type="arabicPeriod"/>
              <a:tabLst>
                <a:tab pos="457200" algn="l"/>
                <a:tab pos="1350645" algn="l"/>
                <a:tab pos="1620520" algn="l"/>
              </a:tabLst>
            </a:pPr>
            <a:r>
              <a:rPr lang="en-US" dirty="0" err="1">
                <a:effectLst/>
                <a:latin typeface="Arial Narrow" panose="020B0606020202030204" pitchFamily="34" charset="0"/>
                <a:ea typeface="Calibri" panose="020F0502020204030204" pitchFamily="34" charset="0"/>
                <a:cs typeface="Times New Roman" panose="02020603050405020304" pitchFamily="18" charset="0"/>
              </a:rPr>
              <a:t>Inferensia</a:t>
            </a:r>
            <a:r>
              <a:rPr lang="en-US" dirty="0">
                <a:effectLst/>
                <a:latin typeface="Arial Narrow" panose="020B0606020202030204" pitchFamily="34" charset="0"/>
                <a:ea typeface="Calibri" panose="020F0502020204030204" pitchFamily="34" charset="0"/>
                <a:cs typeface="Times New Roman" panose="02020603050405020304" pitchFamily="18" charset="0"/>
              </a:rPr>
              <a:t> </a:t>
            </a:r>
            <a:r>
              <a:rPr lang="en-US" dirty="0" err="1">
                <a:effectLst/>
                <a:latin typeface="Arial Narrow" panose="020B0606020202030204" pitchFamily="34" charset="0"/>
                <a:ea typeface="Calibri" panose="020F0502020204030204" pitchFamily="34" charset="0"/>
                <a:cs typeface="Times New Roman" panose="02020603050405020304" pitchFamily="18" charset="0"/>
              </a:rPr>
              <a:t>Peubah</a:t>
            </a:r>
            <a:r>
              <a:rPr lang="en-US" dirty="0">
                <a:effectLst/>
                <a:latin typeface="Arial Narrow" panose="020B0606020202030204" pitchFamily="34" charset="0"/>
                <a:ea typeface="Calibri" panose="020F0502020204030204" pitchFamily="34" charset="0"/>
                <a:cs typeface="Times New Roman" panose="02020603050405020304" pitchFamily="18" charset="0"/>
              </a:rPr>
              <a:t> Ganda</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1000"/>
              </a:spcAft>
              <a:buFont typeface="+mj-lt"/>
              <a:buAutoNum type="arabicPeriod"/>
              <a:tabLst>
                <a:tab pos="457200" algn="l"/>
                <a:tab pos="1350645" algn="l"/>
                <a:tab pos="1620520" algn="l"/>
              </a:tabLst>
            </a:pPr>
            <a:r>
              <a:rPr lang="en-US" dirty="0" err="1">
                <a:effectLst/>
                <a:latin typeface="Arial Narrow" panose="020B0606020202030204" pitchFamily="34" charset="0"/>
                <a:ea typeface="Calibri" panose="020F0502020204030204" pitchFamily="34" charset="0"/>
                <a:cs typeface="Times New Roman" panose="02020603050405020304" pitchFamily="18" charset="0"/>
              </a:rPr>
              <a:t>Inferensia</a:t>
            </a:r>
            <a:r>
              <a:rPr lang="en-US" dirty="0">
                <a:effectLst/>
                <a:latin typeface="Arial Narrow" panose="020B0606020202030204" pitchFamily="34" charset="0"/>
                <a:ea typeface="Calibri" panose="020F0502020204030204" pitchFamily="34" charset="0"/>
                <a:cs typeface="Times New Roman" panose="02020603050405020304" pitchFamily="18" charset="0"/>
              </a:rPr>
              <a:t> </a:t>
            </a:r>
            <a:r>
              <a:rPr lang="en-US" dirty="0" err="1">
                <a:effectLst/>
                <a:latin typeface="Arial Narrow" panose="020B0606020202030204" pitchFamily="34" charset="0"/>
                <a:ea typeface="Calibri" panose="020F0502020204030204" pitchFamily="34" charset="0"/>
                <a:cs typeface="Times New Roman" panose="02020603050405020304" pitchFamily="18" charset="0"/>
              </a:rPr>
              <a:t>Peubah</a:t>
            </a:r>
            <a:r>
              <a:rPr lang="en-US" dirty="0">
                <a:effectLst/>
                <a:latin typeface="Arial Narrow" panose="020B0606020202030204" pitchFamily="34" charset="0"/>
                <a:ea typeface="Calibri" panose="020F0502020204030204" pitchFamily="34" charset="0"/>
                <a:cs typeface="Times New Roman" panose="02020603050405020304" pitchFamily="18" charset="0"/>
              </a:rPr>
              <a:t> Ganda</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1000"/>
              </a:spcAft>
              <a:buFont typeface="+mj-lt"/>
              <a:buAutoNum type="arabicPeriod"/>
              <a:tabLst>
                <a:tab pos="457200" algn="l"/>
                <a:tab pos="1350645" algn="l"/>
                <a:tab pos="1620520" algn="l"/>
              </a:tabLst>
            </a:pPr>
            <a:r>
              <a:rPr lang="en-US" dirty="0">
                <a:effectLst/>
                <a:latin typeface="Arial Narrow" panose="020B0606020202030204" pitchFamily="34" charset="0"/>
                <a:ea typeface="Calibri" panose="020F0502020204030204" pitchFamily="34" charset="0"/>
                <a:cs typeface="Times New Roman" panose="02020603050405020304" pitchFamily="18" charset="0"/>
              </a:rPr>
              <a:t>MANOVA</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1000"/>
              </a:spcAft>
              <a:buFont typeface="+mj-lt"/>
              <a:buAutoNum type="arabicPeriod"/>
              <a:tabLst>
                <a:tab pos="457200" algn="l"/>
                <a:tab pos="1350645" algn="l"/>
                <a:tab pos="1620520" algn="l"/>
              </a:tabLst>
            </a:pPr>
            <a:r>
              <a:rPr lang="en-US" dirty="0" err="1">
                <a:effectLst/>
                <a:latin typeface="Arial Narrow" panose="020B0606020202030204" pitchFamily="34" charset="0"/>
                <a:ea typeface="Calibri" panose="020F0502020204030204" pitchFamily="34" charset="0"/>
                <a:cs typeface="Times New Roman" panose="02020603050405020304" pitchFamily="18" charset="0"/>
              </a:rPr>
              <a:t>Analisis</a:t>
            </a:r>
            <a:r>
              <a:rPr lang="en-US" dirty="0">
                <a:effectLst/>
                <a:latin typeface="Arial Narrow" panose="020B0606020202030204" pitchFamily="34" charset="0"/>
                <a:ea typeface="Calibri" panose="020F0502020204030204" pitchFamily="34" charset="0"/>
                <a:cs typeface="Times New Roman" panose="02020603050405020304" pitchFamily="18" charset="0"/>
              </a:rPr>
              <a:t> </a:t>
            </a:r>
            <a:r>
              <a:rPr lang="en-US" dirty="0" err="1">
                <a:effectLst/>
                <a:latin typeface="Arial Narrow" panose="020B0606020202030204" pitchFamily="34" charset="0"/>
                <a:ea typeface="Calibri" panose="020F0502020204030204" pitchFamily="34" charset="0"/>
                <a:cs typeface="Times New Roman" panose="02020603050405020304" pitchFamily="18" charset="0"/>
              </a:rPr>
              <a:t>profil</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1000"/>
              </a:spcAft>
              <a:buFont typeface="+mj-lt"/>
              <a:buAutoNum type="arabicPeriod"/>
              <a:tabLst>
                <a:tab pos="457200" algn="l"/>
                <a:tab pos="1350645" algn="l"/>
                <a:tab pos="1620520" algn="l"/>
              </a:tabLst>
            </a:pPr>
            <a:r>
              <a:rPr lang="en-US" dirty="0" err="1">
                <a:effectLst/>
                <a:latin typeface="Arial Narrow" panose="020B0606020202030204" pitchFamily="34" charset="0"/>
                <a:ea typeface="Calibri" panose="020F0502020204030204" pitchFamily="34" charset="0"/>
                <a:cs typeface="Times New Roman" panose="02020603050405020304" pitchFamily="18" charset="0"/>
              </a:rPr>
              <a:t>Analisis</a:t>
            </a:r>
            <a:r>
              <a:rPr lang="en-US" dirty="0">
                <a:effectLst/>
                <a:latin typeface="Arial Narrow" panose="020B0606020202030204" pitchFamily="34" charset="0"/>
                <a:ea typeface="Calibri" panose="020F0502020204030204" pitchFamily="34" charset="0"/>
                <a:cs typeface="Times New Roman" panose="02020603050405020304" pitchFamily="18" charset="0"/>
              </a:rPr>
              <a:t> </a:t>
            </a:r>
            <a:r>
              <a:rPr lang="en-US" dirty="0" err="1">
                <a:effectLst/>
                <a:latin typeface="Arial Narrow" panose="020B0606020202030204" pitchFamily="34" charset="0"/>
                <a:ea typeface="Calibri" panose="020F0502020204030204" pitchFamily="34" charset="0"/>
                <a:cs typeface="Times New Roman" panose="02020603050405020304" pitchFamily="18" charset="0"/>
              </a:rPr>
              <a:t>Komponen</a:t>
            </a:r>
            <a:r>
              <a:rPr lang="en-US" dirty="0">
                <a:effectLst/>
                <a:latin typeface="Arial Narrow" panose="020B0606020202030204" pitchFamily="34" charset="0"/>
                <a:ea typeface="Calibri" panose="020F0502020204030204" pitchFamily="34" charset="0"/>
                <a:cs typeface="Times New Roman" panose="02020603050405020304" pitchFamily="18" charset="0"/>
              </a:rPr>
              <a:t> Utama</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901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F92D-5F5A-2CB7-8EED-685B43939FD0}"/>
              </a:ext>
            </a:extLst>
          </p:cNvPr>
          <p:cNvSpPr>
            <a:spLocks noGrp="1"/>
          </p:cNvSpPr>
          <p:nvPr>
            <p:ph type="title"/>
          </p:nvPr>
        </p:nvSpPr>
        <p:spPr/>
        <p:txBody>
          <a:bodyPr/>
          <a:lstStyle/>
          <a:p>
            <a:r>
              <a:rPr lang="en-US" dirty="0" err="1"/>
              <a:t>SIlabus</a:t>
            </a:r>
            <a:endParaRPr lang="en-ID" dirty="0"/>
          </a:p>
        </p:txBody>
      </p:sp>
      <p:sp>
        <p:nvSpPr>
          <p:cNvPr id="3" name="Content Placeholder 2">
            <a:extLst>
              <a:ext uri="{FF2B5EF4-FFF2-40B4-BE49-F238E27FC236}">
                <a16:creationId xmlns:a16="http://schemas.microsoft.com/office/drawing/2014/main" id="{D01C6EE2-04E8-A7FB-9DE0-64F312B817BD}"/>
              </a:ext>
            </a:extLst>
          </p:cNvPr>
          <p:cNvSpPr>
            <a:spLocks noGrp="1"/>
          </p:cNvSpPr>
          <p:nvPr>
            <p:ph idx="1"/>
          </p:nvPr>
        </p:nvSpPr>
        <p:spPr/>
        <p:txBody>
          <a:bodyPr>
            <a:normAutofit lnSpcReduction="10000"/>
          </a:bodyPr>
          <a:lstStyle/>
          <a:p>
            <a:pPr marL="514350" lvl="0" indent="-514350">
              <a:lnSpc>
                <a:spcPct val="120000"/>
              </a:lnSpc>
              <a:spcBef>
                <a:spcPts val="0"/>
              </a:spcBef>
              <a:spcAft>
                <a:spcPts val="1000"/>
              </a:spcAft>
              <a:buFont typeface="+mj-lt"/>
              <a:buAutoNum type="arabicPeriod" startAt="8"/>
              <a:tabLst>
                <a:tab pos="457200" algn="l"/>
                <a:tab pos="1350645" algn="l"/>
                <a:tab pos="1620520" algn="l"/>
              </a:tabLst>
            </a:pPr>
            <a:r>
              <a:rPr lang="en-US" sz="2800" dirty="0">
                <a:effectLst/>
                <a:latin typeface="Arial Narrow" panose="020B0606020202030204" pitchFamily="34" charset="0"/>
                <a:ea typeface="Calibri" panose="020F0502020204030204" pitchFamily="34" charset="0"/>
                <a:cs typeface="Times New Roman" panose="02020603050405020304" pitchFamily="18" charset="0"/>
              </a:rPr>
              <a:t>Pengenalan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Analisis</a:t>
            </a:r>
            <a:r>
              <a:rPr lang="en-US" sz="2800" dirty="0">
                <a:effectLst/>
                <a:latin typeface="Arial Narrow" panose="020B0606020202030204" pitchFamily="34" charset="0"/>
                <a:ea typeface="Calibri" panose="020F0502020204030204" pitchFamily="34" charset="0"/>
                <a:cs typeface="Times New Roman" panose="02020603050405020304" pitchFamily="18" charset="0"/>
              </a:rPr>
              <a:t>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Faktor</a:t>
            </a:r>
            <a:endParaRPr lang="en-ID"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20000"/>
              </a:lnSpc>
              <a:spcBef>
                <a:spcPts val="0"/>
              </a:spcBef>
              <a:spcAft>
                <a:spcPts val="1000"/>
              </a:spcAft>
              <a:buFont typeface="+mj-lt"/>
              <a:buAutoNum type="arabicPeriod" startAt="8"/>
              <a:tabLst>
                <a:tab pos="457200" algn="l"/>
                <a:tab pos="1350645" algn="l"/>
                <a:tab pos="1620520" algn="l"/>
              </a:tabLst>
            </a:pPr>
            <a:r>
              <a:rPr lang="en-US" sz="2800" dirty="0">
                <a:effectLst/>
                <a:latin typeface="Arial Narrow" panose="020B0606020202030204" pitchFamily="34" charset="0"/>
                <a:ea typeface="Calibri" panose="020F0502020204030204" pitchFamily="34" charset="0"/>
                <a:cs typeface="Times New Roman" panose="02020603050405020304" pitchFamily="18" charset="0"/>
              </a:rPr>
              <a:t>Pengenalan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Analisis</a:t>
            </a:r>
            <a:r>
              <a:rPr lang="en-US" sz="2800" dirty="0">
                <a:effectLst/>
                <a:latin typeface="Arial Narrow" panose="020B0606020202030204" pitchFamily="34" charset="0"/>
                <a:ea typeface="Calibri" panose="020F0502020204030204" pitchFamily="34" charset="0"/>
                <a:cs typeface="Times New Roman" panose="02020603050405020304" pitchFamily="18" charset="0"/>
              </a:rPr>
              <a:t>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Gerombol</a:t>
            </a:r>
            <a:endParaRPr lang="en-ID"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20000"/>
              </a:lnSpc>
              <a:spcBef>
                <a:spcPts val="0"/>
              </a:spcBef>
              <a:spcAft>
                <a:spcPts val="1000"/>
              </a:spcAft>
              <a:buFont typeface="+mj-lt"/>
              <a:buAutoNum type="arabicPeriod" startAt="8"/>
              <a:tabLst>
                <a:tab pos="457200" algn="l"/>
                <a:tab pos="1350645" algn="l"/>
                <a:tab pos="1620520" algn="l"/>
              </a:tabLst>
            </a:pPr>
            <a:r>
              <a:rPr lang="en-US" sz="2800" dirty="0">
                <a:effectLst/>
                <a:latin typeface="Arial Narrow" panose="020B0606020202030204" pitchFamily="34" charset="0"/>
                <a:ea typeface="Calibri" panose="020F0502020204030204" pitchFamily="34" charset="0"/>
                <a:cs typeface="Times New Roman" panose="02020603050405020304" pitchFamily="18" charset="0"/>
              </a:rPr>
              <a:t>Pengenalan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Analisis</a:t>
            </a:r>
            <a:r>
              <a:rPr lang="en-US" sz="2800" dirty="0">
                <a:effectLst/>
                <a:latin typeface="Arial Narrow" panose="020B0606020202030204" pitchFamily="34" charset="0"/>
                <a:ea typeface="Calibri" panose="020F0502020204030204" pitchFamily="34" charset="0"/>
                <a:cs typeface="Times New Roman" panose="02020603050405020304" pitchFamily="18" charset="0"/>
              </a:rPr>
              <a:t>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Diskriminan</a:t>
            </a:r>
            <a:endParaRPr lang="en-ID"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20000"/>
              </a:lnSpc>
              <a:spcBef>
                <a:spcPts val="0"/>
              </a:spcBef>
              <a:spcAft>
                <a:spcPts val="1000"/>
              </a:spcAft>
              <a:buFont typeface="+mj-lt"/>
              <a:buAutoNum type="arabicPeriod" startAt="8"/>
              <a:tabLst>
                <a:tab pos="457200" algn="l"/>
                <a:tab pos="1350645" algn="l"/>
                <a:tab pos="1620520" algn="l"/>
              </a:tabLst>
            </a:pPr>
            <a:r>
              <a:rPr lang="en-US" sz="2800" dirty="0">
                <a:effectLst/>
                <a:latin typeface="Arial Narrow" panose="020B0606020202030204" pitchFamily="34" charset="0"/>
                <a:ea typeface="Calibri" panose="020F0502020204030204" pitchFamily="34" charset="0"/>
                <a:cs typeface="Times New Roman" panose="02020603050405020304" pitchFamily="18" charset="0"/>
              </a:rPr>
              <a:t>Pengenalan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Analisis</a:t>
            </a:r>
            <a:r>
              <a:rPr lang="en-US" sz="2800" dirty="0">
                <a:effectLst/>
                <a:latin typeface="Arial Narrow" panose="020B0606020202030204" pitchFamily="34" charset="0"/>
                <a:ea typeface="Calibri" panose="020F0502020204030204" pitchFamily="34" charset="0"/>
                <a:cs typeface="Times New Roman" panose="02020603050405020304" pitchFamily="18" charset="0"/>
              </a:rPr>
              <a:t> Biplot</a:t>
            </a:r>
            <a:endParaRPr lang="en-ID"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20000"/>
              </a:lnSpc>
              <a:spcBef>
                <a:spcPts val="0"/>
              </a:spcBef>
              <a:spcAft>
                <a:spcPts val="1000"/>
              </a:spcAft>
              <a:buFont typeface="+mj-lt"/>
              <a:buAutoNum type="arabicPeriod" startAt="8"/>
              <a:tabLst>
                <a:tab pos="457200" algn="l"/>
                <a:tab pos="1350645" algn="l"/>
                <a:tab pos="1620520" algn="l"/>
              </a:tabLst>
            </a:pPr>
            <a:r>
              <a:rPr lang="en-US" sz="2800" dirty="0">
                <a:effectLst/>
                <a:latin typeface="Arial Narrow" panose="020B0606020202030204" pitchFamily="34" charset="0"/>
                <a:ea typeface="Calibri" panose="020F0502020204030204" pitchFamily="34" charset="0"/>
                <a:cs typeface="Times New Roman" panose="02020603050405020304" pitchFamily="18" charset="0"/>
              </a:rPr>
              <a:t>Pengenalan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Analisis</a:t>
            </a:r>
            <a:r>
              <a:rPr lang="en-US" sz="2800" dirty="0">
                <a:effectLst/>
                <a:latin typeface="Arial Narrow" panose="020B0606020202030204" pitchFamily="34" charset="0"/>
                <a:ea typeface="Calibri" panose="020F0502020204030204" pitchFamily="34" charset="0"/>
                <a:cs typeface="Times New Roman" panose="02020603050405020304" pitchFamily="18" charset="0"/>
              </a:rPr>
              <a:t>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Korespondensi</a:t>
            </a:r>
            <a:endParaRPr lang="en-ID"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20000"/>
              </a:lnSpc>
              <a:spcBef>
                <a:spcPts val="0"/>
              </a:spcBef>
              <a:spcAft>
                <a:spcPts val="1000"/>
              </a:spcAft>
              <a:buFont typeface="+mj-lt"/>
              <a:buAutoNum type="arabicPeriod" startAt="8"/>
              <a:tabLst>
                <a:tab pos="457200" algn="l"/>
                <a:tab pos="1350645" algn="l"/>
                <a:tab pos="1620520" algn="l"/>
              </a:tabLst>
            </a:pPr>
            <a:r>
              <a:rPr lang="en-US" sz="2800" dirty="0">
                <a:effectLst/>
                <a:latin typeface="Arial Narrow" panose="020B0606020202030204" pitchFamily="34" charset="0"/>
                <a:ea typeface="Calibri" panose="020F0502020204030204" pitchFamily="34" charset="0"/>
                <a:cs typeface="Times New Roman" panose="02020603050405020304" pitchFamily="18" charset="0"/>
              </a:rPr>
              <a:t>Pengenalan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Analisis</a:t>
            </a:r>
            <a:r>
              <a:rPr lang="en-US" sz="2800" dirty="0">
                <a:effectLst/>
                <a:latin typeface="Arial Narrow" panose="020B0606020202030204" pitchFamily="34" charset="0"/>
                <a:ea typeface="Calibri" panose="020F0502020204030204" pitchFamily="34" charset="0"/>
                <a:cs typeface="Times New Roman" panose="02020603050405020304" pitchFamily="18" charset="0"/>
              </a:rPr>
              <a:t>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Korelasi</a:t>
            </a:r>
            <a:r>
              <a:rPr lang="en-US" sz="2800" dirty="0">
                <a:effectLst/>
                <a:latin typeface="Arial Narrow" panose="020B0606020202030204" pitchFamily="34" charset="0"/>
                <a:ea typeface="Calibri" panose="020F0502020204030204" pitchFamily="34" charset="0"/>
                <a:cs typeface="Times New Roman" panose="02020603050405020304" pitchFamily="18" charset="0"/>
              </a:rPr>
              <a:t> </a:t>
            </a:r>
            <a:r>
              <a:rPr lang="en-US" sz="2800" dirty="0" err="1">
                <a:effectLst/>
                <a:latin typeface="Arial Narrow" panose="020B0606020202030204" pitchFamily="34" charset="0"/>
                <a:ea typeface="Calibri" panose="020F0502020204030204" pitchFamily="34" charset="0"/>
                <a:cs typeface="Times New Roman" panose="02020603050405020304" pitchFamily="18" charset="0"/>
              </a:rPr>
              <a:t>Kononik</a:t>
            </a:r>
            <a:endParaRPr lang="en-US" sz="2800" dirty="0">
              <a:effectLst/>
              <a:latin typeface="Arial Narrow" panose="020B0606020202030204" pitchFamily="34" charset="0"/>
              <a:ea typeface="Calibri" panose="020F0502020204030204" pitchFamily="34" charset="0"/>
              <a:cs typeface="Times New Roman" panose="02020603050405020304" pitchFamily="18" charset="0"/>
            </a:endParaRPr>
          </a:p>
          <a:p>
            <a:pPr marL="514350" lvl="0" indent="-514350">
              <a:lnSpc>
                <a:spcPct val="120000"/>
              </a:lnSpc>
              <a:spcBef>
                <a:spcPts val="0"/>
              </a:spcBef>
              <a:spcAft>
                <a:spcPts val="1000"/>
              </a:spcAft>
              <a:buFont typeface="+mj-lt"/>
              <a:buAutoNum type="arabicPeriod" startAt="8"/>
              <a:tabLst>
                <a:tab pos="457200" algn="l"/>
                <a:tab pos="1350645" algn="l"/>
                <a:tab pos="1620520" algn="l"/>
              </a:tabLst>
            </a:pPr>
            <a:r>
              <a:rPr lang="en-US" sz="2800" dirty="0">
                <a:effectLst/>
                <a:latin typeface="Arial Narrow" panose="020B0606020202030204" pitchFamily="34" charset="0"/>
                <a:ea typeface="Calibri" panose="020F0502020204030204" pitchFamily="34" charset="0"/>
                <a:cs typeface="Times New Roman" panose="02020603050405020304" pitchFamily="18" charset="0"/>
              </a:rPr>
              <a:t>Pengenalan</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Analisis</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Penskalaan</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Dimensi</a:t>
            </a:r>
            <a:r>
              <a:rPr lang="en-US" sz="2800" dirty="0">
                <a:effectLst/>
                <a:latin typeface="Calibri" panose="020F0502020204030204" pitchFamily="34" charset="0"/>
                <a:ea typeface="Calibri" panose="020F0502020204030204" pitchFamily="34" charset="0"/>
                <a:cs typeface="Times New Roman" panose="02020603050405020304" pitchFamily="18" charset="0"/>
              </a:rPr>
              <a:t> Ganda (MDS)</a:t>
            </a:r>
            <a:endParaRPr lang="en-ID" dirty="0"/>
          </a:p>
        </p:txBody>
      </p:sp>
    </p:spTree>
    <p:extLst>
      <p:ext uri="{BB962C8B-B14F-4D97-AF65-F5344CB8AC3E}">
        <p14:creationId xmlns:p14="http://schemas.microsoft.com/office/powerpoint/2010/main" val="204948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0CF3F94-D7CC-269A-69E0-36C81BFB0D5C}"/>
              </a:ext>
            </a:extLst>
          </p:cNvPr>
          <p:cNvSpPr>
            <a:spLocks noGrp="1" noChangeArrowheads="1"/>
          </p:cNvSpPr>
          <p:nvPr>
            <p:ph type="title"/>
          </p:nvPr>
        </p:nvSpPr>
        <p:spPr/>
        <p:txBody>
          <a:bodyPr/>
          <a:lstStyle/>
          <a:p>
            <a:pPr eaLnBrk="1" hangingPunct="1"/>
            <a:r>
              <a:rPr lang="en-US" altLang="en-US"/>
              <a:t>Pengamatan Peubah Ganda</a:t>
            </a:r>
          </a:p>
        </p:txBody>
      </p:sp>
      <p:sp>
        <p:nvSpPr>
          <p:cNvPr id="6147" name="Rectangle 3">
            <a:extLst>
              <a:ext uri="{FF2B5EF4-FFF2-40B4-BE49-F238E27FC236}">
                <a16:creationId xmlns:a16="http://schemas.microsoft.com/office/drawing/2014/main" id="{8FC2D529-1AD1-A3F3-165B-C86CFA3D5404}"/>
              </a:ext>
            </a:extLst>
          </p:cNvPr>
          <p:cNvSpPr>
            <a:spLocks noGrp="1" noChangeArrowheads="1"/>
          </p:cNvSpPr>
          <p:nvPr>
            <p:ph type="body" idx="1"/>
          </p:nvPr>
        </p:nvSpPr>
        <p:spPr/>
        <p:txBody>
          <a:bodyPr/>
          <a:lstStyle/>
          <a:p>
            <a:pPr eaLnBrk="1" hangingPunct="1"/>
            <a:r>
              <a:rPr lang="en-US" altLang="en-US"/>
              <a:t>Menggambarkan suatu objek tidak cukup menggunakan satu peubah saja</a:t>
            </a:r>
          </a:p>
          <a:p>
            <a:pPr eaLnBrk="1" hangingPunct="1"/>
            <a:r>
              <a:rPr lang="en-US" altLang="en-US"/>
              <a:t>Kasus pengamatan peubah ganda dijumpai di seluruh bidang terapan</a:t>
            </a:r>
          </a:p>
          <a:p>
            <a:pPr eaLnBrk="1" hangingPunct="1"/>
            <a:r>
              <a:rPr lang="en-US" altLang="en-US"/>
              <a:t>Perlu analisis lebih canggih, jika antar peubah tidak saling bebas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02B7-CDBD-78A1-DAD8-0B1B8F16C95D}"/>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2744611F-7957-0783-1ED9-073017C7DFEE}"/>
              </a:ext>
            </a:extLst>
          </p:cNvPr>
          <p:cNvPicPr>
            <a:picLocks noChangeAspect="1"/>
          </p:cNvPicPr>
          <p:nvPr/>
        </p:nvPicPr>
        <p:blipFill>
          <a:blip r:embed="rId2"/>
          <a:stretch>
            <a:fillRect/>
          </a:stretch>
        </p:blipFill>
        <p:spPr>
          <a:xfrm>
            <a:off x="388330" y="2029517"/>
            <a:ext cx="5785140" cy="3260047"/>
          </a:xfrm>
          <a:prstGeom prst="rect">
            <a:avLst/>
          </a:prstGeom>
        </p:spPr>
      </p:pic>
      <p:pic>
        <p:nvPicPr>
          <p:cNvPr id="6" name="Picture 5">
            <a:extLst>
              <a:ext uri="{FF2B5EF4-FFF2-40B4-BE49-F238E27FC236}">
                <a16:creationId xmlns:a16="http://schemas.microsoft.com/office/drawing/2014/main" id="{CF55E1D3-B2CD-9804-851B-0A71A625DCFD}"/>
              </a:ext>
            </a:extLst>
          </p:cNvPr>
          <p:cNvPicPr>
            <a:picLocks noChangeAspect="1"/>
          </p:cNvPicPr>
          <p:nvPr/>
        </p:nvPicPr>
        <p:blipFill>
          <a:blip r:embed="rId3"/>
          <a:stretch>
            <a:fillRect/>
          </a:stretch>
        </p:blipFill>
        <p:spPr>
          <a:xfrm>
            <a:off x="6623340" y="1955894"/>
            <a:ext cx="5180330" cy="3957118"/>
          </a:xfrm>
          <a:prstGeom prst="rect">
            <a:avLst/>
          </a:prstGeom>
        </p:spPr>
      </p:pic>
    </p:spTree>
    <p:extLst>
      <p:ext uri="{BB962C8B-B14F-4D97-AF65-F5344CB8AC3E}">
        <p14:creationId xmlns:p14="http://schemas.microsoft.com/office/powerpoint/2010/main" val="421535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875A-DF61-769A-AE90-3E5E23AF19A7}"/>
              </a:ext>
            </a:extLst>
          </p:cNvPr>
          <p:cNvSpPr>
            <a:spLocks noGrp="1"/>
          </p:cNvSpPr>
          <p:nvPr>
            <p:ph type="title"/>
          </p:nvPr>
        </p:nvSpPr>
        <p:spPr/>
        <p:txBody>
          <a:bodyPr/>
          <a:lstStyle/>
          <a:p>
            <a:r>
              <a:rPr lang="en-US" dirty="0" err="1"/>
              <a:t>Peranan</a:t>
            </a:r>
            <a:r>
              <a:rPr lang="en-US" dirty="0"/>
              <a:t> </a:t>
            </a:r>
            <a:r>
              <a:rPr lang="en-US" dirty="0" err="1"/>
              <a:t>analisis</a:t>
            </a:r>
            <a:r>
              <a:rPr lang="en-US" dirty="0"/>
              <a:t> </a:t>
            </a:r>
            <a:r>
              <a:rPr lang="en-US" dirty="0" err="1"/>
              <a:t>peubah</a:t>
            </a:r>
            <a:r>
              <a:rPr lang="en-US" dirty="0"/>
              <a:t> </a:t>
            </a:r>
            <a:r>
              <a:rPr lang="en-US" dirty="0" err="1"/>
              <a:t>ganda</a:t>
            </a:r>
            <a:endParaRPr lang="en-ID" dirty="0"/>
          </a:p>
        </p:txBody>
      </p:sp>
      <p:sp>
        <p:nvSpPr>
          <p:cNvPr id="3" name="Content Placeholder 2">
            <a:extLst>
              <a:ext uri="{FF2B5EF4-FFF2-40B4-BE49-F238E27FC236}">
                <a16:creationId xmlns:a16="http://schemas.microsoft.com/office/drawing/2014/main" id="{0313E156-5DA1-02B9-4AD8-F8424A5DDC58}"/>
              </a:ext>
            </a:extLst>
          </p:cNvPr>
          <p:cNvSpPr>
            <a:spLocks noGrp="1"/>
          </p:cNvSpPr>
          <p:nvPr>
            <p:ph idx="1"/>
          </p:nvPr>
        </p:nvSpPr>
        <p:spPr/>
        <p:txBody>
          <a:bodyPr/>
          <a:lstStyle/>
          <a:p>
            <a:r>
              <a:rPr lang="en-US" dirty="0"/>
              <a:t>Data reduction or structural simplification</a:t>
            </a:r>
          </a:p>
          <a:p>
            <a:r>
              <a:rPr lang="en-US" dirty="0"/>
              <a:t>Sorting and grouping</a:t>
            </a:r>
          </a:p>
          <a:p>
            <a:r>
              <a:rPr lang="en-US" dirty="0"/>
              <a:t>Investigation of the dependence among variables</a:t>
            </a:r>
          </a:p>
          <a:p>
            <a:r>
              <a:rPr lang="en-US" dirty="0"/>
              <a:t>Prediction</a:t>
            </a:r>
          </a:p>
          <a:p>
            <a:r>
              <a:rPr lang="en-US" dirty="0"/>
              <a:t>Hypothesis construction and testing</a:t>
            </a:r>
            <a:endParaRPr lang="en-ID" dirty="0"/>
          </a:p>
        </p:txBody>
      </p:sp>
      <p:sp>
        <p:nvSpPr>
          <p:cNvPr id="5" name="TextBox 4">
            <a:extLst>
              <a:ext uri="{FF2B5EF4-FFF2-40B4-BE49-F238E27FC236}">
                <a16:creationId xmlns:a16="http://schemas.microsoft.com/office/drawing/2014/main" id="{B93B0090-D27E-BFB1-6694-1CCB5DF11C38}"/>
              </a:ext>
            </a:extLst>
          </p:cNvPr>
          <p:cNvSpPr txBox="1"/>
          <p:nvPr/>
        </p:nvSpPr>
        <p:spPr>
          <a:xfrm>
            <a:off x="2677333" y="4860032"/>
            <a:ext cx="6745636" cy="523220"/>
          </a:xfrm>
          <a:prstGeom prst="rect">
            <a:avLst/>
          </a:prstGeom>
          <a:noFill/>
        </p:spPr>
        <p:txBody>
          <a:bodyPr wrap="square">
            <a:spAutoFit/>
          </a:bodyPr>
          <a:lstStyle/>
          <a:p>
            <a:r>
              <a:rPr lang="en-US" sz="2800" dirty="0" err="1">
                <a:solidFill>
                  <a:srgbClr val="FF0000"/>
                </a:solidFill>
              </a:rPr>
              <a:t>Bagaimana</a:t>
            </a:r>
            <a:r>
              <a:rPr lang="en-US" sz="2800" dirty="0">
                <a:solidFill>
                  <a:srgbClr val="FF0000"/>
                </a:solidFill>
              </a:rPr>
              <a:t> </a:t>
            </a:r>
            <a:r>
              <a:rPr lang="en-US" sz="2800" dirty="0" err="1">
                <a:solidFill>
                  <a:srgbClr val="FF0000"/>
                </a:solidFill>
              </a:rPr>
              <a:t>menangani</a:t>
            </a:r>
            <a:r>
              <a:rPr lang="en-US" sz="2800" dirty="0">
                <a:solidFill>
                  <a:srgbClr val="FF0000"/>
                </a:solidFill>
              </a:rPr>
              <a:t> data </a:t>
            </a:r>
            <a:r>
              <a:rPr lang="en-US" sz="2800" dirty="0" err="1">
                <a:solidFill>
                  <a:srgbClr val="FF0000"/>
                </a:solidFill>
              </a:rPr>
              <a:t>peubah</a:t>
            </a:r>
            <a:r>
              <a:rPr lang="en-US" sz="2800" dirty="0">
                <a:solidFill>
                  <a:srgbClr val="FF0000"/>
                </a:solidFill>
              </a:rPr>
              <a:t> </a:t>
            </a:r>
            <a:r>
              <a:rPr lang="en-US" sz="2800" dirty="0" err="1">
                <a:solidFill>
                  <a:srgbClr val="FF0000"/>
                </a:solidFill>
              </a:rPr>
              <a:t>ganda</a:t>
            </a:r>
            <a:r>
              <a:rPr lang="en-US" sz="2800" dirty="0">
                <a:solidFill>
                  <a:srgbClr val="FF0000"/>
                </a:solidFill>
              </a:rPr>
              <a:t>?</a:t>
            </a:r>
            <a:endParaRPr lang="en-ID" sz="2800" dirty="0">
              <a:solidFill>
                <a:srgbClr val="FF0000"/>
              </a:solidFill>
            </a:endParaRPr>
          </a:p>
        </p:txBody>
      </p:sp>
    </p:spTree>
    <p:extLst>
      <p:ext uri="{BB962C8B-B14F-4D97-AF65-F5344CB8AC3E}">
        <p14:creationId xmlns:p14="http://schemas.microsoft.com/office/powerpoint/2010/main" val="50544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B4041354-81DE-FA64-1BB0-B83524A320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defTabSz="852488">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defTabSz="852488">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defTabSz="852488">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defTabSz="852488">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1000"/>
              <a:t>Statistics for Business and Economics, 6e © 2007 Pearson Education, Inc.</a:t>
            </a:r>
          </a:p>
        </p:txBody>
      </p:sp>
      <p:sp>
        <p:nvSpPr>
          <p:cNvPr id="16387" name="Slide Number Placeholder 4">
            <a:extLst>
              <a:ext uri="{FF2B5EF4-FFF2-40B4-BE49-F238E27FC236}">
                <a16:creationId xmlns:a16="http://schemas.microsoft.com/office/drawing/2014/main" id="{04B6A4EE-1A03-5188-F34D-E4AA55B264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defTabSz="852488">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defTabSz="852488">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defTabSz="852488">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defTabSz="852488">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defTabSz="852488"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1000"/>
              <a:t>Chap 12-</a:t>
            </a:r>
            <a:fld id="{5E811961-17C5-46D5-813E-94573AAD49B7}" type="slidenum">
              <a:rPr lang="en-US" altLang="en-US" sz="1000"/>
              <a:pPr>
                <a:spcBef>
                  <a:spcPct val="0"/>
                </a:spcBef>
                <a:buClrTx/>
                <a:buFontTx/>
                <a:buNone/>
              </a:pPr>
              <a:t>9</a:t>
            </a:fld>
            <a:endParaRPr lang="en-US" altLang="en-US" sz="1000"/>
          </a:p>
        </p:txBody>
      </p:sp>
      <p:graphicFrame>
        <p:nvGraphicFramePr>
          <p:cNvPr id="16388" name="Object 2">
            <a:extLst>
              <a:ext uri="{FF2B5EF4-FFF2-40B4-BE49-F238E27FC236}">
                <a16:creationId xmlns:a16="http://schemas.microsoft.com/office/drawing/2014/main" id="{08A288E0-578F-AA1C-1DD6-50E1BD35D6FF}"/>
              </a:ext>
            </a:extLst>
          </p:cNvPr>
          <p:cNvGraphicFramePr>
            <a:graphicFrameLocks noChangeAspect="1"/>
          </p:cNvGraphicFramePr>
          <p:nvPr/>
        </p:nvGraphicFramePr>
        <p:xfrm>
          <a:off x="4119564" y="4044950"/>
          <a:ext cx="3629025" cy="992188"/>
        </p:xfrm>
        <a:graphic>
          <a:graphicData uri="http://schemas.openxmlformats.org/presentationml/2006/ole">
            <mc:AlternateContent xmlns:mc="http://schemas.openxmlformats.org/markup-compatibility/2006">
              <mc:Choice xmlns:v="urn:schemas-microsoft-com:vml" Requires="v">
                <p:oleObj name="Equation" r:id="rId2" imgW="838200" imgH="228600" progId="Equation.3">
                  <p:embed/>
                </p:oleObj>
              </mc:Choice>
              <mc:Fallback>
                <p:oleObj name="Equation" r:id="rId2" imgW="838200" imgH="228600" progId="Equation.3">
                  <p:embed/>
                  <p:pic>
                    <p:nvPicPr>
                      <p:cNvPr id="16388" name="Object 2">
                        <a:extLst>
                          <a:ext uri="{FF2B5EF4-FFF2-40B4-BE49-F238E27FC236}">
                            <a16:creationId xmlns:a16="http://schemas.microsoft.com/office/drawing/2014/main" id="{08A288E0-578F-AA1C-1DD6-50E1BD35D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564" y="4044950"/>
                        <a:ext cx="3629025" cy="992188"/>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3">
            <a:extLst>
              <a:ext uri="{FF2B5EF4-FFF2-40B4-BE49-F238E27FC236}">
                <a16:creationId xmlns:a16="http://schemas.microsoft.com/office/drawing/2014/main" id="{A15D04EA-F1C2-DCEB-95A9-359B0DDC35CB}"/>
              </a:ext>
            </a:extLst>
          </p:cNvPr>
          <p:cNvSpPr txBox="1">
            <a:spLocks noChangeArrowheads="1"/>
          </p:cNvSpPr>
          <p:nvPr/>
        </p:nvSpPr>
        <p:spPr bwMode="auto">
          <a:xfrm>
            <a:off x="2667000" y="1600201"/>
            <a:ext cx="7086600" cy="835025"/>
          </a:xfrm>
          <a:prstGeom prst="rect">
            <a:avLst/>
          </a:prstGeom>
          <a:solidFill>
            <a:srgbClr val="FDE0BD"/>
          </a:solidFill>
          <a:ln w="12700">
            <a:solidFill>
              <a:schemeClr val="tx1"/>
            </a:solidFill>
            <a:miter lim="800000"/>
            <a:headEnd/>
            <a:tailEnd/>
          </a:ln>
        </p:spPr>
        <p:txBody>
          <a:bodyPr>
            <a:spAutoFit/>
          </a:bodyPr>
          <a:lstStyle>
            <a:lvl1pPr>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a:t>The simple linear regression equation provides an </a:t>
            </a:r>
            <a:r>
              <a:rPr lang="en-US" altLang="en-US" sz="2400">
                <a:solidFill>
                  <a:schemeClr val="folHlink"/>
                </a:solidFill>
              </a:rPr>
              <a:t>estimate</a:t>
            </a:r>
            <a:r>
              <a:rPr lang="en-US" altLang="en-US" sz="2400"/>
              <a:t> of the population regression line</a:t>
            </a:r>
          </a:p>
        </p:txBody>
      </p:sp>
      <p:sp>
        <p:nvSpPr>
          <p:cNvPr id="16390" name="Rectangle 4">
            <a:extLst>
              <a:ext uri="{FF2B5EF4-FFF2-40B4-BE49-F238E27FC236}">
                <a16:creationId xmlns:a16="http://schemas.microsoft.com/office/drawing/2014/main" id="{E6B28052-EFE2-D064-83E7-E1281777D92A}"/>
              </a:ext>
            </a:extLst>
          </p:cNvPr>
          <p:cNvSpPr>
            <a:spLocks noGrp="1" noChangeArrowheads="1"/>
          </p:cNvSpPr>
          <p:nvPr>
            <p:ph type="title"/>
          </p:nvPr>
        </p:nvSpPr>
        <p:spPr>
          <a:xfrm>
            <a:off x="2674938" y="320675"/>
            <a:ext cx="7078662" cy="990600"/>
          </a:xfrm>
        </p:spPr>
        <p:txBody>
          <a:bodyPr>
            <a:normAutofit fontScale="90000"/>
          </a:bodyPr>
          <a:lstStyle/>
          <a:p>
            <a:pPr eaLnBrk="1" hangingPunct="1">
              <a:lnSpc>
                <a:spcPct val="80000"/>
              </a:lnSpc>
            </a:pPr>
            <a:r>
              <a:rPr lang="en-US" altLang="en-US"/>
              <a:t>Simple Linear Regression Equation</a:t>
            </a:r>
          </a:p>
        </p:txBody>
      </p:sp>
      <p:sp>
        <p:nvSpPr>
          <p:cNvPr id="16391" name="Rectangle 5">
            <a:extLst>
              <a:ext uri="{FF2B5EF4-FFF2-40B4-BE49-F238E27FC236}">
                <a16:creationId xmlns:a16="http://schemas.microsoft.com/office/drawing/2014/main" id="{2B62E37F-FC8C-1F20-11EB-5BF90F093054}"/>
              </a:ext>
            </a:extLst>
          </p:cNvPr>
          <p:cNvSpPr>
            <a:spLocks noChangeArrowheads="1"/>
          </p:cNvSpPr>
          <p:nvPr/>
        </p:nvSpPr>
        <p:spPr bwMode="auto">
          <a:xfrm>
            <a:off x="4983163" y="2673350"/>
            <a:ext cx="18288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FontTx/>
              <a:buNone/>
            </a:pPr>
            <a:r>
              <a:rPr lang="en-US" altLang="en-US" sz="2000"/>
              <a:t>Estimate of the regression </a:t>
            </a:r>
            <a:br>
              <a:rPr lang="en-US" altLang="en-US" sz="2000"/>
            </a:br>
            <a:r>
              <a:rPr lang="en-US" altLang="en-US" sz="2000"/>
              <a:t>intercept</a:t>
            </a:r>
            <a:endParaRPr lang="en-US" altLang="en-US" sz="2000" baseline="-25000"/>
          </a:p>
        </p:txBody>
      </p:sp>
      <p:sp>
        <p:nvSpPr>
          <p:cNvPr id="16392" name="Rectangle 6">
            <a:extLst>
              <a:ext uri="{FF2B5EF4-FFF2-40B4-BE49-F238E27FC236}">
                <a16:creationId xmlns:a16="http://schemas.microsoft.com/office/drawing/2014/main" id="{35F71EB9-ABDC-B174-8F7D-37DF04AFF9AB}"/>
              </a:ext>
            </a:extLst>
          </p:cNvPr>
          <p:cNvSpPr>
            <a:spLocks noChangeArrowheads="1"/>
          </p:cNvSpPr>
          <p:nvPr/>
        </p:nvSpPr>
        <p:spPr bwMode="auto">
          <a:xfrm>
            <a:off x="6964363" y="2749550"/>
            <a:ext cx="2057400" cy="91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FontTx/>
              <a:buNone/>
            </a:pPr>
            <a:r>
              <a:rPr lang="en-US" altLang="en-US" sz="2000"/>
              <a:t>Estimate of the regression slope</a:t>
            </a:r>
            <a:br>
              <a:rPr lang="en-US" altLang="en-US" sz="2000"/>
            </a:br>
            <a:endParaRPr lang="en-US" altLang="en-US" sz="2000" baseline="-25000"/>
          </a:p>
        </p:txBody>
      </p:sp>
      <p:sp>
        <p:nvSpPr>
          <p:cNvPr id="16393" name="Line 7">
            <a:extLst>
              <a:ext uri="{FF2B5EF4-FFF2-40B4-BE49-F238E27FC236}">
                <a16:creationId xmlns:a16="http://schemas.microsoft.com/office/drawing/2014/main" id="{6E65FBB8-5FF5-9824-4453-A220F35FC186}"/>
              </a:ext>
            </a:extLst>
          </p:cNvPr>
          <p:cNvSpPr>
            <a:spLocks noChangeShapeType="1"/>
          </p:cNvSpPr>
          <p:nvPr/>
        </p:nvSpPr>
        <p:spPr bwMode="auto">
          <a:xfrm>
            <a:off x="5364163" y="3663950"/>
            <a:ext cx="762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16394" name="Line 8">
            <a:extLst>
              <a:ext uri="{FF2B5EF4-FFF2-40B4-BE49-F238E27FC236}">
                <a16:creationId xmlns:a16="http://schemas.microsoft.com/office/drawing/2014/main" id="{D8666E1B-E655-5A40-4B7D-21518A936177}"/>
              </a:ext>
            </a:extLst>
          </p:cNvPr>
          <p:cNvSpPr>
            <a:spLocks noChangeShapeType="1"/>
          </p:cNvSpPr>
          <p:nvPr/>
        </p:nvSpPr>
        <p:spPr bwMode="auto">
          <a:xfrm flipH="1">
            <a:off x="6964363" y="3435350"/>
            <a:ext cx="2286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16395" name="Rectangle 9">
            <a:extLst>
              <a:ext uri="{FF2B5EF4-FFF2-40B4-BE49-F238E27FC236}">
                <a16:creationId xmlns:a16="http://schemas.microsoft.com/office/drawing/2014/main" id="{6991496A-7950-9B48-36A9-52F5C9826EF9}"/>
              </a:ext>
            </a:extLst>
          </p:cNvPr>
          <p:cNvSpPr>
            <a:spLocks noChangeArrowheads="1"/>
          </p:cNvSpPr>
          <p:nvPr/>
        </p:nvSpPr>
        <p:spPr bwMode="auto">
          <a:xfrm>
            <a:off x="2620963" y="2587625"/>
            <a:ext cx="17526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FontTx/>
              <a:buNone/>
            </a:pPr>
            <a:r>
              <a:rPr lang="en-US" altLang="en-US" sz="2000"/>
              <a:t>Estimated  (or predicted) y value for observation i</a:t>
            </a:r>
            <a:endParaRPr lang="en-US" altLang="en-US" sz="2000" baseline="-25000"/>
          </a:p>
        </p:txBody>
      </p:sp>
      <p:sp>
        <p:nvSpPr>
          <p:cNvPr id="16396" name="Line 10">
            <a:extLst>
              <a:ext uri="{FF2B5EF4-FFF2-40B4-BE49-F238E27FC236}">
                <a16:creationId xmlns:a16="http://schemas.microsoft.com/office/drawing/2014/main" id="{D22B7619-9AA7-92A8-F5CC-A0FEF965EF7B}"/>
              </a:ext>
            </a:extLst>
          </p:cNvPr>
          <p:cNvSpPr>
            <a:spLocks noChangeShapeType="1"/>
          </p:cNvSpPr>
          <p:nvPr/>
        </p:nvSpPr>
        <p:spPr bwMode="auto">
          <a:xfrm>
            <a:off x="3914775" y="3871914"/>
            <a:ext cx="27940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16397" name="Rectangle 11">
            <a:extLst>
              <a:ext uri="{FF2B5EF4-FFF2-40B4-BE49-F238E27FC236}">
                <a16:creationId xmlns:a16="http://schemas.microsoft.com/office/drawing/2014/main" id="{C816E0D6-B763-3741-DED2-56E0F158D752}"/>
              </a:ext>
            </a:extLst>
          </p:cNvPr>
          <p:cNvSpPr>
            <a:spLocks noChangeArrowheads="1"/>
          </p:cNvSpPr>
          <p:nvPr/>
        </p:nvSpPr>
        <p:spPr bwMode="auto">
          <a:xfrm>
            <a:off x="8183563" y="3816350"/>
            <a:ext cx="1752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FontTx/>
              <a:buNone/>
            </a:pPr>
            <a:r>
              <a:rPr lang="en-US" altLang="en-US" sz="2000"/>
              <a:t>Value of x for observation i</a:t>
            </a:r>
          </a:p>
        </p:txBody>
      </p:sp>
      <p:sp>
        <p:nvSpPr>
          <p:cNvPr id="16398" name="Line 12">
            <a:extLst>
              <a:ext uri="{FF2B5EF4-FFF2-40B4-BE49-F238E27FC236}">
                <a16:creationId xmlns:a16="http://schemas.microsoft.com/office/drawing/2014/main" id="{1477927B-DFDB-9009-A4EE-66BF0AA2B9F9}"/>
              </a:ext>
            </a:extLst>
          </p:cNvPr>
          <p:cNvSpPr>
            <a:spLocks noChangeShapeType="1"/>
          </p:cNvSpPr>
          <p:nvPr/>
        </p:nvSpPr>
        <p:spPr bwMode="auto">
          <a:xfrm flipH="1">
            <a:off x="7650163" y="4197350"/>
            <a:ext cx="5334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16399" name="Rectangle 13">
            <a:extLst>
              <a:ext uri="{FF2B5EF4-FFF2-40B4-BE49-F238E27FC236}">
                <a16:creationId xmlns:a16="http://schemas.microsoft.com/office/drawing/2014/main" id="{1D3AA0B5-E4BC-7909-2C73-98A8746CD38F}"/>
              </a:ext>
            </a:extLst>
          </p:cNvPr>
          <p:cNvSpPr>
            <a:spLocks noChangeArrowheads="1"/>
          </p:cNvSpPr>
          <p:nvPr/>
        </p:nvSpPr>
        <p:spPr bwMode="auto">
          <a:xfrm>
            <a:off x="2840038" y="5294313"/>
            <a:ext cx="6781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anose="05000000000000000000" pitchFamily="2" charset="2"/>
              <a:buChar char="§"/>
              <a:defRPr>
                <a:solidFill>
                  <a:schemeClr val="tx1"/>
                </a:solidFill>
                <a:latin typeface="Arial" panose="020B0604020202020204" pitchFamily="34" charset="0"/>
              </a:defRPr>
            </a:lvl9pPr>
          </a:lstStyle>
          <a:p>
            <a:pPr>
              <a:spcBef>
                <a:spcPct val="50000"/>
              </a:spcBef>
              <a:buClrTx/>
              <a:buFontTx/>
              <a:buNone/>
            </a:pPr>
            <a:r>
              <a:rPr lang="en-US" altLang="en-US" sz="2000">
                <a:solidFill>
                  <a:schemeClr val="folHlink"/>
                </a:solidFill>
              </a:rPr>
              <a:t>The individual random error terms e</a:t>
            </a:r>
            <a:r>
              <a:rPr lang="en-US" altLang="en-US" sz="2000" baseline="-25000">
                <a:solidFill>
                  <a:schemeClr val="folHlink"/>
                </a:solidFill>
              </a:rPr>
              <a:t>i</a:t>
            </a:r>
            <a:r>
              <a:rPr lang="en-US" altLang="en-US" sz="2000">
                <a:solidFill>
                  <a:schemeClr val="folHlink"/>
                </a:solidFill>
              </a:rPr>
              <a:t> have a mean of zero</a:t>
            </a:r>
          </a:p>
        </p:txBody>
      </p:sp>
      <p:graphicFrame>
        <p:nvGraphicFramePr>
          <p:cNvPr id="16400" name="Object 14">
            <a:extLst>
              <a:ext uri="{FF2B5EF4-FFF2-40B4-BE49-F238E27FC236}">
                <a16:creationId xmlns:a16="http://schemas.microsoft.com/office/drawing/2014/main" id="{C044D80D-92F2-435A-55CB-8ED6B5A89428}"/>
              </a:ext>
            </a:extLst>
          </p:cNvPr>
          <p:cNvGraphicFramePr>
            <a:graphicFrameLocks noChangeAspect="1"/>
          </p:cNvGraphicFramePr>
          <p:nvPr/>
        </p:nvGraphicFramePr>
        <p:xfrm>
          <a:off x="4298950" y="5807075"/>
          <a:ext cx="3524250" cy="457200"/>
        </p:xfrm>
        <a:graphic>
          <a:graphicData uri="http://schemas.openxmlformats.org/presentationml/2006/ole">
            <mc:AlternateContent xmlns:mc="http://schemas.openxmlformats.org/markup-compatibility/2006">
              <mc:Choice xmlns:v="urn:schemas-microsoft-com:vml" Requires="v">
                <p:oleObj name="Equation" r:id="rId4" imgW="1765300" imgH="228600" progId="Equation.3">
                  <p:embed/>
                </p:oleObj>
              </mc:Choice>
              <mc:Fallback>
                <p:oleObj name="Equation" r:id="rId4" imgW="1765300" imgH="228600" progId="Equation.3">
                  <p:embed/>
                  <p:pic>
                    <p:nvPicPr>
                      <p:cNvPr id="16400" name="Object 14">
                        <a:extLst>
                          <a:ext uri="{FF2B5EF4-FFF2-40B4-BE49-F238E27FC236}">
                            <a16:creationId xmlns:a16="http://schemas.microsoft.com/office/drawing/2014/main" id="{C044D80D-92F2-435A-55CB-8ED6B5A894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950" y="5807075"/>
                        <a:ext cx="3524250" cy="457200"/>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1126</Words>
  <Application>Microsoft Office PowerPoint</Application>
  <PresentationFormat>Widescreen</PresentationFormat>
  <Paragraphs>188</Paragraphs>
  <Slides>37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Arial Narrow</vt:lpstr>
      <vt:lpstr>Calibri</vt:lpstr>
      <vt:lpstr>Calibri Light</vt:lpstr>
      <vt:lpstr>Times New Roman</vt:lpstr>
      <vt:lpstr>Trebuchet MS</vt:lpstr>
      <vt:lpstr>Wingdings</vt:lpstr>
      <vt:lpstr>Office Theme</vt:lpstr>
      <vt:lpstr>Equation</vt:lpstr>
      <vt:lpstr>STK342 Teknik Peubah Ganda</vt:lpstr>
      <vt:lpstr>Deskripsi MK</vt:lpstr>
      <vt:lpstr>Buku referensi</vt:lpstr>
      <vt:lpstr>SIlabus</vt:lpstr>
      <vt:lpstr>SIlabus</vt:lpstr>
      <vt:lpstr>Pengamatan Peubah Ganda</vt:lpstr>
      <vt:lpstr>PowerPoint Presentation</vt:lpstr>
      <vt:lpstr>Peranan analisis peubah ganda</vt:lpstr>
      <vt:lpstr>Simple Linear Regression Equation</vt:lpstr>
      <vt:lpstr>Least Squares Estimators</vt:lpstr>
      <vt:lpstr>Least Squares Estimators</vt:lpstr>
      <vt:lpstr>Regresi berganda</vt:lpstr>
      <vt:lpstr>Beberapa Notasi</vt:lpstr>
      <vt:lpstr>Notasi berikut khusus untuk peubah-peubah berskala interval atau rasio</vt:lpstr>
      <vt:lpstr>PowerPoint Presentation</vt:lpstr>
      <vt:lpstr>PowerPoint Presentation</vt:lpstr>
      <vt:lpstr>Beberapa notasi untuk data sampel</vt:lpstr>
      <vt:lpstr>PowerPoint Presentation</vt:lpstr>
      <vt:lpstr>Konsep Jarak</vt:lpstr>
      <vt:lpstr>Ringkasan Teknik Analisis Peubah Ganda</vt:lpstr>
      <vt:lpstr>PowerPoint Presentation</vt:lpstr>
      <vt:lpstr>MANOVA</vt:lpstr>
      <vt:lpstr>MANOVA</vt:lpstr>
      <vt:lpstr>MANOVA</vt:lpstr>
      <vt:lpstr>Analisis Komponen Utama</vt:lpstr>
      <vt:lpstr>Analisis Faktor</vt:lpstr>
      <vt:lpstr>Analisis Korelasi Kanonik</vt:lpstr>
      <vt:lpstr>Analisis Korelasi Kanonik</vt:lpstr>
      <vt:lpstr>Analisis Gerombol</vt:lpstr>
      <vt:lpstr>Analisis Gerombol</vt:lpstr>
      <vt:lpstr>Analisis Biplot</vt:lpstr>
      <vt:lpstr>Analisis Biplot</vt:lpstr>
      <vt:lpstr>Analisis Korespondensi</vt:lpstr>
      <vt:lpstr>Analisis Korespondensi</vt:lpstr>
      <vt:lpstr>Analisis Diskriminan</vt:lpstr>
      <vt:lpstr>Analisis Diskriminan</vt:lpstr>
      <vt:lpstr>Penskalaan Dimensi Ganda – Multi Dimensional Scaling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STK342 Teknik Peubah Ganda</dc:title>
  <dc:creator>farid afendi</dc:creator>
  <cp:lastModifiedBy>farid afendi</cp:lastModifiedBy>
  <cp:revision>8</cp:revision>
  <dcterms:created xsi:type="dcterms:W3CDTF">2022-08-14T13:28:33Z</dcterms:created>
  <dcterms:modified xsi:type="dcterms:W3CDTF">2023-08-16T06:09:32Z</dcterms:modified>
</cp:coreProperties>
</file>