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72" r:id="rId4"/>
    <p:sldId id="293" r:id="rId5"/>
    <p:sldId id="303" r:id="rId6"/>
    <p:sldId id="290" r:id="rId7"/>
    <p:sldId id="304" r:id="rId8"/>
    <p:sldId id="291" r:id="rId9"/>
    <p:sldId id="338" r:id="rId10"/>
    <p:sldId id="339" r:id="rId11"/>
    <p:sldId id="340" r:id="rId12"/>
    <p:sldId id="341" r:id="rId13"/>
    <p:sldId id="328" r:id="rId14"/>
    <p:sldId id="342" r:id="rId15"/>
    <p:sldId id="343" r:id="rId16"/>
    <p:sldId id="316" r:id="rId17"/>
    <p:sldId id="318" r:id="rId18"/>
    <p:sldId id="344" r:id="rId19"/>
    <p:sldId id="345" r:id="rId20"/>
    <p:sldId id="347" r:id="rId21"/>
    <p:sldId id="348" r:id="rId22"/>
    <p:sldId id="349" r:id="rId23"/>
    <p:sldId id="350" r:id="rId24"/>
    <p:sldId id="351" r:id="rId25"/>
    <p:sldId id="325" r:id="rId26"/>
    <p:sldId id="326" r:id="rId27"/>
    <p:sldId id="352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FF"/>
    <a:srgbClr val="606060"/>
    <a:srgbClr val="BC5F4C"/>
    <a:srgbClr val="E1B7AF"/>
    <a:srgbClr val="E1B5AD"/>
    <a:srgbClr val="324798"/>
    <a:srgbClr val="021689"/>
    <a:srgbClr val="5966AF"/>
    <a:srgbClr val="243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9503" autoAdjust="0"/>
  </p:normalViewPr>
  <p:slideViewPr>
    <p:cSldViewPr snapToGrid="0" snapToObjects="1" showGuides="1">
      <p:cViewPr varScale="1">
        <p:scale>
          <a:sx n="69" d="100"/>
          <a:sy n="69" d="100"/>
        </p:scale>
        <p:origin x="660" y="66"/>
      </p:cViewPr>
      <p:guideLst>
        <p:guide orient="horz" pos="2160"/>
        <p:guide pos="38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E9A27-BC38-4713-B03F-26FCE874679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04197FD8-38A6-4BF9-8CC4-8A5B2A86813D}">
      <dgm:prSet phldrT="[Text]" custT="1"/>
      <dgm:spPr>
        <a:solidFill>
          <a:srgbClr val="243B90"/>
        </a:solidFill>
      </dgm:spPr>
      <dgm:t>
        <a:bodyPr/>
        <a:lstStyle/>
        <a:p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Pendahuluan</a:t>
          </a:r>
          <a:endParaRPr lang="en-ID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6D0B5C-C493-4CB5-9404-BB4A732C0886}" type="parTrans" cxnId="{7005FA01-F827-495D-A595-7C0B59F60B6E}">
      <dgm:prSet/>
      <dgm:spPr/>
      <dgm:t>
        <a:bodyPr/>
        <a:lstStyle/>
        <a:p>
          <a:endParaRPr lang="en-ID"/>
        </a:p>
      </dgm:t>
    </dgm:pt>
    <dgm:pt modelId="{FF594A67-F4EE-4D10-B701-E89D33B1CE3C}" type="sibTrans" cxnId="{7005FA01-F827-495D-A595-7C0B59F60B6E}">
      <dgm:prSet/>
      <dgm:spPr/>
      <dgm:t>
        <a:bodyPr/>
        <a:lstStyle/>
        <a:p>
          <a:endParaRPr lang="en-ID"/>
        </a:p>
      </dgm:t>
    </dgm:pt>
    <dgm:pt modelId="{9DBF044E-A832-499F-856A-C66BBFE8FC1C}">
      <dgm:prSet phldrT="[Text]" custT="1"/>
      <dgm:spPr>
        <a:solidFill>
          <a:srgbClr val="243B90"/>
        </a:solidFill>
      </dgm:spPr>
      <dgm:t>
        <a:bodyPr/>
        <a:lstStyle/>
        <a:p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Metodologi</a:t>
          </a:r>
          <a:endParaRPr lang="en-ID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11980A-C5FC-4CF1-B321-36C2E1928005}" type="parTrans" cxnId="{C9D9443E-4222-4B85-A57E-AFA0AB7BF161}">
      <dgm:prSet/>
      <dgm:spPr/>
      <dgm:t>
        <a:bodyPr/>
        <a:lstStyle/>
        <a:p>
          <a:endParaRPr lang="en-ID"/>
        </a:p>
      </dgm:t>
    </dgm:pt>
    <dgm:pt modelId="{49537EC6-6F28-489F-8E1E-8CD4DBC16391}" type="sibTrans" cxnId="{C9D9443E-4222-4B85-A57E-AFA0AB7BF161}">
      <dgm:prSet/>
      <dgm:spPr/>
      <dgm:t>
        <a:bodyPr/>
        <a:lstStyle/>
        <a:p>
          <a:endParaRPr lang="en-ID"/>
        </a:p>
      </dgm:t>
    </dgm:pt>
    <dgm:pt modelId="{07F3F1D5-F1A6-468B-B77F-CD2CF29AAD0B}">
      <dgm:prSet phldrT="[Text]" custT="1"/>
      <dgm:spPr>
        <a:solidFill>
          <a:srgbClr val="243B90"/>
        </a:solidFill>
      </dgm:spPr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Daftar Pustaka</a:t>
          </a:r>
          <a:endParaRPr lang="en-ID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439E2D-3FB3-45AE-A99E-18FF469A323C}" type="parTrans" cxnId="{0172FDC7-CAFD-47C3-B0A6-CE0CF0D8C5C8}">
      <dgm:prSet/>
      <dgm:spPr/>
      <dgm:t>
        <a:bodyPr/>
        <a:lstStyle/>
        <a:p>
          <a:endParaRPr lang="en-ID"/>
        </a:p>
      </dgm:t>
    </dgm:pt>
    <dgm:pt modelId="{D807C697-DAED-4A3C-92C8-CDF1E0C6A6B8}" type="sibTrans" cxnId="{0172FDC7-CAFD-47C3-B0A6-CE0CF0D8C5C8}">
      <dgm:prSet/>
      <dgm:spPr/>
      <dgm:t>
        <a:bodyPr/>
        <a:lstStyle/>
        <a:p>
          <a:endParaRPr lang="en-ID"/>
        </a:p>
      </dgm:t>
    </dgm:pt>
    <dgm:pt modelId="{A9BA0A68-54C2-4581-9C9A-2C9886D7E617}">
      <dgm:prSet phldrT="[Text]" custT="1"/>
      <dgm:spPr>
        <a:solidFill>
          <a:srgbClr val="243B90"/>
        </a:solidFill>
      </dgm:spPr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Hasil dan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Pembahasan</a:t>
          </a:r>
          <a:endParaRPr lang="en-ID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56FAF3-FDB1-4F06-BEB3-A25711462033}" type="parTrans" cxnId="{B0DE6DD4-9680-46C1-BEDA-DC16674693E7}">
      <dgm:prSet/>
      <dgm:spPr/>
      <dgm:t>
        <a:bodyPr/>
        <a:lstStyle/>
        <a:p>
          <a:endParaRPr lang="en-ID"/>
        </a:p>
      </dgm:t>
    </dgm:pt>
    <dgm:pt modelId="{90BE55B7-FFE7-4EA9-8F7E-938F996A61C3}" type="sibTrans" cxnId="{B0DE6DD4-9680-46C1-BEDA-DC16674693E7}">
      <dgm:prSet/>
      <dgm:spPr/>
      <dgm:t>
        <a:bodyPr/>
        <a:lstStyle/>
        <a:p>
          <a:endParaRPr lang="en-ID"/>
        </a:p>
      </dgm:t>
    </dgm:pt>
    <dgm:pt modelId="{30A87020-2258-494C-85BC-941A015D783B}">
      <dgm:prSet phldrT="[Text]" custT="1"/>
      <dgm:spPr>
        <a:solidFill>
          <a:srgbClr val="243B90"/>
        </a:solidFill>
      </dgm:spPr>
      <dgm:t>
        <a:bodyPr/>
        <a:lstStyle/>
        <a:p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Simpulan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ID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9604F5-D59C-4153-897E-1BAF46471059}" type="parTrans" cxnId="{DDB6DA8B-61B8-4916-881E-C17F8309FC2B}">
      <dgm:prSet/>
      <dgm:spPr/>
      <dgm:t>
        <a:bodyPr/>
        <a:lstStyle/>
        <a:p>
          <a:endParaRPr lang="en-ID"/>
        </a:p>
      </dgm:t>
    </dgm:pt>
    <dgm:pt modelId="{5F7CEB30-DC74-4DAB-9B97-535DC091A91F}" type="sibTrans" cxnId="{DDB6DA8B-61B8-4916-881E-C17F8309FC2B}">
      <dgm:prSet/>
      <dgm:spPr/>
      <dgm:t>
        <a:bodyPr/>
        <a:lstStyle/>
        <a:p>
          <a:endParaRPr lang="en-ID"/>
        </a:p>
      </dgm:t>
    </dgm:pt>
    <dgm:pt modelId="{3789402A-E233-4AC3-BC9A-1C8B31A22D86}" type="pres">
      <dgm:prSet presAssocID="{C0BE9A27-BC38-4713-B03F-26FCE874679A}" presName="linear" presStyleCnt="0">
        <dgm:presLayoutVars>
          <dgm:dir/>
          <dgm:animLvl val="lvl"/>
          <dgm:resizeHandles val="exact"/>
        </dgm:presLayoutVars>
      </dgm:prSet>
      <dgm:spPr/>
    </dgm:pt>
    <dgm:pt modelId="{B72ACA3B-CD34-4F59-A5BD-BF5E155FB1E4}" type="pres">
      <dgm:prSet presAssocID="{04197FD8-38A6-4BF9-8CC4-8A5B2A86813D}" presName="parentLin" presStyleCnt="0"/>
      <dgm:spPr/>
    </dgm:pt>
    <dgm:pt modelId="{E0C2F4D0-5219-49F0-B765-D001D9CDD235}" type="pres">
      <dgm:prSet presAssocID="{04197FD8-38A6-4BF9-8CC4-8A5B2A86813D}" presName="parentLeftMargin" presStyleLbl="node1" presStyleIdx="0" presStyleCnt="5"/>
      <dgm:spPr/>
    </dgm:pt>
    <dgm:pt modelId="{1C4EF1EA-C727-415A-9808-4F09DB47B71E}" type="pres">
      <dgm:prSet presAssocID="{04197FD8-38A6-4BF9-8CC4-8A5B2A8681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E2F9194-C691-494B-BBD2-64EF68B57A6A}" type="pres">
      <dgm:prSet presAssocID="{04197FD8-38A6-4BF9-8CC4-8A5B2A86813D}" presName="negativeSpace" presStyleCnt="0"/>
      <dgm:spPr/>
    </dgm:pt>
    <dgm:pt modelId="{85F9B9D0-F4AE-42A1-82E1-B8B33B41AF9A}" type="pres">
      <dgm:prSet presAssocID="{04197FD8-38A6-4BF9-8CC4-8A5B2A86813D}" presName="childText" presStyleLbl="conFgAcc1" presStyleIdx="0" presStyleCnt="5">
        <dgm:presLayoutVars>
          <dgm:bulletEnabled val="1"/>
        </dgm:presLayoutVars>
      </dgm:prSet>
      <dgm:spPr/>
    </dgm:pt>
    <dgm:pt modelId="{8D88DF39-BF1C-4B18-9886-DDD09AECFC04}" type="pres">
      <dgm:prSet presAssocID="{FF594A67-F4EE-4D10-B701-E89D33B1CE3C}" presName="spaceBetweenRectangles" presStyleCnt="0"/>
      <dgm:spPr/>
    </dgm:pt>
    <dgm:pt modelId="{F0D102CA-A8DF-4508-87C3-365C5CFB74C8}" type="pres">
      <dgm:prSet presAssocID="{9DBF044E-A832-499F-856A-C66BBFE8FC1C}" presName="parentLin" presStyleCnt="0"/>
      <dgm:spPr/>
    </dgm:pt>
    <dgm:pt modelId="{06E8EDCF-AF7B-4CF9-89FC-380AB7142174}" type="pres">
      <dgm:prSet presAssocID="{9DBF044E-A832-499F-856A-C66BBFE8FC1C}" presName="parentLeftMargin" presStyleLbl="node1" presStyleIdx="0" presStyleCnt="5"/>
      <dgm:spPr/>
    </dgm:pt>
    <dgm:pt modelId="{6FE3EDA4-FF53-4F5E-A4BE-F188E114EBBD}" type="pres">
      <dgm:prSet presAssocID="{9DBF044E-A832-499F-856A-C66BBFE8FC1C}" presName="parentText" presStyleLbl="node1" presStyleIdx="1" presStyleCnt="5" custLinFactNeighborY="7481">
        <dgm:presLayoutVars>
          <dgm:chMax val="0"/>
          <dgm:bulletEnabled val="1"/>
        </dgm:presLayoutVars>
      </dgm:prSet>
      <dgm:spPr/>
    </dgm:pt>
    <dgm:pt modelId="{CBF6D282-D13E-4521-A2C0-593635390CBA}" type="pres">
      <dgm:prSet presAssocID="{9DBF044E-A832-499F-856A-C66BBFE8FC1C}" presName="negativeSpace" presStyleCnt="0"/>
      <dgm:spPr/>
    </dgm:pt>
    <dgm:pt modelId="{EFB46BDD-753F-44C3-B9FC-3E5B061C01B2}" type="pres">
      <dgm:prSet presAssocID="{9DBF044E-A832-499F-856A-C66BBFE8FC1C}" presName="childText" presStyleLbl="conFgAcc1" presStyleIdx="1" presStyleCnt="5" custLinFactNeighborY="-66920">
        <dgm:presLayoutVars>
          <dgm:bulletEnabled val="1"/>
        </dgm:presLayoutVars>
      </dgm:prSet>
      <dgm:spPr/>
    </dgm:pt>
    <dgm:pt modelId="{634A226B-7EB1-47BF-ADCF-C91ECCDBEB60}" type="pres">
      <dgm:prSet presAssocID="{49537EC6-6F28-489F-8E1E-8CD4DBC16391}" presName="spaceBetweenRectangles" presStyleCnt="0"/>
      <dgm:spPr/>
    </dgm:pt>
    <dgm:pt modelId="{6A023DD6-D28B-44A4-83C5-0A70968753D1}" type="pres">
      <dgm:prSet presAssocID="{A9BA0A68-54C2-4581-9C9A-2C9886D7E617}" presName="parentLin" presStyleCnt="0"/>
      <dgm:spPr/>
    </dgm:pt>
    <dgm:pt modelId="{D96A71AE-4BDA-4582-B3E2-B384107FA49C}" type="pres">
      <dgm:prSet presAssocID="{A9BA0A68-54C2-4581-9C9A-2C9886D7E617}" presName="parentLeftMargin" presStyleLbl="node1" presStyleIdx="1" presStyleCnt="5"/>
      <dgm:spPr/>
    </dgm:pt>
    <dgm:pt modelId="{BCA19356-61C1-46E6-80E7-0B61E8BE0A9C}" type="pres">
      <dgm:prSet presAssocID="{A9BA0A68-54C2-4581-9C9A-2C9886D7E6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E52484-105E-49DA-B5D9-D20F7A550488}" type="pres">
      <dgm:prSet presAssocID="{A9BA0A68-54C2-4581-9C9A-2C9886D7E617}" presName="negativeSpace" presStyleCnt="0"/>
      <dgm:spPr/>
    </dgm:pt>
    <dgm:pt modelId="{5F508CB3-A825-4E98-AA9B-19F7D5197E5A}" type="pres">
      <dgm:prSet presAssocID="{A9BA0A68-54C2-4581-9C9A-2C9886D7E617}" presName="childText" presStyleLbl="conFgAcc1" presStyleIdx="2" presStyleCnt="5">
        <dgm:presLayoutVars>
          <dgm:bulletEnabled val="1"/>
        </dgm:presLayoutVars>
      </dgm:prSet>
      <dgm:spPr/>
    </dgm:pt>
    <dgm:pt modelId="{866A3116-26D5-4EB9-84D5-E99B2EAAD129}" type="pres">
      <dgm:prSet presAssocID="{90BE55B7-FFE7-4EA9-8F7E-938F996A61C3}" presName="spaceBetweenRectangles" presStyleCnt="0"/>
      <dgm:spPr/>
    </dgm:pt>
    <dgm:pt modelId="{DEE1C079-A98B-44FB-8654-B2FAA2BE2C84}" type="pres">
      <dgm:prSet presAssocID="{30A87020-2258-494C-85BC-941A015D783B}" presName="parentLin" presStyleCnt="0"/>
      <dgm:spPr/>
    </dgm:pt>
    <dgm:pt modelId="{5526D48E-1AA3-46FA-9152-01D8C6560566}" type="pres">
      <dgm:prSet presAssocID="{30A87020-2258-494C-85BC-941A015D783B}" presName="parentLeftMargin" presStyleLbl="node1" presStyleIdx="2" presStyleCnt="5"/>
      <dgm:spPr/>
    </dgm:pt>
    <dgm:pt modelId="{C42855EF-1D5B-49F1-8D00-D4C81A72C008}" type="pres">
      <dgm:prSet presAssocID="{30A87020-2258-494C-85BC-941A015D78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42E6A1-CA72-4FEA-95F9-43F2BC40EDE2}" type="pres">
      <dgm:prSet presAssocID="{30A87020-2258-494C-85BC-941A015D783B}" presName="negativeSpace" presStyleCnt="0"/>
      <dgm:spPr/>
    </dgm:pt>
    <dgm:pt modelId="{FCBD592F-DD38-4639-9025-841BFBDF2743}" type="pres">
      <dgm:prSet presAssocID="{30A87020-2258-494C-85BC-941A015D783B}" presName="childText" presStyleLbl="conFgAcc1" presStyleIdx="3" presStyleCnt="5">
        <dgm:presLayoutVars>
          <dgm:bulletEnabled val="1"/>
        </dgm:presLayoutVars>
      </dgm:prSet>
      <dgm:spPr/>
    </dgm:pt>
    <dgm:pt modelId="{F8E88A17-65D8-4376-AF6D-6D399368343D}" type="pres">
      <dgm:prSet presAssocID="{5F7CEB30-DC74-4DAB-9B97-535DC091A91F}" presName="spaceBetweenRectangles" presStyleCnt="0"/>
      <dgm:spPr/>
    </dgm:pt>
    <dgm:pt modelId="{32E1CBCD-8AE1-4CFC-9688-EC02E866C1EE}" type="pres">
      <dgm:prSet presAssocID="{07F3F1D5-F1A6-468B-B77F-CD2CF29AAD0B}" presName="parentLin" presStyleCnt="0"/>
      <dgm:spPr/>
    </dgm:pt>
    <dgm:pt modelId="{2ED9D06B-FC5F-4221-B199-0B6DD721FE1F}" type="pres">
      <dgm:prSet presAssocID="{07F3F1D5-F1A6-468B-B77F-CD2CF29AAD0B}" presName="parentLeftMargin" presStyleLbl="node1" presStyleIdx="3" presStyleCnt="5"/>
      <dgm:spPr/>
    </dgm:pt>
    <dgm:pt modelId="{AEB06EE4-60E4-42C5-A6B8-759FA12A73B4}" type="pres">
      <dgm:prSet presAssocID="{07F3F1D5-F1A6-468B-B77F-CD2CF29AAD0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5015D2A-4F2D-452E-8043-30F5DBC926CE}" type="pres">
      <dgm:prSet presAssocID="{07F3F1D5-F1A6-468B-B77F-CD2CF29AAD0B}" presName="negativeSpace" presStyleCnt="0"/>
      <dgm:spPr/>
    </dgm:pt>
    <dgm:pt modelId="{85118F5C-2F65-4C40-849D-DC3DF4A310F2}" type="pres">
      <dgm:prSet presAssocID="{07F3F1D5-F1A6-468B-B77F-CD2CF29AAD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005FA01-F827-495D-A595-7C0B59F60B6E}" srcId="{C0BE9A27-BC38-4713-B03F-26FCE874679A}" destId="{04197FD8-38A6-4BF9-8CC4-8A5B2A86813D}" srcOrd="0" destOrd="0" parTransId="{236D0B5C-C493-4CB5-9404-BB4A732C0886}" sibTransId="{FF594A67-F4EE-4D10-B701-E89D33B1CE3C}"/>
    <dgm:cxn modelId="{2DB08D33-5F4E-456A-ABBA-0DFB08B39E02}" type="presOf" srcId="{07F3F1D5-F1A6-468B-B77F-CD2CF29AAD0B}" destId="{AEB06EE4-60E4-42C5-A6B8-759FA12A73B4}" srcOrd="1" destOrd="0" presId="urn:microsoft.com/office/officeart/2005/8/layout/list1"/>
    <dgm:cxn modelId="{28981E38-96AD-411D-BF3A-274D9490F63C}" type="presOf" srcId="{C0BE9A27-BC38-4713-B03F-26FCE874679A}" destId="{3789402A-E233-4AC3-BC9A-1C8B31A22D86}" srcOrd="0" destOrd="0" presId="urn:microsoft.com/office/officeart/2005/8/layout/list1"/>
    <dgm:cxn modelId="{C769EA38-5893-4B61-B34E-10900903E60D}" type="presOf" srcId="{30A87020-2258-494C-85BC-941A015D783B}" destId="{C42855EF-1D5B-49F1-8D00-D4C81A72C008}" srcOrd="1" destOrd="0" presId="urn:microsoft.com/office/officeart/2005/8/layout/list1"/>
    <dgm:cxn modelId="{C9D9443E-4222-4B85-A57E-AFA0AB7BF161}" srcId="{C0BE9A27-BC38-4713-B03F-26FCE874679A}" destId="{9DBF044E-A832-499F-856A-C66BBFE8FC1C}" srcOrd="1" destOrd="0" parTransId="{AD11980A-C5FC-4CF1-B321-36C2E1928005}" sibTransId="{49537EC6-6F28-489F-8E1E-8CD4DBC16391}"/>
    <dgm:cxn modelId="{4FEA593F-D36B-46BE-8784-F4E17A37F7A8}" type="presOf" srcId="{A9BA0A68-54C2-4581-9C9A-2C9886D7E617}" destId="{D96A71AE-4BDA-4582-B3E2-B384107FA49C}" srcOrd="0" destOrd="0" presId="urn:microsoft.com/office/officeart/2005/8/layout/list1"/>
    <dgm:cxn modelId="{ECCA666A-EAC1-4C23-835D-ED5FDDDCBFC7}" type="presOf" srcId="{A9BA0A68-54C2-4581-9C9A-2C9886D7E617}" destId="{BCA19356-61C1-46E6-80E7-0B61E8BE0A9C}" srcOrd="1" destOrd="0" presId="urn:microsoft.com/office/officeart/2005/8/layout/list1"/>
    <dgm:cxn modelId="{35C3D278-D664-4508-AF44-83AC7BA78C48}" type="presOf" srcId="{9DBF044E-A832-499F-856A-C66BBFE8FC1C}" destId="{06E8EDCF-AF7B-4CF9-89FC-380AB7142174}" srcOrd="0" destOrd="0" presId="urn:microsoft.com/office/officeart/2005/8/layout/list1"/>
    <dgm:cxn modelId="{89559082-A5A3-428D-A4BA-83D94868494E}" type="presOf" srcId="{07F3F1D5-F1A6-468B-B77F-CD2CF29AAD0B}" destId="{2ED9D06B-FC5F-4221-B199-0B6DD721FE1F}" srcOrd="0" destOrd="0" presId="urn:microsoft.com/office/officeart/2005/8/layout/list1"/>
    <dgm:cxn modelId="{DDB6DA8B-61B8-4916-881E-C17F8309FC2B}" srcId="{C0BE9A27-BC38-4713-B03F-26FCE874679A}" destId="{30A87020-2258-494C-85BC-941A015D783B}" srcOrd="3" destOrd="0" parTransId="{449604F5-D59C-4153-897E-1BAF46471059}" sibTransId="{5F7CEB30-DC74-4DAB-9B97-535DC091A91F}"/>
    <dgm:cxn modelId="{2FB1E8BC-83D2-43E9-8A74-B55E154CD148}" type="presOf" srcId="{9DBF044E-A832-499F-856A-C66BBFE8FC1C}" destId="{6FE3EDA4-FF53-4F5E-A4BE-F188E114EBBD}" srcOrd="1" destOrd="0" presId="urn:microsoft.com/office/officeart/2005/8/layout/list1"/>
    <dgm:cxn modelId="{7CD8E6C1-3A5D-4A2C-87B6-A719B457FA3B}" type="presOf" srcId="{04197FD8-38A6-4BF9-8CC4-8A5B2A86813D}" destId="{E0C2F4D0-5219-49F0-B765-D001D9CDD235}" srcOrd="0" destOrd="0" presId="urn:microsoft.com/office/officeart/2005/8/layout/list1"/>
    <dgm:cxn modelId="{0172FDC7-CAFD-47C3-B0A6-CE0CF0D8C5C8}" srcId="{C0BE9A27-BC38-4713-B03F-26FCE874679A}" destId="{07F3F1D5-F1A6-468B-B77F-CD2CF29AAD0B}" srcOrd="4" destOrd="0" parTransId="{31439E2D-3FB3-45AE-A99E-18FF469A323C}" sibTransId="{D807C697-DAED-4A3C-92C8-CDF1E0C6A6B8}"/>
    <dgm:cxn modelId="{102FA6C9-A4C4-4972-B440-40B981F779CE}" type="presOf" srcId="{04197FD8-38A6-4BF9-8CC4-8A5B2A86813D}" destId="{1C4EF1EA-C727-415A-9808-4F09DB47B71E}" srcOrd="1" destOrd="0" presId="urn:microsoft.com/office/officeart/2005/8/layout/list1"/>
    <dgm:cxn modelId="{5A1608D1-395C-4487-A39A-B55DA85008CF}" type="presOf" srcId="{30A87020-2258-494C-85BC-941A015D783B}" destId="{5526D48E-1AA3-46FA-9152-01D8C6560566}" srcOrd="0" destOrd="0" presId="urn:microsoft.com/office/officeart/2005/8/layout/list1"/>
    <dgm:cxn modelId="{B0DE6DD4-9680-46C1-BEDA-DC16674693E7}" srcId="{C0BE9A27-BC38-4713-B03F-26FCE874679A}" destId="{A9BA0A68-54C2-4581-9C9A-2C9886D7E617}" srcOrd="2" destOrd="0" parTransId="{1C56FAF3-FDB1-4F06-BEB3-A25711462033}" sibTransId="{90BE55B7-FFE7-4EA9-8F7E-938F996A61C3}"/>
    <dgm:cxn modelId="{BBB2833E-E438-4749-8339-28EFD1F345A3}" type="presParOf" srcId="{3789402A-E233-4AC3-BC9A-1C8B31A22D86}" destId="{B72ACA3B-CD34-4F59-A5BD-BF5E155FB1E4}" srcOrd="0" destOrd="0" presId="urn:microsoft.com/office/officeart/2005/8/layout/list1"/>
    <dgm:cxn modelId="{B0DB56FB-17DE-4B02-8024-D84E3B204F6A}" type="presParOf" srcId="{B72ACA3B-CD34-4F59-A5BD-BF5E155FB1E4}" destId="{E0C2F4D0-5219-49F0-B765-D001D9CDD235}" srcOrd="0" destOrd="0" presId="urn:microsoft.com/office/officeart/2005/8/layout/list1"/>
    <dgm:cxn modelId="{F58AD5D8-3093-4247-A43F-A61DE3A8118C}" type="presParOf" srcId="{B72ACA3B-CD34-4F59-A5BD-BF5E155FB1E4}" destId="{1C4EF1EA-C727-415A-9808-4F09DB47B71E}" srcOrd="1" destOrd="0" presId="urn:microsoft.com/office/officeart/2005/8/layout/list1"/>
    <dgm:cxn modelId="{B92C6B60-CF2C-42F8-8CAD-EBD2F3606F0D}" type="presParOf" srcId="{3789402A-E233-4AC3-BC9A-1C8B31A22D86}" destId="{6E2F9194-C691-494B-BBD2-64EF68B57A6A}" srcOrd="1" destOrd="0" presId="urn:microsoft.com/office/officeart/2005/8/layout/list1"/>
    <dgm:cxn modelId="{BE681124-43B3-4A01-868A-C47A6EDE52C8}" type="presParOf" srcId="{3789402A-E233-4AC3-BC9A-1C8B31A22D86}" destId="{85F9B9D0-F4AE-42A1-82E1-B8B33B41AF9A}" srcOrd="2" destOrd="0" presId="urn:microsoft.com/office/officeart/2005/8/layout/list1"/>
    <dgm:cxn modelId="{77801E66-D4BE-4D09-87A6-59F229796949}" type="presParOf" srcId="{3789402A-E233-4AC3-BC9A-1C8B31A22D86}" destId="{8D88DF39-BF1C-4B18-9886-DDD09AECFC04}" srcOrd="3" destOrd="0" presId="urn:microsoft.com/office/officeart/2005/8/layout/list1"/>
    <dgm:cxn modelId="{D4B0329A-5A3B-49DE-A6B3-872153F45E8E}" type="presParOf" srcId="{3789402A-E233-4AC3-BC9A-1C8B31A22D86}" destId="{F0D102CA-A8DF-4508-87C3-365C5CFB74C8}" srcOrd="4" destOrd="0" presId="urn:microsoft.com/office/officeart/2005/8/layout/list1"/>
    <dgm:cxn modelId="{97E8CCC5-F9E1-49EA-9B7A-3044E8492545}" type="presParOf" srcId="{F0D102CA-A8DF-4508-87C3-365C5CFB74C8}" destId="{06E8EDCF-AF7B-4CF9-89FC-380AB7142174}" srcOrd="0" destOrd="0" presId="urn:microsoft.com/office/officeart/2005/8/layout/list1"/>
    <dgm:cxn modelId="{934EF080-3691-4BF5-A083-E5770063C866}" type="presParOf" srcId="{F0D102CA-A8DF-4508-87C3-365C5CFB74C8}" destId="{6FE3EDA4-FF53-4F5E-A4BE-F188E114EBBD}" srcOrd="1" destOrd="0" presId="urn:microsoft.com/office/officeart/2005/8/layout/list1"/>
    <dgm:cxn modelId="{0F48300B-D170-4140-97FB-C3B3750C4C24}" type="presParOf" srcId="{3789402A-E233-4AC3-BC9A-1C8B31A22D86}" destId="{CBF6D282-D13E-4521-A2C0-593635390CBA}" srcOrd="5" destOrd="0" presId="urn:microsoft.com/office/officeart/2005/8/layout/list1"/>
    <dgm:cxn modelId="{68116BFE-4DAF-4E48-8EFF-B2B19CF852E2}" type="presParOf" srcId="{3789402A-E233-4AC3-BC9A-1C8B31A22D86}" destId="{EFB46BDD-753F-44C3-B9FC-3E5B061C01B2}" srcOrd="6" destOrd="0" presId="urn:microsoft.com/office/officeart/2005/8/layout/list1"/>
    <dgm:cxn modelId="{236D7B62-66D1-47F3-8053-0098F0BDCBEC}" type="presParOf" srcId="{3789402A-E233-4AC3-BC9A-1C8B31A22D86}" destId="{634A226B-7EB1-47BF-ADCF-C91ECCDBEB60}" srcOrd="7" destOrd="0" presId="urn:microsoft.com/office/officeart/2005/8/layout/list1"/>
    <dgm:cxn modelId="{E396E8A5-6944-48E5-8F3E-CCD3F3327542}" type="presParOf" srcId="{3789402A-E233-4AC3-BC9A-1C8B31A22D86}" destId="{6A023DD6-D28B-44A4-83C5-0A70968753D1}" srcOrd="8" destOrd="0" presId="urn:microsoft.com/office/officeart/2005/8/layout/list1"/>
    <dgm:cxn modelId="{D46ECA39-1C1C-4FD1-8496-6944AA0BE5EB}" type="presParOf" srcId="{6A023DD6-D28B-44A4-83C5-0A70968753D1}" destId="{D96A71AE-4BDA-4582-B3E2-B384107FA49C}" srcOrd="0" destOrd="0" presId="urn:microsoft.com/office/officeart/2005/8/layout/list1"/>
    <dgm:cxn modelId="{F188AD48-CB6E-4FCF-AB43-F9DDD0E9F73B}" type="presParOf" srcId="{6A023DD6-D28B-44A4-83C5-0A70968753D1}" destId="{BCA19356-61C1-46E6-80E7-0B61E8BE0A9C}" srcOrd="1" destOrd="0" presId="urn:microsoft.com/office/officeart/2005/8/layout/list1"/>
    <dgm:cxn modelId="{5FF7D08A-F5DC-47D6-B7F8-CA4C6D58BCC8}" type="presParOf" srcId="{3789402A-E233-4AC3-BC9A-1C8B31A22D86}" destId="{D1E52484-105E-49DA-B5D9-D20F7A550488}" srcOrd="9" destOrd="0" presId="urn:microsoft.com/office/officeart/2005/8/layout/list1"/>
    <dgm:cxn modelId="{F4621B91-FD6A-4555-9B58-446C77549E66}" type="presParOf" srcId="{3789402A-E233-4AC3-BC9A-1C8B31A22D86}" destId="{5F508CB3-A825-4E98-AA9B-19F7D5197E5A}" srcOrd="10" destOrd="0" presId="urn:microsoft.com/office/officeart/2005/8/layout/list1"/>
    <dgm:cxn modelId="{A656569C-0186-4C37-8993-330457C89115}" type="presParOf" srcId="{3789402A-E233-4AC3-BC9A-1C8B31A22D86}" destId="{866A3116-26D5-4EB9-84D5-E99B2EAAD129}" srcOrd="11" destOrd="0" presId="urn:microsoft.com/office/officeart/2005/8/layout/list1"/>
    <dgm:cxn modelId="{F157D085-00F9-4319-9B70-3C8274C6F438}" type="presParOf" srcId="{3789402A-E233-4AC3-BC9A-1C8B31A22D86}" destId="{DEE1C079-A98B-44FB-8654-B2FAA2BE2C84}" srcOrd="12" destOrd="0" presId="urn:microsoft.com/office/officeart/2005/8/layout/list1"/>
    <dgm:cxn modelId="{02DAC733-2A37-4F1D-AD7C-0308742C12F4}" type="presParOf" srcId="{DEE1C079-A98B-44FB-8654-B2FAA2BE2C84}" destId="{5526D48E-1AA3-46FA-9152-01D8C6560566}" srcOrd="0" destOrd="0" presId="urn:microsoft.com/office/officeart/2005/8/layout/list1"/>
    <dgm:cxn modelId="{8FE6171B-212A-472F-A991-7EE3B5272011}" type="presParOf" srcId="{DEE1C079-A98B-44FB-8654-B2FAA2BE2C84}" destId="{C42855EF-1D5B-49F1-8D00-D4C81A72C008}" srcOrd="1" destOrd="0" presId="urn:microsoft.com/office/officeart/2005/8/layout/list1"/>
    <dgm:cxn modelId="{D1B931D2-7F0A-4C4F-A199-516AD7FD6602}" type="presParOf" srcId="{3789402A-E233-4AC3-BC9A-1C8B31A22D86}" destId="{C642E6A1-CA72-4FEA-95F9-43F2BC40EDE2}" srcOrd="13" destOrd="0" presId="urn:microsoft.com/office/officeart/2005/8/layout/list1"/>
    <dgm:cxn modelId="{84893AD0-54DF-4F6A-9F7A-187D951B604B}" type="presParOf" srcId="{3789402A-E233-4AC3-BC9A-1C8B31A22D86}" destId="{FCBD592F-DD38-4639-9025-841BFBDF2743}" srcOrd="14" destOrd="0" presId="urn:microsoft.com/office/officeart/2005/8/layout/list1"/>
    <dgm:cxn modelId="{AF02129E-29C6-43C5-BA02-837E35C0C8AE}" type="presParOf" srcId="{3789402A-E233-4AC3-BC9A-1C8B31A22D86}" destId="{F8E88A17-65D8-4376-AF6D-6D399368343D}" srcOrd="15" destOrd="0" presId="urn:microsoft.com/office/officeart/2005/8/layout/list1"/>
    <dgm:cxn modelId="{242089D9-0125-4B86-B235-A4CD42455F0B}" type="presParOf" srcId="{3789402A-E233-4AC3-BC9A-1C8B31A22D86}" destId="{32E1CBCD-8AE1-4CFC-9688-EC02E866C1EE}" srcOrd="16" destOrd="0" presId="urn:microsoft.com/office/officeart/2005/8/layout/list1"/>
    <dgm:cxn modelId="{BD83EF1A-727A-4E72-9230-43D5CB417D69}" type="presParOf" srcId="{32E1CBCD-8AE1-4CFC-9688-EC02E866C1EE}" destId="{2ED9D06B-FC5F-4221-B199-0B6DD721FE1F}" srcOrd="0" destOrd="0" presId="urn:microsoft.com/office/officeart/2005/8/layout/list1"/>
    <dgm:cxn modelId="{0F9DFEFE-FEB3-45C8-AFA5-4DC18896B1AF}" type="presParOf" srcId="{32E1CBCD-8AE1-4CFC-9688-EC02E866C1EE}" destId="{AEB06EE4-60E4-42C5-A6B8-759FA12A73B4}" srcOrd="1" destOrd="0" presId="urn:microsoft.com/office/officeart/2005/8/layout/list1"/>
    <dgm:cxn modelId="{837B094F-42D7-4AD2-9597-EAD8B01E096A}" type="presParOf" srcId="{3789402A-E233-4AC3-BC9A-1C8B31A22D86}" destId="{F5015D2A-4F2D-452E-8043-30F5DBC926CE}" srcOrd="17" destOrd="0" presId="urn:microsoft.com/office/officeart/2005/8/layout/list1"/>
    <dgm:cxn modelId="{D7615517-2051-4A98-81B1-2E6C6AC2A7A6}" type="presParOf" srcId="{3789402A-E233-4AC3-BC9A-1C8B31A22D86}" destId="{85118F5C-2F65-4C40-849D-DC3DF4A310F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9B9D0-F4AE-42A1-82E1-B8B33B41AF9A}">
      <dsp:nvSpPr>
        <dsp:cNvPr id="0" name=""/>
        <dsp:cNvSpPr/>
      </dsp:nvSpPr>
      <dsp:spPr>
        <a:xfrm>
          <a:off x="0" y="321964"/>
          <a:ext cx="6197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EF1EA-C727-415A-9808-4F09DB47B71E}">
      <dsp:nvSpPr>
        <dsp:cNvPr id="0" name=""/>
        <dsp:cNvSpPr/>
      </dsp:nvSpPr>
      <dsp:spPr>
        <a:xfrm>
          <a:off x="309880" y="12004"/>
          <a:ext cx="4338320" cy="619920"/>
        </a:xfrm>
        <a:prstGeom prst="roundRect">
          <a:avLst/>
        </a:prstGeom>
        <a:solidFill>
          <a:srgbClr val="243B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78" tIns="0" rIns="1639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Pendahuluan</a:t>
          </a:r>
          <a:endParaRPr lang="en-ID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0142" y="42266"/>
        <a:ext cx="4277796" cy="559396"/>
      </dsp:txXfrm>
    </dsp:sp>
    <dsp:sp modelId="{EFB46BDD-753F-44C3-B9FC-3E5B061C01B2}">
      <dsp:nvSpPr>
        <dsp:cNvPr id="0" name=""/>
        <dsp:cNvSpPr/>
      </dsp:nvSpPr>
      <dsp:spPr>
        <a:xfrm>
          <a:off x="0" y="1198637"/>
          <a:ext cx="6197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3EDA4-FF53-4F5E-A4BE-F188E114EBBD}">
      <dsp:nvSpPr>
        <dsp:cNvPr id="0" name=""/>
        <dsp:cNvSpPr/>
      </dsp:nvSpPr>
      <dsp:spPr>
        <a:xfrm>
          <a:off x="309880" y="1010940"/>
          <a:ext cx="4338320" cy="619920"/>
        </a:xfrm>
        <a:prstGeom prst="roundRect">
          <a:avLst/>
        </a:prstGeom>
        <a:solidFill>
          <a:srgbClr val="243B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78" tIns="0" rIns="1639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Metodologi</a:t>
          </a:r>
          <a:endParaRPr lang="en-ID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0142" y="1041202"/>
        <a:ext cx="4277796" cy="559396"/>
      </dsp:txXfrm>
    </dsp:sp>
    <dsp:sp modelId="{5F508CB3-A825-4E98-AA9B-19F7D5197E5A}">
      <dsp:nvSpPr>
        <dsp:cNvPr id="0" name=""/>
        <dsp:cNvSpPr/>
      </dsp:nvSpPr>
      <dsp:spPr>
        <a:xfrm>
          <a:off x="0" y="2227084"/>
          <a:ext cx="6197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19356-61C1-46E6-80E7-0B61E8BE0A9C}">
      <dsp:nvSpPr>
        <dsp:cNvPr id="0" name=""/>
        <dsp:cNvSpPr/>
      </dsp:nvSpPr>
      <dsp:spPr>
        <a:xfrm>
          <a:off x="309880" y="1917124"/>
          <a:ext cx="4338320" cy="619920"/>
        </a:xfrm>
        <a:prstGeom prst="roundRect">
          <a:avLst/>
        </a:prstGeom>
        <a:solidFill>
          <a:srgbClr val="243B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78" tIns="0" rIns="1639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Hasil dan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Pembahasan</a:t>
          </a:r>
          <a:endParaRPr lang="en-ID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0142" y="1947386"/>
        <a:ext cx="4277796" cy="559396"/>
      </dsp:txXfrm>
    </dsp:sp>
    <dsp:sp modelId="{FCBD592F-DD38-4639-9025-841BFBDF2743}">
      <dsp:nvSpPr>
        <dsp:cNvPr id="0" name=""/>
        <dsp:cNvSpPr/>
      </dsp:nvSpPr>
      <dsp:spPr>
        <a:xfrm>
          <a:off x="0" y="3179644"/>
          <a:ext cx="6197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855EF-1D5B-49F1-8D00-D4C81A72C008}">
      <dsp:nvSpPr>
        <dsp:cNvPr id="0" name=""/>
        <dsp:cNvSpPr/>
      </dsp:nvSpPr>
      <dsp:spPr>
        <a:xfrm>
          <a:off x="309880" y="2869684"/>
          <a:ext cx="4338320" cy="619920"/>
        </a:xfrm>
        <a:prstGeom prst="roundRect">
          <a:avLst/>
        </a:prstGeom>
        <a:solidFill>
          <a:srgbClr val="243B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78" tIns="0" rIns="1639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Simpulan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ID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0142" y="2899946"/>
        <a:ext cx="4277796" cy="559396"/>
      </dsp:txXfrm>
    </dsp:sp>
    <dsp:sp modelId="{85118F5C-2F65-4C40-849D-DC3DF4A310F2}">
      <dsp:nvSpPr>
        <dsp:cNvPr id="0" name=""/>
        <dsp:cNvSpPr/>
      </dsp:nvSpPr>
      <dsp:spPr>
        <a:xfrm>
          <a:off x="0" y="4132204"/>
          <a:ext cx="6197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06EE4-60E4-42C5-A6B8-759FA12A73B4}">
      <dsp:nvSpPr>
        <dsp:cNvPr id="0" name=""/>
        <dsp:cNvSpPr/>
      </dsp:nvSpPr>
      <dsp:spPr>
        <a:xfrm>
          <a:off x="309880" y="3822244"/>
          <a:ext cx="4338320" cy="619920"/>
        </a:xfrm>
        <a:prstGeom prst="roundRect">
          <a:avLst/>
        </a:prstGeom>
        <a:solidFill>
          <a:srgbClr val="243B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78" tIns="0" rIns="1639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Daftar Pustaka</a:t>
          </a:r>
          <a:endParaRPr lang="en-ID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0142" y="3852506"/>
        <a:ext cx="42777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D8D77-D499-0D40-83F7-16E95A5FAA2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74525-0851-6445-A524-10D253C1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070B-9241-8D48-B714-6F61117042C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FA3B-EE25-A545-8C8F-F31B5B1360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6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30FA3B-EE25-A545-8C8F-F31B5B1360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858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30FA3B-EE25-A545-8C8F-F31B5B1360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572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84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30FA3B-EE25-A545-8C8F-F31B5B1360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3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30FA3B-EE25-A545-8C8F-F31B5B1360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60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30FA3B-EE25-A545-8C8F-F31B5B1360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67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30FA3B-EE25-A545-8C8F-F31B5B1360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76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4943" y="6356350"/>
            <a:ext cx="2743200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2392003" y="4032030"/>
            <a:ext cx="442302" cy="522630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838200" y="1158875"/>
            <a:ext cx="890016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4943" y="6356350"/>
            <a:ext cx="2743200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26FE-22B8-924F-9777-852B06BBECB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2E2E-3C98-2049-91F7-86E1B38C23C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cirp.org/journal/PaperInformation.aspx?PaperID=80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01726"/>
            <a:ext cx="9144000" cy="211037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Kinerja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 Random Forest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Status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Level Kota/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Kabupaten</a:t>
            </a:r>
            <a:b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1400" b="1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60" y="330159"/>
            <a:ext cx="2674620" cy="70012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96000" y="330159"/>
            <a:ext cx="0" cy="700129"/>
          </a:xfrm>
          <a:prstGeom prst="line">
            <a:avLst/>
          </a:prstGeom>
          <a:ln>
            <a:solidFill>
              <a:srgbClr val="243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/>
          <p:nvPr/>
        </p:nvSpPr>
        <p:spPr>
          <a:xfrm>
            <a:off x="6096000" y="322585"/>
            <a:ext cx="3782096" cy="70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Study Program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Statistics and Data Science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Department of Statistics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65194"/>
            <a:ext cx="12192000" cy="392806"/>
          </a:xfrm>
          <a:prstGeom prst="rect">
            <a:avLst/>
          </a:prstGeom>
          <a:solidFill>
            <a:srgbClr val="243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/>
          <p:nvPr/>
        </p:nvSpPr>
        <p:spPr>
          <a:xfrm>
            <a:off x="3223260" y="4269781"/>
            <a:ext cx="5920740" cy="1935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Nabila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Ghoni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Trisno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Hidayatulloh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(G14180064)</a:t>
            </a: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Dosen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Pembimbing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Prof. Dr. Ir.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Khairil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Anwar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Notodiputro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M.S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Yenni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Angraini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S.Si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M.Si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endParaRPr lang="en-US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B3099-8CD8-941E-0ED9-B19AB0876B97}"/>
              </a:ext>
            </a:extLst>
          </p:cNvPr>
          <p:cNvSpPr txBox="1"/>
          <p:nvPr/>
        </p:nvSpPr>
        <p:spPr>
          <a:xfrm>
            <a:off x="2373630" y="3081562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 Comparison of Random Forest and Double Random Forest for Poverty Status Classification at City/District Level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Metodologi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789" y="576723"/>
            <a:ext cx="31470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Alur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Analisis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7460" y="2806285"/>
            <a:ext cx="7675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Mengidentifikasi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kemungkinan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terjadinya</a:t>
            </a:r>
            <a:r>
              <a:rPr kumimoji="0" lang="en-US" sz="2000" b="1" u="none" strike="noStrike" kern="1200" cap="none" spc="0" normalizeH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under-fit </a:t>
            </a:r>
            <a:r>
              <a:rPr lang="en-U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 data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448065" y="2783375"/>
            <a:ext cx="483034" cy="445931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Arrow: Pentagon 23"/>
          <p:cNvSpPr/>
          <p:nvPr/>
        </p:nvSpPr>
        <p:spPr>
          <a:xfrm>
            <a:off x="205380" y="1632833"/>
            <a:ext cx="1772908" cy="694635"/>
          </a:xfrm>
          <a:prstGeom prst="homePlate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-proses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Arrow: Chevron 24"/>
          <p:cNvSpPr/>
          <p:nvPr/>
        </p:nvSpPr>
        <p:spPr>
          <a:xfrm>
            <a:off x="1797442" y="1632833"/>
            <a:ext cx="1981007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Eksplorasi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rrow: Chevron 26"/>
          <p:cNvSpPr/>
          <p:nvPr/>
        </p:nvSpPr>
        <p:spPr>
          <a:xfrm>
            <a:off x="3560696" y="1631749"/>
            <a:ext cx="1981008" cy="694635"/>
          </a:xfrm>
          <a:prstGeom prst="chevron">
            <a:avLst/>
          </a:prstGeom>
          <a:solidFill>
            <a:srgbClr val="F2F2F2"/>
          </a:solidFill>
          <a:ln w="5715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under-fit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5333148" y="1630572"/>
            <a:ext cx="2184174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RF &amp; DRF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Arrow: Chevron 31"/>
          <p:cNvSpPr/>
          <p:nvPr/>
        </p:nvSpPr>
        <p:spPr>
          <a:xfrm>
            <a:off x="7304958" y="1629395"/>
            <a:ext cx="2377163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Perbandingan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Kinerja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Arrow: Chevron 34"/>
          <p:cNvSpPr/>
          <p:nvPr/>
        </p:nvSpPr>
        <p:spPr>
          <a:xfrm>
            <a:off x="9489132" y="1628218"/>
            <a:ext cx="2509123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BC07AE-B186-F360-8316-0563A7866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9" t="33383" b="62193"/>
          <a:stretch/>
        </p:blipFill>
        <p:spPr>
          <a:xfrm>
            <a:off x="931099" y="3407002"/>
            <a:ext cx="7121284" cy="761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6A6247-563C-EEFF-D0CE-FDC958AF7A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9" t="37524" b="58953"/>
          <a:stretch/>
        </p:blipFill>
        <p:spPr>
          <a:xfrm>
            <a:off x="931099" y="4138455"/>
            <a:ext cx="7121284" cy="60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Metodologi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789" y="576723"/>
            <a:ext cx="31470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Alur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Analisis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7460" y="2806285"/>
            <a:ext cx="824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2000" b="1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Random Forest</a:t>
            </a:r>
            <a:endParaRPr lang="en-ID" sz="2000" b="1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448065" y="2783375"/>
            <a:ext cx="483034" cy="445931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Calibri"/>
              </a:rPr>
              <a:t>4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Arrow: Pentagon 23"/>
          <p:cNvSpPr/>
          <p:nvPr/>
        </p:nvSpPr>
        <p:spPr>
          <a:xfrm>
            <a:off x="205380" y="1632833"/>
            <a:ext cx="1772908" cy="694635"/>
          </a:xfrm>
          <a:prstGeom prst="homePlate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-proses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Arrow: Chevron 24"/>
          <p:cNvSpPr/>
          <p:nvPr/>
        </p:nvSpPr>
        <p:spPr>
          <a:xfrm>
            <a:off x="1797442" y="1632833"/>
            <a:ext cx="1981007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Eksplorasi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rrow: Chevron 26"/>
          <p:cNvSpPr/>
          <p:nvPr/>
        </p:nvSpPr>
        <p:spPr>
          <a:xfrm>
            <a:off x="3560696" y="1631749"/>
            <a:ext cx="1981008" cy="694635"/>
          </a:xfrm>
          <a:prstGeom prst="chevron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under-fit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5333148" y="1630572"/>
            <a:ext cx="2184174" cy="694635"/>
          </a:xfrm>
          <a:prstGeom prst="chevron">
            <a:avLst/>
          </a:prstGeom>
          <a:solidFill>
            <a:srgbClr val="F2F2F2"/>
          </a:solidFill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RF &amp; DRF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Arrow: Chevron 31"/>
          <p:cNvSpPr/>
          <p:nvPr/>
        </p:nvSpPr>
        <p:spPr>
          <a:xfrm>
            <a:off x="7304958" y="1629395"/>
            <a:ext cx="2377163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Perbandingan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Kinerja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Arrow: Chevron 34"/>
          <p:cNvSpPr/>
          <p:nvPr/>
        </p:nvSpPr>
        <p:spPr>
          <a:xfrm>
            <a:off x="9489132" y="1628218"/>
            <a:ext cx="2509123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4AC22-7231-E199-4A59-1F03440D7172}"/>
              </a:ext>
            </a:extLst>
          </p:cNvPr>
          <p:cNvSpPr txBox="1"/>
          <p:nvPr/>
        </p:nvSpPr>
        <p:spPr>
          <a:xfrm>
            <a:off x="1091834" y="3254645"/>
            <a:ext cx="7339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sebanyak</a:t>
            </a:r>
            <a:r>
              <a:rPr lang="en-US" sz="18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masing-masing lima kali </a:t>
            </a:r>
            <a:r>
              <a:rPr lang="en-US" sz="18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ulangan</a:t>
            </a:r>
            <a:r>
              <a:rPr lang="en-US" sz="18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D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Metodologi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31470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Alur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128E8-2F02-7B67-E447-7D05460281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9" t="43126" r="2523" b="38744"/>
          <a:stretch/>
        </p:blipFill>
        <p:spPr>
          <a:xfrm>
            <a:off x="2849264" y="2827578"/>
            <a:ext cx="6921057" cy="3118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F48241-D129-4E7A-2180-B2ABDF67E6B7}"/>
              </a:ext>
            </a:extLst>
          </p:cNvPr>
          <p:cNvSpPr txBox="1"/>
          <p:nvPr/>
        </p:nvSpPr>
        <p:spPr>
          <a:xfrm>
            <a:off x="1742417" y="3557188"/>
            <a:ext cx="12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06060"/>
                </a:solidFill>
              </a:rPr>
              <a:t>Iteration 1</a:t>
            </a:r>
            <a:endParaRPr lang="en-ID" dirty="0">
              <a:solidFill>
                <a:srgbClr val="606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0DE27-E9C4-2D2F-C45B-2D9073CE9DA0}"/>
              </a:ext>
            </a:extLst>
          </p:cNvPr>
          <p:cNvSpPr txBox="1"/>
          <p:nvPr/>
        </p:nvSpPr>
        <p:spPr>
          <a:xfrm>
            <a:off x="1742416" y="4051080"/>
            <a:ext cx="12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06060"/>
                </a:solidFill>
              </a:rPr>
              <a:t>Iteration 2</a:t>
            </a:r>
            <a:endParaRPr lang="en-ID" dirty="0">
              <a:solidFill>
                <a:srgbClr val="606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CB6F1-CBA5-F3FB-C1F6-35FF99AA6F5A}"/>
              </a:ext>
            </a:extLst>
          </p:cNvPr>
          <p:cNvSpPr txBox="1"/>
          <p:nvPr/>
        </p:nvSpPr>
        <p:spPr>
          <a:xfrm>
            <a:off x="1742417" y="4540702"/>
            <a:ext cx="12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06060"/>
                </a:solidFill>
              </a:rPr>
              <a:t>Iteration 3</a:t>
            </a:r>
            <a:endParaRPr lang="en-ID" dirty="0">
              <a:solidFill>
                <a:srgbClr val="606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51745A-EBB8-2F0C-62A8-2CCC2327F350}"/>
              </a:ext>
            </a:extLst>
          </p:cNvPr>
          <p:cNvSpPr txBox="1"/>
          <p:nvPr/>
        </p:nvSpPr>
        <p:spPr>
          <a:xfrm>
            <a:off x="1742415" y="5030324"/>
            <a:ext cx="12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06060"/>
                </a:solidFill>
              </a:rPr>
              <a:t>Iteration 4</a:t>
            </a:r>
            <a:endParaRPr lang="en-ID" dirty="0">
              <a:solidFill>
                <a:srgbClr val="606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CF1C2D-087A-D416-70E4-91CF8FC3DAC9}"/>
              </a:ext>
            </a:extLst>
          </p:cNvPr>
          <p:cNvSpPr txBox="1"/>
          <p:nvPr/>
        </p:nvSpPr>
        <p:spPr>
          <a:xfrm>
            <a:off x="1742417" y="5529012"/>
            <a:ext cx="12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06060"/>
                </a:solidFill>
              </a:rPr>
              <a:t>Iteration 5</a:t>
            </a:r>
            <a:endParaRPr lang="en-ID" dirty="0">
              <a:solidFill>
                <a:srgbClr val="606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A3C59-5B90-F3E4-024F-5D5B47184AF5}"/>
              </a:ext>
            </a:extLst>
          </p:cNvPr>
          <p:cNvSpPr txBox="1"/>
          <p:nvPr/>
        </p:nvSpPr>
        <p:spPr>
          <a:xfrm>
            <a:off x="5923030" y="6006893"/>
            <a:ext cx="1545021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606060"/>
                </a:solidFill>
              </a:rPr>
              <a:t>Final</a:t>
            </a:r>
          </a:p>
          <a:p>
            <a:pPr algn="r"/>
            <a:r>
              <a:rPr lang="en-US" dirty="0">
                <a:solidFill>
                  <a:srgbClr val="606060"/>
                </a:solidFill>
              </a:rPr>
              <a:t>evaluation</a:t>
            </a:r>
            <a:endParaRPr lang="en-ID" dirty="0">
              <a:solidFill>
                <a:srgbClr val="60606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DF715E-B038-4CBB-5103-AC0139F906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9" t="33383" b="62193"/>
          <a:stretch/>
        </p:blipFill>
        <p:spPr>
          <a:xfrm>
            <a:off x="2849264" y="1339217"/>
            <a:ext cx="7121284" cy="761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6E7FF9-EB33-EC0E-35AC-45AC46432D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9" t="37524" b="58953"/>
          <a:stretch/>
        </p:blipFill>
        <p:spPr>
          <a:xfrm>
            <a:off x="2849264" y="2070670"/>
            <a:ext cx="7121284" cy="6061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EF3EA9-06A6-A5C7-28C9-1E482FB341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68" t="61025" b="34969"/>
          <a:stretch/>
        </p:blipFill>
        <p:spPr>
          <a:xfrm>
            <a:off x="7608175" y="5964124"/>
            <a:ext cx="2526004" cy="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  <p:bldP spid="26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Metodologi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789" y="576723"/>
            <a:ext cx="31470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Alur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Analisis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7460" y="2806285"/>
            <a:ext cx="824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Kinerja </a:t>
            </a:r>
            <a:r>
              <a:rPr lang="en-US" sz="20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endParaRPr lang="en-ID" sz="2000" b="1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448065" y="2783375"/>
            <a:ext cx="483034" cy="445931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Calibri"/>
              </a:rPr>
              <a:t>5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Arrow: Pentagon 23"/>
          <p:cNvSpPr/>
          <p:nvPr/>
        </p:nvSpPr>
        <p:spPr>
          <a:xfrm>
            <a:off x="205380" y="1632833"/>
            <a:ext cx="1772908" cy="694635"/>
          </a:xfrm>
          <a:prstGeom prst="homePlate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-proses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Arrow: Chevron 24"/>
          <p:cNvSpPr/>
          <p:nvPr/>
        </p:nvSpPr>
        <p:spPr>
          <a:xfrm>
            <a:off x="1797442" y="1632833"/>
            <a:ext cx="1981007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Eksplorasi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rrow: Chevron 26"/>
          <p:cNvSpPr/>
          <p:nvPr/>
        </p:nvSpPr>
        <p:spPr>
          <a:xfrm>
            <a:off x="3560696" y="1631749"/>
            <a:ext cx="1981008" cy="694635"/>
          </a:xfrm>
          <a:prstGeom prst="chevron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under-fit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5333148" y="1630572"/>
            <a:ext cx="2184174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RF &amp; DRF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Arrow: Chevron 31"/>
          <p:cNvSpPr/>
          <p:nvPr/>
        </p:nvSpPr>
        <p:spPr>
          <a:xfrm>
            <a:off x="7304958" y="1629395"/>
            <a:ext cx="2377163" cy="694635"/>
          </a:xfrm>
          <a:prstGeom prst="chevron">
            <a:avLst/>
          </a:prstGeom>
          <a:solidFill>
            <a:srgbClr val="F2F2F2"/>
          </a:solidFill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Perbandingan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Kinerja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Arrow: Chevron 34"/>
          <p:cNvSpPr/>
          <p:nvPr/>
        </p:nvSpPr>
        <p:spPr>
          <a:xfrm>
            <a:off x="9489132" y="1628218"/>
            <a:ext cx="2509123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00786-02BE-FAE2-D511-D501C80C7095}"/>
              </a:ext>
            </a:extLst>
          </p:cNvPr>
          <p:cNvSpPr txBox="1"/>
          <p:nvPr/>
        </p:nvSpPr>
        <p:spPr>
          <a:xfrm>
            <a:off x="1031930" y="3229306"/>
            <a:ext cx="8209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Kinerja model yang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dibangun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random forest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AUC yang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Metodologi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789" y="576723"/>
            <a:ext cx="31470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Alur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Analisis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7460" y="2806285"/>
            <a:ext cx="824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U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endParaRPr lang="en-ID" sz="2000" b="1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448065" y="2783375"/>
            <a:ext cx="483034" cy="445931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Calibri"/>
              </a:rPr>
              <a:t>6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Arrow: Pentagon 23"/>
          <p:cNvSpPr/>
          <p:nvPr/>
        </p:nvSpPr>
        <p:spPr>
          <a:xfrm>
            <a:off x="205380" y="1632833"/>
            <a:ext cx="1772908" cy="694635"/>
          </a:xfrm>
          <a:prstGeom prst="homePlate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-proses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Arrow: Chevron 24"/>
          <p:cNvSpPr/>
          <p:nvPr/>
        </p:nvSpPr>
        <p:spPr>
          <a:xfrm>
            <a:off x="1797442" y="1632833"/>
            <a:ext cx="1981007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Eksplorasi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rrow: Chevron 26"/>
          <p:cNvSpPr/>
          <p:nvPr/>
        </p:nvSpPr>
        <p:spPr>
          <a:xfrm>
            <a:off x="3560696" y="1631749"/>
            <a:ext cx="1981008" cy="694635"/>
          </a:xfrm>
          <a:prstGeom prst="chevron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under-fit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5333148" y="1630572"/>
            <a:ext cx="2184174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RF &amp; DRF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Arrow: Chevron 31"/>
          <p:cNvSpPr/>
          <p:nvPr/>
        </p:nvSpPr>
        <p:spPr>
          <a:xfrm>
            <a:off x="7304958" y="1629395"/>
            <a:ext cx="2377163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Perbandingan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Kinerja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Arrow: Chevron 34"/>
          <p:cNvSpPr/>
          <p:nvPr/>
        </p:nvSpPr>
        <p:spPr>
          <a:xfrm>
            <a:off x="9489132" y="1628218"/>
            <a:ext cx="2509123" cy="694635"/>
          </a:xfrm>
          <a:prstGeom prst="chevron">
            <a:avLst/>
          </a:prstGeom>
          <a:solidFill>
            <a:srgbClr val="F2F2F2"/>
          </a:solidFill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00786-02BE-FAE2-D511-D501C80C7095}"/>
              </a:ext>
            </a:extLst>
          </p:cNvPr>
          <p:cNvSpPr txBox="1"/>
          <p:nvPr/>
        </p:nvSpPr>
        <p:spPr>
          <a:xfrm>
            <a:off x="1031930" y="3229306"/>
            <a:ext cx="8706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ID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ID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ID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memprediksi</a:t>
            </a:r>
            <a:r>
              <a:rPr lang="en-ID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miskin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yang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dibangun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Tingkat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dinilai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decrease </a:t>
            </a:r>
            <a:r>
              <a:rPr lang="en-US" i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90" y="576723"/>
            <a:ext cx="25596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Eksplorasi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CD5160-8E8A-4768-BDAA-9DBA1A4DDCF0}"/>
              </a:ext>
            </a:extLst>
          </p:cNvPr>
          <p:cNvSpPr/>
          <p:nvPr/>
        </p:nvSpPr>
        <p:spPr>
          <a:xfrm>
            <a:off x="227278" y="1434242"/>
            <a:ext cx="5369958" cy="5804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Frekuensi</a:t>
            </a:r>
            <a:r>
              <a:rPr lang="en-US" sz="17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7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Persentase</a:t>
            </a:r>
            <a:r>
              <a:rPr lang="en-US" sz="17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7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r>
              <a:rPr lang="en-US" sz="17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17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endParaRPr lang="en-ID" sz="1700" b="1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2FB0F852-8C5E-536C-7209-63E129B0D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27945"/>
              </p:ext>
            </p:extLst>
          </p:nvPr>
        </p:nvGraphicFramePr>
        <p:xfrm>
          <a:off x="522616" y="2267808"/>
          <a:ext cx="4684272" cy="1752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5802">
                  <a:extLst>
                    <a:ext uri="{9D8B030D-6E8A-4147-A177-3AD203B41FA5}">
                      <a16:colId xmlns:a16="http://schemas.microsoft.com/office/drawing/2014/main" val="3028873827"/>
                    </a:ext>
                  </a:extLst>
                </a:gridCol>
                <a:gridCol w="1298647">
                  <a:extLst>
                    <a:ext uri="{9D8B030D-6E8A-4147-A177-3AD203B41FA5}">
                      <a16:colId xmlns:a16="http://schemas.microsoft.com/office/drawing/2014/main" val="2211949521"/>
                    </a:ext>
                  </a:extLst>
                </a:gridCol>
                <a:gridCol w="1429823">
                  <a:extLst>
                    <a:ext uri="{9D8B030D-6E8A-4147-A177-3AD203B41FA5}">
                      <a16:colId xmlns:a16="http://schemas.microsoft.com/office/drawing/2014/main" val="392350614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Wilayah</a:t>
                      </a:r>
                    </a:p>
                  </a:txBody>
                  <a:tcPr anchor="ctr">
                    <a:solidFill>
                      <a:srgbClr val="32479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Status </a:t>
                      </a:r>
                      <a:r>
                        <a:rPr lang="en-US" sz="1500" b="1" dirty="0" err="1"/>
                        <a:t>Kemiskinan</a:t>
                      </a:r>
                      <a:endParaRPr lang="en-ID" sz="1500" b="1" dirty="0"/>
                    </a:p>
                  </a:txBody>
                  <a:tcPr>
                    <a:solidFill>
                      <a:srgbClr val="32479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04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Miskin</a:t>
                      </a:r>
                      <a:endParaRPr lang="en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247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Miskin</a:t>
                      </a:r>
                      <a:endParaRPr lang="en-ID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247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49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203864"/>
                          </a:solidFill>
                        </a:rPr>
                        <a:t>Kota </a:t>
                      </a:r>
                      <a:r>
                        <a:rPr lang="en-US" sz="1500" dirty="0" err="1">
                          <a:solidFill>
                            <a:srgbClr val="203864"/>
                          </a:solidFill>
                        </a:rPr>
                        <a:t>Tasikmalaya</a:t>
                      </a:r>
                      <a:endParaRPr lang="en-ID" sz="1500" dirty="0">
                        <a:solidFill>
                          <a:srgbClr val="20386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203864"/>
                          </a:solidFill>
                        </a:rPr>
                        <a:t>58 (8,44%)</a:t>
                      </a:r>
                      <a:endParaRPr lang="en-ID" sz="1500" dirty="0">
                        <a:solidFill>
                          <a:srgbClr val="2038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203864"/>
                          </a:solidFill>
                        </a:rPr>
                        <a:t>629 (91,56%)</a:t>
                      </a:r>
                      <a:endParaRPr lang="en-ID" sz="1500" dirty="0">
                        <a:solidFill>
                          <a:srgbClr val="2038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>
                          <a:solidFill>
                            <a:srgbClr val="203864"/>
                          </a:solidFill>
                        </a:rPr>
                        <a:t>Kabupaten</a:t>
                      </a:r>
                      <a:r>
                        <a:rPr lang="en-US" sz="1500" dirty="0">
                          <a:solidFill>
                            <a:srgbClr val="203864"/>
                          </a:solidFill>
                        </a:rPr>
                        <a:t> Karawang</a:t>
                      </a:r>
                      <a:endParaRPr lang="en-ID" sz="1500" dirty="0">
                        <a:solidFill>
                          <a:srgbClr val="20386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203864"/>
                          </a:solidFill>
                        </a:rPr>
                        <a:t>47 (4,53%)</a:t>
                      </a:r>
                      <a:endParaRPr lang="en-ID" sz="1500" dirty="0">
                        <a:solidFill>
                          <a:srgbClr val="2038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203864"/>
                          </a:solidFill>
                        </a:rPr>
                        <a:t>990 (95,47%)</a:t>
                      </a:r>
                      <a:endParaRPr lang="en-ID" sz="1500" dirty="0">
                        <a:solidFill>
                          <a:srgbClr val="2038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31343"/>
                  </a:ext>
                </a:extLst>
              </a:tr>
              <a:tr h="2403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203864"/>
                          </a:solidFill>
                        </a:rPr>
                        <a:t>Kota Banjar</a:t>
                      </a:r>
                      <a:endParaRPr lang="en-ID" sz="1500" dirty="0">
                        <a:solidFill>
                          <a:srgbClr val="20386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203864"/>
                          </a:solidFill>
                        </a:rPr>
                        <a:t>18 (3,42%)</a:t>
                      </a:r>
                      <a:endParaRPr lang="en-ID" sz="1500" dirty="0">
                        <a:solidFill>
                          <a:srgbClr val="2038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203864"/>
                          </a:solidFill>
                        </a:rPr>
                        <a:t>508 (96,58%)</a:t>
                      </a:r>
                      <a:endParaRPr lang="en-ID" sz="1500" dirty="0">
                        <a:solidFill>
                          <a:srgbClr val="2038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370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66FEBF2-5C73-9867-A536-802D886F4342}"/>
              </a:ext>
            </a:extLst>
          </p:cNvPr>
          <p:cNvSpPr txBox="1"/>
          <p:nvPr/>
        </p:nvSpPr>
        <p:spPr>
          <a:xfrm>
            <a:off x="5909678" y="3938320"/>
            <a:ext cx="6055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Mayoritas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miskin dan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miskin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KRT yang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en-ID" sz="15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Tasikmalaya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Karawang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dikategorikan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miskin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meskipun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KRT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D" sz="15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E055F7-CA6C-2BF1-B11E-72FFDFB77056}"/>
              </a:ext>
            </a:extLst>
          </p:cNvPr>
          <p:cNvSpPr/>
          <p:nvPr/>
        </p:nvSpPr>
        <p:spPr>
          <a:xfrm>
            <a:off x="5909679" y="1446652"/>
            <a:ext cx="6055043" cy="58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en-US" sz="16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r>
              <a:rPr lang="en-US" sz="16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6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US" sz="16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KRT</a:t>
            </a:r>
            <a:endParaRPr lang="en-ID" sz="1600" b="1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768601-7ECE-530C-B5BB-E3460F00A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2"/>
          <a:stretch/>
        </p:blipFill>
        <p:spPr bwMode="auto">
          <a:xfrm>
            <a:off x="5904503" y="2357032"/>
            <a:ext cx="1872000" cy="1364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4A7923-6599-C1AE-734C-52C965BF02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672"/>
          <a:stretch/>
        </p:blipFill>
        <p:spPr bwMode="auto">
          <a:xfrm>
            <a:off x="7887985" y="2347064"/>
            <a:ext cx="1872000" cy="1364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E296B6-8D04-070E-BEB2-4E1A3B4338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119"/>
          <a:stretch/>
        </p:blipFill>
        <p:spPr bwMode="auto">
          <a:xfrm>
            <a:off x="9871467" y="2361020"/>
            <a:ext cx="1872000" cy="1354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CDBFCC-6E37-8C53-BA05-761581E8A2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08" t="43751" b="46283"/>
          <a:stretch/>
        </p:blipFill>
        <p:spPr>
          <a:xfrm>
            <a:off x="6254370" y="2232505"/>
            <a:ext cx="720000" cy="3416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358A9F-2844-9DAE-FF78-CAC5CB56CC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08" t="43751" b="46283"/>
          <a:stretch/>
        </p:blipFill>
        <p:spPr>
          <a:xfrm>
            <a:off x="8268202" y="2232505"/>
            <a:ext cx="720000" cy="3416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85841B-7B6B-118E-0C36-C37F0BCCF4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08" t="43751" b="46283"/>
          <a:stretch/>
        </p:blipFill>
        <p:spPr>
          <a:xfrm>
            <a:off x="10215497" y="2232505"/>
            <a:ext cx="720000" cy="3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90" y="576723"/>
            <a:ext cx="25596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Eksplorasi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5ECD8-9C1E-EE20-2493-82663A7D366E}"/>
              </a:ext>
            </a:extLst>
          </p:cNvPr>
          <p:cNvSpPr txBox="1"/>
          <p:nvPr/>
        </p:nvSpPr>
        <p:spPr>
          <a:xfrm>
            <a:off x="6311462" y="4100648"/>
            <a:ext cx="57350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pencilan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kota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r>
              <a:rPr lang="en-ID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040107-9B16-AF02-727C-97A66A79C107}"/>
              </a:ext>
            </a:extLst>
          </p:cNvPr>
          <p:cNvSpPr/>
          <p:nvPr/>
        </p:nvSpPr>
        <p:spPr>
          <a:xfrm>
            <a:off x="145475" y="1485250"/>
            <a:ext cx="5735063" cy="5467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US" sz="17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Kepala</a:t>
            </a:r>
            <a:r>
              <a:rPr lang="en-US" sz="17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17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endParaRPr lang="en-ID" sz="1700" b="1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004E14-0079-2B84-95D3-DDA81155F086}"/>
              </a:ext>
            </a:extLst>
          </p:cNvPr>
          <p:cNvSpPr/>
          <p:nvPr/>
        </p:nvSpPr>
        <p:spPr>
          <a:xfrm>
            <a:off x="6311462" y="1480420"/>
            <a:ext cx="5735063" cy="5467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7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r>
              <a:rPr lang="en-US" sz="17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17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endParaRPr lang="en-ID" sz="1700" b="1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37D0A8-274C-0A9C-0F33-A13A84563ED3}"/>
              </a:ext>
            </a:extLst>
          </p:cNvPr>
          <p:cNvSpPr txBox="1"/>
          <p:nvPr/>
        </p:nvSpPr>
        <p:spPr>
          <a:xfrm>
            <a:off x="98143" y="4100648"/>
            <a:ext cx="578239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KRT yang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lebar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(16-93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(27-85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D" sz="15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KRT yang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Kota Banjar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usia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r>
              <a:rPr lang="en-ID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0A2632-4E47-1374-B32F-DB2221497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9" t="7640" r="48305" b="6156"/>
          <a:stretch/>
        </p:blipFill>
        <p:spPr bwMode="auto">
          <a:xfrm>
            <a:off x="161241" y="2301259"/>
            <a:ext cx="1557201" cy="16178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540A1C-DEBE-9C5D-D493-5E5B35A4FA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7" t="7364" r="48917" b="6583"/>
          <a:stretch/>
        </p:blipFill>
        <p:spPr bwMode="auto">
          <a:xfrm>
            <a:off x="2233606" y="2267431"/>
            <a:ext cx="1558800" cy="1651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D244F7-355D-0B12-26AC-74DEE1BAFF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99" t="7387" r="48492" b="6772"/>
          <a:stretch/>
        </p:blipFill>
        <p:spPr bwMode="auto">
          <a:xfrm>
            <a:off x="4321738" y="2285104"/>
            <a:ext cx="1558800" cy="1634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681AED1-81F1-B4AE-BCB8-E329E0016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70" y="2285104"/>
            <a:ext cx="1558800" cy="1655908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4A8F37-1878-04DB-483A-B07E19EB75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47" t="7365" r="48922" b="6812"/>
          <a:stretch/>
        </p:blipFill>
        <p:spPr bwMode="auto">
          <a:xfrm>
            <a:off x="8456124" y="2265639"/>
            <a:ext cx="1558800" cy="164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86ED2B-5D72-35D7-9A33-7517124338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47" t="7364" r="48917" b="6583"/>
          <a:stretch/>
        </p:blipFill>
        <p:spPr bwMode="auto">
          <a:xfrm>
            <a:off x="10374886" y="2289323"/>
            <a:ext cx="1558800" cy="1651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46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50529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Under-fit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CD5160-8E8A-4768-BDAA-9DBA1A4DDCF0}"/>
              </a:ext>
            </a:extLst>
          </p:cNvPr>
          <p:cNvSpPr/>
          <p:nvPr/>
        </p:nvSpPr>
        <p:spPr>
          <a:xfrm>
            <a:off x="6379039" y="2846319"/>
            <a:ext cx="5234152" cy="1718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uji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relatif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bernilai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dikatakan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under-fit</a:t>
            </a:r>
            <a:r>
              <a:rPr lang="en-US" sz="15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memperbaiki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kinerjanya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random forest 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(Han </a:t>
            </a:r>
            <a:r>
              <a:rPr lang="en-US" sz="15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2020)</a:t>
            </a:r>
            <a:endParaRPr lang="en-ID" sz="1500" b="1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5ECD8-9C1E-EE20-2493-82663A7D366E}"/>
              </a:ext>
            </a:extLst>
          </p:cNvPr>
          <p:cNvSpPr txBox="1"/>
          <p:nvPr/>
        </p:nvSpPr>
        <p:spPr>
          <a:xfrm>
            <a:off x="295522" y="1428160"/>
            <a:ext cx="110513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random forest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diperkenalkan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Han 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(2020)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ketika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SMOTE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menangani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ketidakseimbangan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1797050" algn="l"/>
              </a:tabLst>
            </a:pP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: 500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endParaRPr lang="en-US" sz="16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tabLst>
                <a:tab pos="1797050" algn="l"/>
              </a:tabLst>
            </a:pP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i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Nodesize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: 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default, 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0.09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0.08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n, …,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0.01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4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528195-FFF9-F0F5-C225-450E2597B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3761"/>
              </p:ext>
            </p:extLst>
          </p:nvPr>
        </p:nvGraphicFramePr>
        <p:xfrm>
          <a:off x="987096" y="2973733"/>
          <a:ext cx="4436241" cy="30527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62771">
                  <a:extLst>
                    <a:ext uri="{9D8B030D-6E8A-4147-A177-3AD203B41FA5}">
                      <a16:colId xmlns:a16="http://schemas.microsoft.com/office/drawing/2014/main" val="2402844946"/>
                    </a:ext>
                  </a:extLst>
                </a:gridCol>
                <a:gridCol w="1262771">
                  <a:extLst>
                    <a:ext uri="{9D8B030D-6E8A-4147-A177-3AD203B41FA5}">
                      <a16:colId xmlns:a16="http://schemas.microsoft.com/office/drawing/2014/main" val="3195330806"/>
                    </a:ext>
                  </a:extLst>
                </a:gridCol>
                <a:gridCol w="1019683">
                  <a:extLst>
                    <a:ext uri="{9D8B030D-6E8A-4147-A177-3AD203B41FA5}">
                      <a16:colId xmlns:a16="http://schemas.microsoft.com/office/drawing/2014/main" val="2129310792"/>
                    </a:ext>
                  </a:extLst>
                </a:gridCol>
                <a:gridCol w="891016">
                  <a:extLst>
                    <a:ext uri="{9D8B030D-6E8A-4147-A177-3AD203B41FA5}">
                      <a16:colId xmlns:a16="http://schemas.microsoft.com/office/drawing/2014/main" val="3518609348"/>
                    </a:ext>
                  </a:extLst>
                </a:gridCol>
              </a:tblGrid>
              <a:tr h="14470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Nodesize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spc="5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Akurasi</a:t>
                      </a:r>
                      <a:r>
                        <a:rPr lang="en-US" sz="1400" spc="5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Uji </a:t>
                      </a:r>
                      <a:r>
                        <a:rPr lang="en-US" sz="1400" spc="5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Relatif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56305"/>
                  </a:ext>
                </a:extLst>
              </a:tr>
              <a:tr h="25711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1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Tasikmalaya</a:t>
                      </a:r>
                      <a:endParaRPr lang="en-ID" sz="14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Karawang</a:t>
                      </a:r>
                      <a:endParaRPr lang="en-ID" sz="14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Banjar</a:t>
                      </a:r>
                      <a:endParaRPr lang="en-ID" sz="14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35073"/>
                  </a:ext>
                </a:extLst>
              </a:tr>
              <a:tr h="257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0,1n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0,9935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0,9907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1,0020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7857438"/>
                  </a:ext>
                </a:extLst>
              </a:tr>
              <a:tr h="257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0,09n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0,9967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0,9949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1,0000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7038129"/>
                  </a:ext>
                </a:extLst>
              </a:tr>
              <a:tr h="257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0,08n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0,9902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0,9938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0,9980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2973626"/>
                  </a:ext>
                </a:extLst>
              </a:tr>
              <a:tr h="257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0,07n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0,9886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0,9969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0,9980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5704617"/>
                  </a:ext>
                </a:extLst>
              </a:tr>
              <a:tr h="257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0,06n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0,9918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0,9990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0,9980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5543617"/>
                  </a:ext>
                </a:extLst>
              </a:tr>
              <a:tr h="257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0,05n</a:t>
                      </a:r>
                      <a:endParaRPr lang="en-ID" sz="1400" b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0,9984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0,9959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0,9960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63968"/>
                  </a:ext>
                </a:extLst>
              </a:tr>
              <a:tr h="257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0,04n</a:t>
                      </a:r>
                      <a:endParaRPr lang="en-ID" sz="1400" b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1,0082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0,9969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0,9960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5680381"/>
                  </a:ext>
                </a:extLst>
              </a:tr>
              <a:tr h="257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0,03n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1,0065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1,0000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0,9980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1741211"/>
                  </a:ext>
                </a:extLst>
              </a:tr>
              <a:tr h="257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0,02n</a:t>
                      </a:r>
                      <a:endParaRPr lang="en-ID" sz="1400" b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1,0082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0,9990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1,0020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6578506"/>
                  </a:ext>
                </a:extLst>
              </a:tr>
              <a:tr h="257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0,01n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917" marR="639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1,0114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0,9990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1,0040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174246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0FA6CF-D87F-1E8D-EC48-65A0170F470E}"/>
              </a:ext>
            </a:extLst>
          </p:cNvPr>
          <p:cNvSpPr/>
          <p:nvPr/>
        </p:nvSpPr>
        <p:spPr>
          <a:xfrm>
            <a:off x="6379039" y="4690146"/>
            <a:ext cx="5234152" cy="1479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 Karawang, </a:t>
            </a:r>
            <a:r>
              <a:rPr lang="en-US" sz="15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en-US" sz="15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fit.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Tasikmalaya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Banjar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under-fit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lanjut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random forest 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5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50529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5ECD8-9C1E-EE20-2493-82663A7D366E}"/>
              </a:ext>
            </a:extLst>
          </p:cNvPr>
          <p:cNvSpPr txBox="1"/>
          <p:nvPr/>
        </p:nvSpPr>
        <p:spPr>
          <a:xfrm>
            <a:off x="295522" y="1428160"/>
            <a:ext cx="7098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tuning parameter </a:t>
            </a:r>
            <a:r>
              <a:rPr lang="en-US" sz="1600" i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mtry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10-fold cross validation.</a:t>
            </a:r>
            <a:endParaRPr lang="en-US" sz="16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862E3C-351A-AC97-DA44-FAE26D6C4CA0}"/>
                  </a:ext>
                </a:extLst>
              </p:cNvPr>
              <p:cNvSpPr txBox="1"/>
              <p:nvPr/>
            </p:nvSpPr>
            <p:spPr>
              <a:xfrm>
                <a:off x="4076700" y="5224112"/>
                <a:ext cx="79629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500" baseline="-250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hit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500" baseline="-250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tabel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maka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tak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tolak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500" i="1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500" i="1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sz="1500" b="0" i="1" smtClean="0">
                        <a:solidFill>
                          <a:srgbClr val="203864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rgbClr val="203864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rtinya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tidak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terdapat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perbedaan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pada rata-rata pada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8,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maupun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500" i="1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Mtry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akan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dipilih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menghasilkan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AUC paling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besar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yaitu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i="1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mtry</a:t>
                </a:r>
                <a:r>
                  <a:rPr lang="en-US" sz="1500" i="1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2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data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Tasikmalaya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dan Karawang,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sementara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Banjar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menggunakan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i="1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mtry</a:t>
                </a:r>
                <a:r>
                  <a:rPr lang="en-US" sz="1500" i="1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4.</a:t>
                </a:r>
                <a:endParaRPr lang="en-ID" sz="1500" dirty="0">
                  <a:solidFill>
                    <a:srgbClr val="20386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862E3C-351A-AC97-DA44-FAE26D6C4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5224112"/>
                <a:ext cx="7962900" cy="1015663"/>
              </a:xfrm>
              <a:prstGeom prst="rect">
                <a:avLst/>
              </a:prstGeom>
              <a:blipFill>
                <a:blip r:embed="rId3"/>
                <a:stretch>
                  <a:fillRect l="-230" t="-1198" b="-53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E68C5D-B70B-4B65-2B62-FDE99F3D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02778"/>
              </p:ext>
            </p:extLst>
          </p:nvPr>
        </p:nvGraphicFramePr>
        <p:xfrm>
          <a:off x="659749" y="1909175"/>
          <a:ext cx="3185152" cy="30396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92019">
                  <a:extLst>
                    <a:ext uri="{9D8B030D-6E8A-4147-A177-3AD203B41FA5}">
                      <a16:colId xmlns:a16="http://schemas.microsoft.com/office/drawing/2014/main" val="393692222"/>
                    </a:ext>
                  </a:extLst>
                </a:gridCol>
                <a:gridCol w="650195">
                  <a:extLst>
                    <a:ext uri="{9D8B030D-6E8A-4147-A177-3AD203B41FA5}">
                      <a16:colId xmlns:a16="http://schemas.microsoft.com/office/drawing/2014/main" val="776737542"/>
                    </a:ext>
                  </a:extLst>
                </a:gridCol>
                <a:gridCol w="842938">
                  <a:extLst>
                    <a:ext uri="{9D8B030D-6E8A-4147-A177-3AD203B41FA5}">
                      <a16:colId xmlns:a16="http://schemas.microsoft.com/office/drawing/2014/main" val="368469917"/>
                    </a:ext>
                  </a:extLst>
                </a:gridCol>
              </a:tblGrid>
              <a:tr h="339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Kota/</a:t>
                      </a: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Kabupaten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Mtry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1655911"/>
                  </a:ext>
                </a:extLst>
              </a:tr>
              <a:tr h="29998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Tasikmalaya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0,8099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8099693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0,8063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2615182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0,7969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8944758"/>
                  </a:ext>
                </a:extLst>
              </a:tr>
              <a:tr h="29998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Karawang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0,7970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6914105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0,7954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0155578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D" sz="15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0,7814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491777"/>
                  </a:ext>
                </a:extLst>
              </a:tr>
              <a:tr h="29998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Banjar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0,8249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4156419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0,8307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1780651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D" sz="15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0,8284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63326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239CD8-67FE-C065-AD82-80CA85AAD915}"/>
              </a:ext>
            </a:extLst>
          </p:cNvPr>
          <p:cNvSpPr txBox="1"/>
          <p:nvPr/>
        </p:nvSpPr>
        <p:spPr>
          <a:xfrm>
            <a:off x="4076700" y="1909175"/>
            <a:ext cx="73255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Selanjutnya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dilakukan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uji 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pengujian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nilai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tengah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rangka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melihat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atau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tidaknya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b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perbedaan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rata-rata AUC </a:t>
            </a:r>
            <a:r>
              <a:rPr lang="en-US" sz="1500" b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b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ketiga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b="1" i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mtry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Uji T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dilakukan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sebanyak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tiga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kal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</a:rPr>
              <a:t>Hipotesis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spc="5" dirty="0">
              <a:solidFill>
                <a:srgbClr val="203864"/>
              </a:solidFill>
              <a:latin typeface="Arial" panose="020B0604020202020204" pitchFamily="34" charset="0"/>
            </a:endParaRPr>
          </a:p>
          <a:p>
            <a:endParaRPr lang="en-US" sz="1500" spc="5" dirty="0">
              <a:solidFill>
                <a:srgbClr val="20386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spc="5" dirty="0">
              <a:solidFill>
                <a:srgbClr val="20386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</a:rPr>
              <a:t>Hasil uji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</a:rPr>
              <a:t>hipotesis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</a:rPr>
              <a:t> pada data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</a:rPr>
              <a:t>Tasikmalaya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</a:rPr>
              <a:t> :</a:t>
            </a:r>
            <a:endParaRPr lang="en-ID" sz="1500" dirty="0">
              <a:solidFill>
                <a:srgbClr val="20386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FCEAF2-2AD5-0D93-4CB3-069A11DDF5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60"/>
          <a:stretch/>
        </p:blipFill>
        <p:spPr>
          <a:xfrm>
            <a:off x="5002688" y="2981436"/>
            <a:ext cx="5896798" cy="415164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795234B-C2F4-ABF1-BD04-77F69BCF7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63774"/>
              </p:ext>
            </p:extLst>
          </p:nvPr>
        </p:nvGraphicFramePr>
        <p:xfrm>
          <a:off x="4462361" y="3845842"/>
          <a:ext cx="4970907" cy="11956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93682">
                  <a:extLst>
                    <a:ext uri="{9D8B030D-6E8A-4147-A177-3AD203B41FA5}">
                      <a16:colId xmlns:a16="http://schemas.microsoft.com/office/drawing/2014/main" val="1093925873"/>
                    </a:ext>
                  </a:extLst>
                </a:gridCol>
                <a:gridCol w="1262331">
                  <a:extLst>
                    <a:ext uri="{9D8B030D-6E8A-4147-A177-3AD203B41FA5}">
                      <a16:colId xmlns:a16="http://schemas.microsoft.com/office/drawing/2014/main" val="3206110661"/>
                    </a:ext>
                  </a:extLst>
                </a:gridCol>
                <a:gridCol w="1207447">
                  <a:extLst>
                    <a:ext uri="{9D8B030D-6E8A-4147-A177-3AD203B41FA5}">
                      <a16:colId xmlns:a16="http://schemas.microsoft.com/office/drawing/2014/main" val="3933076001"/>
                    </a:ext>
                  </a:extLst>
                </a:gridCol>
                <a:gridCol w="1207447">
                  <a:extLst>
                    <a:ext uri="{9D8B030D-6E8A-4147-A177-3AD203B41FA5}">
                      <a16:colId xmlns:a16="http://schemas.microsoft.com/office/drawing/2014/main" val="303031475"/>
                    </a:ext>
                  </a:extLst>
                </a:gridCol>
              </a:tblGrid>
              <a:tr h="50698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r>
                        <a:rPr lang="en-US" sz="1400" i="1" spc="5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Mtry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r>
                        <a:rPr lang="en-US" sz="1400" spc="5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spc="5" baseline="-250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hit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r>
                        <a:rPr lang="en-US" sz="1400" spc="5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spc="5" baseline="-250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tabel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r>
                        <a:rPr lang="en-US" sz="1400" i="1" spc="5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546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spc="5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vs 4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0,2962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2,3647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0,7757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6762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spc="5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vs 8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0,8706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2,4470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0,4175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25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spc="5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vs 8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0,5801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2,3647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0,5800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6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5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50529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5ECD8-9C1E-EE20-2493-82663A7D366E}"/>
              </a:ext>
            </a:extLst>
          </p:cNvPr>
          <p:cNvSpPr txBox="1"/>
          <p:nvPr/>
        </p:nvSpPr>
        <p:spPr>
          <a:xfrm>
            <a:off x="295521" y="1428160"/>
            <a:ext cx="1152262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yang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dibangun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diuji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disertai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bangkitan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dievaluasi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uji.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0A2970-D321-DC75-EEDB-B3C962EAA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281"/>
              </p:ext>
            </p:extLst>
          </p:nvPr>
        </p:nvGraphicFramePr>
        <p:xfrm>
          <a:off x="2770428" y="2624489"/>
          <a:ext cx="6053959" cy="165328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81067">
                  <a:extLst>
                    <a:ext uri="{9D8B030D-6E8A-4147-A177-3AD203B41FA5}">
                      <a16:colId xmlns:a16="http://schemas.microsoft.com/office/drawing/2014/main" val="4268635392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083610458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708593289"/>
                    </a:ext>
                  </a:extLst>
                </a:gridCol>
                <a:gridCol w="1164526">
                  <a:extLst>
                    <a:ext uri="{9D8B030D-6E8A-4147-A177-3AD203B41FA5}">
                      <a16:colId xmlns:a16="http://schemas.microsoft.com/office/drawing/2014/main" val="1093925873"/>
                    </a:ext>
                  </a:extLst>
                </a:gridCol>
                <a:gridCol w="1038132">
                  <a:extLst>
                    <a:ext uri="{9D8B030D-6E8A-4147-A177-3AD203B41FA5}">
                      <a16:colId xmlns:a16="http://schemas.microsoft.com/office/drawing/2014/main" val="3206110661"/>
                    </a:ext>
                  </a:extLst>
                </a:gridCol>
              </a:tblGrid>
              <a:tr h="306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Kota/</a:t>
                      </a:r>
                      <a:r>
                        <a:rPr lang="en-ID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Kabupaten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Sensitivitas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Spesifisitas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AUC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54657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Tasikmalaya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Latih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0,7883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0,9888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0,9878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676222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Uji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0,3772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0,9441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0,8149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60516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Karawang</a:t>
                      </a:r>
                      <a:endParaRPr lang="en-ID" sz="1400" b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Latih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0,5965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0,9845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0,9811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91457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Uji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0,1594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0,9642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0,7165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442506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Banjar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Latih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0,9279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1,0000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0,9997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10684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Uji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0,3600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0,9862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0,8492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320218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99ADCE-7A4D-7F95-F33F-2A99FFF63221}"/>
              </a:ext>
            </a:extLst>
          </p:cNvPr>
          <p:cNvSpPr txBox="1"/>
          <p:nvPr/>
        </p:nvSpPr>
        <p:spPr>
          <a:xfrm>
            <a:off x="543789" y="4656514"/>
            <a:ext cx="10718843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15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inerja model pada data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latih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tanpa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bangkitan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cukup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dilihat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AUC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menuju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lnSpc>
                <a:spcPts val="15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etika model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dievaluasi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 uji,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spesifisitas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menunjukkan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namun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kurang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sensitivitas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lnSpc>
                <a:spcPts val="15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Salah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solusi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dilakukan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menentukan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b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titik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b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potong</a:t>
            </a:r>
            <a:r>
              <a:rPr lang="en-US" sz="1500" b="1" i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paling optimal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potong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didapatkan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salah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satunya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Youden.</a:t>
            </a:r>
            <a:endParaRPr lang="en-ID" sz="15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357911"/>
            <a:ext cx="4357251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POKOK BAHASAN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C9C0377-0EAD-458F-AD99-94E013574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313245"/>
              </p:ext>
            </p:extLst>
          </p:nvPr>
        </p:nvGraphicFramePr>
        <p:xfrm>
          <a:off x="2997199" y="1647684"/>
          <a:ext cx="6197600" cy="4673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50529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5ECD8-9C1E-EE20-2493-82663A7D366E}"/>
              </a:ext>
            </a:extLst>
          </p:cNvPr>
          <p:cNvSpPr txBox="1"/>
          <p:nvPr/>
        </p:nvSpPr>
        <p:spPr>
          <a:xfrm>
            <a:off x="295521" y="1428160"/>
            <a:ext cx="115226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Kinerja model 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penentuan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endParaRPr lang="en-US" sz="16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0A2970-D321-DC75-EEDB-B3C962EAA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19304"/>
              </p:ext>
            </p:extLst>
          </p:nvPr>
        </p:nvGraphicFramePr>
        <p:xfrm>
          <a:off x="3838084" y="2040901"/>
          <a:ext cx="5044966" cy="97987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81067">
                  <a:extLst>
                    <a:ext uri="{9D8B030D-6E8A-4147-A177-3AD203B41FA5}">
                      <a16:colId xmlns:a16="http://schemas.microsoft.com/office/drawing/2014/main" val="4268635392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708593289"/>
                    </a:ext>
                  </a:extLst>
                </a:gridCol>
                <a:gridCol w="1216699">
                  <a:extLst>
                    <a:ext uri="{9D8B030D-6E8A-4147-A177-3AD203B41FA5}">
                      <a16:colId xmlns:a16="http://schemas.microsoft.com/office/drawing/2014/main" val="1093925873"/>
                    </a:ext>
                  </a:extLst>
                </a:gridCol>
                <a:gridCol w="985959">
                  <a:extLst>
                    <a:ext uri="{9D8B030D-6E8A-4147-A177-3AD203B41FA5}">
                      <a16:colId xmlns:a16="http://schemas.microsoft.com/office/drawing/2014/main" val="3206110661"/>
                    </a:ext>
                  </a:extLst>
                </a:gridCol>
              </a:tblGrid>
              <a:tr h="306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Kota/</a:t>
                      </a:r>
                      <a:r>
                        <a:rPr lang="en-ID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Kabupaten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Sensitivitas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Spesifisitas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AUC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546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Tasikmalaya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0,8727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0,6912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0,8149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6762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Karawang</a:t>
                      </a:r>
                      <a:endParaRPr lang="en-ID" sz="1400" b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0,7778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0,6465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0,7165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9145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Banjar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0,8667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0,8851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0,8492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1068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99ADCE-7A4D-7F95-F33F-2A99FFF63221}"/>
              </a:ext>
            </a:extLst>
          </p:cNvPr>
          <p:cNvSpPr txBox="1"/>
          <p:nvPr/>
        </p:nvSpPr>
        <p:spPr>
          <a:xfrm>
            <a:off x="679248" y="3344602"/>
            <a:ext cx="10944715" cy="1502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sensitivitas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kota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kabupaten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sebisa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sensitivitas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spesifisitas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paling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seimbang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ilai AUC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mengalami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AUC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pada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potong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ROC (Ill 2019).</a:t>
            </a:r>
            <a:endParaRPr lang="en-ID" sz="1500" dirty="0">
              <a:solidFill>
                <a:srgbClr val="20386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4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64527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Random Forest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5ECD8-9C1E-EE20-2493-82663A7D366E}"/>
              </a:ext>
            </a:extLst>
          </p:cNvPr>
          <p:cNvSpPr txBox="1"/>
          <p:nvPr/>
        </p:nvSpPr>
        <p:spPr>
          <a:xfrm>
            <a:off x="295522" y="1428160"/>
            <a:ext cx="7098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tuning parameter </a:t>
            </a:r>
            <a:r>
              <a:rPr lang="en-US" sz="1600" i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mtry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10-fold cross validation.</a:t>
            </a:r>
            <a:endParaRPr lang="en-US" sz="16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862E3C-351A-AC97-DA44-FAE26D6C4CA0}"/>
                  </a:ext>
                </a:extLst>
              </p:cNvPr>
              <p:cNvSpPr txBox="1"/>
              <p:nvPr/>
            </p:nvSpPr>
            <p:spPr>
              <a:xfrm>
                <a:off x="4076700" y="5224112"/>
                <a:ext cx="79629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500" baseline="-250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hit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500" baseline="-250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tabel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maka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tak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tolak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500" i="1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500" i="1">
                            <a:solidFill>
                              <a:srgbClr val="203864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sz="1500" b="0" i="1" smtClean="0">
                        <a:solidFill>
                          <a:srgbClr val="203864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rgbClr val="203864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rtinya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tidak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terdapat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perbedaan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pada rata-rata pada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8,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maupun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AUC</a:t>
                </a:r>
                <a:r>
                  <a:rPr lang="en-US" sz="1500" baseline="-250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500" i="1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Mtry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akan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dipilih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menghasilkan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AUC paling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besar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yaitu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i="1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mtry</a:t>
                </a:r>
                <a:r>
                  <a:rPr lang="en-US" sz="1500" i="1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2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data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Tasikmalaya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sementara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Karawang dan Banjar </a:t>
                </a:r>
                <a:r>
                  <a:rPr lang="en-US" sz="1500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menggunakan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i="1" dirty="0" err="1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mtry</a:t>
                </a:r>
                <a:r>
                  <a:rPr lang="en-US" sz="1500" i="1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solidFill>
                      <a:srgbClr val="2038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4.</a:t>
                </a:r>
                <a:endParaRPr lang="en-ID" sz="1500" dirty="0">
                  <a:solidFill>
                    <a:srgbClr val="20386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862E3C-351A-AC97-DA44-FAE26D6C4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5224112"/>
                <a:ext cx="7962900" cy="1015663"/>
              </a:xfrm>
              <a:prstGeom prst="rect">
                <a:avLst/>
              </a:prstGeom>
              <a:blipFill>
                <a:blip r:embed="rId3"/>
                <a:stretch>
                  <a:fillRect l="-230" t="-1198" b="-53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E68C5D-B70B-4B65-2B62-FDE99F3D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57151"/>
              </p:ext>
            </p:extLst>
          </p:nvPr>
        </p:nvGraphicFramePr>
        <p:xfrm>
          <a:off x="659749" y="1909175"/>
          <a:ext cx="3185152" cy="30396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92019">
                  <a:extLst>
                    <a:ext uri="{9D8B030D-6E8A-4147-A177-3AD203B41FA5}">
                      <a16:colId xmlns:a16="http://schemas.microsoft.com/office/drawing/2014/main" val="393692222"/>
                    </a:ext>
                  </a:extLst>
                </a:gridCol>
                <a:gridCol w="650195">
                  <a:extLst>
                    <a:ext uri="{9D8B030D-6E8A-4147-A177-3AD203B41FA5}">
                      <a16:colId xmlns:a16="http://schemas.microsoft.com/office/drawing/2014/main" val="776737542"/>
                    </a:ext>
                  </a:extLst>
                </a:gridCol>
                <a:gridCol w="842938">
                  <a:extLst>
                    <a:ext uri="{9D8B030D-6E8A-4147-A177-3AD203B41FA5}">
                      <a16:colId xmlns:a16="http://schemas.microsoft.com/office/drawing/2014/main" val="368469917"/>
                    </a:ext>
                  </a:extLst>
                </a:gridCol>
              </a:tblGrid>
              <a:tr h="339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Kota/</a:t>
                      </a: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Kabupaten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Mtry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1655911"/>
                  </a:ext>
                </a:extLst>
              </a:tr>
              <a:tr h="29998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Tasikmalaya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0,8057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8099693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0,8010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2615182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0,7814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8944758"/>
                  </a:ext>
                </a:extLst>
              </a:tr>
              <a:tr h="29998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Karawang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0,7906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6914105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0,7964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0155578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D" sz="15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0,7946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9491777"/>
                  </a:ext>
                </a:extLst>
              </a:tr>
              <a:tr h="29998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Banjar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0,8401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24156419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0,8467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1780651"/>
                  </a:ext>
                </a:extLst>
              </a:tr>
              <a:tr h="299986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D" sz="15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0,8285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863326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239CD8-67FE-C065-AD82-80CA85AAD915}"/>
              </a:ext>
            </a:extLst>
          </p:cNvPr>
          <p:cNvSpPr txBox="1"/>
          <p:nvPr/>
        </p:nvSpPr>
        <p:spPr>
          <a:xfrm>
            <a:off x="4076700" y="1909175"/>
            <a:ext cx="73255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Selanjutnya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dilakukan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uji 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pengujian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nilai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tengah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rangka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melihat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atau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tidaknya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b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perbedaan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rata-rata AUC </a:t>
            </a:r>
            <a:r>
              <a:rPr lang="en-US" sz="1500" b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b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ketiga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b="1" i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mtry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Uji T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dilakukan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sebanyak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tiga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kal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</a:rPr>
              <a:t>Hipotesis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spc="5" dirty="0">
              <a:solidFill>
                <a:srgbClr val="203864"/>
              </a:solidFill>
              <a:latin typeface="Arial" panose="020B0604020202020204" pitchFamily="34" charset="0"/>
            </a:endParaRPr>
          </a:p>
          <a:p>
            <a:endParaRPr lang="en-US" sz="1500" spc="5" dirty="0">
              <a:solidFill>
                <a:srgbClr val="20386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spc="5" dirty="0">
              <a:solidFill>
                <a:srgbClr val="20386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</a:rPr>
              <a:t>Hasil uji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</a:rPr>
              <a:t>hipotesis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</a:rPr>
              <a:t> pada data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</a:rPr>
              <a:t>Tasikmalaya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</a:rPr>
              <a:t> :</a:t>
            </a:r>
            <a:endParaRPr lang="en-ID" sz="1500" dirty="0">
              <a:solidFill>
                <a:srgbClr val="20386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FCEAF2-2AD5-0D93-4CB3-069A11DDF5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60"/>
          <a:stretch/>
        </p:blipFill>
        <p:spPr>
          <a:xfrm>
            <a:off x="5002688" y="2981436"/>
            <a:ext cx="5896798" cy="415164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795234B-C2F4-ABF1-BD04-77F69BCF7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00955"/>
              </p:ext>
            </p:extLst>
          </p:nvPr>
        </p:nvGraphicFramePr>
        <p:xfrm>
          <a:off x="4462361" y="3845842"/>
          <a:ext cx="4970907" cy="11470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93682">
                  <a:extLst>
                    <a:ext uri="{9D8B030D-6E8A-4147-A177-3AD203B41FA5}">
                      <a16:colId xmlns:a16="http://schemas.microsoft.com/office/drawing/2014/main" val="1093925873"/>
                    </a:ext>
                  </a:extLst>
                </a:gridCol>
                <a:gridCol w="1262331">
                  <a:extLst>
                    <a:ext uri="{9D8B030D-6E8A-4147-A177-3AD203B41FA5}">
                      <a16:colId xmlns:a16="http://schemas.microsoft.com/office/drawing/2014/main" val="3206110661"/>
                    </a:ext>
                  </a:extLst>
                </a:gridCol>
                <a:gridCol w="1207447">
                  <a:extLst>
                    <a:ext uri="{9D8B030D-6E8A-4147-A177-3AD203B41FA5}">
                      <a16:colId xmlns:a16="http://schemas.microsoft.com/office/drawing/2014/main" val="3933076001"/>
                    </a:ext>
                  </a:extLst>
                </a:gridCol>
                <a:gridCol w="1207447">
                  <a:extLst>
                    <a:ext uri="{9D8B030D-6E8A-4147-A177-3AD203B41FA5}">
                      <a16:colId xmlns:a16="http://schemas.microsoft.com/office/drawing/2014/main" val="303031475"/>
                    </a:ext>
                  </a:extLst>
                </a:gridCol>
              </a:tblGrid>
              <a:tr h="50698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r>
                        <a:rPr lang="en-US" sz="1400" i="1" spc="5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Mtry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r>
                        <a:rPr lang="en-US" sz="1400" spc="5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spc="5" baseline="-250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hit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r>
                        <a:rPr lang="en-US" sz="1400" spc="5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spc="5" baseline="-250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tabel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r>
                        <a:rPr lang="en-US" sz="1400" i="1" spc="5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546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spc="5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vs 4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0,3598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2,3060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0,7283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762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spc="5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vs 8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1,3540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2,4469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0,2245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25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spc="5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vs 8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1,0290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2,3646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0,3377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76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4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614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Random Forest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5ECD8-9C1E-EE20-2493-82663A7D366E}"/>
              </a:ext>
            </a:extLst>
          </p:cNvPr>
          <p:cNvSpPr txBox="1"/>
          <p:nvPr/>
        </p:nvSpPr>
        <p:spPr>
          <a:xfrm>
            <a:off x="295521" y="1428160"/>
            <a:ext cx="1152262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yang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dibangun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diuji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disertai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bangkitan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dievaluasi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uji.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0A2970-D321-DC75-EEDB-B3C962EAA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3680"/>
              </p:ext>
            </p:extLst>
          </p:nvPr>
        </p:nvGraphicFramePr>
        <p:xfrm>
          <a:off x="2770428" y="2533394"/>
          <a:ext cx="6053959" cy="165328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81067">
                  <a:extLst>
                    <a:ext uri="{9D8B030D-6E8A-4147-A177-3AD203B41FA5}">
                      <a16:colId xmlns:a16="http://schemas.microsoft.com/office/drawing/2014/main" val="4268635392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083610458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708593289"/>
                    </a:ext>
                  </a:extLst>
                </a:gridCol>
                <a:gridCol w="1206089">
                  <a:extLst>
                    <a:ext uri="{9D8B030D-6E8A-4147-A177-3AD203B41FA5}">
                      <a16:colId xmlns:a16="http://schemas.microsoft.com/office/drawing/2014/main" val="1093925873"/>
                    </a:ext>
                  </a:extLst>
                </a:gridCol>
                <a:gridCol w="996569">
                  <a:extLst>
                    <a:ext uri="{9D8B030D-6E8A-4147-A177-3AD203B41FA5}">
                      <a16:colId xmlns:a16="http://schemas.microsoft.com/office/drawing/2014/main" val="3206110661"/>
                    </a:ext>
                  </a:extLst>
                </a:gridCol>
              </a:tblGrid>
              <a:tr h="306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Kota/</a:t>
                      </a:r>
                      <a:r>
                        <a:rPr lang="en-ID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Kabupaten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Sensitivitas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Spesifisitas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54657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Tasikmalaya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Latih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0,8457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0,9928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0,9945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676222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Uji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0,3924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0,9457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0,8193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60516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Karawang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Latih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0,9233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1,0000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1,0000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91457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Uji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0,1536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0,9612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0,7547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442506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Banjar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Latih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0,9515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1,0000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1,0000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10684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Uji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0,3567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0,9842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0,8422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320218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99ADCE-7A4D-7F95-F33F-2A99FFF63221}"/>
              </a:ext>
            </a:extLst>
          </p:cNvPr>
          <p:cNvSpPr txBox="1"/>
          <p:nvPr/>
        </p:nvSpPr>
        <p:spPr>
          <a:xfrm>
            <a:off x="543789" y="4652776"/>
            <a:ext cx="10718843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15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inerja model pada data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latih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tanpa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bangkitan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cukup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dilihat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AUC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menuju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lnSpc>
                <a:spcPts val="15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etika model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dievaluasi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 uji,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spesifisitas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menunjukkan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namun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kurang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sensitivitas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lnSpc>
                <a:spcPts val="15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Salah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solusi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dilakukan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menentukan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b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titik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b="1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potong</a:t>
            </a:r>
            <a:r>
              <a:rPr lang="en-US" sz="1500" b="1" i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b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paling optimal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potong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didapatkan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salah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satunya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Youden.</a:t>
            </a:r>
            <a:endParaRPr lang="en-ID" sz="15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3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50529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5ECD8-9C1E-EE20-2493-82663A7D366E}"/>
              </a:ext>
            </a:extLst>
          </p:cNvPr>
          <p:cNvSpPr txBox="1"/>
          <p:nvPr/>
        </p:nvSpPr>
        <p:spPr>
          <a:xfrm>
            <a:off x="295521" y="1428160"/>
            <a:ext cx="115226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Kinerja model </a:t>
            </a:r>
            <a:r>
              <a:rPr lang="en-US" sz="1600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penentuan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endParaRPr lang="en-US" sz="16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0A2970-D321-DC75-EEDB-B3C962EAA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87370"/>
              </p:ext>
            </p:extLst>
          </p:nvPr>
        </p:nvGraphicFramePr>
        <p:xfrm>
          <a:off x="3741102" y="2051808"/>
          <a:ext cx="5044966" cy="97987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81067">
                  <a:extLst>
                    <a:ext uri="{9D8B030D-6E8A-4147-A177-3AD203B41FA5}">
                      <a16:colId xmlns:a16="http://schemas.microsoft.com/office/drawing/2014/main" val="4268635392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708593289"/>
                    </a:ext>
                  </a:extLst>
                </a:gridCol>
                <a:gridCol w="1202845">
                  <a:extLst>
                    <a:ext uri="{9D8B030D-6E8A-4147-A177-3AD203B41FA5}">
                      <a16:colId xmlns:a16="http://schemas.microsoft.com/office/drawing/2014/main" val="1093925873"/>
                    </a:ext>
                  </a:extLst>
                </a:gridCol>
                <a:gridCol w="999813">
                  <a:extLst>
                    <a:ext uri="{9D8B030D-6E8A-4147-A177-3AD203B41FA5}">
                      <a16:colId xmlns:a16="http://schemas.microsoft.com/office/drawing/2014/main" val="3206110661"/>
                    </a:ext>
                  </a:extLst>
                </a:gridCol>
              </a:tblGrid>
              <a:tr h="3064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Kota/</a:t>
                      </a:r>
                      <a:r>
                        <a:rPr lang="en-ID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Kabupaten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Sensitivitas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Spesifisitas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ID" sz="14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546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Tasikmalaya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0,8545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0,7056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0,8193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6762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Karawang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0,7020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0,8222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0,7547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9145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Banjar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0,8667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0,8851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0,8422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1068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99ADCE-7A4D-7F95-F33F-2A99FFF63221}"/>
              </a:ext>
            </a:extLst>
          </p:cNvPr>
          <p:cNvSpPr txBox="1"/>
          <p:nvPr/>
        </p:nvSpPr>
        <p:spPr>
          <a:xfrm>
            <a:off x="679248" y="3344602"/>
            <a:ext cx="10944715" cy="1502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sensitivitas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kota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kabupaten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sebisa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sensitivitas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spesifisitas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paling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seimbang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ilai AUC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mengalami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AUC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5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pada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potong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ROC (Ill 2019).</a:t>
            </a:r>
            <a:endParaRPr lang="en-ID" sz="1500" dirty="0">
              <a:solidFill>
                <a:srgbClr val="20386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52421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Kinerja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759758-CF22-9C25-98C2-9ECFB24E4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85653"/>
              </p:ext>
            </p:extLst>
          </p:nvPr>
        </p:nvGraphicFramePr>
        <p:xfrm>
          <a:off x="3164867" y="1693114"/>
          <a:ext cx="5904074" cy="157131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64166">
                  <a:extLst>
                    <a:ext uri="{9D8B030D-6E8A-4147-A177-3AD203B41FA5}">
                      <a16:colId xmlns:a16="http://schemas.microsoft.com/office/drawing/2014/main" val="826841210"/>
                    </a:ext>
                  </a:extLst>
                </a:gridCol>
                <a:gridCol w="985725">
                  <a:extLst>
                    <a:ext uri="{9D8B030D-6E8A-4147-A177-3AD203B41FA5}">
                      <a16:colId xmlns:a16="http://schemas.microsoft.com/office/drawing/2014/main" val="2737760860"/>
                    </a:ext>
                  </a:extLst>
                </a:gridCol>
                <a:gridCol w="1143500">
                  <a:extLst>
                    <a:ext uri="{9D8B030D-6E8A-4147-A177-3AD203B41FA5}">
                      <a16:colId xmlns:a16="http://schemas.microsoft.com/office/drawing/2014/main" val="2639078003"/>
                    </a:ext>
                  </a:extLst>
                </a:gridCol>
                <a:gridCol w="1252300">
                  <a:extLst>
                    <a:ext uri="{9D8B030D-6E8A-4147-A177-3AD203B41FA5}">
                      <a16:colId xmlns:a16="http://schemas.microsoft.com/office/drawing/2014/main" val="2166153647"/>
                    </a:ext>
                  </a:extLst>
                </a:gridCol>
                <a:gridCol w="858383">
                  <a:extLst>
                    <a:ext uri="{9D8B030D-6E8A-4147-A177-3AD203B41FA5}">
                      <a16:colId xmlns:a16="http://schemas.microsoft.com/office/drawing/2014/main" val="38640412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Kota/Kabupaten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ID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Sensitivitas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Spesivisitas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ID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472521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Tasikmalaya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0,8727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0,6912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0,8149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900217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DRF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0,8545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0,7056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0,8193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244743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Karawang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0,7778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0,6465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0,7165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36652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DRF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0,7020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0,8222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0,7547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258490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Banjar</a:t>
                      </a:r>
                      <a:endParaRPr lang="en-ID" sz="14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0,8667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0,8851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0,8492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10624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DRF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0,8667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0,8851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0,8422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08137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D2EE0C-F1B0-79FA-93A4-7DB94CC73F3E}"/>
              </a:ext>
            </a:extLst>
          </p:cNvPr>
          <p:cNvSpPr txBox="1"/>
          <p:nvPr/>
        </p:nvSpPr>
        <p:spPr>
          <a:xfrm>
            <a:off x="543789" y="3766621"/>
            <a:ext cx="11038611" cy="21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data Karawang, AUC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random forest</a:t>
            </a:r>
            <a:r>
              <a:rPr lang="en-US" sz="1500" i="1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random forest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data yang </a:t>
            </a:r>
            <a:r>
              <a:rPr lang="en-US" sz="1500" i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under-fit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pohon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tangga</a:t>
            </a:r>
            <a:r>
              <a:rPr lang="en-US" sz="15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miskin di Karawang.</a:t>
            </a:r>
          </a:p>
          <a:p>
            <a:pPr marL="28575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data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Tasikmalaya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i="1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under-fit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random forest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AUC yang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500" i="1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data Banjar yang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i="1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under-fit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AUC yang </a:t>
            </a:r>
            <a:r>
              <a:rPr lang="en-US" sz="15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500" i="1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5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500" dirty="0">
              <a:solidFill>
                <a:srgbClr val="20386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Hasil dan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Pembahasan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60619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978522-CBA1-2F3A-14DF-F367DBD9A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8841"/>
              </p:ext>
            </p:extLst>
          </p:nvPr>
        </p:nvGraphicFramePr>
        <p:xfrm>
          <a:off x="813140" y="1810941"/>
          <a:ext cx="5523260" cy="382993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61946">
                  <a:extLst>
                    <a:ext uri="{9D8B030D-6E8A-4147-A177-3AD203B41FA5}">
                      <a16:colId xmlns:a16="http://schemas.microsoft.com/office/drawing/2014/main" val="374032677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676695700"/>
                    </a:ext>
                  </a:extLst>
                </a:gridCol>
                <a:gridCol w="3104064">
                  <a:extLst>
                    <a:ext uri="{9D8B030D-6E8A-4147-A177-3AD203B41FA5}">
                      <a16:colId xmlns:a16="http://schemas.microsoft.com/office/drawing/2014/main" val="1367370878"/>
                    </a:ext>
                  </a:extLst>
                </a:gridCol>
              </a:tblGrid>
              <a:tr h="4628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500">
                          <a:effectLst/>
                        </a:rPr>
                        <a:t>Kota/Kabupaten</a:t>
                      </a:r>
                      <a:endParaRPr lang="en-ID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500">
                          <a:effectLst/>
                        </a:rPr>
                        <a:t>Kode</a:t>
                      </a:r>
                      <a:endParaRPr lang="en-ID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500" dirty="0" err="1">
                          <a:effectLst/>
                        </a:rPr>
                        <a:t>Peubah</a:t>
                      </a:r>
                      <a:endParaRPr lang="en-ID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23369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500" dirty="0" err="1">
                          <a:solidFill>
                            <a:srgbClr val="203864"/>
                          </a:solidFill>
                          <a:effectLst/>
                        </a:rPr>
                        <a:t>Tasikmalaya</a:t>
                      </a:r>
                      <a:endParaRPr lang="en-ID" sz="15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D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Jumlah ART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694605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X13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D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 Kulkas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54571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X7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Luas </a:t>
                      </a:r>
                      <a:r>
                        <a:rPr lang="en-US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Lantai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8555894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X10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Sumber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Air </a:t>
                      </a:r>
                      <a:r>
                        <a:rPr lang="en-ID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Minum</a:t>
                      </a:r>
                      <a:r>
                        <a:rPr lang="en-ID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Utama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66034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X17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</a:t>
                      </a: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Sepeda</a:t>
                      </a: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Motor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39910166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500" dirty="0">
                          <a:solidFill>
                            <a:srgbClr val="203864"/>
                          </a:solidFill>
                          <a:effectLst/>
                        </a:rPr>
                        <a:t>Karawang</a:t>
                      </a:r>
                      <a:endParaRPr lang="en-ID" sz="15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D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Jumlah ART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2712369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X13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D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 Kulkas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25213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X4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D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Lapangan Pekerjaan KRT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4474145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X7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D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Luas Lantai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632623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X3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Pendidikan Tertinggi KRT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5566324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500" dirty="0">
                          <a:solidFill>
                            <a:srgbClr val="203864"/>
                          </a:solidFill>
                          <a:effectLst/>
                        </a:rPr>
                        <a:t>Banjar</a:t>
                      </a:r>
                      <a:endParaRPr lang="en-ID" sz="15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X10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D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Sumber Air Minum Utama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52451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X4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D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Lapangan Pekerjaan KRT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2177011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X5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D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Jumlah ART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91737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X11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Jenis Bahan Bakar untuk Memasak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9469640"/>
                  </a:ext>
                </a:extLst>
              </a:tr>
              <a:tr h="187866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5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D" sz="15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X2</a:t>
                      </a:r>
                      <a:endParaRPr lang="en-ID" sz="140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Usia</a:t>
                      </a:r>
                      <a:r>
                        <a:rPr lang="en-US" sz="14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KRT</a:t>
                      </a:r>
                      <a:endParaRPr lang="en-ID" sz="14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805506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E5111D-0361-81D0-BD34-4DB34CC3E30B}"/>
              </a:ext>
            </a:extLst>
          </p:cNvPr>
          <p:cNvSpPr txBox="1"/>
          <p:nvPr/>
        </p:nvSpPr>
        <p:spPr>
          <a:xfrm>
            <a:off x="6686897" y="1645797"/>
            <a:ext cx="4691963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Tingkat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500" b="1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Decrease Gini 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(MDG).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MDG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pula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model. </a:t>
            </a:r>
            <a:endParaRPr lang="en-US" sz="1500" dirty="0">
              <a:solidFill>
                <a:srgbClr val="20386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disajikan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paling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masing-masing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 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paling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Tasikmalaya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Karawang.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paling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Kota Banjar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Air </a:t>
            </a:r>
            <a:r>
              <a:rPr lang="en-US" sz="1500" b="1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Minum</a:t>
            </a:r>
            <a:r>
              <a:rPr lang="en-US" sz="1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Utama.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Peubah-peubah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lain yang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disajikan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Kepemilikan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AC,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/Laptop, dan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Kepemilikan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MDG yang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dinilai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level 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kota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500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r>
              <a:rPr lang="en-US" sz="1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5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5" y="150092"/>
            <a:ext cx="457688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Simpulan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89" y="576723"/>
            <a:ext cx="60619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Simpulan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5111D-0361-81D0-BD34-4DB34CC3E30B}"/>
              </a:ext>
            </a:extLst>
          </p:cNvPr>
          <p:cNvSpPr txBox="1"/>
          <p:nvPr/>
        </p:nvSpPr>
        <p:spPr>
          <a:xfrm>
            <a:off x="543789" y="1928889"/>
            <a:ext cx="10835071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i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 random forest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dinilai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dibandingkan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i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segi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akurasi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dihasilkan</a:t>
            </a:r>
            <a:r>
              <a:rPr lang="en-US" sz="16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16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memprediksi</a:t>
            </a:r>
            <a:r>
              <a:rPr lang="en-US" sz="16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status </a:t>
            </a:r>
            <a:r>
              <a:rPr lang="en-US" sz="16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kemiskinan</a:t>
            </a:r>
            <a:r>
              <a:rPr lang="en-US" sz="16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rumah</a:t>
            </a:r>
            <a:r>
              <a:rPr lang="en-US" sz="16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tangga</a:t>
            </a:r>
            <a:r>
              <a:rPr lang="en-US" sz="16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sz="1600" spc="5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Kabupaten</a:t>
            </a:r>
            <a:r>
              <a:rPr lang="en-US" sz="16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Karawang.</a:t>
            </a:r>
            <a:endParaRPr lang="en-US" sz="1600" spc="5" dirty="0">
              <a:solidFill>
                <a:srgbClr val="20386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melakukan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prediksi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rumah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tangga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miskin,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i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menghasilkan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rata-rata AUC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sebesar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d-ID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id-ID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35 %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ketiga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 yang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sementara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i="1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 random forest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menghasilkan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rata-rata AUC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sebesar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d-ID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id-ID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,5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4 %.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Selain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itu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US" sz="1600" spc="5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model-model yang </a:t>
            </a:r>
            <a:r>
              <a:rPr lang="en-US" sz="1600" spc="5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terbentuk</a:t>
            </a:r>
            <a:r>
              <a:rPr lang="en-US" sz="1600" spc="5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d-ID" sz="16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peubah Jumlah Anggota Rumah Tangga termasuk </a:t>
            </a:r>
            <a:r>
              <a:rPr lang="en-US" sz="16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dalam</a:t>
            </a:r>
            <a:r>
              <a:rPr lang="en-US" sz="16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id-ID" sz="16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lima peubah penting </a:t>
            </a:r>
            <a:r>
              <a:rPr lang="en-US" sz="16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saat</a:t>
            </a:r>
            <a:r>
              <a:rPr lang="en-US" sz="16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id-ID" sz="16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memprediksi rumah tangga miskin di Tasikmalaya, Karawang, dan Banjar. Jumlah Anggota Rumah Tangga juga menjadi peubah paling penting untuk kota Tasikmalaya dan Kabupaten</a:t>
            </a:r>
            <a:r>
              <a:rPr lang="en-US" sz="16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Karawang, s</a:t>
            </a:r>
            <a:r>
              <a:rPr lang="id-ID" sz="16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ementara peubah paling penting untuk Kota Banjar adalah Sumber Air Minum Utama</a:t>
            </a:r>
            <a:r>
              <a:rPr lang="en-US" sz="16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20386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0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357911"/>
            <a:ext cx="4357251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Daftar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7" y="1527988"/>
            <a:ext cx="10856422" cy="4753685"/>
          </a:xfrm>
        </p:spPr>
        <p:txBody>
          <a:bodyPr>
            <a:noAutofit/>
          </a:bodyPr>
          <a:lstStyle/>
          <a:p>
            <a:pPr marL="352425" indent="-352425" algn="just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Ali J, Khan R, Ahmad N, Maqsood I. 2012. Random forests and decision trees. </a:t>
            </a:r>
            <a:r>
              <a:rPr lang="en-US" sz="1400" i="1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International Journal of Computer Science Issues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. 9(3).</a:t>
            </a:r>
            <a:endParaRPr lang="en-ID" sz="1400" dirty="0">
              <a:solidFill>
                <a:srgbClr val="203864"/>
              </a:solidFill>
              <a:ea typeface="Calibri" panose="020F0502020204030204" pitchFamily="34" charset="0"/>
            </a:endParaRPr>
          </a:p>
          <a:p>
            <a:pPr marL="352425" indent="-352425" algn="just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Archer KJ,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Kimes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RV. 2007. Empirical characterization of random forest variable importance measures. </a:t>
            </a:r>
            <a:r>
              <a:rPr lang="en-US" sz="1400" i="1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Computational Statistics &amp; Data Analytics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. 52(4):2249-2260. DOI:10.1016/j.csda.2007.08.015. </a:t>
            </a:r>
            <a:endParaRPr lang="en-ID" sz="1400" dirty="0">
              <a:solidFill>
                <a:srgbClr val="203864"/>
              </a:solidFill>
              <a:ea typeface="Calibri" panose="020F0502020204030204" pitchFamily="34" charset="0"/>
            </a:endParaRPr>
          </a:p>
          <a:p>
            <a:pPr marL="352425" indent="-352425" algn="just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[BPS] Badan Pusat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Statistik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. 2019.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Provinsi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Jawa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Barat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dalam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Angka.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Jawa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Barat (ID): BPS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Provinsi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Jawa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Barat.</a:t>
            </a:r>
            <a:endParaRPr lang="en-ID" sz="1400" dirty="0">
              <a:solidFill>
                <a:srgbClr val="203864"/>
              </a:solidFill>
              <a:ea typeface="Calibri" panose="020F0502020204030204" pitchFamily="34" charset="0"/>
            </a:endParaRPr>
          </a:p>
          <a:p>
            <a:pPr marL="352425" indent="-352425" algn="just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Han S, Kim H, Lee Y. 2020. </a:t>
            </a:r>
            <a:r>
              <a:rPr lang="en-US" sz="1400" i="1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Double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random forest. </a:t>
            </a:r>
            <a:r>
              <a:rPr lang="en-US" sz="1400" i="1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Machine Learning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. 109(8):1569-1586. DOI:10.1007/s10994-020-05889-1.</a:t>
            </a:r>
            <a:endParaRPr lang="en-ID" sz="1400" dirty="0">
              <a:solidFill>
                <a:srgbClr val="203864"/>
              </a:solidFill>
              <a:ea typeface="Calibri" panose="020F0502020204030204" pitchFamily="34" charset="0"/>
            </a:endParaRPr>
          </a:p>
          <a:p>
            <a:pPr marL="352425" indent="-352425" algn="just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Hand DJ, Christen P,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Kirielle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N. 2021. F*: an interpretable transformation of the F-measure. </a:t>
            </a:r>
            <a:r>
              <a:rPr lang="en-US" sz="1400" i="1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Machine Learning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. 110(1):451-456. DOI:10.1007/s10994-021-05964-1</a:t>
            </a:r>
            <a:endParaRPr lang="en-ID" sz="1400" dirty="0">
              <a:solidFill>
                <a:srgbClr val="203864"/>
              </a:solidFill>
              <a:ea typeface="Calibri" panose="020F0502020204030204" pitchFamily="34" charset="0"/>
            </a:endParaRPr>
          </a:p>
          <a:p>
            <a:pPr marL="352425" indent="-352425" algn="just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Ill JM. 2019. ROC and AUC with a binary predictor: a potentially misleading metric. Journal of Classification. 37(3):696-708. DOI:10.1007/s00357-019-09345-1.</a:t>
            </a:r>
            <a:endParaRPr lang="en-ID" sz="1400" dirty="0">
              <a:solidFill>
                <a:srgbClr val="203864"/>
              </a:solidFill>
              <a:ea typeface="Calibri" panose="020F0502020204030204" pitchFamily="34" charset="0"/>
            </a:endParaRPr>
          </a:p>
          <a:p>
            <a:pPr marL="352425" indent="-352425" algn="just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Mitchell MW. 2011. Bias of the random forest out-of-bag (OOB) error for certain input parameters. </a:t>
            </a:r>
            <a:r>
              <a:rPr lang="en-US" sz="1400" i="1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Open Journal of Statistics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. 1(3):205-211. DOI:</a:t>
            </a:r>
            <a:r>
              <a:rPr lang="en-US" sz="1400" u="sng" dirty="0">
                <a:solidFill>
                  <a:srgbClr val="203864"/>
                </a:solidFill>
                <a:effectLst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10.4236/ojs.2011.13024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.</a:t>
            </a:r>
            <a:endParaRPr lang="en-ID" sz="1400" dirty="0">
              <a:solidFill>
                <a:srgbClr val="203864"/>
              </a:solidFill>
              <a:ea typeface="Calibri" panose="020F0502020204030204" pitchFamily="34" charset="0"/>
            </a:endParaRPr>
          </a:p>
          <a:p>
            <a:pPr marL="352425" indent="-352425" algn="just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None/>
            </a:pP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Perkins NJ,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Schisterman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EF. 2005. The </a:t>
            </a:r>
            <a:r>
              <a:rPr lang="en-US" sz="1400" dirty="0" err="1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youden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 index and the optimal cut-point corrected for measurement error. </a:t>
            </a:r>
            <a:r>
              <a:rPr lang="en-US" sz="1400" i="1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Biometrical Journal</a:t>
            </a:r>
            <a:r>
              <a:rPr lang="en-US" sz="1400" dirty="0">
                <a:solidFill>
                  <a:srgbClr val="203864"/>
                </a:solidFill>
                <a:effectLst/>
                <a:ea typeface="Calibri" panose="020F0502020204030204" pitchFamily="34" charset="0"/>
              </a:rPr>
              <a:t>. 47(4):428-441. DOI:10.1002/bimj.200410133.</a:t>
            </a:r>
            <a:endParaRPr lang="en-ID" sz="1400" dirty="0">
              <a:solidFill>
                <a:srgbClr val="203864"/>
              </a:solidFill>
              <a:effectLst/>
              <a:ea typeface="Calibri" panose="020F0502020204030204" pitchFamily="34" charset="0"/>
            </a:endParaRPr>
          </a:p>
          <a:p>
            <a:pPr marL="266700" indent="-266700" algn="just">
              <a:lnSpc>
                <a:spcPct val="100000"/>
              </a:lnSpc>
              <a:spcBef>
                <a:spcPts val="100"/>
              </a:spcBef>
              <a:buNone/>
            </a:pPr>
            <a:endParaRPr lang="en-ID" sz="1400" u="sng" dirty="0">
              <a:solidFill>
                <a:srgbClr val="203864"/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Pendahuluan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90" y="576723"/>
            <a:ext cx="25596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B728FC-FB90-4537-8098-E26846AC2767}"/>
              </a:ext>
            </a:extLst>
          </p:cNvPr>
          <p:cNvSpPr/>
          <p:nvPr/>
        </p:nvSpPr>
        <p:spPr>
          <a:xfrm>
            <a:off x="579435" y="1452590"/>
            <a:ext cx="3395131" cy="1345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152E9-18FE-4EAA-B91B-471496A2E2A8}"/>
              </a:ext>
            </a:extLst>
          </p:cNvPr>
          <p:cNvSpPr txBox="1"/>
          <p:nvPr/>
        </p:nvSpPr>
        <p:spPr>
          <a:xfrm>
            <a:off x="1374707" y="1672118"/>
            <a:ext cx="250977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Pemanfaatan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prediksi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pengambilan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keputusan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D" sz="1700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46CA76-99F6-4A75-9883-779E7ADA6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30" y="3034173"/>
            <a:ext cx="769674" cy="74671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008FCD-A73F-4663-913E-402E1EB8CFCB}"/>
              </a:ext>
            </a:extLst>
          </p:cNvPr>
          <p:cNvSpPr/>
          <p:nvPr/>
        </p:nvSpPr>
        <p:spPr>
          <a:xfrm>
            <a:off x="748633" y="1781234"/>
            <a:ext cx="520486" cy="705097"/>
          </a:xfrm>
          <a:prstGeom prst="roundRect">
            <a:avLst/>
          </a:prstGeom>
          <a:solidFill>
            <a:srgbClr val="324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ID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CD5160-8E8A-4768-BDAA-9DBA1A4DDCF0}"/>
              </a:ext>
            </a:extLst>
          </p:cNvPr>
          <p:cNvSpPr/>
          <p:nvPr/>
        </p:nvSpPr>
        <p:spPr>
          <a:xfrm>
            <a:off x="4722363" y="1452590"/>
            <a:ext cx="3171617" cy="1363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Prediksi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berdasarkan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sebuah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model.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Contohnya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adalah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decision tree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D" sz="1700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D9807E2-F2C0-451D-B598-396DD7490A5C}"/>
              </a:ext>
            </a:extLst>
          </p:cNvPr>
          <p:cNvSpPr/>
          <p:nvPr/>
        </p:nvSpPr>
        <p:spPr>
          <a:xfrm>
            <a:off x="8626593" y="1484293"/>
            <a:ext cx="3200253" cy="1366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Pemodelan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prediksi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berkembang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Salah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satunya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yaitu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b="1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random forest</a:t>
            </a:r>
            <a:r>
              <a:rPr lang="en-US" sz="1700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D" sz="1700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D5C262D-7B10-41AA-940E-8411A3AE641F}"/>
              </a:ext>
            </a:extLst>
          </p:cNvPr>
          <p:cNvSpPr/>
          <p:nvPr/>
        </p:nvSpPr>
        <p:spPr>
          <a:xfrm>
            <a:off x="4117726" y="1900030"/>
            <a:ext cx="466957" cy="5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7C38E2B-4627-438D-8F90-24AB82946AFB}"/>
              </a:ext>
            </a:extLst>
          </p:cNvPr>
          <p:cNvSpPr/>
          <p:nvPr/>
        </p:nvSpPr>
        <p:spPr>
          <a:xfrm>
            <a:off x="8026808" y="1852401"/>
            <a:ext cx="466957" cy="5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E2134E-7067-4671-9799-4E2D4830734D}"/>
              </a:ext>
            </a:extLst>
          </p:cNvPr>
          <p:cNvSpPr/>
          <p:nvPr/>
        </p:nvSpPr>
        <p:spPr>
          <a:xfrm>
            <a:off x="7603957" y="4924823"/>
            <a:ext cx="4213089" cy="15124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rgbClr val="02168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etode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 forest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lebih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baik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dibandingkan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metode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bagging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memprediksi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anak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putus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sekolah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di Lampung (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Setiawan 2021).</a:t>
            </a:r>
            <a:endParaRPr lang="en-ID" sz="1700" dirty="0">
              <a:solidFill>
                <a:srgbClr val="021689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18F7EE9-E3C6-4FD2-8E2E-E5296BCC4426}"/>
              </a:ext>
            </a:extLst>
          </p:cNvPr>
          <p:cNvSpPr/>
          <p:nvPr/>
        </p:nvSpPr>
        <p:spPr>
          <a:xfrm>
            <a:off x="2582779" y="4924823"/>
            <a:ext cx="4003808" cy="15124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rgbClr val="02168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uncul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pemodelan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klasifikasi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baru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yaitu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b="1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Double</a:t>
            </a:r>
            <a:r>
              <a:rPr lang="en-US" sz="1700" b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b="1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Random Forest.</a:t>
            </a:r>
            <a:r>
              <a:rPr lang="en-US" sz="1700" b="1" i="1" dirty="0">
                <a:solidFill>
                  <a:srgbClr val="02168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Metode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double random forest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lebih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unggul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daripada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metode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ensemble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lainnya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Han </a:t>
            </a:r>
            <a:r>
              <a:rPr lang="en-US" sz="1700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 al. 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2020).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D" sz="1700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6862D18-3E2B-415B-9E9A-6E4F87401E55}"/>
              </a:ext>
            </a:extLst>
          </p:cNvPr>
          <p:cNvSpPr/>
          <p:nvPr/>
        </p:nvSpPr>
        <p:spPr>
          <a:xfrm rot="10800000">
            <a:off x="6835400" y="5405867"/>
            <a:ext cx="466957" cy="5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615ABFC-E822-497D-AEBD-4DB867DED1A3}"/>
              </a:ext>
            </a:extLst>
          </p:cNvPr>
          <p:cNvSpPr/>
          <p:nvPr/>
        </p:nvSpPr>
        <p:spPr>
          <a:xfrm rot="5400000">
            <a:off x="10029040" y="4320206"/>
            <a:ext cx="466957" cy="5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EB473-BC81-4DAD-A12E-5BD95F7C2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81" y="2988265"/>
            <a:ext cx="829897" cy="808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30753C-FBA7-4777-AC2D-41C3924DFC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41" t="16983" r="23071" b="16265"/>
          <a:stretch/>
        </p:blipFill>
        <p:spPr>
          <a:xfrm>
            <a:off x="2135988" y="3028880"/>
            <a:ext cx="941924" cy="767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1C02B0-4316-4896-A100-698536EED7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958" t="4108" r="19640" b="10114"/>
          <a:stretch/>
        </p:blipFill>
        <p:spPr>
          <a:xfrm>
            <a:off x="3090027" y="2999273"/>
            <a:ext cx="813886" cy="8085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3BC26E1-9BE7-4DA1-AE27-56EB3E348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4093" y="2637732"/>
            <a:ext cx="3256854" cy="18306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EA33A8E-79F9-4CD4-9E4D-2736543CC7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592" t="33998" r="7412" b="34671"/>
          <a:stretch/>
        </p:blipFill>
        <p:spPr>
          <a:xfrm>
            <a:off x="5525960" y="2846586"/>
            <a:ext cx="1635532" cy="12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21" grpId="0" animBg="1"/>
      <p:bldP spid="24" grpId="0" animBg="1"/>
      <p:bldP spid="30" grpId="0" animBg="1"/>
      <p:bldP spid="37" grpId="0" animBg="1"/>
      <p:bldP spid="38" grpId="0" animBg="1"/>
      <p:bldP spid="55" grpId="0" animBg="1"/>
      <p:bldP spid="59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Pendahuluan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90" y="576723"/>
            <a:ext cx="25596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B728FC-FB90-4537-8098-E26846AC2767}"/>
              </a:ext>
            </a:extLst>
          </p:cNvPr>
          <p:cNvSpPr/>
          <p:nvPr/>
        </p:nvSpPr>
        <p:spPr>
          <a:xfrm>
            <a:off x="351129" y="1434242"/>
            <a:ext cx="3738733" cy="17357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152E9-18FE-4EAA-B91B-471496A2E2A8}"/>
              </a:ext>
            </a:extLst>
          </p:cNvPr>
          <p:cNvSpPr txBox="1"/>
          <p:nvPr/>
        </p:nvSpPr>
        <p:spPr>
          <a:xfrm>
            <a:off x="1068637" y="1579590"/>
            <a:ext cx="288822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solidFill>
                  <a:srgbClr val="02168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ermasalahan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prediksi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ditemui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saat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menentukan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apakah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rumah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tangga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termasuk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kategori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b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miskin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atau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tidak</a:t>
            </a:r>
            <a:r>
              <a:rPr lang="en-US" sz="1700" b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miskin.</a:t>
            </a:r>
            <a:endParaRPr lang="en-ID" sz="1700" b="1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008FCD-A73F-4663-913E-402E1EB8CFCB}"/>
              </a:ext>
            </a:extLst>
          </p:cNvPr>
          <p:cNvSpPr/>
          <p:nvPr/>
        </p:nvSpPr>
        <p:spPr>
          <a:xfrm>
            <a:off x="507774" y="1654566"/>
            <a:ext cx="520486" cy="705097"/>
          </a:xfrm>
          <a:prstGeom prst="roundRect">
            <a:avLst/>
          </a:prstGeom>
          <a:solidFill>
            <a:srgbClr val="324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ID" b="1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4EBCFC8-40AE-422C-A53B-537593829768}"/>
              </a:ext>
            </a:extLst>
          </p:cNvPr>
          <p:cNvSpPr/>
          <p:nvPr/>
        </p:nvSpPr>
        <p:spPr>
          <a:xfrm>
            <a:off x="4738922" y="1434241"/>
            <a:ext cx="3171617" cy="1369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Provinsi</a:t>
            </a:r>
            <a:r>
              <a:rPr lang="en-US" sz="17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Jawa</a:t>
            </a:r>
            <a:r>
              <a:rPr lang="en-US" sz="1700" b="1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Barat </a:t>
            </a:r>
            <a:r>
              <a:rPr lang="en-US" sz="1700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menempati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ke-3 </a:t>
            </a:r>
            <a:r>
              <a:rPr lang="en-US" sz="1700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penduduk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miskin </a:t>
            </a:r>
            <a:r>
              <a:rPr lang="en-US" sz="1700" dirty="0" err="1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terbanyak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D" sz="1700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DA6D016-9673-4684-913B-344721A08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76" b="20966"/>
          <a:stretch/>
        </p:blipFill>
        <p:spPr>
          <a:xfrm>
            <a:off x="4971579" y="2957054"/>
            <a:ext cx="2606551" cy="794408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C87DA7E-C897-4100-9B68-124DEC4120B3}"/>
              </a:ext>
            </a:extLst>
          </p:cNvPr>
          <p:cNvSpPr/>
          <p:nvPr/>
        </p:nvSpPr>
        <p:spPr>
          <a:xfrm>
            <a:off x="5591566" y="2819766"/>
            <a:ext cx="822772" cy="82699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E23E45F-EB93-43C5-9B44-B4E939DDF24B}"/>
              </a:ext>
            </a:extLst>
          </p:cNvPr>
          <p:cNvSpPr/>
          <p:nvPr/>
        </p:nvSpPr>
        <p:spPr>
          <a:xfrm>
            <a:off x="8626593" y="1453700"/>
            <a:ext cx="3200253" cy="17357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1596"/>
                </a:solidFill>
              </a:rPr>
              <a:t>Kota </a:t>
            </a:r>
            <a:r>
              <a:rPr lang="en-US" b="1" dirty="0" err="1">
                <a:solidFill>
                  <a:srgbClr val="001596"/>
                </a:solidFill>
              </a:rPr>
              <a:t>Tasikmalaya</a:t>
            </a:r>
            <a:r>
              <a:rPr lang="en-US" b="1" dirty="0">
                <a:solidFill>
                  <a:srgbClr val="001596"/>
                </a:solidFill>
              </a:rPr>
              <a:t>, </a:t>
            </a:r>
            <a:r>
              <a:rPr lang="en-US" b="1" dirty="0" err="1">
                <a:solidFill>
                  <a:srgbClr val="001596"/>
                </a:solidFill>
              </a:rPr>
              <a:t>Kabupaten</a:t>
            </a:r>
            <a:r>
              <a:rPr lang="en-US" b="1" dirty="0">
                <a:solidFill>
                  <a:srgbClr val="001596"/>
                </a:solidFill>
              </a:rPr>
              <a:t> </a:t>
            </a:r>
            <a:r>
              <a:rPr lang="en-US" b="1" dirty="0" err="1">
                <a:solidFill>
                  <a:srgbClr val="001596"/>
                </a:solidFill>
              </a:rPr>
              <a:t>Karawang</a:t>
            </a:r>
            <a:r>
              <a:rPr lang="en-US" b="1" dirty="0">
                <a:solidFill>
                  <a:srgbClr val="001596"/>
                </a:solidFill>
              </a:rPr>
              <a:t>, dan Kota Banjar </a:t>
            </a:r>
            <a:r>
              <a:rPr lang="en-US" dirty="0" err="1">
                <a:solidFill>
                  <a:srgbClr val="001596"/>
                </a:solidFill>
              </a:rPr>
              <a:t>secara</a:t>
            </a:r>
            <a:r>
              <a:rPr lang="en-US" dirty="0">
                <a:solidFill>
                  <a:srgbClr val="001596"/>
                </a:solidFill>
              </a:rPr>
              <a:t> </a:t>
            </a:r>
            <a:r>
              <a:rPr lang="en-US" dirty="0" err="1">
                <a:solidFill>
                  <a:srgbClr val="001596"/>
                </a:solidFill>
              </a:rPr>
              <a:t>berturut-turut</a:t>
            </a:r>
            <a:r>
              <a:rPr lang="en-US" dirty="0">
                <a:solidFill>
                  <a:srgbClr val="001596"/>
                </a:solidFill>
              </a:rPr>
              <a:t> </a:t>
            </a:r>
            <a:r>
              <a:rPr lang="en-US" dirty="0" err="1">
                <a:solidFill>
                  <a:srgbClr val="001596"/>
                </a:solidFill>
              </a:rPr>
              <a:t>memiliki</a:t>
            </a:r>
            <a:r>
              <a:rPr lang="en-US" dirty="0">
                <a:solidFill>
                  <a:srgbClr val="001596"/>
                </a:solidFill>
              </a:rPr>
              <a:t> </a:t>
            </a:r>
            <a:r>
              <a:rPr lang="en-US" dirty="0" err="1">
                <a:solidFill>
                  <a:srgbClr val="001596"/>
                </a:solidFill>
              </a:rPr>
              <a:t>angka</a:t>
            </a:r>
            <a:r>
              <a:rPr lang="en-US" dirty="0">
                <a:solidFill>
                  <a:srgbClr val="001596"/>
                </a:solidFill>
              </a:rPr>
              <a:t> </a:t>
            </a:r>
            <a:r>
              <a:rPr lang="en-US" dirty="0" err="1">
                <a:solidFill>
                  <a:srgbClr val="001596"/>
                </a:solidFill>
              </a:rPr>
              <a:t>kemiskinan</a:t>
            </a:r>
            <a:r>
              <a:rPr lang="en-US" dirty="0">
                <a:solidFill>
                  <a:srgbClr val="001596"/>
                </a:solidFill>
              </a:rPr>
              <a:t> </a:t>
            </a:r>
            <a:r>
              <a:rPr lang="en-US" dirty="0" err="1">
                <a:solidFill>
                  <a:srgbClr val="001596"/>
                </a:solidFill>
              </a:rPr>
              <a:t>dengan</a:t>
            </a:r>
            <a:r>
              <a:rPr lang="en-US" dirty="0">
                <a:solidFill>
                  <a:srgbClr val="001596"/>
                </a:solidFill>
              </a:rPr>
              <a:t> </a:t>
            </a:r>
            <a:r>
              <a:rPr lang="en-US" dirty="0" err="1">
                <a:solidFill>
                  <a:srgbClr val="001596"/>
                </a:solidFill>
              </a:rPr>
              <a:t>kategori</a:t>
            </a:r>
            <a:r>
              <a:rPr lang="en-US" dirty="0">
                <a:solidFill>
                  <a:srgbClr val="001596"/>
                </a:solidFill>
              </a:rPr>
              <a:t> </a:t>
            </a:r>
            <a:r>
              <a:rPr lang="en-US" dirty="0" err="1">
                <a:solidFill>
                  <a:srgbClr val="001596"/>
                </a:solidFill>
              </a:rPr>
              <a:t>tinggi</a:t>
            </a:r>
            <a:r>
              <a:rPr lang="en-US" dirty="0">
                <a:solidFill>
                  <a:srgbClr val="001596"/>
                </a:solidFill>
              </a:rPr>
              <a:t>, </a:t>
            </a:r>
            <a:r>
              <a:rPr lang="en-US" dirty="0" err="1">
                <a:solidFill>
                  <a:srgbClr val="001596"/>
                </a:solidFill>
              </a:rPr>
              <a:t>menengah</a:t>
            </a:r>
            <a:r>
              <a:rPr lang="en-US" dirty="0">
                <a:solidFill>
                  <a:srgbClr val="001596"/>
                </a:solidFill>
              </a:rPr>
              <a:t>, dan </a:t>
            </a:r>
            <a:r>
              <a:rPr lang="en-US" dirty="0" err="1">
                <a:solidFill>
                  <a:srgbClr val="001596"/>
                </a:solidFill>
              </a:rPr>
              <a:t>rendah</a:t>
            </a:r>
            <a:r>
              <a:rPr lang="en-US" dirty="0">
                <a:solidFill>
                  <a:srgbClr val="001596"/>
                </a:solidFill>
              </a:rPr>
              <a:t>.</a:t>
            </a:r>
            <a:endParaRPr lang="en-ID" sz="1700" dirty="0">
              <a:solidFill>
                <a:srgbClr val="0015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50F16B8-9F91-4EF6-98A1-0849113E385A}"/>
              </a:ext>
            </a:extLst>
          </p:cNvPr>
          <p:cNvSpPr/>
          <p:nvPr/>
        </p:nvSpPr>
        <p:spPr>
          <a:xfrm>
            <a:off x="4210003" y="1933280"/>
            <a:ext cx="466957" cy="5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4091BD1B-3B1D-42A8-A43B-DE786D2E236C}"/>
              </a:ext>
            </a:extLst>
          </p:cNvPr>
          <p:cNvSpPr/>
          <p:nvPr/>
        </p:nvSpPr>
        <p:spPr>
          <a:xfrm>
            <a:off x="8026808" y="1885651"/>
            <a:ext cx="466957" cy="5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D83745E6-360D-4561-95D8-E672E7482CC5}"/>
              </a:ext>
            </a:extLst>
          </p:cNvPr>
          <p:cNvSpPr/>
          <p:nvPr/>
        </p:nvSpPr>
        <p:spPr>
          <a:xfrm rot="5400000">
            <a:off x="9966188" y="3414361"/>
            <a:ext cx="521062" cy="5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8229D74-D671-41D1-BECD-7A00618221C2}"/>
              </a:ext>
            </a:extLst>
          </p:cNvPr>
          <p:cNvSpPr/>
          <p:nvPr/>
        </p:nvSpPr>
        <p:spPr>
          <a:xfrm>
            <a:off x="8626593" y="4154741"/>
            <a:ext cx="3200253" cy="1366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Angka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kemiskinan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menunjukkan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adanya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ketidakseimbangan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pada data </a:t>
            </a:r>
            <a:r>
              <a:rPr lang="en-US" sz="1700" b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700" b="1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imbalanced class).</a:t>
            </a:r>
            <a:endParaRPr lang="en-ID" sz="1700" b="1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20ED31-50CF-4FBA-8CC5-C111154A45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51" t="10320" r="18368"/>
          <a:stretch/>
        </p:blipFill>
        <p:spPr>
          <a:xfrm>
            <a:off x="9475781" y="5520807"/>
            <a:ext cx="1557585" cy="1262807"/>
          </a:xfrm>
          <a:prstGeom prst="rect">
            <a:avLst/>
          </a:prstGeom>
        </p:spPr>
      </p:pic>
      <p:sp>
        <p:nvSpPr>
          <p:cNvPr id="67" name="Arrow: Right 66">
            <a:extLst>
              <a:ext uri="{FF2B5EF4-FFF2-40B4-BE49-F238E27FC236}">
                <a16:creationId xmlns:a16="http://schemas.microsoft.com/office/drawing/2014/main" id="{B98C7EF8-25CF-4103-8039-6010F38E75A5}"/>
              </a:ext>
            </a:extLst>
          </p:cNvPr>
          <p:cNvSpPr/>
          <p:nvPr/>
        </p:nvSpPr>
        <p:spPr>
          <a:xfrm rot="10800000">
            <a:off x="8026808" y="4562601"/>
            <a:ext cx="466957" cy="55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B64B9EE-A1E2-4D9C-BD3D-4B6630F5C5BA}"/>
              </a:ext>
            </a:extLst>
          </p:cNvPr>
          <p:cNvSpPr/>
          <p:nvPr/>
        </p:nvSpPr>
        <p:spPr>
          <a:xfrm>
            <a:off x="4710286" y="4158602"/>
            <a:ext cx="3200253" cy="1366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Salah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satu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langkah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penanganan</a:t>
            </a:r>
            <a:r>
              <a:rPr lang="en-US" sz="1700" dirty="0" err="1">
                <a:solidFill>
                  <a:srgbClr val="02168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nya</a:t>
            </a:r>
            <a:r>
              <a:rPr lang="en-US" sz="1700" dirty="0">
                <a:solidFill>
                  <a:srgbClr val="02168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adalah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menggunakan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z="17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700" b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SMOTE.</a:t>
            </a:r>
            <a:endParaRPr lang="en-ID" sz="1700" b="1" dirty="0">
              <a:solidFill>
                <a:srgbClr val="0216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21" grpId="0" animBg="1"/>
      <p:bldP spid="52" grpId="0" animBg="1"/>
      <p:bldP spid="56" grpId="0" animBg="1"/>
      <p:bldP spid="57" grpId="0" animBg="1"/>
      <p:bldP spid="58" grpId="0" animBg="1"/>
      <p:bldP spid="60" grpId="0" animBg="1"/>
      <p:bldP spid="63" grpId="0" animBg="1"/>
      <p:bldP spid="64" grpId="0" animBg="1"/>
      <p:bldP spid="67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3100" b="1" dirty="0" err="1">
                <a:solidFill>
                  <a:schemeClr val="accent1">
                    <a:lumMod val="50000"/>
                  </a:schemeClr>
                </a:solidFill>
              </a:rPr>
              <a:t>Pendahuluan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90" y="576723"/>
            <a:ext cx="25596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F8F059-052C-4636-86C6-4977143F23F3}"/>
              </a:ext>
            </a:extLst>
          </p:cNvPr>
          <p:cNvSpPr/>
          <p:nvPr/>
        </p:nvSpPr>
        <p:spPr>
          <a:xfrm>
            <a:off x="1369431" y="2101799"/>
            <a:ext cx="2957513" cy="37836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endParaRPr lang="en-US" dirty="0">
              <a:solidFill>
                <a:srgbClr val="02168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Membandingkan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 random forest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miskin di </a:t>
            </a:r>
            <a:r>
              <a:rPr lang="en-US" dirty="0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Kota </a:t>
            </a:r>
            <a:r>
              <a:rPr lang="en-US" dirty="0" err="1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Tasikmalaya</a:t>
            </a:r>
            <a:r>
              <a:rPr lang="en-US" dirty="0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Banjar, dan </a:t>
            </a:r>
            <a:r>
              <a:rPr lang="en-US" dirty="0" err="1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r>
              <a:rPr lang="en-US" dirty="0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Karawang</a:t>
            </a:r>
            <a:r>
              <a:rPr lang="en-US" dirty="0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800" dirty="0">
              <a:solidFill>
                <a:srgbClr val="02168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DB50F5-559D-4A13-BF49-109C7D05EC78}"/>
              </a:ext>
            </a:extLst>
          </p:cNvPr>
          <p:cNvSpPr/>
          <p:nvPr/>
        </p:nvSpPr>
        <p:spPr>
          <a:xfrm>
            <a:off x="4787609" y="2101800"/>
            <a:ext cx="2805111" cy="3783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hyperparameter.</a:t>
            </a:r>
            <a:endParaRPr lang="en-ID" sz="1800" dirty="0">
              <a:solidFill>
                <a:srgbClr val="02168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4E4CBE-BD55-47DE-9C52-EA04C8C5BDE0}"/>
              </a:ext>
            </a:extLst>
          </p:cNvPr>
          <p:cNvSpPr/>
          <p:nvPr/>
        </p:nvSpPr>
        <p:spPr>
          <a:xfrm>
            <a:off x="8053385" y="2100263"/>
            <a:ext cx="2805111" cy="3783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endParaRPr lang="en-ID" sz="1800" dirty="0">
              <a:solidFill>
                <a:srgbClr val="02168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sz="1800" strike="sngStrike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peubah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</a:t>
            </a:r>
            <a:r>
              <a:rPr lang="en-US" sz="1800" dirty="0">
                <a:solidFill>
                  <a:srgbClr val="02168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miskin di </a:t>
            </a:r>
            <a:r>
              <a:rPr lang="en-US" dirty="0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Kota </a:t>
            </a:r>
            <a:r>
              <a:rPr lang="en-US" dirty="0" err="1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Tasikmalaya</a:t>
            </a:r>
            <a:r>
              <a:rPr lang="en-US" dirty="0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Banjar, dan </a:t>
            </a:r>
            <a:r>
              <a:rPr lang="en-US" dirty="0" err="1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r>
              <a:rPr lang="en-US" dirty="0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Karawang</a:t>
            </a:r>
            <a:r>
              <a:rPr lang="en-US" dirty="0">
                <a:solidFill>
                  <a:srgbClr val="0015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800" dirty="0">
              <a:solidFill>
                <a:srgbClr val="02168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231541-933B-436F-9BE1-7978462FC171}"/>
              </a:ext>
            </a:extLst>
          </p:cNvPr>
          <p:cNvSpPr/>
          <p:nvPr/>
        </p:nvSpPr>
        <p:spPr>
          <a:xfrm>
            <a:off x="2536893" y="2166659"/>
            <a:ext cx="622588" cy="641813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21689"/>
                </a:solidFill>
              </a:rPr>
              <a:t>1</a:t>
            </a:r>
            <a:endParaRPr lang="en-ID" b="1" dirty="0">
              <a:solidFill>
                <a:srgbClr val="021689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E8EAC7-9153-40D4-ADF1-F78182FAFD36}"/>
              </a:ext>
            </a:extLst>
          </p:cNvPr>
          <p:cNvSpPr/>
          <p:nvPr/>
        </p:nvSpPr>
        <p:spPr>
          <a:xfrm>
            <a:off x="5904201" y="2166658"/>
            <a:ext cx="622588" cy="641813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21689"/>
                </a:solidFill>
              </a:rPr>
              <a:t>2</a:t>
            </a:r>
            <a:endParaRPr lang="en-ID" b="1" dirty="0">
              <a:solidFill>
                <a:srgbClr val="021689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90E270-12E4-4661-9E92-ABA26B6D9E96}"/>
              </a:ext>
            </a:extLst>
          </p:cNvPr>
          <p:cNvSpPr/>
          <p:nvPr/>
        </p:nvSpPr>
        <p:spPr>
          <a:xfrm>
            <a:off x="9169977" y="2166657"/>
            <a:ext cx="622588" cy="641813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21689"/>
                </a:solidFill>
              </a:rPr>
              <a:t>3</a:t>
            </a:r>
            <a:endParaRPr lang="en-ID" b="1" dirty="0">
              <a:solidFill>
                <a:srgbClr val="021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1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Metodologi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AB95F-C3F8-4FD0-9BA0-7C80629AA5BF}"/>
              </a:ext>
            </a:extLst>
          </p:cNvPr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19F35-ADD3-4280-B90F-52EC664159F6}"/>
              </a:ext>
            </a:extLst>
          </p:cNvPr>
          <p:cNvSpPr txBox="1"/>
          <p:nvPr/>
        </p:nvSpPr>
        <p:spPr>
          <a:xfrm>
            <a:off x="543790" y="576723"/>
            <a:ext cx="25596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ID" sz="22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05CB83D-5A48-418C-86D3-688ED220E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71783"/>
              </p:ext>
            </p:extLst>
          </p:nvPr>
        </p:nvGraphicFramePr>
        <p:xfrm>
          <a:off x="4878858" y="1481826"/>
          <a:ext cx="6896119" cy="4789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59942">
                  <a:extLst>
                    <a:ext uri="{9D8B030D-6E8A-4147-A177-3AD203B41FA5}">
                      <a16:colId xmlns:a16="http://schemas.microsoft.com/office/drawing/2014/main" val="801038492"/>
                    </a:ext>
                  </a:extLst>
                </a:gridCol>
                <a:gridCol w="2561706">
                  <a:extLst>
                    <a:ext uri="{9D8B030D-6E8A-4147-A177-3AD203B41FA5}">
                      <a16:colId xmlns:a16="http://schemas.microsoft.com/office/drawing/2014/main" val="1817928114"/>
                    </a:ext>
                  </a:extLst>
                </a:gridCol>
                <a:gridCol w="3574471">
                  <a:extLst>
                    <a:ext uri="{9D8B030D-6E8A-4147-A177-3AD203B41FA5}">
                      <a16:colId xmlns:a16="http://schemas.microsoft.com/office/drawing/2014/main" val="3235693849"/>
                    </a:ext>
                  </a:extLst>
                </a:gridCol>
              </a:tblGrid>
              <a:tr h="360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Kode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43B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Peubah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43B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Keterangan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43B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157264"/>
                  </a:ext>
                </a:extLst>
              </a:tr>
              <a:tr h="52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Status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Kemiskinan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1: Miskin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2: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miskin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6524960"/>
                  </a:ext>
                </a:extLst>
              </a:tr>
              <a:tr h="571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Jenis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Kelamin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Kepala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Rumah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Tangga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(KRT)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1: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Laki-laki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2: Perempuan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3262609"/>
                  </a:ext>
                </a:extLst>
              </a:tr>
              <a:tr h="398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ID" sz="1600" b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Usia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KRT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Numerik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7001629"/>
                  </a:ext>
                </a:extLst>
              </a:tr>
              <a:tr h="525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ID" sz="1600" b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Pendidikan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Tertinggi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KRT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244725" algn="l"/>
                        </a:tabLst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bersekolah</a:t>
                      </a: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3 : Atas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None/>
                        <a:tabLst>
                          <a:tab pos="2244725" algn="l"/>
                        </a:tabLst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Dasar                         4 : Tinggi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Menengah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196990"/>
                  </a:ext>
                </a:extLst>
              </a:tr>
              <a:tr h="525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Lapangan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Pekerjaan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KRT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bekerja</a:t>
                      </a: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3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Tersier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Primer                        4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Kuartener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Sekunder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4667435"/>
                  </a:ext>
                </a:extLst>
              </a:tr>
              <a:tr h="4824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Jumlah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Anggota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Rumah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Tangga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(ART)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Numerik</a:t>
                      </a:r>
                      <a:endParaRPr lang="en-ID" sz="1600" b="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0470571"/>
                  </a:ext>
                </a:extLst>
              </a:tr>
              <a:tr h="525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Status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Rumah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1: Milik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sendiri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Bukan</a:t>
                      </a: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milik</a:t>
                      </a: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sendiri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9634916"/>
                  </a:ext>
                </a:extLst>
              </a:tr>
              <a:tr h="4568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ID" sz="1600" b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Luas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Lantai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Numerik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1737495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8C2ACA-A660-4C1D-B30A-CB15D427EC8D}"/>
              </a:ext>
            </a:extLst>
          </p:cNvPr>
          <p:cNvSpPr/>
          <p:nvPr/>
        </p:nvSpPr>
        <p:spPr>
          <a:xfrm>
            <a:off x="417023" y="2363252"/>
            <a:ext cx="4144588" cy="28502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ata </a:t>
            </a:r>
            <a:r>
              <a:rPr lang="en-US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sekunder</a:t>
            </a:r>
            <a:r>
              <a:rPr lang="en-US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hasil</a:t>
            </a:r>
            <a:r>
              <a:rPr lang="en-US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Survei</a:t>
            </a:r>
            <a:r>
              <a:rPr lang="en-US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Sosial</a:t>
            </a:r>
            <a:r>
              <a:rPr lang="en-US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Ekonomi</a:t>
            </a:r>
            <a:r>
              <a:rPr lang="en-US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Nasional </a:t>
            </a:r>
            <a:r>
              <a:rPr lang="en-US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Provinsi</a:t>
            </a:r>
            <a:r>
              <a:rPr lang="en-US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Jawa</a:t>
            </a:r>
            <a:r>
              <a:rPr lang="en-US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Barat </a:t>
            </a:r>
            <a:r>
              <a:rPr lang="en-US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tahun</a:t>
            </a:r>
            <a:r>
              <a:rPr lang="en-US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2019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multi stage random sampling).</a:t>
            </a:r>
          </a:p>
          <a:p>
            <a:endParaRPr lang="en-ID" dirty="0">
              <a:solidFill>
                <a:srgbClr val="203864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Unit </a:t>
            </a:r>
            <a:r>
              <a:rPr lang="en-ID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amatan</a:t>
            </a:r>
            <a:r>
              <a:rPr lang="en-ID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rumah</a:t>
            </a:r>
            <a:r>
              <a:rPr lang="en-ID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tangga</a:t>
            </a:r>
            <a:r>
              <a:rPr lang="en-ID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berasal</a:t>
            </a:r>
            <a:r>
              <a:rPr lang="en-ID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Kota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Tasikmalaya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Banjar, dan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Kabupaten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Karawang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20386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3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Metodologi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790" y="576723"/>
            <a:ext cx="25596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43573"/>
              </p:ext>
            </p:extLst>
          </p:nvPr>
        </p:nvGraphicFramePr>
        <p:xfrm>
          <a:off x="1135044" y="1622437"/>
          <a:ext cx="9921910" cy="47622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5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9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Kode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43B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Peubah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43B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Keterangan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43B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Kode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243B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Peubah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B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Keterangan</a:t>
                      </a:r>
                      <a:endParaRPr lang="en-ID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B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Jenis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Dinding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Rumah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: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Tembok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 :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Lainnya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AC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Tidak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10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Jenis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Lantai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Rumah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: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Keramik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 :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Lainnya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Komputer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/Laptop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Tidak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Sumber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Air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Minum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Utama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: Air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kemasan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bermerk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: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Lainnya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Televisi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Layer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Datar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&gt;= 30 Inch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Tidak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Jenis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Bahan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Bakar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Memasak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Elpjij</a:t>
                      </a: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3kg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Lainnya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Sepeda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Motor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Tidak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Fasilitas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Buang Air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Besar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Ada (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ART)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: Ada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ada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Mobil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Tidak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Kulkas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Tidak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ID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Kepemilikan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Emas</a:t>
                      </a:r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&gt;= 10 Gram</a:t>
                      </a:r>
                      <a:endParaRPr lang="en-ID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Tidak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D" sz="1600" b="0" kern="1200" dirty="0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: </a:t>
                      </a:r>
                      <a:r>
                        <a:rPr lang="en-ID" sz="1600" b="0" kern="1200" dirty="0" err="1">
                          <a:solidFill>
                            <a:srgbClr val="20386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</a:t>
                      </a:r>
                      <a:endParaRPr lang="en-ID" sz="1600" b="0" kern="1200" dirty="0">
                        <a:solidFill>
                          <a:srgbClr val="20386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Metodologi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789" y="576723"/>
            <a:ext cx="31470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Alur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Analisis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7460" y="2806285"/>
            <a:ext cx="156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-proses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448065" y="2783375"/>
            <a:ext cx="483034" cy="445931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1930" y="3229306"/>
            <a:ext cx="64853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Mengklasifikasikan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kemiskinan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Mengelompokkan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ulang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kategorik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rrow: Pentagon 23"/>
          <p:cNvSpPr/>
          <p:nvPr/>
        </p:nvSpPr>
        <p:spPr>
          <a:xfrm>
            <a:off x="205380" y="1632833"/>
            <a:ext cx="1772908" cy="694635"/>
          </a:xfrm>
          <a:prstGeom prst="homePlate">
            <a:avLst/>
          </a:prstGeom>
          <a:solidFill>
            <a:srgbClr val="F2F2F2"/>
          </a:solidFill>
          <a:ln w="38100">
            <a:solidFill>
              <a:srgbClr val="20386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-proses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Arrow: Chevron 24"/>
          <p:cNvSpPr/>
          <p:nvPr/>
        </p:nvSpPr>
        <p:spPr>
          <a:xfrm>
            <a:off x="1797442" y="1632833"/>
            <a:ext cx="1981007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Eksplorasi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rrow: Chevron 26"/>
          <p:cNvSpPr/>
          <p:nvPr/>
        </p:nvSpPr>
        <p:spPr>
          <a:xfrm>
            <a:off x="3560696" y="1631749"/>
            <a:ext cx="1981008" cy="694635"/>
          </a:xfrm>
          <a:prstGeom prst="chevron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under-fit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5333148" y="1630572"/>
            <a:ext cx="2184174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RF &amp; DRF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Arrow: Chevron 31"/>
          <p:cNvSpPr/>
          <p:nvPr/>
        </p:nvSpPr>
        <p:spPr>
          <a:xfrm>
            <a:off x="7304958" y="1629395"/>
            <a:ext cx="2377163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Perbandingan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Kinerja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Arrow: Chevron 34"/>
          <p:cNvSpPr/>
          <p:nvPr/>
        </p:nvSpPr>
        <p:spPr>
          <a:xfrm>
            <a:off x="9489132" y="1628218"/>
            <a:ext cx="2509123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7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" y="150092"/>
            <a:ext cx="2971797" cy="513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Metodologi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40926"/>
            <a:ext cx="12191999" cy="3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789" y="576723"/>
            <a:ext cx="31470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Alur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Analisis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</a:t>
            </a:r>
            <a:endParaRPr kumimoji="0" lang="en-ID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7460" y="2806285"/>
            <a:ext cx="156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Eksplorasi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448065" y="2783375"/>
            <a:ext cx="483034" cy="445931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1930" y="3229306"/>
            <a:ext cx="6485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gambaran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peubah-peubah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rrow: Pentagon 23"/>
          <p:cNvSpPr/>
          <p:nvPr/>
        </p:nvSpPr>
        <p:spPr>
          <a:xfrm>
            <a:off x="205380" y="1632833"/>
            <a:ext cx="1772908" cy="694635"/>
          </a:xfrm>
          <a:prstGeom prst="homePlate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-proses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Arrow: Chevron 24"/>
          <p:cNvSpPr/>
          <p:nvPr/>
        </p:nvSpPr>
        <p:spPr>
          <a:xfrm>
            <a:off x="1797442" y="1632833"/>
            <a:ext cx="1981007" cy="694635"/>
          </a:xfrm>
          <a:prstGeom prst="chevron">
            <a:avLst/>
          </a:prstGeom>
          <a:solidFill>
            <a:srgbClr val="F2F2F2"/>
          </a:solidFill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Eksplorasi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rrow: Chevron 26"/>
          <p:cNvSpPr/>
          <p:nvPr/>
        </p:nvSpPr>
        <p:spPr>
          <a:xfrm>
            <a:off x="3560696" y="1631749"/>
            <a:ext cx="1981008" cy="694635"/>
          </a:xfrm>
          <a:prstGeom prst="chevron">
            <a:avLst/>
          </a:prstGeom>
          <a:solidFill>
            <a:srgbClr val="F2F2F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under-fit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Arrow: Chevron 30"/>
          <p:cNvSpPr/>
          <p:nvPr/>
        </p:nvSpPr>
        <p:spPr>
          <a:xfrm>
            <a:off x="5333148" y="1630572"/>
            <a:ext cx="2184174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Pemodelan</a:t>
            </a:r>
            <a:r>
              <a:rPr lang="en-US" sz="1800" dirty="0">
                <a:solidFill>
                  <a:srgbClr val="20386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RF &amp; DRF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Arrow: Chevron 31"/>
          <p:cNvSpPr/>
          <p:nvPr/>
        </p:nvSpPr>
        <p:spPr>
          <a:xfrm>
            <a:off x="7304958" y="1629395"/>
            <a:ext cx="2377163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Perbandingan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Kinerja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Arrow: Chevron 34"/>
          <p:cNvSpPr/>
          <p:nvPr/>
        </p:nvSpPr>
        <p:spPr>
          <a:xfrm>
            <a:off x="9489132" y="1628218"/>
            <a:ext cx="2509123" cy="694635"/>
          </a:xfrm>
          <a:prstGeom prst="chevron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endParaRPr kumimoji="0" lang="en-ID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4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7979</TotalTime>
  <Words>2772</Words>
  <Application>Microsoft Office PowerPoint</Application>
  <PresentationFormat>Widescreen</PresentationFormat>
  <Paragraphs>637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Custom Design</vt:lpstr>
      <vt:lpstr>Perbandingan Kinerja Random Forest dan Double Random Forest untuk Klasifikasi Status Kemiskinan di Level Kota/Kabupaten </vt:lpstr>
      <vt:lpstr>POKOK BAHASAN</vt:lpstr>
      <vt:lpstr>1. Pendahuluan</vt:lpstr>
      <vt:lpstr>1. Pendahuluan</vt:lpstr>
      <vt:lpstr>1. Pendahuluan</vt:lpstr>
      <vt:lpstr>2. Metodologi</vt:lpstr>
      <vt:lpstr>2. Metodologi</vt:lpstr>
      <vt:lpstr>2. Metodologi</vt:lpstr>
      <vt:lpstr>2. Metodologi</vt:lpstr>
      <vt:lpstr>2. Metodologi</vt:lpstr>
      <vt:lpstr>2. Metodologi</vt:lpstr>
      <vt:lpstr>2. Metodologi</vt:lpstr>
      <vt:lpstr>2. Metodologi</vt:lpstr>
      <vt:lpstr>2. Metodologi</vt:lpstr>
      <vt:lpstr>3. Hasil dan Pembahasan</vt:lpstr>
      <vt:lpstr>3. Hasil dan Pembahasan</vt:lpstr>
      <vt:lpstr>3. Hasil dan Pembahasan</vt:lpstr>
      <vt:lpstr>3. Hasil dan Pembahasan</vt:lpstr>
      <vt:lpstr>3. Hasil dan Pembahasan</vt:lpstr>
      <vt:lpstr>3. Hasil dan Pembahasan</vt:lpstr>
      <vt:lpstr>3. Hasil dan Pembahasan</vt:lpstr>
      <vt:lpstr>3. Hasil dan Pembahasan</vt:lpstr>
      <vt:lpstr>3. Hasil dan Pembahasan</vt:lpstr>
      <vt:lpstr>3. Hasil dan Pembahasan</vt:lpstr>
      <vt:lpstr>3. Hasil dan Pembahasan</vt:lpstr>
      <vt:lpstr>3. Simpulan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IPB University Presentation Template</dc:title>
  <dc:creator>Microsoft Office User</dc:creator>
  <cp:lastModifiedBy>nabilaghoni@yahoo.com</cp:lastModifiedBy>
  <cp:revision>138</cp:revision>
  <cp:lastPrinted>2019-07-25T05:05:00Z</cp:lastPrinted>
  <dcterms:created xsi:type="dcterms:W3CDTF">2019-07-11T07:04:00Z</dcterms:created>
  <dcterms:modified xsi:type="dcterms:W3CDTF">2022-07-13T11:54:14Z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E2B21802E5034F229A64694FF3A3B166</vt:lpwstr>
  </property>
  <property fmtid="{D5CDD505-2E9C-101B-9397-08002B2CF9AE}" pid="3" name="KSOProductBuildVer">
    <vt:lpwstr>1033-11.2.0.10463</vt:lpwstr>
  </property>
</Properties>
</file>