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73" r:id="rId3"/>
    <p:sldId id="284" r:id="rId4"/>
    <p:sldId id="269" r:id="rId5"/>
    <p:sldId id="285" r:id="rId6"/>
    <p:sldId id="286" r:id="rId7"/>
    <p:sldId id="288" r:id="rId8"/>
    <p:sldId id="287" r:id="rId9"/>
    <p:sldId id="292" r:id="rId10"/>
    <p:sldId id="293" r:id="rId11"/>
    <p:sldId id="290" r:id="rId12"/>
    <p:sldId id="294" r:id="rId13"/>
    <p:sldId id="295" r:id="rId14"/>
    <p:sldId id="297" r:id="rId15"/>
    <p:sldId id="296" r:id="rId16"/>
    <p:sldId id="299" r:id="rId17"/>
    <p:sldId id="291" r:id="rId18"/>
    <p:sldId id="29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 Sarfaraj Ahmad" initials="MSA" lastIdx="1" clrIdx="0">
    <p:extLst>
      <p:ext uri="{19B8F6BF-5375-455C-9EA6-DF929625EA0E}">
        <p15:presenceInfo xmlns:p15="http://schemas.microsoft.com/office/powerpoint/2012/main" userId="S-1-5-21-2516201641-3849468329-3223541613-4002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78C408-397C-46E4-A350-63675CB57BB0}" type="datetimeFigureOut">
              <a:rPr lang="en-IN" smtClean="0"/>
              <a:pPr/>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0A67C-7B37-42AF-9EBA-87E826363949}" type="slidenum">
              <a:rPr lang="en-IN" smtClean="0"/>
              <a:pPr/>
              <a:t>‹#›</a:t>
            </a:fld>
            <a:endParaRPr lang="en-IN"/>
          </a:p>
        </p:txBody>
      </p:sp>
    </p:spTree>
    <p:extLst>
      <p:ext uri="{BB962C8B-B14F-4D97-AF65-F5344CB8AC3E}">
        <p14:creationId xmlns:p14="http://schemas.microsoft.com/office/powerpoint/2010/main" val="389871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78C408-397C-46E4-A350-63675CB57BB0}" type="datetimeFigureOut">
              <a:rPr lang="en-IN" smtClean="0"/>
              <a:pPr/>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0A67C-7B37-42AF-9EBA-87E826363949}" type="slidenum">
              <a:rPr lang="en-IN" smtClean="0"/>
              <a:pPr/>
              <a:t>‹#›</a:t>
            </a:fld>
            <a:endParaRPr lang="en-IN"/>
          </a:p>
        </p:txBody>
      </p:sp>
    </p:spTree>
    <p:extLst>
      <p:ext uri="{BB962C8B-B14F-4D97-AF65-F5344CB8AC3E}">
        <p14:creationId xmlns:p14="http://schemas.microsoft.com/office/powerpoint/2010/main" val="2331370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78C408-397C-46E4-A350-63675CB57BB0}" type="datetimeFigureOut">
              <a:rPr lang="en-IN" smtClean="0"/>
              <a:pPr/>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0A67C-7B37-42AF-9EBA-87E826363949}"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6501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78C408-397C-46E4-A350-63675CB57BB0}" type="datetimeFigureOut">
              <a:rPr lang="en-IN" smtClean="0"/>
              <a:pPr/>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0A67C-7B37-42AF-9EBA-87E826363949}" type="slidenum">
              <a:rPr lang="en-IN" smtClean="0"/>
              <a:pPr/>
              <a:t>‹#›</a:t>
            </a:fld>
            <a:endParaRPr lang="en-IN"/>
          </a:p>
        </p:txBody>
      </p:sp>
    </p:spTree>
    <p:extLst>
      <p:ext uri="{BB962C8B-B14F-4D97-AF65-F5344CB8AC3E}">
        <p14:creationId xmlns:p14="http://schemas.microsoft.com/office/powerpoint/2010/main" val="1270455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78C408-397C-46E4-A350-63675CB57BB0}" type="datetimeFigureOut">
              <a:rPr lang="en-IN" smtClean="0"/>
              <a:pPr/>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0A67C-7B37-42AF-9EBA-87E826363949}"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3529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78C408-397C-46E4-A350-63675CB57BB0}" type="datetimeFigureOut">
              <a:rPr lang="en-IN" smtClean="0"/>
              <a:pPr/>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0A67C-7B37-42AF-9EBA-87E826363949}" type="slidenum">
              <a:rPr lang="en-IN" smtClean="0"/>
              <a:pPr/>
              <a:t>‹#›</a:t>
            </a:fld>
            <a:endParaRPr lang="en-IN"/>
          </a:p>
        </p:txBody>
      </p:sp>
    </p:spTree>
    <p:extLst>
      <p:ext uri="{BB962C8B-B14F-4D97-AF65-F5344CB8AC3E}">
        <p14:creationId xmlns:p14="http://schemas.microsoft.com/office/powerpoint/2010/main" val="565475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8C408-397C-46E4-A350-63675CB57BB0}" type="datetimeFigureOut">
              <a:rPr lang="en-IN" smtClean="0"/>
              <a:pPr/>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0A67C-7B37-42AF-9EBA-87E826363949}" type="slidenum">
              <a:rPr lang="en-IN" smtClean="0"/>
              <a:pPr/>
              <a:t>‹#›</a:t>
            </a:fld>
            <a:endParaRPr lang="en-IN"/>
          </a:p>
        </p:txBody>
      </p:sp>
    </p:spTree>
    <p:extLst>
      <p:ext uri="{BB962C8B-B14F-4D97-AF65-F5344CB8AC3E}">
        <p14:creationId xmlns:p14="http://schemas.microsoft.com/office/powerpoint/2010/main" val="2205841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8C408-397C-46E4-A350-63675CB57BB0}" type="datetimeFigureOut">
              <a:rPr lang="en-IN" smtClean="0"/>
              <a:pPr/>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0A67C-7B37-42AF-9EBA-87E826363949}" type="slidenum">
              <a:rPr lang="en-IN" smtClean="0"/>
              <a:pPr/>
              <a:t>‹#›</a:t>
            </a:fld>
            <a:endParaRPr lang="en-IN"/>
          </a:p>
        </p:txBody>
      </p:sp>
    </p:spTree>
    <p:extLst>
      <p:ext uri="{BB962C8B-B14F-4D97-AF65-F5344CB8AC3E}">
        <p14:creationId xmlns:p14="http://schemas.microsoft.com/office/powerpoint/2010/main" val="96648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78C408-397C-46E4-A350-63675CB57BB0}" type="datetimeFigureOut">
              <a:rPr lang="en-IN" smtClean="0"/>
              <a:pPr/>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0A67C-7B37-42AF-9EBA-87E826363949}" type="slidenum">
              <a:rPr lang="en-IN" smtClean="0"/>
              <a:pPr/>
              <a:t>‹#›</a:t>
            </a:fld>
            <a:endParaRPr lang="en-IN"/>
          </a:p>
        </p:txBody>
      </p:sp>
    </p:spTree>
    <p:extLst>
      <p:ext uri="{BB962C8B-B14F-4D97-AF65-F5344CB8AC3E}">
        <p14:creationId xmlns:p14="http://schemas.microsoft.com/office/powerpoint/2010/main" val="97281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78C408-397C-46E4-A350-63675CB57BB0}" type="datetimeFigureOut">
              <a:rPr lang="en-IN" smtClean="0"/>
              <a:pPr/>
              <a:t>16-11-2023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F0A67C-7B37-42AF-9EBA-87E826363949}" type="slidenum">
              <a:rPr lang="en-IN" smtClean="0"/>
              <a:pPr/>
              <a:t>‹#›</a:t>
            </a:fld>
            <a:endParaRPr lang="en-IN"/>
          </a:p>
        </p:txBody>
      </p:sp>
    </p:spTree>
    <p:extLst>
      <p:ext uri="{BB962C8B-B14F-4D97-AF65-F5344CB8AC3E}">
        <p14:creationId xmlns:p14="http://schemas.microsoft.com/office/powerpoint/2010/main" val="175023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78C408-397C-46E4-A350-63675CB57BB0}" type="datetimeFigureOut">
              <a:rPr lang="en-IN" smtClean="0"/>
              <a:pPr/>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F0A67C-7B37-42AF-9EBA-87E826363949}" type="slidenum">
              <a:rPr lang="en-IN" smtClean="0"/>
              <a:pPr/>
              <a:t>‹#›</a:t>
            </a:fld>
            <a:endParaRPr lang="en-IN"/>
          </a:p>
        </p:txBody>
      </p:sp>
    </p:spTree>
    <p:extLst>
      <p:ext uri="{BB962C8B-B14F-4D97-AF65-F5344CB8AC3E}">
        <p14:creationId xmlns:p14="http://schemas.microsoft.com/office/powerpoint/2010/main" val="326511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78C408-397C-46E4-A350-63675CB57BB0}" type="datetimeFigureOut">
              <a:rPr lang="en-IN" smtClean="0"/>
              <a:pPr/>
              <a:t>16-11-2023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F0A67C-7B37-42AF-9EBA-87E826363949}" type="slidenum">
              <a:rPr lang="en-IN" smtClean="0"/>
              <a:pPr/>
              <a:t>‹#›</a:t>
            </a:fld>
            <a:endParaRPr lang="en-IN"/>
          </a:p>
        </p:txBody>
      </p:sp>
    </p:spTree>
    <p:extLst>
      <p:ext uri="{BB962C8B-B14F-4D97-AF65-F5344CB8AC3E}">
        <p14:creationId xmlns:p14="http://schemas.microsoft.com/office/powerpoint/2010/main" val="1522602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78C408-397C-46E4-A350-63675CB57BB0}" type="datetimeFigureOut">
              <a:rPr lang="en-IN" smtClean="0"/>
              <a:pPr/>
              <a:t>16-11-2023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F0A67C-7B37-42AF-9EBA-87E826363949}" type="slidenum">
              <a:rPr lang="en-IN" smtClean="0"/>
              <a:pPr/>
              <a:t>‹#›</a:t>
            </a:fld>
            <a:endParaRPr lang="en-IN"/>
          </a:p>
        </p:txBody>
      </p:sp>
    </p:spTree>
    <p:extLst>
      <p:ext uri="{BB962C8B-B14F-4D97-AF65-F5344CB8AC3E}">
        <p14:creationId xmlns:p14="http://schemas.microsoft.com/office/powerpoint/2010/main" val="149180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8C408-397C-46E4-A350-63675CB57BB0}" type="datetimeFigureOut">
              <a:rPr lang="en-IN" smtClean="0"/>
              <a:pPr/>
              <a:t>16-11-2023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F0A67C-7B37-42AF-9EBA-87E826363949}" type="slidenum">
              <a:rPr lang="en-IN" smtClean="0"/>
              <a:pPr/>
              <a:t>‹#›</a:t>
            </a:fld>
            <a:endParaRPr lang="en-IN"/>
          </a:p>
        </p:txBody>
      </p:sp>
    </p:spTree>
    <p:extLst>
      <p:ext uri="{BB962C8B-B14F-4D97-AF65-F5344CB8AC3E}">
        <p14:creationId xmlns:p14="http://schemas.microsoft.com/office/powerpoint/2010/main" val="333557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78C408-397C-46E4-A350-63675CB57BB0}" type="datetimeFigureOut">
              <a:rPr lang="en-IN" smtClean="0"/>
              <a:pPr/>
              <a:t>16-11-2023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F0A67C-7B37-42AF-9EBA-87E826363949}" type="slidenum">
              <a:rPr lang="en-IN" smtClean="0"/>
              <a:pPr/>
              <a:t>‹#›</a:t>
            </a:fld>
            <a:endParaRPr lang="en-IN"/>
          </a:p>
        </p:txBody>
      </p:sp>
    </p:spTree>
    <p:extLst>
      <p:ext uri="{BB962C8B-B14F-4D97-AF65-F5344CB8AC3E}">
        <p14:creationId xmlns:p14="http://schemas.microsoft.com/office/powerpoint/2010/main" val="355556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F0A67C-7B37-42AF-9EBA-87E826363949}" type="slidenum">
              <a:rPr lang="en-IN" smtClean="0"/>
              <a:pPr/>
              <a:t>‹#›</a:t>
            </a:fld>
            <a:endParaRPr lang="en-IN"/>
          </a:p>
        </p:txBody>
      </p:sp>
      <p:sp>
        <p:nvSpPr>
          <p:cNvPr id="5" name="Date Placeholder 4"/>
          <p:cNvSpPr>
            <a:spLocks noGrp="1"/>
          </p:cNvSpPr>
          <p:nvPr>
            <p:ph type="dt" sz="half" idx="10"/>
          </p:nvPr>
        </p:nvSpPr>
        <p:spPr/>
        <p:txBody>
          <a:bodyPr/>
          <a:lstStyle/>
          <a:p>
            <a:fld id="{B978C408-397C-46E4-A350-63675CB57BB0}" type="datetimeFigureOut">
              <a:rPr lang="en-IN" smtClean="0"/>
              <a:pPr/>
              <a:t>16-11-2023</a:t>
            </a:fld>
            <a:endParaRPr lang="en-IN"/>
          </a:p>
        </p:txBody>
      </p:sp>
    </p:spTree>
    <p:extLst>
      <p:ext uri="{BB962C8B-B14F-4D97-AF65-F5344CB8AC3E}">
        <p14:creationId xmlns:p14="http://schemas.microsoft.com/office/powerpoint/2010/main" val="3318055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78C408-397C-46E4-A350-63675CB57BB0}" type="datetimeFigureOut">
              <a:rPr lang="en-IN" smtClean="0"/>
              <a:pPr/>
              <a:t>16-11-2023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F0A67C-7B37-42AF-9EBA-87E826363949}" type="slidenum">
              <a:rPr lang="en-IN" smtClean="0"/>
              <a:pPr/>
              <a:t>‹#›</a:t>
            </a:fld>
            <a:endParaRPr lang="en-IN"/>
          </a:p>
        </p:txBody>
      </p:sp>
    </p:spTree>
    <p:extLst>
      <p:ext uri="{BB962C8B-B14F-4D97-AF65-F5344CB8AC3E}">
        <p14:creationId xmlns:p14="http://schemas.microsoft.com/office/powerpoint/2010/main" val="239932613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135E-FF91-4B5B-BB9A-366B1B4F6586}"/>
              </a:ext>
            </a:extLst>
          </p:cNvPr>
          <p:cNvSpPr>
            <a:spLocks noGrp="1"/>
          </p:cNvSpPr>
          <p:nvPr>
            <p:ph type="ctrTitle"/>
          </p:nvPr>
        </p:nvSpPr>
        <p:spPr>
          <a:xfrm>
            <a:off x="-858626" y="562699"/>
            <a:ext cx="10544164" cy="2866301"/>
          </a:xfrm>
        </p:spPr>
        <p:txBody>
          <a:bodyPr>
            <a:normAutofit fontScale="90000"/>
          </a:bodyPr>
          <a:lstStyle/>
          <a:p>
            <a:r>
              <a:rPr lang="en-US" dirty="0"/>
              <a:t>“State Feedback Controller for phase shifted full bridge DC-DC converter</a:t>
            </a:r>
            <a:r>
              <a:rPr lang="en-US" b="1" dirty="0"/>
              <a:t>”</a:t>
            </a:r>
            <a:br>
              <a:rPr lang="en-US" b="1" dirty="0"/>
            </a:br>
            <a:endParaRPr lang="en-IN" b="1" dirty="0"/>
          </a:p>
        </p:txBody>
      </p:sp>
      <p:sp>
        <p:nvSpPr>
          <p:cNvPr id="3" name="Subtitle 2">
            <a:extLst>
              <a:ext uri="{FF2B5EF4-FFF2-40B4-BE49-F238E27FC236}">
                <a16:creationId xmlns:a16="http://schemas.microsoft.com/office/drawing/2014/main" id="{1AA274AE-ACFF-48C9-BCB7-195F45046F03}"/>
              </a:ext>
            </a:extLst>
          </p:cNvPr>
          <p:cNvSpPr>
            <a:spLocks noGrp="1"/>
          </p:cNvSpPr>
          <p:nvPr>
            <p:ph type="subTitle" idx="1"/>
          </p:nvPr>
        </p:nvSpPr>
        <p:spPr>
          <a:xfrm>
            <a:off x="6019800" y="2811037"/>
            <a:ext cx="4279036" cy="2990588"/>
          </a:xfrm>
        </p:spPr>
        <p:txBody>
          <a:bodyPr>
            <a:normAutofit/>
          </a:bodyPr>
          <a:lstStyle/>
          <a:p>
            <a:endParaRPr lang="en-US" dirty="0"/>
          </a:p>
          <a:p>
            <a:pPr algn="l"/>
            <a:r>
              <a:rPr lang="en-IN" dirty="0"/>
              <a:t>Presented by</a:t>
            </a:r>
          </a:p>
          <a:p>
            <a:pPr algn="l"/>
            <a:r>
              <a:rPr lang="en-IN" dirty="0" err="1"/>
              <a:t>Sarfaraj</a:t>
            </a:r>
            <a:r>
              <a:rPr lang="en-IN" dirty="0"/>
              <a:t> Ahmed (Roll No.231040069</a:t>
            </a:r>
          </a:p>
          <a:p>
            <a:pPr algn="just"/>
            <a:r>
              <a:rPr lang="en-IN" dirty="0" err="1"/>
              <a:t>Naveenkumar</a:t>
            </a:r>
            <a:r>
              <a:rPr lang="en-IN" dirty="0"/>
              <a:t> V(Roll No.190536)</a:t>
            </a:r>
          </a:p>
          <a:p>
            <a:pPr algn="l"/>
            <a:r>
              <a:rPr lang="en-IN" dirty="0"/>
              <a:t>Visvesh Subramani(Roll No.190984)</a:t>
            </a:r>
          </a:p>
          <a:p>
            <a:pPr algn="l"/>
            <a:r>
              <a:rPr lang="en-IN" dirty="0"/>
              <a:t>Aditi Arya(Roll No.190056)</a:t>
            </a:r>
          </a:p>
        </p:txBody>
      </p:sp>
      <p:pic>
        <p:nvPicPr>
          <p:cNvPr id="5" name="Picture 4">
            <a:extLst>
              <a:ext uri="{FF2B5EF4-FFF2-40B4-BE49-F238E27FC236}">
                <a16:creationId xmlns:a16="http://schemas.microsoft.com/office/drawing/2014/main" id="{95BE9BCB-D224-4EE6-A966-FE758B3C5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260" y="2950665"/>
            <a:ext cx="2858016" cy="1843277"/>
          </a:xfrm>
          <a:prstGeom prst="rect">
            <a:avLst/>
          </a:prstGeom>
        </p:spPr>
      </p:pic>
      <p:sp>
        <p:nvSpPr>
          <p:cNvPr id="6" name="TextBox 5">
            <a:extLst>
              <a:ext uri="{FF2B5EF4-FFF2-40B4-BE49-F238E27FC236}">
                <a16:creationId xmlns:a16="http://schemas.microsoft.com/office/drawing/2014/main" id="{D1FA6F60-8B5D-4FB6-84DC-A09C58196BFA}"/>
              </a:ext>
            </a:extLst>
          </p:cNvPr>
          <p:cNvSpPr txBox="1"/>
          <p:nvPr/>
        </p:nvSpPr>
        <p:spPr>
          <a:xfrm>
            <a:off x="11472332" y="299648"/>
            <a:ext cx="453970" cy="707886"/>
          </a:xfrm>
          <a:prstGeom prst="rect">
            <a:avLst/>
          </a:prstGeom>
          <a:noFill/>
        </p:spPr>
        <p:txBody>
          <a:bodyPr wrap="none" rtlCol="0">
            <a:spAutoFit/>
          </a:bodyPr>
          <a:lstStyle/>
          <a:p>
            <a:r>
              <a:rPr lang="en-US" sz="4000" dirty="0"/>
              <a:t>1</a:t>
            </a:r>
            <a:endParaRPr lang="en-IN" sz="4000" dirty="0"/>
          </a:p>
        </p:txBody>
      </p:sp>
    </p:spTree>
    <p:extLst>
      <p:ext uri="{BB962C8B-B14F-4D97-AF65-F5344CB8AC3E}">
        <p14:creationId xmlns:p14="http://schemas.microsoft.com/office/powerpoint/2010/main" val="3924303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showing a curve&#10;&#10;Description automatically generated">
            <a:extLst>
              <a:ext uri="{FF2B5EF4-FFF2-40B4-BE49-F238E27FC236}">
                <a16:creationId xmlns:a16="http://schemas.microsoft.com/office/drawing/2014/main" id="{433F7612-B89E-754B-5E42-3292D55BB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442" y="3349101"/>
            <a:ext cx="6639038" cy="3096087"/>
          </a:xfrm>
          <a:prstGeom prst="rect">
            <a:avLst/>
          </a:prstGeom>
        </p:spPr>
      </p:pic>
      <p:pic>
        <p:nvPicPr>
          <p:cNvPr id="4" name="Picture 3" descr="A diagram of a bode diagram&#10;&#10;Description automatically generated">
            <a:extLst>
              <a:ext uri="{FF2B5EF4-FFF2-40B4-BE49-F238E27FC236}">
                <a16:creationId xmlns:a16="http://schemas.microsoft.com/office/drawing/2014/main" id="{3CB75F1B-B8C0-DB60-31C6-3D39975E5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42" y="82119"/>
            <a:ext cx="6639038" cy="3096087"/>
          </a:xfrm>
          <a:prstGeom prst="rect">
            <a:avLst/>
          </a:prstGeom>
        </p:spPr>
      </p:pic>
      <p:sp>
        <p:nvSpPr>
          <p:cNvPr id="5" name="TextBox 4">
            <a:extLst>
              <a:ext uri="{FF2B5EF4-FFF2-40B4-BE49-F238E27FC236}">
                <a16:creationId xmlns:a16="http://schemas.microsoft.com/office/drawing/2014/main" id="{9EB33E2E-4B04-26E6-D847-D449E701F6F3}"/>
              </a:ext>
            </a:extLst>
          </p:cNvPr>
          <p:cNvSpPr txBox="1"/>
          <p:nvPr/>
        </p:nvSpPr>
        <p:spPr>
          <a:xfrm>
            <a:off x="7608162" y="736847"/>
            <a:ext cx="2565647" cy="1754326"/>
          </a:xfrm>
          <a:prstGeom prst="rect">
            <a:avLst/>
          </a:prstGeom>
          <a:noFill/>
        </p:spPr>
        <p:txBody>
          <a:bodyPr wrap="square" rtlCol="0">
            <a:spAutoFit/>
          </a:bodyPr>
          <a:lstStyle/>
          <a:p>
            <a:r>
              <a:rPr lang="en-US" dirty="0"/>
              <a:t>a) Initial bode plot</a:t>
            </a:r>
          </a:p>
          <a:p>
            <a:r>
              <a:rPr lang="en-US" dirty="0"/>
              <a:t>    </a:t>
            </a:r>
          </a:p>
          <a:p>
            <a:r>
              <a:rPr lang="en-US" dirty="0"/>
              <a:t>(blue-before pole placement)</a:t>
            </a:r>
          </a:p>
          <a:p>
            <a:r>
              <a:rPr lang="en-US" dirty="0"/>
              <a:t>(red-after pole placement)</a:t>
            </a:r>
            <a:endParaRPr lang="en-IN" dirty="0"/>
          </a:p>
        </p:txBody>
      </p:sp>
      <p:sp>
        <p:nvSpPr>
          <p:cNvPr id="7" name="TextBox 6">
            <a:extLst>
              <a:ext uri="{FF2B5EF4-FFF2-40B4-BE49-F238E27FC236}">
                <a16:creationId xmlns:a16="http://schemas.microsoft.com/office/drawing/2014/main" id="{D86A3691-9BF5-D11F-B89F-C9BA5E927C92}"/>
              </a:ext>
            </a:extLst>
          </p:cNvPr>
          <p:cNvSpPr txBox="1"/>
          <p:nvPr/>
        </p:nvSpPr>
        <p:spPr>
          <a:xfrm>
            <a:off x="7608163" y="3784107"/>
            <a:ext cx="2565647" cy="2031325"/>
          </a:xfrm>
          <a:prstGeom prst="rect">
            <a:avLst/>
          </a:prstGeom>
          <a:noFill/>
        </p:spPr>
        <p:txBody>
          <a:bodyPr wrap="square" rtlCol="0">
            <a:spAutoFit/>
          </a:bodyPr>
          <a:lstStyle/>
          <a:p>
            <a:r>
              <a:rPr lang="en-US" dirty="0"/>
              <a:t>b) Response after pole     placement</a:t>
            </a:r>
          </a:p>
          <a:p>
            <a:r>
              <a:rPr lang="en-US" dirty="0"/>
              <a:t>Design constraints</a:t>
            </a:r>
          </a:p>
          <a:p>
            <a:pPr marL="285750" indent="-285750">
              <a:buFont typeface="Arial" panose="020B0604020202020204" pitchFamily="34" charset="0"/>
              <a:buChar char="•"/>
            </a:pPr>
            <a:r>
              <a:rPr lang="en-US" dirty="0"/>
              <a:t> 1ms settling time</a:t>
            </a:r>
          </a:p>
          <a:p>
            <a:pPr marL="285750" indent="-285750">
              <a:buFont typeface="Arial" panose="020B0604020202020204" pitchFamily="34" charset="0"/>
              <a:buChar char="•"/>
            </a:pPr>
            <a:r>
              <a:rPr lang="en-US" dirty="0"/>
              <a:t>&lt;10% peak offshoot</a:t>
            </a:r>
          </a:p>
          <a:p>
            <a:pPr marL="285750" indent="-285750">
              <a:buFont typeface="Arial" panose="020B0604020202020204" pitchFamily="34" charset="0"/>
              <a:buChar char="•"/>
            </a:pPr>
            <a:r>
              <a:rPr lang="en-US" dirty="0"/>
              <a:t>Gain = 1</a:t>
            </a:r>
          </a:p>
          <a:p>
            <a:endParaRPr lang="en-IN" dirty="0"/>
          </a:p>
        </p:txBody>
      </p:sp>
    </p:spTree>
    <p:extLst>
      <p:ext uri="{BB962C8B-B14F-4D97-AF65-F5344CB8AC3E}">
        <p14:creationId xmlns:p14="http://schemas.microsoft.com/office/powerpoint/2010/main" val="135316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iagram of a computer&#10;&#10;Description automatically generated">
            <a:extLst>
              <a:ext uri="{FF2B5EF4-FFF2-40B4-BE49-F238E27FC236}">
                <a16:creationId xmlns:a16="http://schemas.microsoft.com/office/drawing/2014/main" id="{2D8751DB-ABDF-BECC-D2FB-27610AA36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715" y="3085317"/>
            <a:ext cx="5829300" cy="2486025"/>
          </a:xfrm>
          <a:prstGeom prst="rect">
            <a:avLst/>
          </a:prstGeom>
        </p:spPr>
      </p:pic>
      <p:pic>
        <p:nvPicPr>
          <p:cNvPr id="10" name="Picture 9" descr="A diagram of a circuit&#10;&#10;Description automatically generated">
            <a:extLst>
              <a:ext uri="{FF2B5EF4-FFF2-40B4-BE49-F238E27FC236}">
                <a16:creationId xmlns:a16="http://schemas.microsoft.com/office/drawing/2014/main" id="{F8016630-9330-CC21-905B-989257BB3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88" y="406029"/>
            <a:ext cx="6676908" cy="2560908"/>
          </a:xfrm>
          <a:prstGeom prst="rect">
            <a:avLst/>
          </a:prstGeom>
        </p:spPr>
      </p:pic>
      <p:sp>
        <p:nvSpPr>
          <p:cNvPr id="11" name="TextBox 10">
            <a:extLst>
              <a:ext uri="{FF2B5EF4-FFF2-40B4-BE49-F238E27FC236}">
                <a16:creationId xmlns:a16="http://schemas.microsoft.com/office/drawing/2014/main" id="{3792E8A0-E58F-BF5A-1308-05F13E58483A}"/>
              </a:ext>
            </a:extLst>
          </p:cNvPr>
          <p:cNvSpPr txBox="1"/>
          <p:nvPr/>
        </p:nvSpPr>
        <p:spPr>
          <a:xfrm>
            <a:off x="7237379" y="1317151"/>
            <a:ext cx="2227634" cy="369332"/>
          </a:xfrm>
          <a:prstGeom prst="rect">
            <a:avLst/>
          </a:prstGeom>
          <a:noFill/>
        </p:spPr>
        <p:txBody>
          <a:bodyPr wrap="square" rtlCol="0">
            <a:spAutoFit/>
          </a:bodyPr>
          <a:lstStyle/>
          <a:p>
            <a:r>
              <a:rPr lang="en-US" dirty="0"/>
              <a:t>a)PSFB converter</a:t>
            </a:r>
            <a:endParaRPr lang="en-IN" dirty="0"/>
          </a:p>
        </p:txBody>
      </p:sp>
      <p:sp>
        <p:nvSpPr>
          <p:cNvPr id="12" name="TextBox 11">
            <a:extLst>
              <a:ext uri="{FF2B5EF4-FFF2-40B4-BE49-F238E27FC236}">
                <a16:creationId xmlns:a16="http://schemas.microsoft.com/office/drawing/2014/main" id="{2EE38D65-2182-434C-A9F7-17EFBFF06E9D}"/>
              </a:ext>
            </a:extLst>
          </p:cNvPr>
          <p:cNvSpPr txBox="1"/>
          <p:nvPr/>
        </p:nvSpPr>
        <p:spPr>
          <a:xfrm>
            <a:off x="7237379" y="4143664"/>
            <a:ext cx="2227634" cy="369332"/>
          </a:xfrm>
          <a:prstGeom prst="rect">
            <a:avLst/>
          </a:prstGeom>
          <a:noFill/>
        </p:spPr>
        <p:txBody>
          <a:bodyPr wrap="square" rtlCol="0">
            <a:spAutoFit/>
          </a:bodyPr>
          <a:lstStyle/>
          <a:p>
            <a:r>
              <a:rPr lang="en-US" dirty="0"/>
              <a:t>b)PWM generator</a:t>
            </a:r>
            <a:endParaRPr lang="en-IN" dirty="0"/>
          </a:p>
        </p:txBody>
      </p:sp>
    </p:spTree>
    <p:extLst>
      <p:ext uri="{BB962C8B-B14F-4D97-AF65-F5344CB8AC3E}">
        <p14:creationId xmlns:p14="http://schemas.microsoft.com/office/powerpoint/2010/main" val="134683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6F915-CE24-A145-1863-AE332D6BAACF}"/>
              </a:ext>
            </a:extLst>
          </p:cNvPr>
          <p:cNvSpPr txBox="1"/>
          <p:nvPr/>
        </p:nvSpPr>
        <p:spPr>
          <a:xfrm>
            <a:off x="816746" y="319596"/>
            <a:ext cx="7306322" cy="800219"/>
          </a:xfrm>
          <a:prstGeom prst="rect">
            <a:avLst/>
          </a:prstGeom>
          <a:noFill/>
        </p:spPr>
        <p:txBody>
          <a:bodyPr wrap="square" rtlCol="0">
            <a:spAutoFit/>
          </a:bodyPr>
          <a:lstStyle/>
          <a:p>
            <a:r>
              <a:rPr lang="en-US" sz="2800" b="1" dirty="0">
                <a:solidFill>
                  <a:schemeClr val="accent1"/>
                </a:solidFill>
                <a:latin typeface="+mj-lt"/>
                <a:ea typeface="+mj-ea"/>
                <a:cs typeface="+mj-cs"/>
              </a:rPr>
              <a:t>4.DESIGN OF LUENBERGER OBSERVER</a:t>
            </a:r>
          </a:p>
          <a:p>
            <a:endParaRPr lang="en-IN" dirty="0"/>
          </a:p>
        </p:txBody>
      </p:sp>
      <p:pic>
        <p:nvPicPr>
          <p:cNvPr id="4" name="Picture 3" descr="A diagram of a block diagram&#10;&#10;Description automatically generated">
            <a:extLst>
              <a:ext uri="{FF2B5EF4-FFF2-40B4-BE49-F238E27FC236}">
                <a16:creationId xmlns:a16="http://schemas.microsoft.com/office/drawing/2014/main" id="{7E66FD31-20AD-1E95-B9D3-2C0C3BAE5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746" y="1053853"/>
            <a:ext cx="7896225" cy="3276600"/>
          </a:xfrm>
          <a:prstGeom prst="rect">
            <a:avLst/>
          </a:prstGeom>
        </p:spPr>
      </p:pic>
      <p:sp>
        <p:nvSpPr>
          <p:cNvPr id="5" name="TextBox 4">
            <a:extLst>
              <a:ext uri="{FF2B5EF4-FFF2-40B4-BE49-F238E27FC236}">
                <a16:creationId xmlns:a16="http://schemas.microsoft.com/office/drawing/2014/main" id="{9662360F-54F3-29E1-CA20-0915FEF2A6D3}"/>
              </a:ext>
            </a:extLst>
          </p:cNvPr>
          <p:cNvSpPr txBox="1"/>
          <p:nvPr/>
        </p:nvSpPr>
        <p:spPr>
          <a:xfrm>
            <a:off x="594804" y="4589874"/>
            <a:ext cx="91440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Poles in this </a:t>
            </a:r>
            <a:r>
              <a:rPr lang="en-US" dirty="0" err="1"/>
              <a:t>luenberger</a:t>
            </a:r>
            <a:r>
              <a:rPr lang="en-US" dirty="0"/>
              <a:t> observer are selected  converges 10x faster than the k matrix.</a:t>
            </a:r>
            <a:endParaRPr lang="en-IN" dirty="0"/>
          </a:p>
        </p:txBody>
      </p:sp>
    </p:spTree>
    <p:extLst>
      <p:ext uri="{BB962C8B-B14F-4D97-AF65-F5344CB8AC3E}">
        <p14:creationId xmlns:p14="http://schemas.microsoft.com/office/powerpoint/2010/main" val="264102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B30C03-D66A-F7BB-19DD-41EDC4A22E0E}"/>
              </a:ext>
            </a:extLst>
          </p:cNvPr>
          <p:cNvSpPr txBox="1"/>
          <p:nvPr/>
        </p:nvSpPr>
        <p:spPr>
          <a:xfrm>
            <a:off x="177552" y="399495"/>
            <a:ext cx="10404629" cy="800219"/>
          </a:xfrm>
          <a:prstGeom prst="rect">
            <a:avLst/>
          </a:prstGeom>
          <a:noFill/>
        </p:spPr>
        <p:txBody>
          <a:bodyPr wrap="square" rtlCol="0">
            <a:spAutoFit/>
          </a:bodyPr>
          <a:lstStyle/>
          <a:p>
            <a:r>
              <a:rPr lang="en-US" sz="2800" b="1" dirty="0">
                <a:solidFill>
                  <a:schemeClr val="accent1"/>
                </a:solidFill>
                <a:latin typeface="+mj-lt"/>
                <a:ea typeface="+mj-ea"/>
                <a:cs typeface="+mj-cs"/>
              </a:rPr>
              <a:t>5.JUSTIFICATION OF THE PERFORMANCE OF THE OBSERVER</a:t>
            </a:r>
          </a:p>
          <a:p>
            <a:endParaRPr lang="en-IN" dirty="0"/>
          </a:p>
        </p:txBody>
      </p:sp>
      <p:sp>
        <p:nvSpPr>
          <p:cNvPr id="6" name="TextBox 5">
            <a:extLst>
              <a:ext uri="{FF2B5EF4-FFF2-40B4-BE49-F238E27FC236}">
                <a16:creationId xmlns:a16="http://schemas.microsoft.com/office/drawing/2014/main" id="{651F055B-9724-F8A1-9BB7-EC11CE0B2F73}"/>
              </a:ext>
            </a:extLst>
          </p:cNvPr>
          <p:cNvSpPr txBox="1"/>
          <p:nvPr/>
        </p:nvSpPr>
        <p:spPr>
          <a:xfrm>
            <a:off x="6968971" y="1473693"/>
            <a:ext cx="3231472" cy="1754326"/>
          </a:xfrm>
          <a:prstGeom prst="rect">
            <a:avLst/>
          </a:prstGeom>
          <a:noFill/>
        </p:spPr>
        <p:txBody>
          <a:bodyPr wrap="square" rtlCol="0">
            <a:spAutoFit/>
          </a:bodyPr>
          <a:lstStyle/>
          <a:p>
            <a:r>
              <a:rPr lang="en-US" dirty="0" err="1"/>
              <a:t>Luenberger</a:t>
            </a:r>
            <a:r>
              <a:rPr lang="en-US" dirty="0"/>
              <a:t> response</a:t>
            </a:r>
          </a:p>
          <a:p>
            <a:pPr marL="285750" indent="-285750">
              <a:buFont typeface="Arial" panose="020B0604020202020204" pitchFamily="34" charset="0"/>
              <a:buChar char="•"/>
            </a:pPr>
            <a:r>
              <a:rPr lang="en-US" dirty="0"/>
              <a:t>We can see from this graph that the output converges to expected output and error converges to zero</a:t>
            </a:r>
            <a:endParaRPr lang="en-IN" dirty="0"/>
          </a:p>
        </p:txBody>
      </p:sp>
      <p:pic>
        <p:nvPicPr>
          <p:cNvPr id="5" name="Picture 4">
            <a:extLst>
              <a:ext uri="{FF2B5EF4-FFF2-40B4-BE49-F238E27FC236}">
                <a16:creationId xmlns:a16="http://schemas.microsoft.com/office/drawing/2014/main" id="{10667FEF-DC13-BE07-9F88-600BEE947C07}"/>
              </a:ext>
            </a:extLst>
          </p:cNvPr>
          <p:cNvPicPr>
            <a:picLocks noChangeAspect="1"/>
          </p:cNvPicPr>
          <p:nvPr/>
        </p:nvPicPr>
        <p:blipFill>
          <a:blip r:embed="rId2"/>
          <a:stretch>
            <a:fillRect/>
          </a:stretch>
        </p:blipFill>
        <p:spPr>
          <a:xfrm>
            <a:off x="322409" y="953433"/>
            <a:ext cx="6460131" cy="5103170"/>
          </a:xfrm>
          <a:prstGeom prst="rect">
            <a:avLst/>
          </a:prstGeom>
        </p:spPr>
      </p:pic>
    </p:spTree>
    <p:extLst>
      <p:ext uri="{BB962C8B-B14F-4D97-AF65-F5344CB8AC3E}">
        <p14:creationId xmlns:p14="http://schemas.microsoft.com/office/powerpoint/2010/main" val="3593739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E27BD50-8850-3AC2-A550-70FCE6B46A12}"/>
              </a:ext>
            </a:extLst>
          </p:cNvPr>
          <p:cNvGraphicFramePr>
            <a:graphicFrameLocks noGrp="1"/>
          </p:cNvGraphicFramePr>
          <p:nvPr>
            <p:extLst>
              <p:ext uri="{D42A27DB-BD31-4B8C-83A1-F6EECF244321}">
                <p14:modId xmlns:p14="http://schemas.microsoft.com/office/powerpoint/2010/main" val="1116930778"/>
              </p:ext>
            </p:extLst>
          </p:nvPr>
        </p:nvGraphicFramePr>
        <p:xfrm>
          <a:off x="714159" y="1342345"/>
          <a:ext cx="8567938" cy="3548718"/>
        </p:xfrm>
        <a:graphic>
          <a:graphicData uri="http://schemas.openxmlformats.org/drawingml/2006/table">
            <a:tbl>
              <a:tblPr firstRow="1" bandRow="1">
                <a:tableStyleId>{5C22544A-7EE6-4342-B048-85BDC9FD1C3A}</a:tableStyleId>
              </a:tblPr>
              <a:tblGrid>
                <a:gridCol w="4283969">
                  <a:extLst>
                    <a:ext uri="{9D8B030D-6E8A-4147-A177-3AD203B41FA5}">
                      <a16:colId xmlns:a16="http://schemas.microsoft.com/office/drawing/2014/main" val="2833724521"/>
                    </a:ext>
                  </a:extLst>
                </a:gridCol>
                <a:gridCol w="4283969">
                  <a:extLst>
                    <a:ext uri="{9D8B030D-6E8A-4147-A177-3AD203B41FA5}">
                      <a16:colId xmlns:a16="http://schemas.microsoft.com/office/drawing/2014/main" val="3128580154"/>
                    </a:ext>
                  </a:extLst>
                </a:gridCol>
              </a:tblGrid>
              <a:tr h="333634">
                <a:tc>
                  <a:txBody>
                    <a:bodyPr/>
                    <a:lstStyle/>
                    <a:p>
                      <a:r>
                        <a:rPr lang="en-US" dirty="0"/>
                        <a:t>INPUTS</a:t>
                      </a:r>
                      <a:endParaRPr lang="en-IN" dirty="0"/>
                    </a:p>
                  </a:txBody>
                  <a:tcPr/>
                </a:tc>
                <a:tc>
                  <a:txBody>
                    <a:bodyPr/>
                    <a:lstStyle/>
                    <a:p>
                      <a:r>
                        <a:rPr lang="en-US" dirty="0"/>
                        <a:t>VALUES</a:t>
                      </a:r>
                      <a:endParaRPr lang="en-IN" dirty="0"/>
                    </a:p>
                  </a:txBody>
                  <a:tcPr/>
                </a:tc>
                <a:extLst>
                  <a:ext uri="{0D108BD9-81ED-4DB2-BD59-A6C34878D82A}">
                    <a16:rowId xmlns:a16="http://schemas.microsoft.com/office/drawing/2014/main" val="2873838194"/>
                  </a:ext>
                </a:extLst>
              </a:tr>
              <a:tr h="333634">
                <a:tc>
                  <a:txBody>
                    <a:bodyPr/>
                    <a:lstStyle/>
                    <a:p>
                      <a:r>
                        <a:rPr lang="en-US" dirty="0"/>
                        <a:t>Load Resistance (</a:t>
                      </a:r>
                      <a:r>
                        <a:rPr lang="en-US" dirty="0" err="1"/>
                        <a:t>R_i</a:t>
                      </a:r>
                      <a:r>
                        <a:rPr lang="en-US" dirty="0"/>
                        <a:t>)</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1346962468"/>
                  </a:ext>
                </a:extLst>
              </a:tr>
              <a:tr h="439758">
                <a:tc>
                  <a:txBody>
                    <a:bodyPr/>
                    <a:lstStyle/>
                    <a:p>
                      <a:r>
                        <a:rPr lang="en-US" dirty="0"/>
                        <a:t>Transformer Leakage Inductance(</a:t>
                      </a:r>
                      <a:r>
                        <a:rPr lang="en-US" dirty="0" err="1"/>
                        <a:t>L_lk</a:t>
                      </a:r>
                      <a:r>
                        <a:rPr lang="en-US" dirty="0"/>
                        <a:t>)</a:t>
                      </a:r>
                      <a:endParaRPr lang="en-IN" dirty="0"/>
                    </a:p>
                  </a:txBody>
                  <a:tcPr/>
                </a:tc>
                <a:tc>
                  <a:txBody>
                    <a:bodyPr/>
                    <a:lstStyle/>
                    <a:p>
                      <a:r>
                        <a:rPr lang="en-US" dirty="0"/>
                        <a:t>5x10^-6</a:t>
                      </a:r>
                      <a:endParaRPr lang="en-IN" dirty="0"/>
                    </a:p>
                  </a:txBody>
                  <a:tcPr/>
                </a:tc>
                <a:extLst>
                  <a:ext uri="{0D108BD9-81ED-4DB2-BD59-A6C34878D82A}">
                    <a16:rowId xmlns:a16="http://schemas.microsoft.com/office/drawing/2014/main" val="3819326486"/>
                  </a:ext>
                </a:extLst>
              </a:tr>
              <a:tr h="333634">
                <a:tc>
                  <a:txBody>
                    <a:bodyPr/>
                    <a:lstStyle/>
                    <a:p>
                      <a:r>
                        <a:rPr lang="en-US" dirty="0"/>
                        <a:t>Switching frequency(F_s)</a:t>
                      </a:r>
                      <a:endParaRPr lang="en-IN" dirty="0"/>
                    </a:p>
                  </a:txBody>
                  <a:tcPr/>
                </a:tc>
                <a:tc>
                  <a:txBody>
                    <a:bodyPr/>
                    <a:lstStyle/>
                    <a:p>
                      <a:r>
                        <a:rPr lang="en-US" dirty="0"/>
                        <a:t>20000</a:t>
                      </a:r>
                      <a:endParaRPr lang="en-IN" dirty="0"/>
                    </a:p>
                  </a:txBody>
                  <a:tcPr/>
                </a:tc>
                <a:extLst>
                  <a:ext uri="{0D108BD9-81ED-4DB2-BD59-A6C34878D82A}">
                    <a16:rowId xmlns:a16="http://schemas.microsoft.com/office/drawing/2014/main" val="209020273"/>
                  </a:ext>
                </a:extLst>
              </a:tr>
              <a:tr h="333634">
                <a:tc>
                  <a:txBody>
                    <a:bodyPr/>
                    <a:lstStyle/>
                    <a:p>
                      <a:r>
                        <a:rPr lang="en-US" dirty="0"/>
                        <a:t>DC Input(</a:t>
                      </a:r>
                      <a:r>
                        <a:rPr lang="en-US" dirty="0" err="1"/>
                        <a:t>V_d</a:t>
                      </a:r>
                      <a:r>
                        <a:rPr lang="en-US" dirty="0"/>
                        <a:t>)</a:t>
                      </a:r>
                      <a:endParaRPr lang="en-IN" dirty="0"/>
                    </a:p>
                  </a:txBody>
                  <a:tcPr/>
                </a:tc>
                <a:tc>
                  <a:txBody>
                    <a:bodyPr/>
                    <a:lstStyle/>
                    <a:p>
                      <a:r>
                        <a:rPr lang="en-US" dirty="0"/>
                        <a:t>400</a:t>
                      </a:r>
                      <a:endParaRPr lang="en-IN" dirty="0"/>
                    </a:p>
                  </a:txBody>
                  <a:tcPr/>
                </a:tc>
                <a:extLst>
                  <a:ext uri="{0D108BD9-81ED-4DB2-BD59-A6C34878D82A}">
                    <a16:rowId xmlns:a16="http://schemas.microsoft.com/office/drawing/2014/main" val="2592154935"/>
                  </a:ext>
                </a:extLst>
              </a:tr>
              <a:tr h="333634">
                <a:tc>
                  <a:txBody>
                    <a:bodyPr/>
                    <a:lstStyle/>
                    <a:p>
                      <a:r>
                        <a:rPr lang="en-US" dirty="0"/>
                        <a:t>LC Filter(L)</a:t>
                      </a:r>
                      <a:endParaRPr lang="en-IN" dirty="0"/>
                    </a:p>
                  </a:txBody>
                  <a:tcPr/>
                </a:tc>
                <a:tc>
                  <a:txBody>
                    <a:bodyPr/>
                    <a:lstStyle/>
                    <a:p>
                      <a:r>
                        <a:rPr lang="en-US" dirty="0"/>
                        <a:t>10^-4</a:t>
                      </a:r>
                      <a:endParaRPr lang="en-IN" dirty="0"/>
                    </a:p>
                  </a:txBody>
                  <a:tcPr/>
                </a:tc>
                <a:extLst>
                  <a:ext uri="{0D108BD9-81ED-4DB2-BD59-A6C34878D82A}">
                    <a16:rowId xmlns:a16="http://schemas.microsoft.com/office/drawing/2014/main" val="497522944"/>
                  </a:ext>
                </a:extLst>
              </a:tr>
              <a:tr h="333634">
                <a:tc>
                  <a:txBody>
                    <a:bodyPr/>
                    <a:lstStyle/>
                    <a:p>
                      <a:r>
                        <a:rPr lang="en-US" dirty="0"/>
                        <a:t>LC Filter Capacitance(C)</a:t>
                      </a:r>
                      <a:endParaRPr lang="en-IN" dirty="0"/>
                    </a:p>
                  </a:txBody>
                  <a:tcPr/>
                </a:tc>
                <a:tc>
                  <a:txBody>
                    <a:bodyPr/>
                    <a:lstStyle/>
                    <a:p>
                      <a:r>
                        <a:rPr lang="en-US" dirty="0"/>
                        <a:t>10^-4</a:t>
                      </a:r>
                      <a:endParaRPr lang="en-IN" dirty="0"/>
                    </a:p>
                  </a:txBody>
                  <a:tcPr/>
                </a:tc>
                <a:extLst>
                  <a:ext uri="{0D108BD9-81ED-4DB2-BD59-A6C34878D82A}">
                    <a16:rowId xmlns:a16="http://schemas.microsoft.com/office/drawing/2014/main" val="1163950221"/>
                  </a:ext>
                </a:extLst>
              </a:tr>
              <a:tr h="589844">
                <a:tc>
                  <a:txBody>
                    <a:bodyPr/>
                    <a:lstStyle/>
                    <a:p>
                      <a:r>
                        <a:rPr lang="en-US" dirty="0"/>
                        <a:t>Resistor in series with LC Filter (</a:t>
                      </a:r>
                      <a:r>
                        <a:rPr lang="en-US" dirty="0" err="1"/>
                        <a:t>R_eq</a:t>
                      </a:r>
                      <a:r>
                        <a:rPr lang="en-US" dirty="0"/>
                        <a:t>)</a:t>
                      </a:r>
                    </a:p>
                    <a:p>
                      <a:r>
                        <a:rPr lang="en-US" dirty="0"/>
                        <a:t>(Used to model duty cycle drop du to transformer leakage inductance)</a:t>
                      </a:r>
                      <a:endParaRPr lang="en-IN" dirty="0"/>
                    </a:p>
                  </a:txBody>
                  <a:tcPr/>
                </a:tc>
                <a:tc>
                  <a:txBody>
                    <a:bodyPr/>
                    <a:lstStyle/>
                    <a:p>
                      <a:r>
                        <a:rPr lang="pt-BR" sz="1800" b="0" i="0" u="none" strike="noStrike" baseline="0" dirty="0">
                          <a:solidFill>
                            <a:srgbClr val="000000"/>
                          </a:solidFill>
                          <a:latin typeface="+mn-lt"/>
                        </a:rPr>
                        <a:t>4*L_lk*f_s*n^2</a:t>
                      </a:r>
                      <a:endParaRPr lang="en-IN" dirty="0">
                        <a:latin typeface="+mn-lt"/>
                      </a:endParaRPr>
                    </a:p>
                  </a:txBody>
                  <a:tcPr/>
                </a:tc>
                <a:extLst>
                  <a:ext uri="{0D108BD9-81ED-4DB2-BD59-A6C34878D82A}">
                    <a16:rowId xmlns:a16="http://schemas.microsoft.com/office/drawing/2014/main" val="2060696207"/>
                  </a:ext>
                </a:extLst>
              </a:tr>
            </a:tbl>
          </a:graphicData>
        </a:graphic>
      </p:graphicFrame>
      <p:sp>
        <p:nvSpPr>
          <p:cNvPr id="3" name="TextBox 2">
            <a:extLst>
              <a:ext uri="{FF2B5EF4-FFF2-40B4-BE49-F238E27FC236}">
                <a16:creationId xmlns:a16="http://schemas.microsoft.com/office/drawing/2014/main" id="{36887C80-8D57-CADD-52A0-815375D2F644}"/>
              </a:ext>
            </a:extLst>
          </p:cNvPr>
          <p:cNvSpPr txBox="1"/>
          <p:nvPr/>
        </p:nvSpPr>
        <p:spPr>
          <a:xfrm>
            <a:off x="781235" y="381740"/>
            <a:ext cx="6116715" cy="369332"/>
          </a:xfrm>
          <a:prstGeom prst="rect">
            <a:avLst/>
          </a:prstGeom>
          <a:noFill/>
        </p:spPr>
        <p:txBody>
          <a:bodyPr wrap="square" rtlCol="0">
            <a:spAutoFit/>
          </a:bodyPr>
          <a:lstStyle/>
          <a:p>
            <a:r>
              <a:rPr lang="en-US" dirty="0"/>
              <a:t>INPUTS </a:t>
            </a:r>
            <a:endParaRPr lang="en-IN" dirty="0"/>
          </a:p>
        </p:txBody>
      </p:sp>
    </p:spTree>
    <p:extLst>
      <p:ext uri="{BB962C8B-B14F-4D97-AF65-F5344CB8AC3E}">
        <p14:creationId xmlns:p14="http://schemas.microsoft.com/office/powerpoint/2010/main" val="3613280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9D304-D7E2-CECA-6F7B-135792BC32DB}"/>
              </a:ext>
            </a:extLst>
          </p:cNvPr>
          <p:cNvSpPr txBox="1"/>
          <p:nvPr/>
        </p:nvSpPr>
        <p:spPr>
          <a:xfrm>
            <a:off x="1012054" y="230819"/>
            <a:ext cx="6312024" cy="646331"/>
          </a:xfrm>
          <a:prstGeom prst="rect">
            <a:avLst/>
          </a:prstGeom>
          <a:noFill/>
        </p:spPr>
        <p:txBody>
          <a:bodyPr wrap="square" rtlCol="0">
            <a:spAutoFit/>
          </a:bodyPr>
          <a:lstStyle/>
          <a:p>
            <a:endParaRPr lang="en-US" sz="1800" b="1" dirty="0">
              <a:solidFill>
                <a:schemeClr val="accent1"/>
              </a:solidFill>
              <a:latin typeface="+mj-lt"/>
              <a:ea typeface="+mj-ea"/>
              <a:cs typeface="+mj-cs"/>
            </a:endParaRPr>
          </a:p>
          <a:p>
            <a:endParaRPr lang="en-IN" dirty="0"/>
          </a:p>
        </p:txBody>
      </p:sp>
      <p:sp>
        <p:nvSpPr>
          <p:cNvPr id="3" name="TextBox 2">
            <a:extLst>
              <a:ext uri="{FF2B5EF4-FFF2-40B4-BE49-F238E27FC236}">
                <a16:creationId xmlns:a16="http://schemas.microsoft.com/office/drawing/2014/main" id="{86BF5540-56C4-0945-C3D9-F1A94F54BA0A}"/>
              </a:ext>
            </a:extLst>
          </p:cNvPr>
          <p:cNvSpPr txBox="1"/>
          <p:nvPr/>
        </p:nvSpPr>
        <p:spPr>
          <a:xfrm>
            <a:off x="2077374" y="46153"/>
            <a:ext cx="6791418" cy="369332"/>
          </a:xfrm>
          <a:prstGeom prst="rect">
            <a:avLst/>
          </a:prstGeom>
          <a:noFill/>
        </p:spPr>
        <p:txBody>
          <a:bodyPr wrap="square" rtlCol="0">
            <a:spAutoFit/>
          </a:bodyPr>
          <a:lstStyle/>
          <a:p>
            <a:r>
              <a:rPr lang="en-US" dirty="0"/>
              <a:t>MATLAB CODE FOR CONTROLLER DESIGN</a:t>
            </a:r>
            <a:endParaRPr lang="en-IN" dirty="0"/>
          </a:p>
        </p:txBody>
      </p:sp>
      <p:sp>
        <p:nvSpPr>
          <p:cNvPr id="4" name="TextBox 3">
            <a:extLst>
              <a:ext uri="{FF2B5EF4-FFF2-40B4-BE49-F238E27FC236}">
                <a16:creationId xmlns:a16="http://schemas.microsoft.com/office/drawing/2014/main" id="{5CD97030-16D0-7643-B83A-6721226D92B4}"/>
              </a:ext>
            </a:extLst>
          </p:cNvPr>
          <p:cNvSpPr txBox="1"/>
          <p:nvPr/>
        </p:nvSpPr>
        <p:spPr>
          <a:xfrm>
            <a:off x="443883" y="479394"/>
            <a:ext cx="4438836" cy="6617196"/>
          </a:xfrm>
          <a:prstGeom prst="rect">
            <a:avLst/>
          </a:prstGeom>
          <a:noFill/>
        </p:spPr>
        <p:txBody>
          <a:bodyPr wrap="square" rtlCol="0">
            <a:spAutoFit/>
          </a:bodyPr>
          <a:lstStyle/>
          <a:p>
            <a:r>
              <a:rPr lang="en-IN" sz="1400" b="0" i="0" u="none" strike="noStrike" baseline="0" dirty="0" err="1">
                <a:solidFill>
                  <a:srgbClr val="000000"/>
                </a:solidFill>
                <a:latin typeface="Courier New" panose="02070309020205020404" pitchFamily="49" charset="0"/>
              </a:rPr>
              <a:t>clc;clear;close</a:t>
            </a:r>
            <a:r>
              <a:rPr lang="en-IN" sz="1400" b="0" i="0" u="none" strike="noStrike" baseline="0" dirty="0">
                <a:solidFill>
                  <a:srgbClr val="000000"/>
                </a:solidFill>
                <a:latin typeface="Courier New" panose="02070309020205020404" pitchFamily="49" charset="0"/>
              </a:rPr>
              <a:t> all;</a:t>
            </a:r>
          </a:p>
          <a:p>
            <a:endParaRPr lang="en-IN" sz="1400" b="0" i="0" u="none" strike="noStrike" baseline="0" dirty="0">
              <a:solidFill>
                <a:srgbClr val="000000"/>
              </a:solidFill>
              <a:latin typeface="Courier New" panose="02070309020205020404" pitchFamily="49" charset="0"/>
            </a:endParaRPr>
          </a:p>
          <a:p>
            <a:r>
              <a:rPr lang="en-IN" sz="1400" b="0" i="0" u="none" strike="noStrike" baseline="0" dirty="0" err="1">
                <a:solidFill>
                  <a:srgbClr val="000000"/>
                </a:solidFill>
                <a:latin typeface="Courier New" panose="02070309020205020404" pitchFamily="49" charset="0"/>
              </a:rPr>
              <a:t>R_i</a:t>
            </a:r>
            <a:r>
              <a:rPr lang="en-IN" sz="1400" b="0" i="0" u="none" strike="noStrike" baseline="0" dirty="0">
                <a:solidFill>
                  <a:srgbClr val="000000"/>
                </a:solidFill>
                <a:latin typeface="Courier New" panose="02070309020205020404" pitchFamily="49" charset="0"/>
              </a:rPr>
              <a:t> = 100;</a:t>
            </a:r>
          </a:p>
          <a:p>
            <a:r>
              <a:rPr lang="en-IN" sz="1400" b="0" i="0" u="none" strike="noStrike" baseline="0" dirty="0" err="1">
                <a:solidFill>
                  <a:srgbClr val="000000"/>
                </a:solidFill>
                <a:latin typeface="Courier New" panose="02070309020205020404" pitchFamily="49" charset="0"/>
              </a:rPr>
              <a:t>R_ct</a:t>
            </a:r>
            <a:r>
              <a:rPr lang="en-IN" sz="1400" b="0" i="0" u="none" strike="noStrike" baseline="0" dirty="0">
                <a:solidFill>
                  <a:srgbClr val="000000"/>
                </a:solidFill>
                <a:latin typeface="Courier New" panose="02070309020205020404" pitchFamily="49" charset="0"/>
              </a:rPr>
              <a:t> = 0;</a:t>
            </a:r>
          </a:p>
          <a:p>
            <a:r>
              <a:rPr lang="en-IN" sz="1400" b="0" i="0" u="none" strike="noStrike" baseline="0" dirty="0" err="1">
                <a:solidFill>
                  <a:srgbClr val="000000"/>
                </a:solidFill>
                <a:latin typeface="Courier New" panose="02070309020205020404" pitchFamily="49" charset="0"/>
              </a:rPr>
              <a:t>C_dl</a:t>
            </a:r>
            <a:r>
              <a:rPr lang="en-IN" sz="1400" b="0" i="0" u="none" strike="noStrike" baseline="0" dirty="0">
                <a:solidFill>
                  <a:srgbClr val="000000"/>
                </a:solidFill>
                <a:latin typeface="Courier New" panose="02070309020205020404" pitchFamily="49" charset="0"/>
              </a:rPr>
              <a:t> = 1;</a:t>
            </a:r>
          </a:p>
          <a:p>
            <a:r>
              <a:rPr lang="en-IN" sz="1400" b="0" i="0" u="none" strike="noStrike" baseline="0" dirty="0" err="1">
                <a:solidFill>
                  <a:srgbClr val="000000"/>
                </a:solidFill>
                <a:latin typeface="Courier New" panose="02070309020205020404" pitchFamily="49" charset="0"/>
              </a:rPr>
              <a:t>V_oc</a:t>
            </a:r>
            <a:r>
              <a:rPr lang="en-IN" sz="1400" b="0" i="0" u="none" strike="noStrike" baseline="0" dirty="0">
                <a:solidFill>
                  <a:srgbClr val="000000"/>
                </a:solidFill>
                <a:latin typeface="Courier New" panose="02070309020205020404" pitchFamily="49" charset="0"/>
              </a:rPr>
              <a:t> = 0;</a:t>
            </a:r>
          </a:p>
          <a:p>
            <a:endParaRPr lang="en-IN" sz="1400" b="0" i="0" u="none" strike="noStrike" baseline="0" dirty="0">
              <a:solidFill>
                <a:srgbClr val="000000"/>
              </a:solidFill>
              <a:latin typeface="Courier New" panose="02070309020205020404" pitchFamily="49" charset="0"/>
            </a:endParaRPr>
          </a:p>
          <a:p>
            <a:r>
              <a:rPr lang="en-IN" sz="1400" b="0" i="0" u="none" strike="noStrike" baseline="0" dirty="0">
                <a:solidFill>
                  <a:srgbClr val="000000"/>
                </a:solidFill>
                <a:latin typeface="Courier New" panose="02070309020205020404" pitchFamily="49" charset="0"/>
              </a:rPr>
              <a:t>n = 1/4;</a:t>
            </a:r>
          </a:p>
          <a:p>
            <a:r>
              <a:rPr lang="en-IN" sz="1400" b="0" i="0" u="none" strike="noStrike" baseline="0" dirty="0" err="1">
                <a:solidFill>
                  <a:srgbClr val="000000"/>
                </a:solidFill>
                <a:latin typeface="Courier New" panose="02070309020205020404" pitchFamily="49" charset="0"/>
              </a:rPr>
              <a:t>L_lk</a:t>
            </a:r>
            <a:r>
              <a:rPr lang="en-IN" sz="1400" b="0" i="0" u="none" strike="noStrike" baseline="0" dirty="0">
                <a:solidFill>
                  <a:srgbClr val="000000"/>
                </a:solidFill>
                <a:latin typeface="Courier New" panose="02070309020205020404" pitchFamily="49" charset="0"/>
              </a:rPr>
              <a:t> = 5e-6;</a:t>
            </a:r>
          </a:p>
          <a:p>
            <a:r>
              <a:rPr lang="en-IN" sz="1400" b="0" i="0" u="none" strike="noStrike" baseline="0" dirty="0" err="1">
                <a:solidFill>
                  <a:srgbClr val="000000"/>
                </a:solidFill>
                <a:latin typeface="Courier New" panose="02070309020205020404" pitchFamily="49" charset="0"/>
              </a:rPr>
              <a:t>f_s</a:t>
            </a:r>
            <a:r>
              <a:rPr lang="en-IN" sz="1400" b="0" i="0" u="none" strike="noStrike" baseline="0" dirty="0">
                <a:solidFill>
                  <a:srgbClr val="000000"/>
                </a:solidFill>
                <a:latin typeface="Courier New" panose="02070309020205020404" pitchFamily="49" charset="0"/>
              </a:rPr>
              <a:t> = 20000;</a:t>
            </a:r>
          </a:p>
          <a:p>
            <a:r>
              <a:rPr lang="en-IN" sz="1400" b="0" i="0" u="none" strike="noStrike" baseline="0" dirty="0" err="1">
                <a:solidFill>
                  <a:srgbClr val="000000"/>
                </a:solidFill>
                <a:latin typeface="Courier New" panose="02070309020205020404" pitchFamily="49" charset="0"/>
              </a:rPr>
              <a:t>V_d</a:t>
            </a:r>
            <a:r>
              <a:rPr lang="en-IN" sz="1400" b="0" i="0" u="none" strike="noStrike" baseline="0" dirty="0">
                <a:solidFill>
                  <a:srgbClr val="000000"/>
                </a:solidFill>
                <a:latin typeface="Courier New" panose="02070309020205020404" pitchFamily="49" charset="0"/>
              </a:rPr>
              <a:t> = 400;</a:t>
            </a:r>
          </a:p>
          <a:p>
            <a:r>
              <a:rPr lang="en-IN" sz="1400" b="0" i="0" u="none" strike="noStrike" baseline="0" dirty="0">
                <a:solidFill>
                  <a:srgbClr val="000000"/>
                </a:solidFill>
                <a:latin typeface="Courier New" panose="02070309020205020404" pitchFamily="49" charset="0"/>
              </a:rPr>
              <a:t>L = 100e-6;</a:t>
            </a:r>
          </a:p>
          <a:p>
            <a:r>
              <a:rPr lang="en-IN" sz="1400" b="0" i="0" u="none" strike="noStrike" baseline="0" dirty="0">
                <a:solidFill>
                  <a:srgbClr val="000000"/>
                </a:solidFill>
                <a:latin typeface="Courier New" panose="02070309020205020404" pitchFamily="49" charset="0"/>
              </a:rPr>
              <a:t>C = 100e-6;</a:t>
            </a:r>
          </a:p>
          <a:p>
            <a:r>
              <a:rPr lang="en-IN" sz="1400" b="0" i="0" u="none" strike="noStrike" baseline="0" dirty="0" err="1">
                <a:solidFill>
                  <a:srgbClr val="000000"/>
                </a:solidFill>
                <a:latin typeface="Courier New" panose="02070309020205020404" pitchFamily="49" charset="0"/>
              </a:rPr>
              <a:t>R_eq</a:t>
            </a:r>
            <a:r>
              <a:rPr lang="en-IN" sz="1400" b="0" i="0" u="none" strike="noStrike" baseline="0" dirty="0">
                <a:solidFill>
                  <a:srgbClr val="000000"/>
                </a:solidFill>
                <a:latin typeface="Courier New" panose="02070309020205020404" pitchFamily="49" charset="0"/>
              </a:rPr>
              <a:t> = 4*</a:t>
            </a:r>
            <a:r>
              <a:rPr lang="en-IN" sz="1400" b="0" i="0" u="none" strike="noStrike" baseline="0" dirty="0" err="1">
                <a:solidFill>
                  <a:srgbClr val="000000"/>
                </a:solidFill>
                <a:latin typeface="Courier New" panose="02070309020205020404" pitchFamily="49" charset="0"/>
              </a:rPr>
              <a:t>L_lk</a:t>
            </a:r>
            <a:r>
              <a:rPr lang="en-IN" sz="1400" b="0" i="0" u="none" strike="noStrike" baseline="0" dirty="0">
                <a:solidFill>
                  <a:srgbClr val="000000"/>
                </a:solidFill>
                <a:latin typeface="Courier New" panose="02070309020205020404" pitchFamily="49" charset="0"/>
              </a:rPr>
              <a:t>*</a:t>
            </a:r>
            <a:r>
              <a:rPr lang="en-IN" sz="1400" b="0" i="0" u="none" strike="noStrike" baseline="0" dirty="0" err="1">
                <a:solidFill>
                  <a:srgbClr val="000000"/>
                </a:solidFill>
                <a:latin typeface="Courier New" panose="02070309020205020404" pitchFamily="49" charset="0"/>
              </a:rPr>
              <a:t>f_s</a:t>
            </a:r>
            <a:r>
              <a:rPr lang="en-IN" sz="1400" b="0" i="0" u="none" strike="noStrike" baseline="0" dirty="0">
                <a:solidFill>
                  <a:srgbClr val="000000"/>
                </a:solidFill>
                <a:latin typeface="Courier New" panose="02070309020205020404" pitchFamily="49" charset="0"/>
              </a:rPr>
              <a:t>*n^2;</a:t>
            </a:r>
          </a:p>
          <a:p>
            <a:endParaRPr lang="en-IN" sz="1400" b="0" i="0" u="none" strike="noStrike" baseline="0" dirty="0">
              <a:solidFill>
                <a:srgbClr val="000000"/>
              </a:solidFill>
              <a:latin typeface="Courier New" panose="02070309020205020404" pitchFamily="49" charset="0"/>
            </a:endParaRPr>
          </a:p>
          <a:p>
            <a:r>
              <a:rPr lang="en-IN" sz="1400" b="0" i="0" u="none" strike="noStrike" baseline="0" dirty="0">
                <a:solidFill>
                  <a:srgbClr val="000000"/>
                </a:solidFill>
                <a:latin typeface="Courier New" panose="02070309020205020404" pitchFamily="49" charset="0"/>
              </a:rPr>
              <a:t>d = 0.5;</a:t>
            </a:r>
          </a:p>
          <a:p>
            <a:endParaRPr lang="en-IN" sz="1400" b="0" i="0" u="none" strike="noStrike" baseline="0" dirty="0">
              <a:solidFill>
                <a:srgbClr val="000000"/>
              </a:solidFill>
              <a:latin typeface="Courier New" panose="02070309020205020404" pitchFamily="49" charset="0"/>
            </a:endParaRPr>
          </a:p>
          <a:p>
            <a:r>
              <a:rPr lang="en-IN" sz="1400" b="0" i="0" u="none" strike="noStrike" baseline="0" dirty="0">
                <a:solidFill>
                  <a:srgbClr val="000000"/>
                </a:solidFill>
                <a:latin typeface="Courier New" panose="02070309020205020404" pitchFamily="49" charset="0"/>
              </a:rPr>
              <a:t>A = [ -</a:t>
            </a:r>
            <a:r>
              <a:rPr lang="en-IN" sz="1400" b="0" i="0" u="none" strike="noStrike" baseline="0" dirty="0" err="1">
                <a:solidFill>
                  <a:srgbClr val="000000"/>
                </a:solidFill>
                <a:latin typeface="Courier New" panose="02070309020205020404" pitchFamily="49" charset="0"/>
              </a:rPr>
              <a:t>R_eq</a:t>
            </a:r>
            <a:r>
              <a:rPr lang="en-IN" sz="1400" b="0" i="0" u="none" strike="noStrike" baseline="0" dirty="0">
                <a:solidFill>
                  <a:srgbClr val="000000"/>
                </a:solidFill>
                <a:latin typeface="Courier New" panose="02070309020205020404" pitchFamily="49" charset="0"/>
              </a:rPr>
              <a:t>/L    -1/L      ;</a:t>
            </a:r>
          </a:p>
          <a:p>
            <a:r>
              <a:rPr lang="en-IN" sz="1400" b="0" i="0" u="none" strike="noStrike" baseline="0" dirty="0">
                <a:solidFill>
                  <a:srgbClr val="000000"/>
                </a:solidFill>
                <a:latin typeface="Courier New" panose="02070309020205020404" pitchFamily="49" charset="0"/>
              </a:rPr>
              <a:t>       1/C       -1/(</a:t>
            </a:r>
            <a:r>
              <a:rPr lang="en-IN" sz="1400" b="0" i="0" u="none" strike="noStrike" baseline="0" dirty="0" err="1">
                <a:solidFill>
                  <a:srgbClr val="000000"/>
                </a:solidFill>
                <a:latin typeface="Courier New" panose="02070309020205020404" pitchFamily="49" charset="0"/>
              </a:rPr>
              <a:t>R_i</a:t>
            </a:r>
            <a:r>
              <a:rPr lang="en-IN" sz="1400" b="0" i="0" u="none" strike="noStrike" baseline="0" dirty="0">
                <a:solidFill>
                  <a:srgbClr val="000000"/>
                </a:solidFill>
                <a:latin typeface="Courier New" panose="02070309020205020404" pitchFamily="49" charset="0"/>
              </a:rPr>
              <a:t>*C);]      </a:t>
            </a:r>
          </a:p>
          <a:p>
            <a:r>
              <a:rPr lang="en-IN" sz="1400" b="0" i="0" u="none" strike="noStrike" baseline="0" dirty="0">
                <a:solidFill>
                  <a:srgbClr val="000000"/>
                </a:solidFill>
                <a:latin typeface="Courier New" panose="02070309020205020404" pitchFamily="49" charset="0"/>
              </a:rPr>
              <a:t>B=[2*n*</a:t>
            </a:r>
            <a:r>
              <a:rPr lang="en-IN" sz="1400" b="0" i="0" u="none" strike="noStrike" baseline="0" dirty="0" err="1">
                <a:solidFill>
                  <a:srgbClr val="000000"/>
                </a:solidFill>
                <a:latin typeface="Courier New" panose="02070309020205020404" pitchFamily="49" charset="0"/>
              </a:rPr>
              <a:t>V_d</a:t>
            </a:r>
            <a:r>
              <a:rPr lang="en-IN" sz="1400" b="0" i="0" u="none" strike="noStrike" baseline="0" dirty="0">
                <a:solidFill>
                  <a:srgbClr val="000000"/>
                </a:solidFill>
                <a:latin typeface="Courier New" panose="02070309020205020404" pitchFamily="49" charset="0"/>
              </a:rPr>
              <a:t>/L ; 0 ];</a:t>
            </a:r>
          </a:p>
          <a:p>
            <a:r>
              <a:rPr lang="en-IN" sz="1400" b="0" i="0" u="none" strike="noStrike" baseline="0" dirty="0">
                <a:solidFill>
                  <a:srgbClr val="000000"/>
                </a:solidFill>
                <a:latin typeface="Courier New" panose="02070309020205020404" pitchFamily="49" charset="0"/>
              </a:rPr>
              <a:t>C=[0 1];</a:t>
            </a:r>
          </a:p>
          <a:p>
            <a:endParaRPr lang="en-IN" sz="1400" b="0" i="0" u="none" strike="noStrike" baseline="0" dirty="0">
              <a:solidFill>
                <a:srgbClr val="000000"/>
              </a:solidFill>
              <a:latin typeface="Courier New" panose="02070309020205020404" pitchFamily="49" charset="0"/>
            </a:endParaRPr>
          </a:p>
          <a:p>
            <a:r>
              <a:rPr lang="en-IN" sz="1400" b="0" i="0" u="none" strike="noStrike" baseline="0" dirty="0">
                <a:solidFill>
                  <a:srgbClr val="000000"/>
                </a:solidFill>
                <a:latin typeface="Courier New" panose="02070309020205020404" pitchFamily="49" charset="0"/>
              </a:rPr>
              <a:t>Co=</a:t>
            </a:r>
            <a:r>
              <a:rPr lang="en-IN" sz="1400" b="0" i="0" u="none" strike="noStrike" baseline="0" dirty="0" err="1">
                <a:solidFill>
                  <a:srgbClr val="000000"/>
                </a:solidFill>
                <a:latin typeface="Courier New" panose="02070309020205020404" pitchFamily="49" charset="0"/>
              </a:rPr>
              <a:t>ctrb</a:t>
            </a:r>
            <a:r>
              <a:rPr lang="en-IN" sz="1400" b="0" i="0" u="none" strike="noStrike" baseline="0" dirty="0">
                <a:solidFill>
                  <a:srgbClr val="000000"/>
                </a:solidFill>
                <a:latin typeface="Courier New" panose="02070309020205020404" pitchFamily="49" charset="0"/>
              </a:rPr>
              <a:t>(A,B)</a:t>
            </a:r>
          </a:p>
          <a:p>
            <a:r>
              <a:rPr lang="en-IN" sz="1400" b="0" i="0" u="none" strike="noStrike" baseline="0" dirty="0">
                <a:solidFill>
                  <a:srgbClr val="000000"/>
                </a:solidFill>
                <a:latin typeface="Courier New" panose="02070309020205020404" pitchFamily="49" charset="0"/>
              </a:rPr>
              <a:t>rank(Co)</a:t>
            </a:r>
          </a:p>
          <a:p>
            <a:r>
              <a:rPr lang="en-IN" sz="1400" b="0" i="0" u="none" strike="noStrike" baseline="0" dirty="0" err="1">
                <a:solidFill>
                  <a:srgbClr val="000000"/>
                </a:solidFill>
                <a:latin typeface="Courier New" panose="02070309020205020404" pitchFamily="49" charset="0"/>
              </a:rPr>
              <a:t>ob</a:t>
            </a:r>
            <a:r>
              <a:rPr lang="en-IN" sz="1400" b="0" i="0" u="none" strike="noStrike" baseline="0" dirty="0">
                <a:solidFill>
                  <a:srgbClr val="000000"/>
                </a:solidFill>
                <a:latin typeface="Courier New" panose="02070309020205020404" pitchFamily="49" charset="0"/>
              </a:rPr>
              <a:t>=</a:t>
            </a:r>
            <a:r>
              <a:rPr lang="en-IN" sz="1400" b="0" i="0" u="none" strike="noStrike" baseline="0" dirty="0" err="1">
                <a:solidFill>
                  <a:srgbClr val="000000"/>
                </a:solidFill>
                <a:latin typeface="Courier New" panose="02070309020205020404" pitchFamily="49" charset="0"/>
              </a:rPr>
              <a:t>obsv</a:t>
            </a:r>
            <a:r>
              <a:rPr lang="en-IN" sz="1400" b="0" i="0" u="none" strike="noStrike" baseline="0" dirty="0">
                <a:solidFill>
                  <a:srgbClr val="000000"/>
                </a:solidFill>
                <a:latin typeface="Courier New" panose="02070309020205020404" pitchFamily="49" charset="0"/>
              </a:rPr>
              <a:t>(A,C)</a:t>
            </a:r>
          </a:p>
          <a:p>
            <a:r>
              <a:rPr lang="en-IN" sz="1400" b="0" i="0" u="none" strike="noStrike" baseline="0" dirty="0">
                <a:solidFill>
                  <a:srgbClr val="000000"/>
                </a:solidFill>
                <a:latin typeface="Courier New" panose="02070309020205020404" pitchFamily="49" charset="0"/>
              </a:rPr>
              <a:t>Ro=rank(</a:t>
            </a:r>
            <a:r>
              <a:rPr lang="en-IN" sz="1400" b="0" i="0" u="none" strike="noStrike" baseline="0" dirty="0" err="1">
                <a:solidFill>
                  <a:srgbClr val="000000"/>
                </a:solidFill>
                <a:latin typeface="Courier New" panose="02070309020205020404" pitchFamily="49" charset="0"/>
              </a:rPr>
              <a:t>ob</a:t>
            </a:r>
            <a:r>
              <a:rPr lang="en-IN" sz="1400" b="0" i="0" u="none" strike="noStrike" baseline="0" dirty="0">
                <a:solidFill>
                  <a:srgbClr val="000000"/>
                </a:solidFill>
                <a:latin typeface="Courier New" panose="02070309020205020404" pitchFamily="49" charset="0"/>
              </a:rPr>
              <a:t>)</a:t>
            </a:r>
          </a:p>
          <a:p>
            <a:endParaRPr lang="en-IN" sz="1400" b="0" i="0" u="none" strike="noStrike" baseline="0" dirty="0">
              <a:solidFill>
                <a:srgbClr val="000000"/>
              </a:solidFill>
              <a:latin typeface="Courier New" panose="02070309020205020404" pitchFamily="49" charset="0"/>
            </a:endParaRPr>
          </a:p>
          <a:p>
            <a:endParaRPr lang="en-IN" sz="1400" b="0" i="0" u="none" strike="noStrike" baseline="0" dirty="0">
              <a:solidFill>
                <a:srgbClr val="000000"/>
              </a:solidFill>
              <a:latin typeface="Courier New" panose="02070309020205020404" pitchFamily="49" charset="0"/>
            </a:endParaRPr>
          </a:p>
          <a:p>
            <a:endParaRPr lang="en-US" sz="1400" b="0" i="0" u="none" strike="noStrike" baseline="0" dirty="0">
              <a:solidFill>
                <a:srgbClr val="000000"/>
              </a:solidFill>
              <a:latin typeface="Courier New" panose="02070309020205020404" pitchFamily="49" charset="0"/>
            </a:endParaRPr>
          </a:p>
          <a:p>
            <a:endParaRPr lang="en-IN" dirty="0"/>
          </a:p>
        </p:txBody>
      </p:sp>
      <p:sp>
        <p:nvSpPr>
          <p:cNvPr id="5" name="TextBox 4">
            <a:extLst>
              <a:ext uri="{FF2B5EF4-FFF2-40B4-BE49-F238E27FC236}">
                <a16:creationId xmlns:a16="http://schemas.microsoft.com/office/drawing/2014/main" id="{FF223889-AA6C-C4AC-446F-850AE3898DE4}"/>
              </a:ext>
            </a:extLst>
          </p:cNvPr>
          <p:cNvSpPr txBox="1"/>
          <p:nvPr/>
        </p:nvSpPr>
        <p:spPr>
          <a:xfrm>
            <a:off x="5360633" y="600151"/>
            <a:ext cx="4193220" cy="19389923"/>
          </a:xfrm>
          <a:prstGeom prst="rect">
            <a:avLst/>
          </a:prstGeom>
          <a:noFill/>
        </p:spPr>
        <p:txBody>
          <a:bodyPr wrap="square" rtlCol="0">
            <a:spAutoFit/>
          </a:bodyPr>
          <a:lstStyle/>
          <a:p>
            <a:endParaRPr lang="en-IN" sz="1600" b="0" i="0" u="none" strike="noStrike" baseline="0" dirty="0">
              <a:solidFill>
                <a:srgbClr val="000000"/>
              </a:solidFill>
              <a:latin typeface="Courier New" panose="02070309020205020404" pitchFamily="49" charset="0"/>
            </a:endParaRPr>
          </a:p>
          <a:p>
            <a:r>
              <a:rPr lang="en-IN" sz="1600" b="0" i="0" u="none" strike="noStrike" baseline="0" dirty="0">
                <a:solidFill>
                  <a:srgbClr val="000000"/>
                </a:solidFill>
                <a:latin typeface="Courier New" panose="02070309020205020404" pitchFamily="49" charset="0"/>
              </a:rPr>
              <a:t>t=0:0.00001:0.04;</a:t>
            </a:r>
          </a:p>
          <a:p>
            <a:r>
              <a:rPr lang="en-IN" sz="1600" b="0" i="0" u="none" strike="noStrike" baseline="0" dirty="0">
                <a:solidFill>
                  <a:srgbClr val="000000"/>
                </a:solidFill>
                <a:latin typeface="Courier New" panose="02070309020205020404" pitchFamily="49" charset="0"/>
              </a:rPr>
              <a:t>u=d*ones(size(t));</a:t>
            </a:r>
          </a:p>
          <a:p>
            <a:endParaRPr lang="en-IN" sz="1600" b="0" i="0" u="none" strike="noStrike" baseline="0" dirty="0">
              <a:solidFill>
                <a:srgbClr val="000000"/>
              </a:solidFill>
              <a:latin typeface="Courier New" panose="02070309020205020404" pitchFamily="49" charset="0"/>
            </a:endParaRPr>
          </a:p>
          <a:p>
            <a:r>
              <a:rPr lang="en-IN" sz="1600" b="0" i="0" u="none" strike="noStrike" baseline="0" dirty="0" err="1">
                <a:solidFill>
                  <a:srgbClr val="000000"/>
                </a:solidFill>
                <a:latin typeface="Courier New" panose="02070309020205020404" pitchFamily="49" charset="0"/>
              </a:rPr>
              <a:t>sys_org</a:t>
            </a:r>
            <a:r>
              <a:rPr lang="en-IN" sz="1600" b="0" i="0" u="none" strike="noStrike" baseline="0" dirty="0">
                <a:solidFill>
                  <a:srgbClr val="000000"/>
                </a:solidFill>
                <a:latin typeface="Courier New" panose="02070309020205020404" pitchFamily="49" charset="0"/>
              </a:rPr>
              <a:t> = ss(A,B,C,0)</a:t>
            </a:r>
          </a:p>
          <a:p>
            <a:r>
              <a:rPr lang="en-IN" sz="1600" b="0" i="0" u="none" strike="noStrike" baseline="0" dirty="0" err="1">
                <a:solidFill>
                  <a:srgbClr val="000000"/>
                </a:solidFill>
                <a:latin typeface="Courier New" panose="02070309020205020404" pitchFamily="49" charset="0"/>
              </a:rPr>
              <a:t>eig</a:t>
            </a:r>
            <a:r>
              <a:rPr lang="en-IN" sz="1600" b="0" i="0" u="none" strike="noStrike" baseline="0" dirty="0">
                <a:solidFill>
                  <a:srgbClr val="000000"/>
                </a:solidFill>
                <a:latin typeface="Courier New" panose="02070309020205020404" pitchFamily="49" charset="0"/>
              </a:rPr>
              <a:t>(</a:t>
            </a:r>
            <a:r>
              <a:rPr lang="en-IN" sz="1600" b="0" i="0" u="none" strike="noStrike" baseline="0" dirty="0" err="1">
                <a:solidFill>
                  <a:srgbClr val="000000"/>
                </a:solidFill>
                <a:latin typeface="Courier New" panose="02070309020205020404" pitchFamily="49" charset="0"/>
              </a:rPr>
              <a:t>sys_org</a:t>
            </a:r>
            <a:r>
              <a:rPr lang="en-IN" sz="1600" b="0" i="0" u="none" strike="noStrike" baseline="0" dirty="0">
                <a:solidFill>
                  <a:srgbClr val="000000"/>
                </a:solidFill>
                <a:latin typeface="Courier New" panose="02070309020205020404" pitchFamily="49" charset="0"/>
              </a:rPr>
              <a:t>)</a:t>
            </a:r>
          </a:p>
          <a:p>
            <a:r>
              <a:rPr lang="en-IN" sz="1600" b="0" i="0" u="none" strike="noStrike" baseline="0" dirty="0" err="1">
                <a:solidFill>
                  <a:srgbClr val="000000"/>
                </a:solidFill>
                <a:latin typeface="Courier New" panose="02070309020205020404" pitchFamily="49" charset="0"/>
              </a:rPr>
              <a:t>tf</a:t>
            </a:r>
            <a:r>
              <a:rPr lang="en-IN" sz="1600" b="0" i="0" u="none" strike="noStrike" baseline="0" dirty="0">
                <a:solidFill>
                  <a:srgbClr val="000000"/>
                </a:solidFill>
                <a:latin typeface="Courier New" panose="02070309020205020404" pitchFamily="49" charset="0"/>
              </a:rPr>
              <a:t>(</a:t>
            </a:r>
            <a:r>
              <a:rPr lang="en-IN" sz="1600" b="0" i="0" u="none" strike="noStrike" baseline="0" dirty="0" err="1">
                <a:solidFill>
                  <a:srgbClr val="000000"/>
                </a:solidFill>
                <a:latin typeface="Courier New" panose="02070309020205020404" pitchFamily="49" charset="0"/>
              </a:rPr>
              <a:t>sys_org</a:t>
            </a:r>
            <a:r>
              <a:rPr lang="en-IN" sz="1600" b="0" i="0" u="none" strike="noStrike" baseline="0" dirty="0">
                <a:solidFill>
                  <a:srgbClr val="000000"/>
                </a:solidFill>
                <a:latin typeface="Courier New" panose="02070309020205020404" pitchFamily="49" charset="0"/>
              </a:rPr>
              <a:t>)</a:t>
            </a:r>
            <a:endParaRPr lang="en-IN" sz="1600" dirty="0">
              <a:solidFill>
                <a:srgbClr val="000000"/>
              </a:solidFill>
              <a:latin typeface="Courier New" panose="02070309020205020404" pitchFamily="49" charset="0"/>
            </a:endParaRPr>
          </a:p>
          <a:p>
            <a:endParaRPr lang="en-IN" sz="1600" b="0" i="0" u="none" strike="noStrike" baseline="0" dirty="0">
              <a:solidFill>
                <a:srgbClr val="000000"/>
              </a:solidFill>
              <a:latin typeface="Courier New" panose="02070309020205020404" pitchFamily="49" charset="0"/>
            </a:endParaRPr>
          </a:p>
          <a:p>
            <a:r>
              <a:rPr lang="en-IN" sz="1600" b="0" i="0" u="none" strike="noStrike" baseline="0" dirty="0">
                <a:solidFill>
                  <a:srgbClr val="000000"/>
                </a:solidFill>
                <a:latin typeface="Courier New" panose="02070309020205020404" pitchFamily="49" charset="0"/>
              </a:rPr>
              <a:t>[</a:t>
            </a:r>
            <a:r>
              <a:rPr lang="en-IN" sz="1600" b="0" i="0" u="none" strike="noStrike" baseline="0" dirty="0" err="1">
                <a:solidFill>
                  <a:srgbClr val="000000"/>
                </a:solidFill>
                <a:latin typeface="Courier New" panose="02070309020205020404" pitchFamily="49" charset="0"/>
              </a:rPr>
              <a:t>y,t</a:t>
            </a:r>
            <a:r>
              <a:rPr lang="en-IN" sz="1600" b="0" i="0" u="none" strike="noStrike" baseline="0" dirty="0">
                <a:solidFill>
                  <a:srgbClr val="000000"/>
                </a:solidFill>
                <a:latin typeface="Courier New" panose="02070309020205020404" pitchFamily="49" charset="0"/>
              </a:rPr>
              <a:t>] = </a:t>
            </a:r>
            <a:r>
              <a:rPr lang="en-IN" sz="1600" b="0" i="0" u="none" strike="noStrike" baseline="0" dirty="0" err="1">
                <a:solidFill>
                  <a:srgbClr val="000000"/>
                </a:solidFill>
                <a:latin typeface="Courier New" panose="02070309020205020404" pitchFamily="49" charset="0"/>
              </a:rPr>
              <a:t>lsim</a:t>
            </a:r>
            <a:r>
              <a:rPr lang="en-IN" sz="1600" b="0" i="0" u="none" strike="noStrike" baseline="0" dirty="0">
                <a:solidFill>
                  <a:srgbClr val="000000"/>
                </a:solidFill>
                <a:latin typeface="Courier New" panose="02070309020205020404" pitchFamily="49" charset="0"/>
              </a:rPr>
              <a:t>(</a:t>
            </a:r>
            <a:r>
              <a:rPr lang="en-IN" sz="1600" b="0" i="0" u="none" strike="noStrike" baseline="0" dirty="0" err="1">
                <a:solidFill>
                  <a:srgbClr val="000000"/>
                </a:solidFill>
                <a:latin typeface="Courier New" panose="02070309020205020404" pitchFamily="49" charset="0"/>
              </a:rPr>
              <a:t>sys_org,u,t</a:t>
            </a:r>
            <a:r>
              <a:rPr lang="en-IN" sz="1600" b="0" i="0" u="none" strike="noStrike" baseline="0" dirty="0">
                <a:solidFill>
                  <a:srgbClr val="000000"/>
                </a:solidFill>
                <a:latin typeface="Courier New" panose="02070309020205020404" pitchFamily="49" charset="0"/>
              </a:rPr>
              <a:t>);</a:t>
            </a:r>
          </a:p>
          <a:p>
            <a:r>
              <a:rPr lang="en-IN" sz="1600" b="0" i="0" u="none" strike="noStrike" baseline="0" dirty="0">
                <a:solidFill>
                  <a:srgbClr val="000000"/>
                </a:solidFill>
                <a:latin typeface="Courier New" panose="02070309020205020404" pitchFamily="49" charset="0"/>
              </a:rPr>
              <a:t>figure(1)</a:t>
            </a:r>
          </a:p>
          <a:p>
            <a:r>
              <a:rPr lang="en-IN" sz="1600" b="0" i="0" u="none" strike="noStrike" baseline="0" dirty="0">
                <a:solidFill>
                  <a:srgbClr val="000000"/>
                </a:solidFill>
                <a:latin typeface="Courier New" panose="02070309020205020404" pitchFamily="49" charset="0"/>
              </a:rPr>
              <a:t>plot(</a:t>
            </a:r>
            <a:r>
              <a:rPr lang="en-IN" sz="1600" b="0" i="0" u="none" strike="noStrike" baseline="0" dirty="0" err="1">
                <a:solidFill>
                  <a:srgbClr val="000000"/>
                </a:solidFill>
                <a:latin typeface="Courier New" panose="02070309020205020404" pitchFamily="49" charset="0"/>
              </a:rPr>
              <a:t>t,y</a:t>
            </a:r>
            <a:r>
              <a:rPr lang="en-IN" sz="1600" b="0" i="0" u="none" strike="noStrike" baseline="0" dirty="0">
                <a:solidFill>
                  <a:srgbClr val="000000"/>
                </a:solidFill>
                <a:latin typeface="Courier New" panose="02070309020205020404" pitchFamily="49" charset="0"/>
              </a:rPr>
              <a:t>)</a:t>
            </a:r>
          </a:p>
          <a:p>
            <a:r>
              <a:rPr lang="en-IN" sz="1600" b="0" i="0" u="none" strike="noStrike" baseline="0" dirty="0">
                <a:solidFill>
                  <a:srgbClr val="000000"/>
                </a:solidFill>
                <a:latin typeface="Courier New" panose="02070309020205020404" pitchFamily="49" charset="0"/>
              </a:rPr>
              <a:t>hold on</a:t>
            </a:r>
          </a:p>
          <a:p>
            <a:r>
              <a:rPr lang="en-IN" sz="1600" b="0" i="0" u="none" strike="noStrike" baseline="0" dirty="0">
                <a:solidFill>
                  <a:srgbClr val="000000"/>
                </a:solidFill>
                <a:latin typeface="Courier New" panose="02070309020205020404" pitchFamily="49" charset="0"/>
              </a:rPr>
              <a:t>title("Original System Response Duty Cycle 0.5(Max duty cycle)")</a:t>
            </a:r>
          </a:p>
          <a:p>
            <a:r>
              <a:rPr lang="en-IN" sz="1600" b="0" i="0" u="none" strike="noStrike" baseline="0" dirty="0" err="1">
                <a:solidFill>
                  <a:srgbClr val="000000"/>
                </a:solidFill>
                <a:latin typeface="Courier New" panose="02070309020205020404" pitchFamily="49" charset="0"/>
              </a:rPr>
              <a:t>xlabel</a:t>
            </a:r>
            <a:r>
              <a:rPr lang="en-IN" sz="1600" b="0" i="0" u="none" strike="noStrike" baseline="0" dirty="0">
                <a:solidFill>
                  <a:srgbClr val="000000"/>
                </a:solidFill>
                <a:latin typeface="Courier New" panose="02070309020205020404" pitchFamily="49" charset="0"/>
              </a:rPr>
              <a:t>("Time")</a:t>
            </a:r>
          </a:p>
          <a:p>
            <a:r>
              <a:rPr lang="en-IN" sz="1600" b="0" i="0" u="none" strike="noStrike" baseline="0" dirty="0" err="1">
                <a:solidFill>
                  <a:srgbClr val="000000"/>
                </a:solidFill>
                <a:latin typeface="Courier New" panose="02070309020205020404" pitchFamily="49" charset="0"/>
              </a:rPr>
              <a:t>ylabel</a:t>
            </a:r>
            <a:r>
              <a:rPr lang="en-IN" sz="1600" b="0" i="0" u="none" strike="noStrike" baseline="0" dirty="0">
                <a:solidFill>
                  <a:srgbClr val="000000"/>
                </a:solidFill>
                <a:latin typeface="Courier New" panose="02070309020205020404" pitchFamily="49" charset="0"/>
              </a:rPr>
              <a:t>("Amplitude")</a:t>
            </a:r>
          </a:p>
          <a:p>
            <a:r>
              <a:rPr lang="en-IN" sz="1600" b="0" i="0" u="none" strike="noStrike" baseline="0" dirty="0">
                <a:solidFill>
                  <a:srgbClr val="000000"/>
                </a:solidFill>
                <a:latin typeface="Courier New" panose="02070309020205020404" pitchFamily="49" charset="0"/>
              </a:rPr>
              <a:t>hold off;</a:t>
            </a:r>
          </a:p>
          <a:p>
            <a:endParaRPr lang="en-IN" sz="1600" b="0" i="0" u="none" strike="noStrike" baseline="0" dirty="0">
              <a:solidFill>
                <a:srgbClr val="000000"/>
              </a:solidFill>
              <a:latin typeface="Courier New" panose="02070309020205020404" pitchFamily="49" charset="0"/>
            </a:endParaRPr>
          </a:p>
          <a:p>
            <a:r>
              <a:rPr lang="en-IN" sz="1600" b="0" i="0" u="none" strike="noStrike" baseline="0" dirty="0">
                <a:solidFill>
                  <a:srgbClr val="000000"/>
                </a:solidFill>
                <a:latin typeface="Courier New" panose="02070309020205020404" pitchFamily="49" charset="0"/>
              </a:rPr>
              <a:t>K=place(A,B,11.6*[(-500+700i),(-500-700i)])</a:t>
            </a:r>
          </a:p>
          <a:p>
            <a:endParaRPr lang="en-IN" sz="1600" b="0" i="0" u="none" strike="noStrike" baseline="0" dirty="0">
              <a:solidFill>
                <a:srgbClr val="000000"/>
              </a:solidFill>
              <a:latin typeface="Courier New" panose="02070309020205020404" pitchFamily="49" charset="0"/>
            </a:endParaRPr>
          </a:p>
          <a:p>
            <a:r>
              <a:rPr lang="en-IN" sz="1600" b="0" i="0" u="none" strike="noStrike" baseline="0" dirty="0" err="1">
                <a:solidFill>
                  <a:srgbClr val="000000"/>
                </a:solidFill>
                <a:latin typeface="Courier New" panose="02070309020205020404" pitchFamily="49" charset="0"/>
              </a:rPr>
              <a:t>sys_mod</a:t>
            </a:r>
            <a:r>
              <a:rPr lang="en-IN" sz="1600" b="0" i="0" u="none" strike="noStrike" baseline="0" dirty="0">
                <a:solidFill>
                  <a:srgbClr val="000000"/>
                </a:solidFill>
                <a:latin typeface="Courier New" panose="02070309020205020404" pitchFamily="49" charset="0"/>
              </a:rPr>
              <a:t> = ss(A-B*K,B,C,0)</a:t>
            </a:r>
          </a:p>
          <a:p>
            <a:r>
              <a:rPr lang="en-IN" sz="1600" b="0" i="0" u="none" strike="noStrike" baseline="0" dirty="0" err="1">
                <a:solidFill>
                  <a:srgbClr val="000000"/>
                </a:solidFill>
                <a:latin typeface="Courier New" panose="02070309020205020404" pitchFamily="49" charset="0"/>
              </a:rPr>
              <a:t>eig</a:t>
            </a:r>
            <a:r>
              <a:rPr lang="en-IN" sz="1600" b="0" i="0" u="none" strike="noStrike" baseline="0" dirty="0">
                <a:solidFill>
                  <a:srgbClr val="000000"/>
                </a:solidFill>
                <a:latin typeface="Courier New" panose="02070309020205020404" pitchFamily="49" charset="0"/>
              </a:rPr>
              <a:t>(</a:t>
            </a:r>
            <a:r>
              <a:rPr lang="en-IN" sz="1600" b="0" i="0" u="none" strike="noStrike" baseline="0" dirty="0" err="1">
                <a:solidFill>
                  <a:srgbClr val="000000"/>
                </a:solidFill>
                <a:latin typeface="Courier New" panose="02070309020205020404" pitchFamily="49" charset="0"/>
              </a:rPr>
              <a:t>sys_mod</a:t>
            </a:r>
            <a:r>
              <a:rPr lang="en-IN" sz="1600" b="0" i="0" u="none" strike="noStrike" baseline="0" dirty="0">
                <a:solidFill>
                  <a:srgbClr val="000000"/>
                </a:solidFill>
                <a:latin typeface="Courier New" panose="02070309020205020404" pitchFamily="49" charset="0"/>
              </a:rPr>
              <a:t>)</a:t>
            </a:r>
          </a:p>
          <a:p>
            <a:r>
              <a:rPr lang="en-IN" sz="1600" b="0" i="0" u="none" strike="noStrike" baseline="0" dirty="0" err="1">
                <a:solidFill>
                  <a:srgbClr val="000000"/>
                </a:solidFill>
                <a:latin typeface="Courier New" panose="02070309020205020404" pitchFamily="49" charset="0"/>
              </a:rPr>
              <a:t>tf</a:t>
            </a:r>
            <a:r>
              <a:rPr lang="en-IN" sz="1600" b="0" i="0" u="none" strike="noStrike" baseline="0" dirty="0">
                <a:solidFill>
                  <a:srgbClr val="000000"/>
                </a:solidFill>
                <a:latin typeface="Courier New" panose="02070309020205020404" pitchFamily="49" charset="0"/>
              </a:rPr>
              <a:t>(</a:t>
            </a:r>
            <a:r>
              <a:rPr lang="en-IN" sz="1600" b="0" i="0" u="none" strike="noStrike" baseline="0" dirty="0" err="1">
                <a:solidFill>
                  <a:srgbClr val="000000"/>
                </a:solidFill>
                <a:latin typeface="Courier New" panose="02070309020205020404" pitchFamily="49" charset="0"/>
              </a:rPr>
              <a:t>sys_mod</a:t>
            </a:r>
            <a:r>
              <a:rPr lang="en-IN" sz="1600" b="0" i="0" u="none" strike="noStrike" baseline="0" dirty="0">
                <a:solidFill>
                  <a:srgbClr val="000000"/>
                </a:solidFill>
                <a:latin typeface="Courier New" panose="02070309020205020404" pitchFamily="49" charset="0"/>
              </a:rPr>
              <a:t>)</a:t>
            </a:r>
          </a:p>
          <a:p>
            <a:endParaRPr lang="en-IN" sz="1600" b="0" i="0" u="none" strike="noStrike" baseline="0" dirty="0">
              <a:solidFill>
                <a:srgbClr val="000000"/>
              </a:solidFill>
              <a:latin typeface="Courier New" panose="02070309020205020404" pitchFamily="49" charset="0"/>
            </a:endParaRPr>
          </a:p>
          <a:p>
            <a:r>
              <a:rPr lang="en-IN" sz="1600" b="0" i="0" u="none" strike="noStrike" baseline="0" dirty="0">
                <a:solidFill>
                  <a:srgbClr val="000000"/>
                </a:solidFill>
                <a:latin typeface="Courier New" panose="02070309020205020404" pitchFamily="49" charset="0"/>
              </a:rPr>
              <a:t>t1=0:0.00001:0.005;</a:t>
            </a:r>
          </a:p>
          <a:p>
            <a:r>
              <a:rPr lang="en-IN" sz="1600" b="0" i="0" u="none" strike="noStrike" baseline="0" dirty="0">
                <a:solidFill>
                  <a:srgbClr val="000000"/>
                </a:solidFill>
                <a:latin typeface="Courier New" panose="02070309020205020404" pitchFamily="49" charset="0"/>
              </a:rPr>
              <a:t>u1 = d*ones(size(t1));</a:t>
            </a:r>
          </a:p>
          <a:p>
            <a:endParaRPr lang="en-IN" sz="1600" b="0" i="0" u="none" strike="noStrike" baseline="0" dirty="0">
              <a:solidFill>
                <a:srgbClr val="000000"/>
              </a:solidFill>
              <a:latin typeface="Courier New" panose="02070309020205020404" pitchFamily="49" charset="0"/>
            </a:endParaRPr>
          </a:p>
          <a:p>
            <a:r>
              <a:rPr lang="en-IN" sz="1600" b="0" i="0" u="none" strike="noStrike" baseline="0" dirty="0">
                <a:solidFill>
                  <a:srgbClr val="000000"/>
                </a:solidFill>
                <a:latin typeface="Courier New" panose="02070309020205020404" pitchFamily="49" charset="0"/>
              </a:rPr>
              <a:t>[</a:t>
            </a:r>
            <a:r>
              <a:rPr lang="en-IN" sz="1600" b="0" i="0" u="none" strike="noStrike" baseline="0" dirty="0" err="1">
                <a:solidFill>
                  <a:srgbClr val="000000"/>
                </a:solidFill>
                <a:latin typeface="Courier New" panose="02070309020205020404" pitchFamily="49" charset="0"/>
              </a:rPr>
              <a:t>y,t,x</a:t>
            </a:r>
            <a:r>
              <a:rPr lang="en-IN" sz="1600" b="0" i="0" u="none" strike="noStrike" baseline="0" dirty="0">
                <a:solidFill>
                  <a:srgbClr val="000000"/>
                </a:solidFill>
                <a:latin typeface="Courier New" panose="02070309020205020404" pitchFamily="49" charset="0"/>
              </a:rPr>
              <a:t>] = </a:t>
            </a:r>
            <a:r>
              <a:rPr lang="en-IN" sz="1600" b="0" i="0" u="none" strike="noStrike" baseline="0" dirty="0" err="1">
                <a:solidFill>
                  <a:srgbClr val="000000"/>
                </a:solidFill>
                <a:latin typeface="Courier New" panose="02070309020205020404" pitchFamily="49" charset="0"/>
              </a:rPr>
              <a:t>lsim</a:t>
            </a:r>
            <a:r>
              <a:rPr lang="en-IN" sz="1600" b="0" i="0" u="none" strike="noStrike" baseline="0" dirty="0">
                <a:solidFill>
                  <a:srgbClr val="000000"/>
                </a:solidFill>
                <a:latin typeface="Courier New" panose="02070309020205020404" pitchFamily="49" charset="0"/>
              </a:rPr>
              <a:t>(sys_mod,u1,t1);</a:t>
            </a:r>
          </a:p>
          <a:p>
            <a:endParaRPr lang="en-IN" sz="1600" b="0" i="0" u="none" strike="noStrike" baseline="0" dirty="0">
              <a:solidFill>
                <a:srgbClr val="000000"/>
              </a:solidFill>
              <a:latin typeface="Courier New" panose="02070309020205020404" pitchFamily="49" charset="0"/>
            </a:endParaRPr>
          </a:p>
          <a:p>
            <a:r>
              <a:rPr lang="en-IN" sz="1600" b="0" i="0" u="none" strike="noStrike" baseline="0" dirty="0">
                <a:solidFill>
                  <a:srgbClr val="000000"/>
                </a:solidFill>
                <a:latin typeface="Courier New" panose="02070309020205020404" pitchFamily="49" charset="0"/>
              </a:rPr>
              <a:t>figure(2)</a:t>
            </a:r>
          </a:p>
          <a:p>
            <a:r>
              <a:rPr lang="en-IN" sz="1600" b="0" i="0" u="none" strike="noStrike" baseline="0" dirty="0">
                <a:solidFill>
                  <a:srgbClr val="000000"/>
                </a:solidFill>
                <a:latin typeface="Courier New" panose="02070309020205020404" pitchFamily="49" charset="0"/>
              </a:rPr>
              <a:t>plot(</a:t>
            </a:r>
            <a:r>
              <a:rPr lang="en-IN" sz="1600" b="0" i="0" u="none" strike="noStrike" baseline="0" dirty="0" err="1">
                <a:solidFill>
                  <a:srgbClr val="000000"/>
                </a:solidFill>
                <a:latin typeface="Courier New" panose="02070309020205020404" pitchFamily="49" charset="0"/>
              </a:rPr>
              <a:t>t,y</a:t>
            </a:r>
            <a:r>
              <a:rPr lang="en-IN" sz="1600" b="0" i="0" u="none" strike="noStrike" baseline="0" dirty="0">
                <a:solidFill>
                  <a:srgbClr val="000000"/>
                </a:solidFill>
                <a:latin typeface="Courier New" panose="02070309020205020404" pitchFamily="49" charset="0"/>
              </a:rPr>
              <a:t>)</a:t>
            </a:r>
          </a:p>
          <a:p>
            <a:r>
              <a:rPr lang="en-IN" sz="1600" b="0" i="0" u="none" strike="noStrike" baseline="0" dirty="0">
                <a:solidFill>
                  <a:srgbClr val="000000"/>
                </a:solidFill>
                <a:latin typeface="Courier New" panose="02070309020205020404" pitchFamily="49" charset="0"/>
              </a:rPr>
              <a:t>hold on</a:t>
            </a:r>
          </a:p>
          <a:p>
            <a:r>
              <a:rPr lang="en-IN" sz="1600" b="0" i="0" u="none" strike="noStrike" baseline="0" dirty="0">
                <a:solidFill>
                  <a:srgbClr val="000000"/>
                </a:solidFill>
                <a:latin typeface="Courier New" panose="02070309020205020404" pitchFamily="49" charset="0"/>
              </a:rPr>
              <a:t>title("System Response After Addition of Gains Matrix K Duty Cycle 0.5(Max duty cycle)")</a:t>
            </a:r>
          </a:p>
          <a:p>
            <a:r>
              <a:rPr lang="en-IN" sz="1600" b="0" i="0" u="none" strike="noStrike" baseline="0" dirty="0" err="1">
                <a:solidFill>
                  <a:srgbClr val="000000"/>
                </a:solidFill>
                <a:latin typeface="Courier New" panose="02070309020205020404" pitchFamily="49" charset="0"/>
              </a:rPr>
              <a:t>xlabel</a:t>
            </a:r>
            <a:r>
              <a:rPr lang="en-IN" sz="1600" b="0" i="0" u="none" strike="noStrike" baseline="0" dirty="0">
                <a:solidFill>
                  <a:srgbClr val="000000"/>
                </a:solidFill>
                <a:latin typeface="Courier New" panose="02070309020205020404" pitchFamily="49" charset="0"/>
              </a:rPr>
              <a:t>("Time")</a:t>
            </a:r>
          </a:p>
          <a:p>
            <a:r>
              <a:rPr lang="en-IN" sz="1600" b="0" i="0" u="none" strike="noStrike" baseline="0" dirty="0" err="1">
                <a:solidFill>
                  <a:srgbClr val="000000"/>
                </a:solidFill>
                <a:latin typeface="Courier New" panose="02070309020205020404" pitchFamily="49" charset="0"/>
              </a:rPr>
              <a:t>ylabel</a:t>
            </a:r>
            <a:r>
              <a:rPr lang="en-IN" sz="1600" b="0" i="0" u="none" strike="noStrike" baseline="0" dirty="0">
                <a:solidFill>
                  <a:srgbClr val="000000"/>
                </a:solidFill>
                <a:latin typeface="Courier New" panose="02070309020205020404" pitchFamily="49" charset="0"/>
              </a:rPr>
              <a:t>("Amplitude")</a:t>
            </a:r>
          </a:p>
          <a:p>
            <a:r>
              <a:rPr lang="en-IN" sz="1600" b="0" i="0" u="none" strike="noStrike" baseline="0" dirty="0">
                <a:solidFill>
                  <a:srgbClr val="000000"/>
                </a:solidFill>
                <a:latin typeface="Courier New" panose="02070309020205020404" pitchFamily="49" charset="0"/>
              </a:rPr>
              <a:t>hold off;</a:t>
            </a:r>
          </a:p>
          <a:p>
            <a:endParaRPr lang="en-IN" sz="1600" b="0" i="0" u="none" strike="noStrike" baseline="0" dirty="0">
              <a:solidFill>
                <a:srgbClr val="000000"/>
              </a:solidFill>
              <a:latin typeface="Courier New" panose="02070309020205020404" pitchFamily="49" charset="0"/>
            </a:endParaRPr>
          </a:p>
          <a:p>
            <a:endParaRPr lang="en-IN" sz="1600" b="0" i="0" u="none" strike="noStrike" baseline="0" dirty="0">
              <a:solidFill>
                <a:srgbClr val="000000"/>
              </a:solidFill>
              <a:latin typeface="Courier New" panose="02070309020205020404" pitchFamily="49" charset="0"/>
            </a:endParaRPr>
          </a:p>
          <a:p>
            <a:r>
              <a:rPr lang="en-IN" sz="1600" b="0" i="0" u="none" strike="noStrike" baseline="0" dirty="0">
                <a:solidFill>
                  <a:srgbClr val="000000"/>
                </a:solidFill>
                <a:latin typeface="Courier New" panose="02070309020205020404" pitchFamily="49" charset="0"/>
              </a:rPr>
              <a:t>figure(3)</a:t>
            </a:r>
          </a:p>
          <a:p>
            <a:r>
              <a:rPr lang="en-IN" sz="1600" b="0" i="0" u="none" strike="noStrike" baseline="0" dirty="0">
                <a:solidFill>
                  <a:srgbClr val="000000"/>
                </a:solidFill>
                <a:latin typeface="Courier New" panose="02070309020205020404" pitchFamily="49" charset="0"/>
              </a:rPr>
              <a:t>hold on;</a:t>
            </a:r>
          </a:p>
          <a:p>
            <a:r>
              <a:rPr lang="en-IN" sz="1600" b="0" i="0" u="none" strike="noStrike" baseline="0" dirty="0">
                <a:solidFill>
                  <a:srgbClr val="000000"/>
                </a:solidFill>
                <a:latin typeface="Courier New" panose="02070309020205020404" pitchFamily="49" charset="0"/>
              </a:rPr>
              <a:t>bode(</a:t>
            </a:r>
            <a:r>
              <a:rPr lang="en-IN" sz="1600" b="0" i="0" u="none" strike="noStrike" baseline="0" dirty="0" err="1">
                <a:solidFill>
                  <a:srgbClr val="000000"/>
                </a:solidFill>
                <a:latin typeface="Courier New" panose="02070309020205020404" pitchFamily="49" charset="0"/>
              </a:rPr>
              <a:t>sys_org</a:t>
            </a:r>
            <a:r>
              <a:rPr lang="en-IN" sz="1600" b="0" i="0" u="none" strike="noStrike" baseline="0" dirty="0">
                <a:solidFill>
                  <a:srgbClr val="000000"/>
                </a:solidFill>
                <a:latin typeface="Courier New" panose="02070309020205020404" pitchFamily="49" charset="0"/>
              </a:rPr>
              <a:t>)</a:t>
            </a:r>
          </a:p>
          <a:p>
            <a:r>
              <a:rPr lang="en-IN" sz="1600" b="0" i="0" u="none" strike="noStrike" baseline="0" dirty="0">
                <a:solidFill>
                  <a:srgbClr val="000000"/>
                </a:solidFill>
                <a:latin typeface="Courier New" panose="02070309020205020404" pitchFamily="49" charset="0"/>
              </a:rPr>
              <a:t>bode(</a:t>
            </a:r>
            <a:r>
              <a:rPr lang="en-IN" sz="1600" b="0" i="0" u="none" strike="noStrike" baseline="0" dirty="0" err="1">
                <a:solidFill>
                  <a:srgbClr val="000000"/>
                </a:solidFill>
                <a:latin typeface="Courier New" panose="02070309020205020404" pitchFamily="49" charset="0"/>
              </a:rPr>
              <a:t>sys_mod</a:t>
            </a:r>
            <a:r>
              <a:rPr lang="en-IN" sz="1600" b="0" i="0" u="none" strike="noStrike" baseline="0" dirty="0">
                <a:solidFill>
                  <a:srgbClr val="000000"/>
                </a:solidFill>
                <a:latin typeface="Courier New" panose="02070309020205020404" pitchFamily="49" charset="0"/>
              </a:rPr>
              <a:t>)</a:t>
            </a:r>
          </a:p>
          <a:p>
            <a:r>
              <a:rPr lang="en-IN" sz="1600" b="0" i="0" u="none" strike="noStrike" baseline="0" dirty="0">
                <a:solidFill>
                  <a:srgbClr val="000000"/>
                </a:solidFill>
                <a:latin typeface="Courier New" panose="02070309020205020404" pitchFamily="49" charset="0"/>
              </a:rPr>
              <a:t>hold off;</a:t>
            </a:r>
          </a:p>
          <a:p>
            <a:endParaRPr lang="en-IN" sz="1600" b="0" i="0" u="none" strike="noStrike" baseline="0" dirty="0">
              <a:solidFill>
                <a:srgbClr val="000000"/>
              </a:solidFill>
              <a:latin typeface="Courier New" panose="02070309020205020404" pitchFamily="49" charset="0"/>
            </a:endParaRPr>
          </a:p>
          <a:p>
            <a:r>
              <a:rPr lang="en-IN" sz="1600" b="0" i="0" u="none" strike="noStrike" baseline="0" dirty="0">
                <a:solidFill>
                  <a:srgbClr val="000000"/>
                </a:solidFill>
                <a:latin typeface="Courier New" panose="02070309020205020404" pitchFamily="49" charset="0"/>
              </a:rPr>
              <a:t>L=place(A',C',116*[(-500+700i),(-500-700i)])'</a:t>
            </a:r>
          </a:p>
          <a:p>
            <a:endParaRPr lang="en-IN" sz="1600" b="0" i="0" u="none" strike="noStrike" baseline="0" dirty="0">
              <a:solidFill>
                <a:srgbClr val="000000"/>
              </a:solidFill>
              <a:latin typeface="Courier New" panose="02070309020205020404" pitchFamily="49" charset="0"/>
            </a:endParaRPr>
          </a:p>
          <a:p>
            <a:endParaRPr lang="en-IN" sz="1600" b="0" i="0" u="none" strike="noStrike" baseline="0" dirty="0">
              <a:solidFill>
                <a:srgbClr val="000000"/>
              </a:solidFill>
              <a:latin typeface="Courier New" panose="02070309020205020404" pitchFamily="49" charset="0"/>
            </a:endParaRPr>
          </a:p>
          <a:p>
            <a:r>
              <a:rPr lang="en-IN" sz="1600" b="0" i="0" u="none" strike="noStrike" baseline="0" dirty="0">
                <a:solidFill>
                  <a:srgbClr val="000000"/>
                </a:solidFill>
                <a:latin typeface="Courier New" panose="02070309020205020404" pitchFamily="49" charset="0"/>
              </a:rPr>
              <a:t>At=[A-B*K B*</a:t>
            </a:r>
            <a:r>
              <a:rPr lang="en-IN" sz="1600" b="0" i="0" u="none" strike="noStrike" baseline="0" dirty="0" err="1">
                <a:solidFill>
                  <a:srgbClr val="000000"/>
                </a:solidFill>
                <a:latin typeface="Courier New" panose="02070309020205020404" pitchFamily="49" charset="0"/>
              </a:rPr>
              <a:t>K;zeros</a:t>
            </a:r>
            <a:r>
              <a:rPr lang="en-IN" sz="1600" b="0" i="0" u="none" strike="noStrike" baseline="0" dirty="0">
                <a:solidFill>
                  <a:srgbClr val="000000"/>
                </a:solidFill>
                <a:latin typeface="Courier New" panose="02070309020205020404" pitchFamily="49" charset="0"/>
              </a:rPr>
              <a:t>(size(A)) A-L*C];</a:t>
            </a:r>
          </a:p>
          <a:p>
            <a:r>
              <a:rPr lang="en-IN" sz="1600" b="0" i="0" u="none" strike="noStrike" baseline="0" dirty="0" err="1">
                <a:solidFill>
                  <a:srgbClr val="000000"/>
                </a:solidFill>
                <a:latin typeface="Courier New" panose="02070309020205020404" pitchFamily="49" charset="0"/>
              </a:rPr>
              <a:t>Bt</a:t>
            </a:r>
            <a:r>
              <a:rPr lang="en-IN" sz="1600" b="0" i="0" u="none" strike="noStrike" baseline="0" dirty="0">
                <a:solidFill>
                  <a:srgbClr val="000000"/>
                </a:solidFill>
                <a:latin typeface="Courier New" panose="02070309020205020404" pitchFamily="49" charset="0"/>
              </a:rPr>
              <a:t>=[B; zeros(size(B))];</a:t>
            </a:r>
          </a:p>
          <a:p>
            <a:r>
              <a:rPr lang="en-IN" sz="1600" b="0" i="0" u="none" strike="noStrike" baseline="0" dirty="0">
                <a:solidFill>
                  <a:srgbClr val="000000"/>
                </a:solidFill>
                <a:latin typeface="Courier New" panose="02070309020205020404" pitchFamily="49" charset="0"/>
              </a:rPr>
              <a:t>Ct=[C zeros(size(C))];</a:t>
            </a:r>
          </a:p>
          <a:p>
            <a:r>
              <a:rPr lang="en-IN" sz="1600" b="0" i="0" u="none" strike="noStrike" baseline="0" dirty="0" err="1">
                <a:solidFill>
                  <a:srgbClr val="000000"/>
                </a:solidFill>
                <a:latin typeface="Courier New" panose="02070309020205020404" pitchFamily="49" charset="0"/>
              </a:rPr>
              <a:t>sys_o</a:t>
            </a:r>
            <a:r>
              <a:rPr lang="en-IN" sz="1600" b="0" i="0" u="none" strike="noStrike" baseline="0" dirty="0">
                <a:solidFill>
                  <a:srgbClr val="000000"/>
                </a:solidFill>
                <a:latin typeface="Courier New" panose="02070309020205020404" pitchFamily="49" charset="0"/>
              </a:rPr>
              <a:t>=ss(At,Bt,Ct,0);</a:t>
            </a:r>
          </a:p>
          <a:p>
            <a:endParaRPr lang="en-IN" sz="1600" b="0" i="0" u="none" strike="noStrike" baseline="0" dirty="0">
              <a:solidFill>
                <a:srgbClr val="000000"/>
              </a:solidFill>
              <a:latin typeface="Courier New" panose="02070309020205020404" pitchFamily="49" charset="0"/>
            </a:endParaRPr>
          </a:p>
          <a:p>
            <a:endParaRPr lang="en-IN" sz="1600" b="0" i="0" u="none" strike="noStrike" baseline="0" dirty="0">
              <a:solidFill>
                <a:srgbClr val="000000"/>
              </a:solidFill>
              <a:latin typeface="Courier New" panose="02070309020205020404" pitchFamily="49" charset="0"/>
            </a:endParaRPr>
          </a:p>
          <a:p>
            <a:r>
              <a:rPr lang="en-IN" sz="1600" b="0" i="0" u="none" strike="noStrike" baseline="0" dirty="0">
                <a:solidFill>
                  <a:srgbClr val="000000"/>
                </a:solidFill>
                <a:latin typeface="Courier New" panose="02070309020205020404" pitchFamily="49" charset="0"/>
              </a:rPr>
              <a:t>n=2;</a:t>
            </a:r>
          </a:p>
          <a:p>
            <a:r>
              <a:rPr lang="en-IN" sz="1600" b="0" i="0" u="none" strike="noStrike" baseline="0" dirty="0">
                <a:solidFill>
                  <a:srgbClr val="000000"/>
                </a:solidFill>
                <a:latin typeface="Courier New" panose="02070309020205020404" pitchFamily="49" charset="0"/>
              </a:rPr>
              <a:t>[y,t1,x]=</a:t>
            </a:r>
            <a:r>
              <a:rPr lang="en-IN" sz="1600" b="0" i="0" u="none" strike="noStrike" baseline="0" dirty="0" err="1">
                <a:solidFill>
                  <a:srgbClr val="000000"/>
                </a:solidFill>
                <a:latin typeface="Courier New" panose="02070309020205020404" pitchFamily="49" charset="0"/>
              </a:rPr>
              <a:t>lsim</a:t>
            </a:r>
            <a:r>
              <a:rPr lang="en-IN" sz="1600" b="0" i="0" u="none" strike="noStrike" baseline="0" dirty="0">
                <a:solidFill>
                  <a:srgbClr val="000000"/>
                </a:solidFill>
                <a:latin typeface="Courier New" panose="02070309020205020404" pitchFamily="49" charset="0"/>
              </a:rPr>
              <a:t>(sys_o,u1,t1,[[0,0] [0,0]]);</a:t>
            </a:r>
          </a:p>
          <a:p>
            <a:r>
              <a:rPr lang="en-IN" sz="1600" b="0" i="0" u="none" strike="noStrike" baseline="0" dirty="0">
                <a:solidFill>
                  <a:srgbClr val="000000"/>
                </a:solidFill>
                <a:latin typeface="Courier New" panose="02070309020205020404" pitchFamily="49" charset="0"/>
              </a:rPr>
              <a:t>e=x(:,n+1:end);</a:t>
            </a:r>
          </a:p>
          <a:p>
            <a:r>
              <a:rPr lang="en-IN" sz="1600" b="0" i="0" u="none" strike="noStrike" baseline="0" dirty="0">
                <a:solidFill>
                  <a:srgbClr val="000000"/>
                </a:solidFill>
                <a:latin typeface="Courier New" panose="02070309020205020404" pitchFamily="49" charset="0"/>
              </a:rPr>
              <a:t>x=x(:,1:n);</a:t>
            </a:r>
          </a:p>
          <a:p>
            <a:r>
              <a:rPr lang="en-IN" sz="1600" b="0" i="0" u="none" strike="noStrike" baseline="0" dirty="0" err="1">
                <a:solidFill>
                  <a:srgbClr val="000000"/>
                </a:solidFill>
                <a:latin typeface="Courier New" panose="02070309020205020404" pitchFamily="49" charset="0"/>
              </a:rPr>
              <a:t>xe</a:t>
            </a:r>
            <a:r>
              <a:rPr lang="en-IN" sz="1600" b="0" i="0" u="none" strike="noStrike" baseline="0" dirty="0">
                <a:solidFill>
                  <a:srgbClr val="000000"/>
                </a:solidFill>
                <a:latin typeface="Courier New" panose="02070309020205020404" pitchFamily="49" charset="0"/>
              </a:rPr>
              <a:t>=x-e;</a:t>
            </a:r>
          </a:p>
          <a:p>
            <a:endParaRPr lang="en-IN" sz="1600" b="0" i="0" u="none" strike="noStrike" baseline="0" dirty="0">
              <a:solidFill>
                <a:srgbClr val="000000"/>
              </a:solidFill>
              <a:latin typeface="Courier New" panose="02070309020205020404" pitchFamily="49" charset="0"/>
            </a:endParaRPr>
          </a:p>
          <a:p>
            <a:r>
              <a:rPr lang="en-IN" sz="1600" b="0" i="0" u="none" strike="noStrike" baseline="0" dirty="0">
                <a:solidFill>
                  <a:srgbClr val="000000"/>
                </a:solidFill>
                <a:latin typeface="Courier New" panose="02070309020205020404" pitchFamily="49" charset="0"/>
              </a:rPr>
              <a:t>x1=x(:,1);x2=x(:,2);</a:t>
            </a:r>
          </a:p>
          <a:p>
            <a:r>
              <a:rPr lang="en-IN" sz="1600" b="0" i="0" u="none" strike="noStrike" baseline="0" dirty="0">
                <a:solidFill>
                  <a:srgbClr val="000000"/>
                </a:solidFill>
                <a:latin typeface="Courier New" panose="02070309020205020404" pitchFamily="49" charset="0"/>
              </a:rPr>
              <a:t>xe1=</a:t>
            </a:r>
            <a:r>
              <a:rPr lang="en-IN" sz="1600" b="0" i="0" u="none" strike="noStrike" baseline="0" dirty="0" err="1">
                <a:solidFill>
                  <a:srgbClr val="000000"/>
                </a:solidFill>
                <a:latin typeface="Courier New" panose="02070309020205020404" pitchFamily="49" charset="0"/>
              </a:rPr>
              <a:t>xe</a:t>
            </a:r>
            <a:r>
              <a:rPr lang="en-IN" sz="1600" b="0" i="0" u="none" strike="noStrike" baseline="0" dirty="0">
                <a:solidFill>
                  <a:srgbClr val="000000"/>
                </a:solidFill>
                <a:latin typeface="Courier New" panose="02070309020205020404" pitchFamily="49" charset="0"/>
              </a:rPr>
              <a:t>(:,1);xe2=</a:t>
            </a:r>
            <a:r>
              <a:rPr lang="en-IN" sz="1600" b="0" i="0" u="none" strike="noStrike" baseline="0" dirty="0" err="1">
                <a:solidFill>
                  <a:srgbClr val="000000"/>
                </a:solidFill>
                <a:latin typeface="Courier New" panose="02070309020205020404" pitchFamily="49" charset="0"/>
              </a:rPr>
              <a:t>xe</a:t>
            </a:r>
            <a:r>
              <a:rPr lang="en-IN" sz="1600" b="0" i="0" u="none" strike="noStrike" baseline="0" dirty="0">
                <a:solidFill>
                  <a:srgbClr val="000000"/>
                </a:solidFill>
                <a:latin typeface="Courier New" panose="02070309020205020404" pitchFamily="49" charset="0"/>
              </a:rPr>
              <a:t>(:,2);</a:t>
            </a:r>
          </a:p>
          <a:p>
            <a:r>
              <a:rPr lang="en-IN" sz="1600" b="0" i="0" u="none" strike="noStrike" baseline="0" dirty="0">
                <a:solidFill>
                  <a:srgbClr val="000000"/>
                </a:solidFill>
                <a:latin typeface="Courier New" panose="02070309020205020404" pitchFamily="49" charset="0"/>
              </a:rPr>
              <a:t>figure(4)</a:t>
            </a:r>
          </a:p>
          <a:p>
            <a:r>
              <a:rPr lang="en-IN" sz="1600" b="0" i="0" u="none" strike="noStrike" baseline="0" dirty="0">
                <a:solidFill>
                  <a:srgbClr val="000000"/>
                </a:solidFill>
                <a:latin typeface="Courier New" panose="02070309020205020404" pitchFamily="49" charset="0"/>
              </a:rPr>
              <a:t>plot(t1,x1,'-r',t1,xe1,'--r',t1,x2,'-b',t1,xe2,'--b')</a:t>
            </a:r>
          </a:p>
          <a:p>
            <a:r>
              <a:rPr lang="en-IN" sz="1600" b="0" i="0" u="none" strike="noStrike" baseline="0" dirty="0">
                <a:solidFill>
                  <a:srgbClr val="000000"/>
                </a:solidFill>
                <a:latin typeface="Courier New" panose="02070309020205020404" pitchFamily="49" charset="0"/>
              </a:rPr>
              <a:t>hold on</a:t>
            </a:r>
          </a:p>
          <a:p>
            <a:r>
              <a:rPr lang="en-IN" sz="1600" b="0" i="0" u="none" strike="noStrike" baseline="0" dirty="0">
                <a:solidFill>
                  <a:srgbClr val="000000"/>
                </a:solidFill>
                <a:latin typeface="Courier New" panose="02070309020205020404" pitchFamily="49" charset="0"/>
              </a:rPr>
              <a:t>title("Observer Response(Blue) and Error");</a:t>
            </a:r>
          </a:p>
          <a:p>
            <a:r>
              <a:rPr lang="en-IN" sz="1600" b="0" i="0" u="none" strike="noStrike" baseline="0" dirty="0" err="1">
                <a:solidFill>
                  <a:srgbClr val="000000"/>
                </a:solidFill>
                <a:latin typeface="Courier New" panose="02070309020205020404" pitchFamily="49" charset="0"/>
              </a:rPr>
              <a:t>xlabel</a:t>
            </a:r>
            <a:r>
              <a:rPr lang="en-IN" sz="1600" b="0" i="0" u="none" strike="noStrike" baseline="0" dirty="0">
                <a:solidFill>
                  <a:srgbClr val="000000"/>
                </a:solidFill>
                <a:latin typeface="Courier New" panose="02070309020205020404" pitchFamily="49" charset="0"/>
              </a:rPr>
              <a:t>("Time");</a:t>
            </a:r>
          </a:p>
          <a:p>
            <a:r>
              <a:rPr lang="en-IN" sz="1600" b="0" i="0" u="none" strike="noStrike" baseline="0" dirty="0" err="1">
                <a:solidFill>
                  <a:srgbClr val="000000"/>
                </a:solidFill>
                <a:latin typeface="Courier New" panose="02070309020205020404" pitchFamily="49" charset="0"/>
              </a:rPr>
              <a:t>ylabel</a:t>
            </a:r>
            <a:r>
              <a:rPr lang="en-IN" sz="1600" b="0" i="0" u="none" strike="noStrike" baseline="0" dirty="0">
                <a:solidFill>
                  <a:srgbClr val="000000"/>
                </a:solidFill>
                <a:latin typeface="Courier New" panose="02070309020205020404" pitchFamily="49" charset="0"/>
              </a:rPr>
              <a:t>("Amplitude");</a:t>
            </a:r>
          </a:p>
          <a:p>
            <a:r>
              <a:rPr lang="en-IN" sz="1600" b="0" i="0" u="none" strike="noStrike" baseline="0" dirty="0">
                <a:solidFill>
                  <a:srgbClr val="000000"/>
                </a:solidFill>
                <a:latin typeface="Courier New" panose="02070309020205020404" pitchFamily="49" charset="0"/>
              </a:rPr>
              <a:t>hold off;</a:t>
            </a:r>
          </a:p>
          <a:p>
            <a:endParaRPr lang="en-IN" sz="2000" b="0" i="0" u="none" strike="noStrike" baseline="0" dirty="0"/>
          </a:p>
          <a:p>
            <a:endParaRPr lang="en-IN" dirty="0"/>
          </a:p>
        </p:txBody>
      </p:sp>
    </p:spTree>
    <p:extLst>
      <p:ext uri="{BB962C8B-B14F-4D97-AF65-F5344CB8AC3E}">
        <p14:creationId xmlns:p14="http://schemas.microsoft.com/office/powerpoint/2010/main" val="3754359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AF693D-C7DE-4ED4-CC9B-0B3BD543D118}"/>
              </a:ext>
            </a:extLst>
          </p:cNvPr>
          <p:cNvSpPr txBox="1"/>
          <p:nvPr/>
        </p:nvSpPr>
        <p:spPr>
          <a:xfrm>
            <a:off x="1091953" y="142043"/>
            <a:ext cx="4542408" cy="7017306"/>
          </a:xfrm>
          <a:prstGeom prst="rect">
            <a:avLst/>
          </a:prstGeom>
          <a:noFill/>
        </p:spPr>
        <p:txBody>
          <a:bodyPr wrap="square" rtlCol="0">
            <a:spAutoFit/>
          </a:bodyPr>
          <a:lstStyle/>
          <a:p>
            <a:r>
              <a:rPr lang="en-IN" sz="1800" b="0" i="0" u="none" strike="noStrike" baseline="0" dirty="0">
                <a:solidFill>
                  <a:srgbClr val="000000"/>
                </a:solidFill>
                <a:latin typeface="Courier New" panose="02070309020205020404" pitchFamily="49" charset="0"/>
              </a:rPr>
              <a:t>t1=0:0.00001:0.005;</a:t>
            </a:r>
          </a:p>
          <a:p>
            <a:r>
              <a:rPr lang="en-IN" sz="1800" b="0" i="0" u="none" strike="noStrike" baseline="0" dirty="0">
                <a:solidFill>
                  <a:srgbClr val="000000"/>
                </a:solidFill>
                <a:latin typeface="Courier New" panose="02070309020205020404" pitchFamily="49" charset="0"/>
              </a:rPr>
              <a:t>u1 = d*ones(size(t1));</a:t>
            </a:r>
          </a:p>
          <a:p>
            <a:endParaRPr lang="en-IN" sz="1800" b="0" i="0" u="none" strike="noStrike" baseline="0" dirty="0">
              <a:solidFill>
                <a:srgbClr val="000000"/>
              </a:solidFill>
              <a:latin typeface="Courier New" panose="02070309020205020404" pitchFamily="49" charset="0"/>
            </a:endParaRPr>
          </a:p>
          <a:p>
            <a:r>
              <a:rPr lang="en-IN" sz="1800" b="0" i="0" u="none" strike="noStrike" baseline="0" dirty="0">
                <a:solidFill>
                  <a:srgbClr val="000000"/>
                </a:solidFill>
                <a:latin typeface="Courier New" panose="02070309020205020404" pitchFamily="49" charset="0"/>
              </a:rPr>
              <a:t>[</a:t>
            </a:r>
            <a:r>
              <a:rPr lang="en-IN" sz="1800" b="0" i="0" u="none" strike="noStrike" baseline="0" dirty="0" err="1">
                <a:solidFill>
                  <a:srgbClr val="000000"/>
                </a:solidFill>
                <a:latin typeface="Courier New" panose="02070309020205020404" pitchFamily="49" charset="0"/>
              </a:rPr>
              <a:t>y,t,x</a:t>
            </a:r>
            <a:r>
              <a:rPr lang="en-IN" sz="1800" b="0" i="0" u="none" strike="noStrike" baseline="0" dirty="0">
                <a:solidFill>
                  <a:srgbClr val="000000"/>
                </a:solidFill>
                <a:latin typeface="Courier New" panose="02070309020205020404" pitchFamily="49" charset="0"/>
              </a:rPr>
              <a:t>] = </a:t>
            </a:r>
            <a:r>
              <a:rPr lang="en-IN" sz="1800" b="0" i="0" u="none" strike="noStrike" baseline="0" dirty="0" err="1">
                <a:solidFill>
                  <a:srgbClr val="000000"/>
                </a:solidFill>
                <a:latin typeface="Courier New" panose="02070309020205020404" pitchFamily="49" charset="0"/>
              </a:rPr>
              <a:t>lsim</a:t>
            </a:r>
            <a:r>
              <a:rPr lang="en-IN" sz="1800" b="0" i="0" u="none" strike="noStrike" baseline="0" dirty="0">
                <a:solidFill>
                  <a:srgbClr val="000000"/>
                </a:solidFill>
                <a:latin typeface="Courier New" panose="02070309020205020404" pitchFamily="49" charset="0"/>
              </a:rPr>
              <a:t>(sys_mod,u1,t1);</a:t>
            </a:r>
          </a:p>
          <a:p>
            <a:endParaRPr lang="en-IN" sz="1800" b="0" i="0" u="none" strike="noStrike" baseline="0" dirty="0">
              <a:solidFill>
                <a:srgbClr val="000000"/>
              </a:solidFill>
              <a:latin typeface="Courier New" panose="02070309020205020404" pitchFamily="49" charset="0"/>
            </a:endParaRPr>
          </a:p>
          <a:p>
            <a:r>
              <a:rPr lang="en-IN" sz="1800" b="0" i="0" u="none" strike="noStrike" baseline="0" dirty="0">
                <a:solidFill>
                  <a:srgbClr val="000000"/>
                </a:solidFill>
                <a:latin typeface="Courier New" panose="02070309020205020404" pitchFamily="49" charset="0"/>
              </a:rPr>
              <a:t>figure(2)</a:t>
            </a:r>
          </a:p>
          <a:p>
            <a:r>
              <a:rPr lang="en-IN" sz="1800" b="0" i="0" u="none" strike="noStrike" baseline="0" dirty="0">
                <a:solidFill>
                  <a:srgbClr val="000000"/>
                </a:solidFill>
                <a:latin typeface="Courier New" panose="02070309020205020404" pitchFamily="49" charset="0"/>
              </a:rPr>
              <a:t>plot(</a:t>
            </a:r>
            <a:r>
              <a:rPr lang="en-IN" sz="1800" b="0" i="0" u="none" strike="noStrike" baseline="0" dirty="0" err="1">
                <a:solidFill>
                  <a:srgbClr val="000000"/>
                </a:solidFill>
                <a:latin typeface="Courier New" panose="02070309020205020404" pitchFamily="49" charset="0"/>
              </a:rPr>
              <a:t>t,y</a:t>
            </a:r>
            <a:r>
              <a:rPr lang="en-IN" sz="1800" b="0" i="0" u="none" strike="noStrike" baseline="0" dirty="0">
                <a:solidFill>
                  <a:srgbClr val="000000"/>
                </a:solidFill>
                <a:latin typeface="Courier New" panose="02070309020205020404" pitchFamily="49" charset="0"/>
              </a:rPr>
              <a:t>)</a:t>
            </a:r>
          </a:p>
          <a:p>
            <a:r>
              <a:rPr lang="en-IN" sz="1800" b="0" i="0" u="none" strike="noStrike" baseline="0" dirty="0">
                <a:solidFill>
                  <a:srgbClr val="000000"/>
                </a:solidFill>
                <a:latin typeface="Courier New" panose="02070309020205020404" pitchFamily="49" charset="0"/>
              </a:rPr>
              <a:t>hold on</a:t>
            </a:r>
          </a:p>
          <a:p>
            <a:r>
              <a:rPr lang="en-IN" sz="1800" b="0" i="0" u="none" strike="noStrike" baseline="0" dirty="0">
                <a:solidFill>
                  <a:srgbClr val="000000"/>
                </a:solidFill>
                <a:latin typeface="Courier New" panose="02070309020205020404" pitchFamily="49" charset="0"/>
              </a:rPr>
              <a:t>title("System Response After Addition of Gains Matrix K Duty Cycle 0.5(Max duty cycle)")</a:t>
            </a:r>
          </a:p>
          <a:p>
            <a:r>
              <a:rPr lang="en-IN" sz="1800" b="0" i="0" u="none" strike="noStrike" baseline="0" dirty="0" err="1">
                <a:solidFill>
                  <a:srgbClr val="000000"/>
                </a:solidFill>
                <a:latin typeface="Courier New" panose="02070309020205020404" pitchFamily="49" charset="0"/>
              </a:rPr>
              <a:t>xlabel</a:t>
            </a:r>
            <a:r>
              <a:rPr lang="en-IN" sz="1800" b="0" i="0" u="none" strike="noStrike" baseline="0" dirty="0">
                <a:solidFill>
                  <a:srgbClr val="000000"/>
                </a:solidFill>
                <a:latin typeface="Courier New" panose="02070309020205020404" pitchFamily="49" charset="0"/>
              </a:rPr>
              <a:t>("Time")</a:t>
            </a:r>
          </a:p>
          <a:p>
            <a:r>
              <a:rPr lang="en-IN" sz="1800" b="0" i="0" u="none" strike="noStrike" baseline="0" dirty="0" err="1">
                <a:solidFill>
                  <a:srgbClr val="000000"/>
                </a:solidFill>
                <a:latin typeface="Courier New" panose="02070309020205020404" pitchFamily="49" charset="0"/>
              </a:rPr>
              <a:t>ylabel</a:t>
            </a:r>
            <a:r>
              <a:rPr lang="en-IN" sz="1800" b="0" i="0" u="none" strike="noStrike" baseline="0" dirty="0">
                <a:solidFill>
                  <a:srgbClr val="000000"/>
                </a:solidFill>
                <a:latin typeface="Courier New" panose="02070309020205020404" pitchFamily="49" charset="0"/>
              </a:rPr>
              <a:t>("Amplitude")</a:t>
            </a:r>
          </a:p>
          <a:p>
            <a:r>
              <a:rPr lang="en-IN" sz="1800" b="0" i="0" u="none" strike="noStrike" baseline="0" dirty="0">
                <a:solidFill>
                  <a:srgbClr val="000000"/>
                </a:solidFill>
                <a:latin typeface="Courier New" panose="02070309020205020404" pitchFamily="49" charset="0"/>
              </a:rPr>
              <a:t>hold off;</a:t>
            </a:r>
          </a:p>
          <a:p>
            <a:endParaRPr lang="en-IN" sz="1800" b="0" i="0" u="none" strike="noStrike" baseline="0" dirty="0">
              <a:solidFill>
                <a:srgbClr val="000000"/>
              </a:solidFill>
              <a:latin typeface="Courier New" panose="02070309020205020404" pitchFamily="49" charset="0"/>
            </a:endParaRPr>
          </a:p>
          <a:p>
            <a:r>
              <a:rPr lang="en-IN" sz="1800" b="0" i="0" u="none" strike="noStrike" baseline="0" dirty="0">
                <a:solidFill>
                  <a:srgbClr val="000000"/>
                </a:solidFill>
                <a:latin typeface="Courier New" panose="02070309020205020404" pitchFamily="49" charset="0"/>
              </a:rPr>
              <a:t>figure(3)</a:t>
            </a:r>
          </a:p>
          <a:p>
            <a:r>
              <a:rPr lang="en-IN" sz="1800" b="0" i="0" u="none" strike="noStrike" baseline="0" dirty="0">
                <a:solidFill>
                  <a:srgbClr val="000000"/>
                </a:solidFill>
                <a:latin typeface="Courier New" panose="02070309020205020404" pitchFamily="49" charset="0"/>
              </a:rPr>
              <a:t>hold on;</a:t>
            </a:r>
          </a:p>
          <a:p>
            <a:r>
              <a:rPr lang="en-IN" sz="1800" b="0" i="0" u="none" strike="noStrike" baseline="0" dirty="0">
                <a:solidFill>
                  <a:srgbClr val="000000"/>
                </a:solidFill>
                <a:latin typeface="Courier New" panose="02070309020205020404" pitchFamily="49" charset="0"/>
              </a:rPr>
              <a:t>bode(</a:t>
            </a:r>
            <a:r>
              <a:rPr lang="en-IN" sz="1800" b="0" i="0" u="none" strike="noStrike" baseline="0" dirty="0" err="1">
                <a:solidFill>
                  <a:srgbClr val="000000"/>
                </a:solidFill>
                <a:latin typeface="Courier New" panose="02070309020205020404" pitchFamily="49" charset="0"/>
              </a:rPr>
              <a:t>sys_org</a:t>
            </a:r>
            <a:r>
              <a:rPr lang="en-IN" sz="1800" b="0" i="0" u="none" strike="noStrike" baseline="0" dirty="0">
                <a:solidFill>
                  <a:srgbClr val="000000"/>
                </a:solidFill>
                <a:latin typeface="Courier New" panose="02070309020205020404" pitchFamily="49" charset="0"/>
              </a:rPr>
              <a:t>)</a:t>
            </a:r>
          </a:p>
          <a:p>
            <a:r>
              <a:rPr lang="en-IN" sz="1800" b="0" i="0" u="none" strike="noStrike" baseline="0" dirty="0">
                <a:solidFill>
                  <a:srgbClr val="000000"/>
                </a:solidFill>
                <a:latin typeface="Courier New" panose="02070309020205020404" pitchFamily="49" charset="0"/>
              </a:rPr>
              <a:t>bode(</a:t>
            </a:r>
            <a:r>
              <a:rPr lang="en-IN" sz="1800" b="0" i="0" u="none" strike="noStrike" baseline="0" dirty="0" err="1">
                <a:solidFill>
                  <a:srgbClr val="000000"/>
                </a:solidFill>
                <a:latin typeface="Courier New" panose="02070309020205020404" pitchFamily="49" charset="0"/>
              </a:rPr>
              <a:t>sys_mod</a:t>
            </a:r>
            <a:r>
              <a:rPr lang="en-IN" sz="1800" b="0" i="0" u="none" strike="noStrike" baseline="0" dirty="0">
                <a:solidFill>
                  <a:srgbClr val="000000"/>
                </a:solidFill>
                <a:latin typeface="Courier New" panose="02070309020205020404" pitchFamily="49" charset="0"/>
              </a:rPr>
              <a:t>)</a:t>
            </a:r>
          </a:p>
          <a:p>
            <a:r>
              <a:rPr lang="en-IN" sz="1800" b="0" i="0" u="none" strike="noStrike" baseline="0" dirty="0">
                <a:solidFill>
                  <a:srgbClr val="000000"/>
                </a:solidFill>
                <a:latin typeface="Courier New" panose="02070309020205020404" pitchFamily="49" charset="0"/>
              </a:rPr>
              <a:t>hold off;</a:t>
            </a:r>
          </a:p>
          <a:p>
            <a:endParaRPr lang="en-IN" sz="1800" b="0" i="0" u="none" strike="noStrike" baseline="0" dirty="0">
              <a:solidFill>
                <a:srgbClr val="000000"/>
              </a:solidFill>
              <a:latin typeface="Courier New" panose="02070309020205020404" pitchFamily="49" charset="0"/>
            </a:endParaRPr>
          </a:p>
          <a:p>
            <a:r>
              <a:rPr lang="en-IN" sz="1800" b="0" i="0" u="none" strike="noStrike" baseline="0" dirty="0">
                <a:solidFill>
                  <a:srgbClr val="000000"/>
                </a:solidFill>
                <a:latin typeface="Courier New" panose="02070309020205020404" pitchFamily="49" charset="0"/>
              </a:rPr>
              <a:t>L=place(A',C',116*[(-500+700i),(-500-700i)])'</a:t>
            </a:r>
          </a:p>
          <a:p>
            <a:endParaRPr lang="en-IN" sz="1800" b="0" i="0" u="none" strike="noStrike" baseline="0" dirty="0">
              <a:solidFill>
                <a:srgbClr val="000000"/>
              </a:solidFill>
              <a:latin typeface="Courier New" panose="02070309020205020404" pitchFamily="49" charset="0"/>
            </a:endParaRPr>
          </a:p>
          <a:p>
            <a:endParaRPr lang="en-IN" dirty="0"/>
          </a:p>
        </p:txBody>
      </p:sp>
      <p:sp>
        <p:nvSpPr>
          <p:cNvPr id="5" name="TextBox 4">
            <a:extLst>
              <a:ext uri="{FF2B5EF4-FFF2-40B4-BE49-F238E27FC236}">
                <a16:creationId xmlns:a16="http://schemas.microsoft.com/office/drawing/2014/main" id="{63603C89-5CB2-53A1-D0CE-6C9432277AB6}"/>
              </a:ext>
            </a:extLst>
          </p:cNvPr>
          <p:cNvSpPr txBox="1"/>
          <p:nvPr/>
        </p:nvSpPr>
        <p:spPr>
          <a:xfrm>
            <a:off x="6391922" y="142043"/>
            <a:ext cx="4900474" cy="6740307"/>
          </a:xfrm>
          <a:prstGeom prst="rect">
            <a:avLst/>
          </a:prstGeom>
          <a:noFill/>
        </p:spPr>
        <p:txBody>
          <a:bodyPr wrap="square" rtlCol="0">
            <a:spAutoFit/>
          </a:bodyPr>
          <a:lstStyle/>
          <a:p>
            <a:r>
              <a:rPr lang="en-IN" sz="1800" b="0" i="0" u="none" strike="noStrike" baseline="0" dirty="0">
                <a:solidFill>
                  <a:srgbClr val="000000"/>
                </a:solidFill>
                <a:latin typeface="Courier New" panose="02070309020205020404" pitchFamily="49" charset="0"/>
              </a:rPr>
              <a:t>At=[A-B*K B*</a:t>
            </a:r>
            <a:r>
              <a:rPr lang="en-IN" sz="1800" b="0" i="0" u="none" strike="noStrike" baseline="0" dirty="0" err="1">
                <a:solidFill>
                  <a:srgbClr val="000000"/>
                </a:solidFill>
                <a:latin typeface="Courier New" panose="02070309020205020404" pitchFamily="49" charset="0"/>
              </a:rPr>
              <a:t>K;zeros</a:t>
            </a:r>
            <a:r>
              <a:rPr lang="en-IN" sz="1800" b="0" i="0" u="none" strike="noStrike" baseline="0" dirty="0">
                <a:solidFill>
                  <a:srgbClr val="000000"/>
                </a:solidFill>
                <a:latin typeface="Courier New" panose="02070309020205020404" pitchFamily="49" charset="0"/>
              </a:rPr>
              <a:t>(size(A)) A-L*C];</a:t>
            </a:r>
          </a:p>
          <a:p>
            <a:r>
              <a:rPr lang="en-IN" sz="1800" b="0" i="0" u="none" strike="noStrike" baseline="0" dirty="0" err="1">
                <a:solidFill>
                  <a:srgbClr val="000000"/>
                </a:solidFill>
                <a:latin typeface="Courier New" panose="02070309020205020404" pitchFamily="49" charset="0"/>
              </a:rPr>
              <a:t>Bt</a:t>
            </a:r>
            <a:r>
              <a:rPr lang="en-IN" sz="1800" b="0" i="0" u="none" strike="noStrike" baseline="0" dirty="0">
                <a:solidFill>
                  <a:srgbClr val="000000"/>
                </a:solidFill>
                <a:latin typeface="Courier New" panose="02070309020205020404" pitchFamily="49" charset="0"/>
              </a:rPr>
              <a:t>=[B; zeros(size(B))];</a:t>
            </a:r>
          </a:p>
          <a:p>
            <a:r>
              <a:rPr lang="en-IN" sz="1800" b="0" i="0" u="none" strike="noStrike" baseline="0" dirty="0">
                <a:solidFill>
                  <a:srgbClr val="000000"/>
                </a:solidFill>
                <a:latin typeface="Courier New" panose="02070309020205020404" pitchFamily="49" charset="0"/>
              </a:rPr>
              <a:t>Ct=[C zeros(size(C))];</a:t>
            </a:r>
          </a:p>
          <a:p>
            <a:r>
              <a:rPr lang="en-IN" sz="1800" b="0" i="0" u="none" strike="noStrike" baseline="0" dirty="0" err="1">
                <a:solidFill>
                  <a:srgbClr val="000000"/>
                </a:solidFill>
                <a:latin typeface="Courier New" panose="02070309020205020404" pitchFamily="49" charset="0"/>
              </a:rPr>
              <a:t>sys_o</a:t>
            </a:r>
            <a:r>
              <a:rPr lang="en-IN" sz="1800" b="0" i="0" u="none" strike="noStrike" baseline="0" dirty="0">
                <a:solidFill>
                  <a:srgbClr val="000000"/>
                </a:solidFill>
                <a:latin typeface="Courier New" panose="02070309020205020404" pitchFamily="49" charset="0"/>
              </a:rPr>
              <a:t>=ss(At,Bt,Ct,0);</a:t>
            </a:r>
          </a:p>
          <a:p>
            <a:endParaRPr lang="en-IN" sz="1800" b="0" i="0" u="none" strike="noStrike" baseline="0" dirty="0">
              <a:solidFill>
                <a:srgbClr val="000000"/>
              </a:solidFill>
              <a:latin typeface="Courier New" panose="02070309020205020404" pitchFamily="49" charset="0"/>
            </a:endParaRPr>
          </a:p>
          <a:p>
            <a:r>
              <a:rPr lang="en-IN" sz="1800" b="0" i="0" u="none" strike="noStrike" baseline="0" dirty="0">
                <a:solidFill>
                  <a:srgbClr val="000000"/>
                </a:solidFill>
                <a:latin typeface="Courier New" panose="02070309020205020404" pitchFamily="49" charset="0"/>
              </a:rPr>
              <a:t>n=2;</a:t>
            </a:r>
          </a:p>
          <a:p>
            <a:r>
              <a:rPr lang="en-IN" sz="1800" b="0" i="0" u="none" strike="noStrike" baseline="0" dirty="0">
                <a:solidFill>
                  <a:srgbClr val="000000"/>
                </a:solidFill>
                <a:latin typeface="Courier New" panose="02070309020205020404" pitchFamily="49" charset="0"/>
              </a:rPr>
              <a:t>[y,t1,x]=</a:t>
            </a:r>
            <a:r>
              <a:rPr lang="en-IN" sz="1800" b="0" i="0" u="none" strike="noStrike" baseline="0" dirty="0" err="1">
                <a:solidFill>
                  <a:srgbClr val="000000"/>
                </a:solidFill>
                <a:latin typeface="Courier New" panose="02070309020205020404" pitchFamily="49" charset="0"/>
              </a:rPr>
              <a:t>lsim</a:t>
            </a:r>
            <a:r>
              <a:rPr lang="en-IN" sz="1800" b="0" i="0" u="none" strike="noStrike" baseline="0" dirty="0">
                <a:solidFill>
                  <a:srgbClr val="000000"/>
                </a:solidFill>
                <a:latin typeface="Courier New" panose="02070309020205020404" pitchFamily="49" charset="0"/>
              </a:rPr>
              <a:t>(sys_o,u1,t1,[[0,0] [0,0]]);</a:t>
            </a:r>
          </a:p>
          <a:p>
            <a:r>
              <a:rPr lang="en-IN" sz="1800" b="0" i="0" u="none" strike="noStrike" baseline="0" dirty="0">
                <a:solidFill>
                  <a:srgbClr val="000000"/>
                </a:solidFill>
                <a:latin typeface="Courier New" panose="02070309020205020404" pitchFamily="49" charset="0"/>
              </a:rPr>
              <a:t>e=x(:,n+1:end);</a:t>
            </a:r>
          </a:p>
          <a:p>
            <a:r>
              <a:rPr lang="en-IN" sz="1800" b="0" i="0" u="none" strike="noStrike" baseline="0" dirty="0">
                <a:solidFill>
                  <a:srgbClr val="000000"/>
                </a:solidFill>
                <a:latin typeface="Courier New" panose="02070309020205020404" pitchFamily="49" charset="0"/>
              </a:rPr>
              <a:t>x=x(:,1:n);</a:t>
            </a:r>
          </a:p>
          <a:p>
            <a:r>
              <a:rPr lang="en-IN" sz="1800" b="0" i="0" u="none" strike="noStrike" baseline="0" dirty="0" err="1">
                <a:solidFill>
                  <a:srgbClr val="000000"/>
                </a:solidFill>
                <a:latin typeface="Courier New" panose="02070309020205020404" pitchFamily="49" charset="0"/>
              </a:rPr>
              <a:t>xe</a:t>
            </a:r>
            <a:r>
              <a:rPr lang="en-IN" sz="1800" b="0" i="0" u="none" strike="noStrike" baseline="0" dirty="0">
                <a:solidFill>
                  <a:srgbClr val="000000"/>
                </a:solidFill>
                <a:latin typeface="Courier New" panose="02070309020205020404" pitchFamily="49" charset="0"/>
              </a:rPr>
              <a:t>=x-e;</a:t>
            </a:r>
          </a:p>
          <a:p>
            <a:r>
              <a:rPr lang="en-IN" sz="1800" b="0" i="0" u="none" strike="noStrike" baseline="0" dirty="0">
                <a:solidFill>
                  <a:srgbClr val="000000"/>
                </a:solidFill>
                <a:latin typeface="Courier New" panose="02070309020205020404" pitchFamily="49" charset="0"/>
              </a:rPr>
              <a:t>x1=x(:,1);x2=x(:,2);</a:t>
            </a:r>
          </a:p>
          <a:p>
            <a:r>
              <a:rPr lang="en-IN" sz="1800" b="0" i="0" u="none" strike="noStrike" baseline="0" dirty="0">
                <a:solidFill>
                  <a:srgbClr val="000000"/>
                </a:solidFill>
                <a:latin typeface="Courier New" panose="02070309020205020404" pitchFamily="49" charset="0"/>
              </a:rPr>
              <a:t>xe1=</a:t>
            </a:r>
            <a:r>
              <a:rPr lang="en-IN" sz="1800" b="0" i="0" u="none" strike="noStrike" baseline="0" dirty="0" err="1">
                <a:solidFill>
                  <a:srgbClr val="000000"/>
                </a:solidFill>
                <a:latin typeface="Courier New" panose="02070309020205020404" pitchFamily="49" charset="0"/>
              </a:rPr>
              <a:t>xe</a:t>
            </a:r>
            <a:r>
              <a:rPr lang="en-IN" sz="1800" b="0" i="0" u="none" strike="noStrike" baseline="0" dirty="0">
                <a:solidFill>
                  <a:srgbClr val="000000"/>
                </a:solidFill>
                <a:latin typeface="Courier New" panose="02070309020205020404" pitchFamily="49" charset="0"/>
              </a:rPr>
              <a:t>(:,1);xe2=</a:t>
            </a:r>
            <a:r>
              <a:rPr lang="en-IN" sz="1800" b="0" i="0" u="none" strike="noStrike" baseline="0" dirty="0" err="1">
                <a:solidFill>
                  <a:srgbClr val="000000"/>
                </a:solidFill>
                <a:latin typeface="Courier New" panose="02070309020205020404" pitchFamily="49" charset="0"/>
              </a:rPr>
              <a:t>xe</a:t>
            </a:r>
            <a:r>
              <a:rPr lang="en-IN" sz="1800" b="0" i="0" u="none" strike="noStrike" baseline="0" dirty="0">
                <a:solidFill>
                  <a:srgbClr val="000000"/>
                </a:solidFill>
                <a:latin typeface="Courier New" panose="02070309020205020404" pitchFamily="49" charset="0"/>
              </a:rPr>
              <a:t>(:,2);</a:t>
            </a:r>
          </a:p>
          <a:p>
            <a:r>
              <a:rPr lang="en-IN" sz="1800" b="0" i="0" u="none" strike="noStrike" baseline="0" dirty="0">
                <a:solidFill>
                  <a:srgbClr val="000000"/>
                </a:solidFill>
                <a:latin typeface="Courier New" panose="02070309020205020404" pitchFamily="49" charset="0"/>
              </a:rPr>
              <a:t>figure(4)</a:t>
            </a:r>
          </a:p>
          <a:p>
            <a:r>
              <a:rPr lang="en-IN" sz="1800" b="0" i="0" u="none" strike="noStrike" baseline="0" dirty="0">
                <a:solidFill>
                  <a:srgbClr val="000000"/>
                </a:solidFill>
                <a:latin typeface="Courier New" panose="02070309020205020404" pitchFamily="49" charset="0"/>
              </a:rPr>
              <a:t>plot(t1,x1,'-r',t1,xe1,'--r',t1,x2,'-b',t1,xe2,'--b')</a:t>
            </a:r>
          </a:p>
          <a:p>
            <a:r>
              <a:rPr lang="en-IN" sz="1800" b="0" i="0" u="none" strike="noStrike" baseline="0" dirty="0">
                <a:solidFill>
                  <a:srgbClr val="000000"/>
                </a:solidFill>
                <a:latin typeface="Courier New" panose="02070309020205020404" pitchFamily="49" charset="0"/>
              </a:rPr>
              <a:t>hold on</a:t>
            </a:r>
          </a:p>
          <a:p>
            <a:r>
              <a:rPr lang="en-IN" sz="1800" b="0" i="0" u="none" strike="noStrike" baseline="0" dirty="0">
                <a:solidFill>
                  <a:srgbClr val="000000"/>
                </a:solidFill>
                <a:latin typeface="Courier New" panose="02070309020205020404" pitchFamily="49" charset="0"/>
              </a:rPr>
              <a:t>title("Observer Response(Blue) and Error");</a:t>
            </a:r>
          </a:p>
          <a:p>
            <a:r>
              <a:rPr lang="en-IN" sz="1800" b="0" i="0" u="none" strike="noStrike" baseline="0" dirty="0" err="1">
                <a:solidFill>
                  <a:srgbClr val="000000"/>
                </a:solidFill>
                <a:latin typeface="Courier New" panose="02070309020205020404" pitchFamily="49" charset="0"/>
              </a:rPr>
              <a:t>xlabel</a:t>
            </a:r>
            <a:r>
              <a:rPr lang="en-IN" sz="1800" b="0" i="0" u="none" strike="noStrike" baseline="0" dirty="0">
                <a:solidFill>
                  <a:srgbClr val="000000"/>
                </a:solidFill>
                <a:latin typeface="Courier New" panose="02070309020205020404" pitchFamily="49" charset="0"/>
              </a:rPr>
              <a:t>("Time");</a:t>
            </a:r>
          </a:p>
          <a:p>
            <a:r>
              <a:rPr lang="en-IN" sz="1800" b="0" i="0" u="none" strike="noStrike" baseline="0" dirty="0" err="1">
                <a:solidFill>
                  <a:srgbClr val="000000"/>
                </a:solidFill>
                <a:latin typeface="Courier New" panose="02070309020205020404" pitchFamily="49" charset="0"/>
              </a:rPr>
              <a:t>ylabel</a:t>
            </a:r>
            <a:r>
              <a:rPr lang="en-IN" sz="1800" b="0" i="0" u="none" strike="noStrike" baseline="0" dirty="0">
                <a:solidFill>
                  <a:srgbClr val="000000"/>
                </a:solidFill>
                <a:latin typeface="Courier New" panose="02070309020205020404" pitchFamily="49" charset="0"/>
              </a:rPr>
              <a:t>("Amplitude");</a:t>
            </a:r>
          </a:p>
          <a:p>
            <a:r>
              <a:rPr lang="en-IN" sz="1800" b="0" i="0" u="none" strike="noStrike" baseline="0" dirty="0">
                <a:solidFill>
                  <a:srgbClr val="000000"/>
                </a:solidFill>
                <a:latin typeface="Courier New" panose="02070309020205020404" pitchFamily="49" charset="0"/>
              </a:rPr>
              <a:t>hold off;</a:t>
            </a:r>
          </a:p>
          <a:p>
            <a:endParaRPr lang="en-IN" dirty="0"/>
          </a:p>
        </p:txBody>
      </p:sp>
    </p:spTree>
    <p:extLst>
      <p:ext uri="{BB962C8B-B14F-4D97-AF65-F5344CB8AC3E}">
        <p14:creationId xmlns:p14="http://schemas.microsoft.com/office/powerpoint/2010/main" val="2053112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7BF80A-9B27-9124-42F5-33212C361AB4}"/>
              </a:ext>
            </a:extLst>
          </p:cNvPr>
          <p:cNvSpPr txBox="1"/>
          <p:nvPr/>
        </p:nvSpPr>
        <p:spPr>
          <a:xfrm>
            <a:off x="914400" y="523783"/>
            <a:ext cx="7785716" cy="877163"/>
          </a:xfrm>
          <a:prstGeom prst="rect">
            <a:avLst/>
          </a:prstGeom>
          <a:noFill/>
        </p:spPr>
        <p:txBody>
          <a:bodyPr wrap="square" rtlCol="0">
            <a:spAutoFit/>
          </a:bodyPr>
          <a:lstStyle/>
          <a:p>
            <a:pPr>
              <a:spcBef>
                <a:spcPct val="0"/>
              </a:spcBef>
              <a:spcAft>
                <a:spcPts val="600"/>
              </a:spcAft>
            </a:pPr>
            <a:r>
              <a:rPr lang="en-US" sz="2800" b="1" dirty="0">
                <a:solidFill>
                  <a:schemeClr val="accent1"/>
                </a:solidFill>
                <a:latin typeface="+mj-lt"/>
                <a:ea typeface="+mj-ea"/>
                <a:cs typeface="+mj-cs"/>
              </a:rPr>
              <a:t>6.CONCLUSION/FUTURE WORK</a:t>
            </a:r>
          </a:p>
          <a:p>
            <a:endParaRPr lang="en-IN" dirty="0"/>
          </a:p>
        </p:txBody>
      </p:sp>
      <p:sp>
        <p:nvSpPr>
          <p:cNvPr id="5" name="TextBox 4">
            <a:extLst>
              <a:ext uri="{FF2B5EF4-FFF2-40B4-BE49-F238E27FC236}">
                <a16:creationId xmlns:a16="http://schemas.microsoft.com/office/drawing/2014/main" id="{DEA5BAE4-21BD-A0CD-3A0C-270A3922EE13}"/>
              </a:ext>
            </a:extLst>
          </p:cNvPr>
          <p:cNvSpPr txBox="1"/>
          <p:nvPr/>
        </p:nvSpPr>
        <p:spPr>
          <a:xfrm>
            <a:off x="727969" y="1305017"/>
            <a:ext cx="7688062" cy="646331"/>
          </a:xfrm>
          <a:prstGeom prst="rect">
            <a:avLst/>
          </a:prstGeom>
          <a:noFill/>
        </p:spPr>
        <p:txBody>
          <a:bodyPr wrap="square" rtlCol="0">
            <a:spAutoFit/>
          </a:bodyPr>
          <a:lstStyle/>
          <a:p>
            <a:r>
              <a:rPr lang="en-US" dirty="0"/>
              <a:t>The system tracks the given voltage with error less than 5% . The current model can hence be improved to reduce steady state error.</a:t>
            </a:r>
            <a:endParaRPr lang="en-IN" dirty="0"/>
          </a:p>
        </p:txBody>
      </p:sp>
    </p:spTree>
    <p:extLst>
      <p:ext uri="{BB962C8B-B14F-4D97-AF65-F5344CB8AC3E}">
        <p14:creationId xmlns:p14="http://schemas.microsoft.com/office/powerpoint/2010/main" val="1951293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3B2AFA-3BF5-70DD-9D8C-3AD694A0479F}"/>
              </a:ext>
            </a:extLst>
          </p:cNvPr>
          <p:cNvSpPr txBox="1"/>
          <p:nvPr/>
        </p:nvSpPr>
        <p:spPr>
          <a:xfrm>
            <a:off x="1233996" y="408373"/>
            <a:ext cx="4643021" cy="369332"/>
          </a:xfrm>
          <a:prstGeom prst="rect">
            <a:avLst/>
          </a:prstGeom>
          <a:noFill/>
        </p:spPr>
        <p:txBody>
          <a:bodyPr wrap="square" rtlCol="0">
            <a:spAutoFit/>
          </a:bodyPr>
          <a:lstStyle/>
          <a:p>
            <a:r>
              <a:rPr lang="en-US" dirty="0"/>
              <a:t>R</a:t>
            </a:r>
            <a:r>
              <a:rPr lang="en-IN" dirty="0"/>
              <a:t>EFERENCES</a:t>
            </a:r>
            <a:endParaRPr lang="en-US" dirty="0"/>
          </a:p>
        </p:txBody>
      </p:sp>
      <p:sp>
        <p:nvSpPr>
          <p:cNvPr id="4" name="TextBox 3">
            <a:extLst>
              <a:ext uri="{FF2B5EF4-FFF2-40B4-BE49-F238E27FC236}">
                <a16:creationId xmlns:a16="http://schemas.microsoft.com/office/drawing/2014/main" id="{A097D798-FB87-372D-E82A-73F538C5780B}"/>
              </a:ext>
            </a:extLst>
          </p:cNvPr>
          <p:cNvSpPr txBox="1"/>
          <p:nvPr/>
        </p:nvSpPr>
        <p:spPr>
          <a:xfrm>
            <a:off x="106532" y="976543"/>
            <a:ext cx="1114147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   State feedback controller for sinusoidal current charging of li-ion battery</a:t>
            </a:r>
          </a:p>
          <a:p>
            <a:r>
              <a:rPr lang="en-US" dirty="0"/>
              <a:t>       Hossein </a:t>
            </a:r>
            <a:r>
              <a:rPr lang="en-US" dirty="0" err="1"/>
              <a:t>Vazini</a:t>
            </a:r>
            <a:r>
              <a:rPr lang="en-US" dirty="0"/>
              <a:t>; Mehdi </a:t>
            </a:r>
            <a:r>
              <a:rPr lang="en-US" dirty="0" err="1"/>
              <a:t>Asadi</a:t>
            </a:r>
            <a:r>
              <a:rPr lang="en-US" dirty="0"/>
              <a:t>; Mohammad </a:t>
            </a:r>
            <a:r>
              <a:rPr lang="en-US" dirty="0" err="1"/>
              <a:t>Karimadini</a:t>
            </a:r>
            <a:r>
              <a:rPr lang="en-US" dirty="0"/>
              <a:t>; Hossein  </a:t>
            </a:r>
            <a:r>
              <a:rPr lang="en-US" dirty="0" err="1"/>
              <a:t>Hajisadeghian</a:t>
            </a:r>
            <a:r>
              <a:rPr lang="en-US" dirty="0"/>
              <a:t>; Ali A. Moti        	</a:t>
            </a:r>
            <a:r>
              <a:rPr lang="en-US" dirty="0" err="1"/>
              <a:t>Biijandi</a:t>
            </a:r>
            <a:r>
              <a:rPr lang="en-US" dirty="0"/>
              <a:t>; Hassan </a:t>
            </a:r>
            <a:r>
              <a:rPr lang="en-US" dirty="0" err="1"/>
              <a:t>Moghbeli</a:t>
            </a:r>
            <a:endParaRPr lang="en-US" dirty="0"/>
          </a:p>
          <a:p>
            <a:r>
              <a:rPr lang="en-US" dirty="0"/>
              <a:t>	2018 IEEE 12th International Conference on Compatibility, Power Electronics and Power Engineering 	(CPE-POWERENG 2018)</a:t>
            </a:r>
          </a:p>
          <a:p>
            <a:r>
              <a:rPr lang="en-IN" dirty="0"/>
              <a:t> </a:t>
            </a:r>
          </a:p>
          <a:p>
            <a:pPr marL="285750" indent="-285750">
              <a:buFont typeface="Wingdings" panose="05000000000000000000" pitchFamily="2" charset="2"/>
              <a:buChar char="§"/>
            </a:pPr>
            <a:r>
              <a:rPr lang="en-IN" dirty="0"/>
              <a:t> Small-Signal Analysis of the Phase-Shifted </a:t>
            </a:r>
            <a:r>
              <a:rPr lang="en-IN" dirty="0" err="1"/>
              <a:t>PWMConverterVlatko</a:t>
            </a:r>
            <a:r>
              <a:rPr lang="en-IN" dirty="0"/>
              <a:t> </a:t>
            </a:r>
            <a:r>
              <a:rPr lang="en-IN" dirty="0" err="1"/>
              <a:t>VlatkoviC</a:t>
            </a:r>
            <a:r>
              <a:rPr lang="en-IN" dirty="0"/>
              <a:t>, Juan A. </a:t>
            </a:r>
            <a:r>
              <a:rPr lang="en-IN" dirty="0" err="1"/>
              <a:t>SabatC</a:t>
            </a:r>
            <a:r>
              <a:rPr lang="en-IN" dirty="0"/>
              <a:t>, Raymond       	B. Ridley, Fred C. Lee, Fellow, IEEE, </a:t>
            </a:r>
            <a:r>
              <a:rPr lang="en-IN" dirty="0" err="1"/>
              <a:t>andBO</a:t>
            </a:r>
            <a:r>
              <a:rPr lang="en-IN" dirty="0"/>
              <a:t> H. Cho, Member, IEEE</a:t>
            </a:r>
          </a:p>
          <a:p>
            <a:pPr lvl="1"/>
            <a:r>
              <a:rPr lang="en-US" dirty="0"/>
              <a:t>IEEE TRANSACTIONS ON POWER ELECTRONICS, VOL. 7, NO. 1, JANUARY 1992</a:t>
            </a:r>
            <a:endParaRPr lang="en-IN"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331299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80A435-468C-4FB4-85B5-54E35F1C7F96}"/>
              </a:ext>
            </a:extLst>
          </p:cNvPr>
          <p:cNvSpPr/>
          <p:nvPr/>
        </p:nvSpPr>
        <p:spPr>
          <a:xfrm>
            <a:off x="707010" y="557695"/>
            <a:ext cx="4374037" cy="707886"/>
          </a:xfrm>
          <a:prstGeom prst="rect">
            <a:avLst/>
          </a:prstGeom>
        </p:spPr>
        <p:txBody>
          <a:bodyPr wrap="square">
            <a:spAutoFit/>
          </a:bodyPr>
          <a:lstStyle/>
          <a:p>
            <a:pPr>
              <a:spcBef>
                <a:spcPct val="0"/>
              </a:spcBef>
              <a:spcAft>
                <a:spcPts val="600"/>
              </a:spcAft>
            </a:pPr>
            <a:r>
              <a:rPr lang="en-US" sz="4000" b="1" dirty="0">
                <a:solidFill>
                  <a:schemeClr val="accent1"/>
                </a:solidFill>
                <a:latin typeface="+mj-lt"/>
                <a:ea typeface="+mj-ea"/>
                <a:cs typeface="+mj-cs"/>
              </a:rPr>
              <a:t>INTRODUCTION</a:t>
            </a:r>
          </a:p>
        </p:txBody>
      </p:sp>
      <p:sp>
        <p:nvSpPr>
          <p:cNvPr id="3" name="Rectangle 2">
            <a:extLst>
              <a:ext uri="{FF2B5EF4-FFF2-40B4-BE49-F238E27FC236}">
                <a16:creationId xmlns:a16="http://schemas.microsoft.com/office/drawing/2014/main" id="{A954F176-2A24-487C-B7AA-27B4CBC5CC56}"/>
              </a:ext>
            </a:extLst>
          </p:cNvPr>
          <p:cNvSpPr/>
          <p:nvPr/>
        </p:nvSpPr>
        <p:spPr>
          <a:xfrm>
            <a:off x="841583" y="1450293"/>
            <a:ext cx="11219915" cy="461665"/>
          </a:xfrm>
          <a:prstGeom prst="rect">
            <a:avLst/>
          </a:prstGeom>
        </p:spPr>
        <p:txBody>
          <a:bodyPr wrap="square">
            <a:spAutoFit/>
          </a:bodyPr>
          <a:lstStyle/>
          <a:p>
            <a:r>
              <a:rPr lang="en-IN" sz="2400" dirty="0"/>
              <a:t>1.State space model</a:t>
            </a:r>
          </a:p>
        </p:txBody>
      </p:sp>
      <p:sp>
        <p:nvSpPr>
          <p:cNvPr id="4" name="Rectangle 3">
            <a:extLst>
              <a:ext uri="{FF2B5EF4-FFF2-40B4-BE49-F238E27FC236}">
                <a16:creationId xmlns:a16="http://schemas.microsoft.com/office/drawing/2014/main" id="{8868FF79-1009-4531-9913-4744D15974B7}"/>
              </a:ext>
            </a:extLst>
          </p:cNvPr>
          <p:cNvSpPr/>
          <p:nvPr/>
        </p:nvSpPr>
        <p:spPr>
          <a:xfrm>
            <a:off x="841583" y="1992578"/>
            <a:ext cx="11290647" cy="461665"/>
          </a:xfrm>
          <a:prstGeom prst="rect">
            <a:avLst/>
          </a:prstGeom>
        </p:spPr>
        <p:txBody>
          <a:bodyPr wrap="square">
            <a:spAutoFit/>
          </a:bodyPr>
          <a:lstStyle/>
          <a:p>
            <a:r>
              <a:rPr lang="en-IN" sz="2400" dirty="0"/>
              <a:t>2.Objective of the controller </a:t>
            </a:r>
          </a:p>
        </p:txBody>
      </p:sp>
      <p:sp>
        <p:nvSpPr>
          <p:cNvPr id="5" name="Rectangle 4">
            <a:extLst>
              <a:ext uri="{FF2B5EF4-FFF2-40B4-BE49-F238E27FC236}">
                <a16:creationId xmlns:a16="http://schemas.microsoft.com/office/drawing/2014/main" id="{6C3FEBA1-842F-416F-BCF7-9450ADD93B0C}"/>
              </a:ext>
            </a:extLst>
          </p:cNvPr>
          <p:cNvSpPr/>
          <p:nvPr/>
        </p:nvSpPr>
        <p:spPr>
          <a:xfrm>
            <a:off x="841583" y="2525514"/>
            <a:ext cx="11420212" cy="461665"/>
          </a:xfrm>
          <a:prstGeom prst="rect">
            <a:avLst/>
          </a:prstGeom>
        </p:spPr>
        <p:txBody>
          <a:bodyPr wrap="square">
            <a:spAutoFit/>
          </a:bodyPr>
          <a:lstStyle/>
          <a:p>
            <a:r>
              <a:rPr lang="en-IN" sz="2400" dirty="0"/>
              <a:t>3.Design and justification of the state feedback controller</a:t>
            </a:r>
          </a:p>
        </p:txBody>
      </p:sp>
      <p:sp>
        <p:nvSpPr>
          <p:cNvPr id="7" name="Rectangle 6">
            <a:extLst>
              <a:ext uri="{FF2B5EF4-FFF2-40B4-BE49-F238E27FC236}">
                <a16:creationId xmlns:a16="http://schemas.microsoft.com/office/drawing/2014/main" id="{E879752D-BCEC-4074-A74E-993DC45CC818}"/>
              </a:ext>
            </a:extLst>
          </p:cNvPr>
          <p:cNvSpPr/>
          <p:nvPr/>
        </p:nvSpPr>
        <p:spPr>
          <a:xfrm>
            <a:off x="841583" y="3081592"/>
            <a:ext cx="5214889" cy="461665"/>
          </a:xfrm>
          <a:prstGeom prst="rect">
            <a:avLst/>
          </a:prstGeom>
        </p:spPr>
        <p:txBody>
          <a:bodyPr wrap="none">
            <a:spAutoFit/>
          </a:bodyPr>
          <a:lstStyle/>
          <a:p>
            <a:r>
              <a:rPr lang="en-IN" sz="2400" dirty="0"/>
              <a:t>4.Design of the </a:t>
            </a:r>
            <a:r>
              <a:rPr lang="en-IN" sz="2400" dirty="0" err="1"/>
              <a:t>Luenberger</a:t>
            </a:r>
            <a:r>
              <a:rPr lang="en-IN" sz="2400" dirty="0"/>
              <a:t> observer</a:t>
            </a:r>
          </a:p>
        </p:txBody>
      </p:sp>
      <p:sp>
        <p:nvSpPr>
          <p:cNvPr id="8" name="Rectangle 7">
            <a:extLst>
              <a:ext uri="{FF2B5EF4-FFF2-40B4-BE49-F238E27FC236}">
                <a16:creationId xmlns:a16="http://schemas.microsoft.com/office/drawing/2014/main" id="{19AE84F5-0F10-45C4-A7DD-053561CE4B86}"/>
              </a:ext>
            </a:extLst>
          </p:cNvPr>
          <p:cNvSpPr/>
          <p:nvPr/>
        </p:nvSpPr>
        <p:spPr>
          <a:xfrm>
            <a:off x="841583" y="3648847"/>
            <a:ext cx="7157729" cy="461665"/>
          </a:xfrm>
          <a:prstGeom prst="rect">
            <a:avLst/>
          </a:prstGeom>
        </p:spPr>
        <p:txBody>
          <a:bodyPr wrap="none">
            <a:spAutoFit/>
          </a:bodyPr>
          <a:lstStyle/>
          <a:p>
            <a:r>
              <a:rPr lang="en-IN" sz="2400" dirty="0"/>
              <a:t>5.Justification of the performance of the observer</a:t>
            </a:r>
          </a:p>
        </p:txBody>
      </p:sp>
      <p:sp>
        <p:nvSpPr>
          <p:cNvPr id="11" name="TextBox 10">
            <a:extLst>
              <a:ext uri="{FF2B5EF4-FFF2-40B4-BE49-F238E27FC236}">
                <a16:creationId xmlns:a16="http://schemas.microsoft.com/office/drawing/2014/main" id="{1858EB8D-E507-4C17-AF4C-D152A37851F4}"/>
              </a:ext>
            </a:extLst>
          </p:cNvPr>
          <p:cNvSpPr txBox="1"/>
          <p:nvPr/>
        </p:nvSpPr>
        <p:spPr>
          <a:xfrm>
            <a:off x="11394830" y="109288"/>
            <a:ext cx="453970" cy="707886"/>
          </a:xfrm>
          <a:prstGeom prst="rect">
            <a:avLst/>
          </a:prstGeom>
          <a:noFill/>
        </p:spPr>
        <p:txBody>
          <a:bodyPr wrap="none" rtlCol="0">
            <a:spAutoFit/>
          </a:bodyPr>
          <a:lstStyle/>
          <a:p>
            <a:r>
              <a:rPr lang="en-US" sz="4000" dirty="0"/>
              <a:t>2</a:t>
            </a:r>
            <a:endParaRPr lang="en-IN" sz="4000" dirty="0"/>
          </a:p>
        </p:txBody>
      </p:sp>
      <p:sp>
        <p:nvSpPr>
          <p:cNvPr id="12" name="TextBox 11"/>
          <p:cNvSpPr txBox="1"/>
          <p:nvPr/>
        </p:nvSpPr>
        <p:spPr>
          <a:xfrm>
            <a:off x="841583" y="4162071"/>
            <a:ext cx="4637315" cy="461665"/>
          </a:xfrm>
          <a:prstGeom prst="rect">
            <a:avLst/>
          </a:prstGeom>
          <a:noFill/>
        </p:spPr>
        <p:txBody>
          <a:bodyPr wrap="square" rtlCol="0">
            <a:spAutoFit/>
          </a:bodyPr>
          <a:lstStyle/>
          <a:p>
            <a:r>
              <a:rPr lang="en-US" sz="2400" dirty="0"/>
              <a:t>6.Conclusion/Future work:</a:t>
            </a:r>
          </a:p>
        </p:txBody>
      </p:sp>
    </p:spTree>
    <p:extLst>
      <p:ext uri="{BB962C8B-B14F-4D97-AF65-F5344CB8AC3E}">
        <p14:creationId xmlns:p14="http://schemas.microsoft.com/office/powerpoint/2010/main" val="352717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B99835-974D-4672-9FA8-9598E3A9A47F}"/>
              </a:ext>
            </a:extLst>
          </p:cNvPr>
          <p:cNvSpPr txBox="1"/>
          <p:nvPr/>
        </p:nvSpPr>
        <p:spPr>
          <a:xfrm>
            <a:off x="11186077" y="195943"/>
            <a:ext cx="453970" cy="707886"/>
          </a:xfrm>
          <a:prstGeom prst="rect">
            <a:avLst/>
          </a:prstGeom>
          <a:noFill/>
        </p:spPr>
        <p:txBody>
          <a:bodyPr wrap="none" rtlCol="0">
            <a:spAutoFit/>
          </a:bodyPr>
          <a:lstStyle/>
          <a:p>
            <a:r>
              <a:rPr lang="en-US" sz="4000" dirty="0"/>
              <a:t>3</a:t>
            </a:r>
            <a:endParaRPr lang="en-IN" sz="4000" dirty="0"/>
          </a:p>
        </p:txBody>
      </p:sp>
      <p:sp>
        <p:nvSpPr>
          <p:cNvPr id="4" name="Rectangle 3"/>
          <p:cNvSpPr/>
          <p:nvPr/>
        </p:nvSpPr>
        <p:spPr>
          <a:xfrm>
            <a:off x="-106160" y="151654"/>
            <a:ext cx="7759336" cy="523220"/>
          </a:xfrm>
          <a:prstGeom prst="rect">
            <a:avLst/>
          </a:prstGeom>
        </p:spPr>
        <p:txBody>
          <a:bodyPr wrap="square">
            <a:spAutoFit/>
          </a:bodyPr>
          <a:lstStyle/>
          <a:p>
            <a:r>
              <a:rPr lang="en-US" dirty="0"/>
              <a:t>         </a:t>
            </a:r>
            <a:r>
              <a:rPr lang="en-US" sz="2800" b="1" dirty="0">
                <a:latin typeface="+mj-lt"/>
              </a:rPr>
              <a:t>What is Phase shifted DC-DC converter?</a:t>
            </a:r>
          </a:p>
        </p:txBody>
      </p:sp>
      <p:sp>
        <p:nvSpPr>
          <p:cNvPr id="13" name="TextBox 12">
            <a:extLst>
              <a:ext uri="{FF2B5EF4-FFF2-40B4-BE49-F238E27FC236}">
                <a16:creationId xmlns:a16="http://schemas.microsoft.com/office/drawing/2014/main" id="{3E99F611-1EBF-5969-E44C-8C48D730418A}"/>
              </a:ext>
            </a:extLst>
          </p:cNvPr>
          <p:cNvSpPr txBox="1"/>
          <p:nvPr/>
        </p:nvSpPr>
        <p:spPr>
          <a:xfrm>
            <a:off x="409910" y="674874"/>
            <a:ext cx="10926874" cy="5909310"/>
          </a:xfrm>
          <a:prstGeom prst="rect">
            <a:avLst/>
          </a:prstGeom>
          <a:noFill/>
        </p:spPr>
        <p:txBody>
          <a:bodyPr wrap="square" rtlCol="0">
            <a:spAutoFit/>
          </a:bodyPr>
          <a:lstStyle/>
          <a:p>
            <a:r>
              <a:rPr lang="en-US" b="0" i="0" dirty="0">
                <a:solidFill>
                  <a:srgbClr val="374151"/>
                </a:solidFill>
                <a:effectLst/>
              </a:rPr>
              <a:t>A phase-shifted DC-DC converter is a type of power electronic converter used to convert a DC (direct current) voltage from one level to another with the ability to control the output voltage</a:t>
            </a:r>
          </a:p>
          <a:p>
            <a:endParaRPr lang="en-US" b="0" i="0" dirty="0">
              <a:solidFill>
                <a:srgbClr val="374151"/>
              </a:solidFill>
              <a:effectLst/>
            </a:endParaRPr>
          </a:p>
          <a:p>
            <a:pPr algn="l">
              <a:buFont typeface="+mj-lt"/>
              <a:buAutoNum type="arabicPeriod"/>
            </a:pPr>
            <a:r>
              <a:rPr lang="en-US" b="1" i="0" dirty="0">
                <a:solidFill>
                  <a:srgbClr val="374151"/>
                </a:solidFill>
                <a:effectLst/>
              </a:rPr>
              <a:t>ZVS (Zero Voltage Switching) or ZCS (Zero Current Switching):</a:t>
            </a:r>
            <a:r>
              <a:rPr lang="en-US" b="0" i="0" dirty="0">
                <a:solidFill>
                  <a:srgbClr val="374151"/>
                </a:solidFill>
                <a:effectLst/>
              </a:rPr>
              <a:t> Phase-shifted converters are     designed to achieve soft-switching, where the voltage or current across the switching devices becomes zero before the device is turned on or off. This minimizes switching losses and improves overall efficiency.</a:t>
            </a:r>
          </a:p>
          <a:p>
            <a:pPr algn="l">
              <a:buFont typeface="+mj-lt"/>
              <a:buAutoNum type="arabicPeriod"/>
            </a:pPr>
            <a:r>
              <a:rPr lang="en-US" b="1" i="0" dirty="0">
                <a:solidFill>
                  <a:srgbClr val="374151"/>
                </a:solidFill>
                <a:effectLst/>
              </a:rPr>
              <a:t>Reduced Transformer Core Losses:</a:t>
            </a:r>
            <a:r>
              <a:rPr lang="en-US" b="0" i="0" dirty="0">
                <a:solidFill>
                  <a:srgbClr val="374151"/>
                </a:solidFill>
                <a:effectLst/>
              </a:rPr>
              <a:t> By controlling the phase shift, the converter can reduce the core losses in the transformer, leading to improved efficiency.</a:t>
            </a:r>
          </a:p>
          <a:p>
            <a:pPr algn="l">
              <a:buFont typeface="+mj-lt"/>
              <a:buAutoNum type="arabicPeriod"/>
            </a:pPr>
            <a:r>
              <a:rPr lang="en-US" b="1" i="0" dirty="0">
                <a:solidFill>
                  <a:srgbClr val="374151"/>
                </a:solidFill>
                <a:effectLst/>
              </a:rPr>
              <a:t>Improved Thermal Performance:</a:t>
            </a:r>
            <a:r>
              <a:rPr lang="en-US" b="0" i="0" dirty="0">
                <a:solidFill>
                  <a:srgbClr val="374151"/>
                </a:solidFill>
                <a:effectLst/>
              </a:rPr>
              <a:t> The soft-switching characteristics help in reducing the heat generated during the switching transitions, which is beneficial for the overall thermal performance of the converter.</a:t>
            </a:r>
          </a:p>
          <a:p>
            <a:pPr algn="l">
              <a:buFont typeface="+mj-lt"/>
              <a:buAutoNum type="arabicPeriod"/>
            </a:pPr>
            <a:r>
              <a:rPr lang="en-US" b="1" i="0" dirty="0">
                <a:solidFill>
                  <a:srgbClr val="374151"/>
                </a:solidFill>
                <a:effectLst/>
              </a:rPr>
              <a:t>Better Control of Output Voltage:</a:t>
            </a:r>
            <a:r>
              <a:rPr lang="en-US" b="0" i="0" dirty="0">
                <a:solidFill>
                  <a:srgbClr val="374151"/>
                </a:solidFill>
                <a:effectLst/>
              </a:rPr>
              <a:t> The phase-shift control allows for precise control of the output voltage, making it suitable for applications where accurate voltage regulation is required.</a:t>
            </a:r>
          </a:p>
          <a:p>
            <a:pPr algn="l">
              <a:buFont typeface="+mj-lt"/>
              <a:buAutoNum type="arabicPeriod"/>
            </a:pPr>
            <a:r>
              <a:rPr lang="en-US" b="1" i="0" dirty="0">
                <a:solidFill>
                  <a:srgbClr val="374151"/>
                </a:solidFill>
                <a:effectLst/>
              </a:rPr>
              <a:t>Parallel Operation Capability:</a:t>
            </a:r>
            <a:r>
              <a:rPr lang="en-US" b="0" i="0" dirty="0">
                <a:solidFill>
                  <a:srgbClr val="374151"/>
                </a:solidFill>
                <a:effectLst/>
              </a:rPr>
              <a:t> Phase-shifted converters can be operated in parallel to achieve higher power levels, providing scalability for different power requirements.</a:t>
            </a:r>
          </a:p>
          <a:p>
            <a:pPr algn="l">
              <a:buFont typeface="+mj-lt"/>
              <a:buAutoNum type="arabicPeriod"/>
            </a:pPr>
            <a:endParaRPr lang="en-US" b="0" i="0" dirty="0">
              <a:solidFill>
                <a:srgbClr val="374151"/>
              </a:solidFill>
              <a:effectLst/>
            </a:endParaRPr>
          </a:p>
          <a:p>
            <a:pPr algn="l"/>
            <a:r>
              <a:rPr lang="en-US" b="0" i="0" dirty="0">
                <a:solidFill>
                  <a:srgbClr val="374151"/>
                </a:solidFill>
                <a:effectLst/>
              </a:rPr>
              <a:t>These converters are commonly used in various applications, including power supplies for electronic devices, renewable energy systems, electric vehicles, and other power electronics applications where efficient DC voltage conversion is essential.</a:t>
            </a:r>
          </a:p>
          <a:p>
            <a:endParaRPr lang="en-IN" dirty="0"/>
          </a:p>
        </p:txBody>
      </p:sp>
    </p:spTree>
    <p:extLst>
      <p:ext uri="{BB962C8B-B14F-4D97-AF65-F5344CB8AC3E}">
        <p14:creationId xmlns:p14="http://schemas.microsoft.com/office/powerpoint/2010/main" val="483665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003F6-A87E-4B6C-8915-4B962724C3DC}"/>
              </a:ext>
            </a:extLst>
          </p:cNvPr>
          <p:cNvSpPr txBox="1"/>
          <p:nvPr/>
        </p:nvSpPr>
        <p:spPr>
          <a:xfrm>
            <a:off x="11472332" y="123839"/>
            <a:ext cx="453970" cy="707886"/>
          </a:xfrm>
          <a:prstGeom prst="rect">
            <a:avLst/>
          </a:prstGeom>
          <a:noFill/>
        </p:spPr>
        <p:txBody>
          <a:bodyPr wrap="none" rtlCol="0">
            <a:spAutoFit/>
          </a:bodyPr>
          <a:lstStyle/>
          <a:p>
            <a:r>
              <a:rPr lang="en-US" sz="4000" dirty="0"/>
              <a:t>4</a:t>
            </a:r>
            <a:endParaRPr lang="en-IN" sz="4000" dirty="0"/>
          </a:p>
        </p:txBody>
      </p:sp>
      <p:sp>
        <p:nvSpPr>
          <p:cNvPr id="4" name="Rectangle 3"/>
          <p:cNvSpPr/>
          <p:nvPr/>
        </p:nvSpPr>
        <p:spPr>
          <a:xfrm>
            <a:off x="587828" y="300447"/>
            <a:ext cx="9718766" cy="584775"/>
          </a:xfrm>
          <a:prstGeom prst="rect">
            <a:avLst/>
          </a:prstGeom>
        </p:spPr>
        <p:txBody>
          <a:bodyPr wrap="square">
            <a:spAutoFit/>
          </a:bodyPr>
          <a:lstStyle/>
          <a:p>
            <a:pPr>
              <a:spcBef>
                <a:spcPct val="0"/>
              </a:spcBef>
              <a:spcAft>
                <a:spcPts val="600"/>
              </a:spcAft>
            </a:pPr>
            <a:r>
              <a:rPr lang="en-US" sz="3200" b="1" dirty="0">
                <a:solidFill>
                  <a:schemeClr val="accent1"/>
                </a:solidFill>
                <a:latin typeface="+mj-lt"/>
                <a:ea typeface="+mj-ea"/>
                <a:cs typeface="+mj-cs"/>
              </a:rPr>
              <a:t>2.STATE SPACE MODEL</a:t>
            </a:r>
          </a:p>
        </p:txBody>
      </p:sp>
      <p:pic>
        <p:nvPicPr>
          <p:cNvPr id="7" name="Picture 6">
            <a:extLst>
              <a:ext uri="{FF2B5EF4-FFF2-40B4-BE49-F238E27FC236}">
                <a16:creationId xmlns:a16="http://schemas.microsoft.com/office/drawing/2014/main" id="{E548E41B-8D7B-F666-B98E-244F53A27545}"/>
              </a:ext>
            </a:extLst>
          </p:cNvPr>
          <p:cNvPicPr>
            <a:picLocks noChangeAspect="1"/>
          </p:cNvPicPr>
          <p:nvPr/>
        </p:nvPicPr>
        <p:blipFill>
          <a:blip r:embed="rId2"/>
          <a:stretch>
            <a:fillRect/>
          </a:stretch>
        </p:blipFill>
        <p:spPr>
          <a:xfrm>
            <a:off x="0" y="1331533"/>
            <a:ext cx="9344025" cy="3362325"/>
          </a:xfrm>
          <a:prstGeom prst="rect">
            <a:avLst/>
          </a:prstGeom>
        </p:spPr>
      </p:pic>
      <p:sp>
        <p:nvSpPr>
          <p:cNvPr id="10" name="TextBox 9">
            <a:extLst>
              <a:ext uri="{FF2B5EF4-FFF2-40B4-BE49-F238E27FC236}">
                <a16:creationId xmlns:a16="http://schemas.microsoft.com/office/drawing/2014/main" id="{4DA1E09F-60D0-ADA5-DFB0-2B801E47B3F0}"/>
              </a:ext>
            </a:extLst>
          </p:cNvPr>
          <p:cNvSpPr txBox="1"/>
          <p:nvPr/>
        </p:nvSpPr>
        <p:spPr>
          <a:xfrm>
            <a:off x="1282669" y="5140170"/>
            <a:ext cx="10189663" cy="461665"/>
          </a:xfrm>
          <a:prstGeom prst="rect">
            <a:avLst/>
          </a:prstGeom>
          <a:noFill/>
        </p:spPr>
        <p:txBody>
          <a:bodyPr wrap="square" rtlCol="0">
            <a:spAutoFit/>
          </a:bodyPr>
          <a:lstStyle/>
          <a:p>
            <a:r>
              <a:rPr lang="en-US" sz="2400" dirty="0"/>
              <a:t>For phase shifted DC-DC converter with load</a:t>
            </a:r>
            <a:endParaRPr lang="en-IN" sz="2400" dirty="0"/>
          </a:p>
        </p:txBody>
      </p:sp>
    </p:spTree>
    <p:extLst>
      <p:ext uri="{BB962C8B-B14F-4D97-AF65-F5344CB8AC3E}">
        <p14:creationId xmlns:p14="http://schemas.microsoft.com/office/powerpoint/2010/main" val="17230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966C683-0B0A-063D-19D5-C1C271726F18}"/>
                  </a:ext>
                </a:extLst>
              </p:cNvPr>
              <p:cNvSpPr txBox="1"/>
              <p:nvPr/>
            </p:nvSpPr>
            <p:spPr>
              <a:xfrm>
                <a:off x="1100830" y="914241"/>
                <a:ext cx="9010837" cy="5521961"/>
              </a:xfrm>
              <a:prstGeom prst="rect">
                <a:avLst/>
              </a:prstGeom>
              <a:noFill/>
            </p:spPr>
            <p:txBody>
              <a:bodyPr wrap="square" rtlCol="0">
                <a:spAutoFit/>
              </a:bodyPr>
              <a:lstStyle/>
              <a:p>
                <a:r>
                  <a:rPr lang="en-US" sz="3200" b="0" dirty="0">
                    <a:latin typeface="+mj-lt"/>
                  </a:rPr>
                  <a:t>Phase shifted DC-DC converter</a:t>
                </a:r>
              </a:p>
              <a:p>
                <a:pPr marL="285750" indent="-285750">
                  <a:buFont typeface="Arial" panose="020B0604020202020204" pitchFamily="34" charset="0"/>
                  <a:buChar char="•"/>
                </a:pPr>
                <a:endParaRPr lang="en-US" sz="2800" b="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𝑖</m:t>
                            </m:r>
                          </m:e>
                          <m:sub>
                            <m:r>
                              <a:rPr lang="en-US" sz="2800" b="0" i="1" smtClean="0">
                                <a:latin typeface="Cambria Math" panose="02040503050406030204" pitchFamily="18" charset="0"/>
                              </a:rPr>
                              <m:t>𝐿</m:t>
                            </m:r>
                          </m:sub>
                        </m:sSub>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𝑒𝑞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𝑖</m:t>
                            </m:r>
                          </m:e>
                          <m:sub>
                            <m:r>
                              <a:rPr lang="en-US" sz="2800" b="0" i="1" smtClean="0">
                                <a:latin typeface="Cambria Math" panose="02040503050406030204" pitchFamily="18" charset="0"/>
                              </a:rPr>
                              <m:t>𝐿</m:t>
                            </m:r>
                          </m:sub>
                        </m:sSub>
                      </m:num>
                      <m:den>
                        <m:r>
                          <a:rPr lang="en-US" sz="2800" b="0" i="1" smtClean="0">
                            <a:latin typeface="Cambria Math" panose="02040503050406030204" pitchFamily="18" charset="0"/>
                          </a:rPr>
                          <m:t>𝐿</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𝑐</m:t>
                            </m:r>
                          </m:sub>
                        </m:sSub>
                      </m:num>
                      <m:den>
                        <m:r>
                          <a:rPr lang="en-US" sz="2800" b="0" i="1" smtClean="0">
                            <a:latin typeface="Cambria Math" panose="02040503050406030204" pitchFamily="18" charset="0"/>
                          </a:rPr>
                          <m:t>𝐿</m:t>
                        </m:r>
                      </m:den>
                    </m:f>
                    <m:r>
                      <a:rPr lang="en-US" sz="2800" b="0" i="0"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num>
                      <m:den>
                        <m:r>
                          <a:rPr lang="en-US" sz="2800" b="0" i="1" smtClean="0">
                            <a:latin typeface="Cambria Math" panose="02040503050406030204" pitchFamily="18" charset="0"/>
                          </a:rPr>
                          <m:t>𝐿</m:t>
                        </m:r>
                      </m:den>
                    </m:f>
                  </m:oMath>
                </a14:m>
                <a:endParaRPr lang="en-US" sz="2800" b="0" dirty="0"/>
              </a:p>
              <a:p>
                <a:pPr marL="285750" indent="-285750">
                  <a:buFont typeface="Arial" panose="020B0604020202020204" pitchFamily="34" charset="0"/>
                  <a:buChar char="•"/>
                </a:pPr>
                <a:endParaRPr lang="en-US" sz="2800" b="0" dirty="0"/>
              </a:p>
              <a:p>
                <a:pPr marL="285750" indent="-285750">
                  <a:buFont typeface="Arial" panose="020B0604020202020204" pitchFamily="34" charset="0"/>
                  <a:buChar char="•"/>
                </a:pPr>
                <a:r>
                  <a:rPr lang="en-US" sz="2800" i="1" dirty="0">
                    <a:latin typeface="Cambria Math" panose="02040503050406030204" pitchFamily="18" charset="0"/>
                  </a:rPr>
                  <a:t>Using average PWM method:</a:t>
                </a:r>
              </a:p>
              <a:p>
                <a:pPr marL="285750" indent="-285750">
                  <a:buFont typeface="Arial" panose="020B0604020202020204" pitchFamily="34" charset="0"/>
                  <a:buChar char="•"/>
                </a:pP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𝑜</m:t>
                        </m:r>
                      </m:sub>
                    </m:sSub>
                  </m:oMath>
                </a14:m>
                <a:r>
                  <a:rPr lang="en-US" sz="2800" b="0" i="1" dirty="0">
                    <a:latin typeface="Cambria Math" panose="02040503050406030204" pitchFamily="18" charset="0"/>
                  </a:rPr>
                  <a:t> = </a:t>
                </a:r>
                <a14:m>
                  <m:oMath xmlns:m="http://schemas.openxmlformats.org/officeDocument/2006/math">
                    <m:r>
                      <a:rPr lang="en-US" sz="2800" b="0" i="1" smtClean="0">
                        <a:latin typeface="Cambria Math" panose="02040503050406030204" pitchFamily="18" charset="0"/>
                      </a:rPr>
                      <m:t>2</m:t>
                    </m:r>
                    <m:r>
                      <a:rPr lang="en-US" sz="2800" b="0" i="1" smtClean="0">
                        <a:latin typeface="Cambria Math" panose="02040503050406030204" pitchFamily="18" charset="0"/>
                      </a:rPr>
                      <m:t>𝑛</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𝑑</m:t>
                        </m:r>
                      </m:sub>
                    </m:sSub>
                    <m:r>
                      <a:rPr lang="en-US" sz="2800" b="0" i="1" smtClean="0">
                        <a:latin typeface="Cambria Math" panose="02040503050406030204" pitchFamily="18" charset="0"/>
                      </a:rPr>
                      <m:t>×</m:t>
                    </m:r>
                    <m:r>
                      <a:rPr lang="en-US" sz="2800" b="0" i="1" smtClean="0">
                        <a:latin typeface="Cambria Math" panose="02040503050406030204" pitchFamily="18" charset="0"/>
                      </a:rPr>
                      <m:t>𝑑</m:t>
                    </m:r>
                  </m:oMath>
                </a14:m>
                <a:endParaRPr lang="en-IN" sz="2800" dirty="0"/>
              </a:p>
              <a:p>
                <a:r>
                  <a:rPr lang="en-US" sz="2400" i="1" dirty="0">
                    <a:latin typeface="Cambria Math" panose="02040503050406030204" pitchFamily="18" charset="0"/>
                  </a:rPr>
                  <a:t>  </a:t>
                </a:r>
                <a:endParaRPr lang="en-IN" sz="2400" dirty="0"/>
              </a:p>
              <a:p>
                <a:pPr marL="285750" indent="-285750">
                  <a:buFont typeface="Arial" panose="020B0604020202020204" pitchFamily="34" charset="0"/>
                  <a:buChar char="•"/>
                </a:pPr>
                <a14:m>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𝑖</m:t>
                            </m:r>
                          </m:e>
                          <m:sub>
                            <m:r>
                              <a:rPr lang="en-US" sz="2800" b="0" i="1" smtClean="0">
                                <a:latin typeface="Cambria Math" panose="02040503050406030204" pitchFamily="18" charset="0"/>
                              </a:rPr>
                              <m:t>𝐿</m:t>
                            </m:r>
                          </m:sub>
                        </m:sSub>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𝑒𝑞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𝑖</m:t>
                            </m:r>
                          </m:e>
                          <m:sub>
                            <m:r>
                              <a:rPr lang="en-US" sz="2800" b="0" i="1" smtClean="0">
                                <a:latin typeface="Cambria Math" panose="02040503050406030204" pitchFamily="18" charset="0"/>
                              </a:rPr>
                              <m:t>𝐿</m:t>
                            </m:r>
                          </m:sub>
                        </m:sSub>
                      </m:num>
                      <m:den>
                        <m:r>
                          <a:rPr lang="en-US" sz="2800" b="0" i="1" smtClean="0">
                            <a:latin typeface="Cambria Math" panose="02040503050406030204" pitchFamily="18" charset="0"/>
                          </a:rPr>
                          <m:t>𝐿</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𝑐</m:t>
                            </m:r>
                          </m:sub>
                        </m:sSub>
                      </m:num>
                      <m:den>
                        <m:r>
                          <a:rPr lang="en-US" sz="2800" b="0" i="1" smtClean="0">
                            <a:latin typeface="Cambria Math" panose="02040503050406030204" pitchFamily="18" charset="0"/>
                          </a:rPr>
                          <m:t>𝐿</m:t>
                        </m:r>
                      </m:den>
                    </m:f>
                    <m:r>
                      <a:rPr lang="en-US" sz="2800" b="0" i="0"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r>
                          <a:rPr lang="en-US" sz="2800" b="0" i="1" smtClean="0">
                            <a:latin typeface="Cambria Math" panose="02040503050406030204" pitchFamily="18" charset="0"/>
                          </a:rPr>
                          <m:t>𝑛</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𝑑</m:t>
                            </m:r>
                          </m:sub>
                        </m:sSub>
                      </m:num>
                      <m:den>
                        <m:r>
                          <a:rPr lang="en-US" sz="2800" b="0" i="1" smtClean="0">
                            <a:latin typeface="Cambria Math" panose="02040503050406030204" pitchFamily="18" charset="0"/>
                          </a:rPr>
                          <m:t>𝐿</m:t>
                        </m:r>
                      </m:den>
                    </m:f>
                    <m:r>
                      <a:rPr lang="en-US" sz="2800" b="0" i="1" smtClean="0">
                        <a:latin typeface="Cambria Math" panose="02040503050406030204" pitchFamily="18" charset="0"/>
                      </a:rPr>
                      <m:t>×</m:t>
                    </m:r>
                    <m:r>
                      <a:rPr lang="en-US" sz="2800" b="0" i="1" smtClean="0">
                        <a:latin typeface="Cambria Math" panose="02040503050406030204" pitchFamily="18" charset="0"/>
                      </a:rPr>
                      <m:t>𝑑</m:t>
                    </m:r>
                  </m:oMath>
                </a14:m>
                <a:endParaRPr lang="en-IN" sz="2800" dirty="0"/>
              </a:p>
              <a:p>
                <a:pPr marL="285750" indent="-285750">
                  <a:buFont typeface="Arial" panose="020B0604020202020204" pitchFamily="34" charset="0"/>
                  <a:buChar char="•"/>
                </a:pPr>
                <a14:m>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𝑐</m:t>
                            </m:r>
                          </m:sub>
                        </m:sSub>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𝐶</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𝐶</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𝑖</m:t>
                            </m:r>
                          </m:e>
                          <m:sub>
                            <m:r>
                              <a:rPr lang="en-US" sz="2800" b="0" i="1" smtClean="0">
                                <a:latin typeface="Cambria Math" panose="02040503050406030204" pitchFamily="18" charset="0"/>
                              </a:rPr>
                              <m:t>𝐿</m:t>
                            </m:r>
                          </m:sub>
                        </m:sSub>
                      </m:num>
                      <m:den>
                        <m:r>
                          <a:rPr lang="en-US" sz="2800" b="0" i="1" smtClean="0">
                            <a:latin typeface="Cambria Math" panose="02040503050406030204" pitchFamily="18" charset="0"/>
                          </a:rPr>
                          <m:t>𝐶</m:t>
                        </m:r>
                      </m:den>
                    </m:f>
                  </m:oMath>
                </a14:m>
                <a:endParaRPr lang="en-IN" sz="2800" dirty="0"/>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endParaRPr lang="en-IN" sz="2800" dirty="0"/>
              </a:p>
            </p:txBody>
          </p:sp>
        </mc:Choice>
        <mc:Fallback xmlns="">
          <p:sp>
            <p:nvSpPr>
              <p:cNvPr id="2" name="TextBox 1">
                <a:extLst>
                  <a:ext uri="{FF2B5EF4-FFF2-40B4-BE49-F238E27FC236}">
                    <a16:creationId xmlns:a16="http://schemas.microsoft.com/office/drawing/2014/main" id="{6966C683-0B0A-063D-19D5-C1C271726F18}"/>
                  </a:ext>
                </a:extLst>
              </p:cNvPr>
              <p:cNvSpPr txBox="1">
                <a:spLocks noRot="1" noChangeAspect="1" noMove="1" noResize="1" noEditPoints="1" noAdjustHandles="1" noChangeArrowheads="1" noChangeShapeType="1" noTextEdit="1"/>
              </p:cNvSpPr>
              <p:nvPr/>
            </p:nvSpPr>
            <p:spPr>
              <a:xfrm>
                <a:off x="1100830" y="914241"/>
                <a:ext cx="9010837" cy="5521961"/>
              </a:xfrm>
              <a:prstGeom prst="rect">
                <a:avLst/>
              </a:prstGeom>
              <a:blipFill>
                <a:blip r:embed="rId2"/>
                <a:stretch>
                  <a:fillRect l="-1759" t="-1435"/>
                </a:stretch>
              </a:blipFill>
            </p:spPr>
            <p:txBody>
              <a:bodyPr/>
              <a:lstStyle/>
              <a:p>
                <a:r>
                  <a:rPr lang="en-IN">
                    <a:noFill/>
                  </a:rPr>
                  <a:t> </a:t>
                </a:r>
              </a:p>
            </p:txBody>
          </p:sp>
        </mc:Fallback>
      </mc:AlternateContent>
    </p:spTree>
    <p:extLst>
      <p:ext uri="{BB962C8B-B14F-4D97-AF65-F5344CB8AC3E}">
        <p14:creationId xmlns:p14="http://schemas.microsoft.com/office/powerpoint/2010/main" val="322806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224767B-E520-B4FA-15B8-6CDA2B54AA63}"/>
                  </a:ext>
                </a:extLst>
              </p:cNvPr>
              <p:cNvSpPr txBox="1"/>
              <p:nvPr/>
            </p:nvSpPr>
            <p:spPr>
              <a:xfrm>
                <a:off x="1162975" y="683581"/>
                <a:ext cx="7838982" cy="5669565"/>
              </a:xfrm>
              <a:prstGeom prst="rect">
                <a:avLst/>
              </a:prstGeom>
              <a:noFill/>
            </p:spPr>
            <p:txBody>
              <a:bodyPr wrap="square" rtlCol="0">
                <a:spAutoFit/>
              </a:bodyPr>
              <a:lstStyle/>
              <a:p>
                <a:endParaRPr lang="en-IN" sz="2000" dirty="0"/>
              </a:p>
              <a:p>
                <a:r>
                  <a:rPr lang="en-IN" sz="2800" dirty="0">
                    <a:latin typeface="+mj-lt"/>
                  </a:rPr>
                  <a:t>State space model</a:t>
                </a:r>
              </a:p>
              <a:p>
                <a:pPr marL="285750" indent="-285750">
                  <a:buFont typeface="Arial" panose="020B0604020202020204" pitchFamily="34" charset="0"/>
                  <a:buChar char="•"/>
                </a:pPr>
                <a:endParaRPr lang="en-IN"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begChr m:val="["/>
                        <m:endChr m:val="]"/>
                        <m:ctrlPr>
                          <a:rPr lang="en-IN" sz="3600" i="1" smtClean="0">
                            <a:latin typeface="Cambria Math" panose="02040503050406030204" pitchFamily="18" charset="0"/>
                          </a:rPr>
                        </m:ctrlPr>
                      </m:dPr>
                      <m:e>
                        <m:m>
                          <m:mPr>
                            <m:mcs>
                              <m:mc>
                                <m:mcPr>
                                  <m:count m:val="1"/>
                                  <m:mcJc m:val="center"/>
                                </m:mcPr>
                              </m:mc>
                            </m:mcs>
                            <m:ctrlPr>
                              <a:rPr lang="en-IN" sz="3600" i="1">
                                <a:latin typeface="Cambria Math" panose="02040503050406030204" pitchFamily="18" charset="0"/>
                              </a:rPr>
                            </m:ctrlPr>
                          </m:mPr>
                          <m:mr>
                            <m:e>
                              <m:acc>
                                <m:accPr>
                                  <m:chr m:val="̇"/>
                                  <m:ctrlPr>
                                    <a:rPr lang="en-US" sz="3600" i="1">
                                      <a:latin typeface="Cambria Math" panose="02040503050406030204" pitchFamily="18" charset="0"/>
                                    </a:rPr>
                                  </m:ctrlPr>
                                </m:accPr>
                                <m:e>
                                  <m:sSub>
                                    <m:sSubPr>
                                      <m:ctrlPr>
                                        <a:rPr lang="en-US" sz="3600" i="1">
                                          <a:latin typeface="Cambria Math" panose="02040503050406030204" pitchFamily="18" charset="0"/>
                                        </a:rPr>
                                      </m:ctrlPr>
                                    </m:sSubPr>
                                    <m:e>
                                      <m:r>
                                        <a:rPr lang="en-US" sz="3600" b="0" i="1" smtClean="0">
                                          <a:latin typeface="Cambria Math" panose="02040503050406030204" pitchFamily="18" charset="0"/>
                                        </a:rPr>
                                        <m:t>𝑖</m:t>
                                      </m:r>
                                    </m:e>
                                    <m:sub>
                                      <m:r>
                                        <a:rPr lang="en-US" sz="3600" b="0" i="1" smtClean="0">
                                          <a:latin typeface="Cambria Math" panose="02040503050406030204" pitchFamily="18" charset="0"/>
                                        </a:rPr>
                                        <m:t>𝐿</m:t>
                                      </m:r>
                                    </m:sub>
                                  </m:sSub>
                                </m:e>
                              </m:acc>
                            </m:e>
                          </m:mr>
                          <m:mr>
                            <m:e>
                              <m:acc>
                                <m:accPr>
                                  <m:chr m:val="̇"/>
                                  <m:ctrlPr>
                                    <a:rPr lang="en-US" sz="3600" i="1">
                                      <a:latin typeface="Cambria Math" panose="02040503050406030204" pitchFamily="18" charset="0"/>
                                    </a:rPr>
                                  </m:ctrlPr>
                                </m:accPr>
                                <m:e>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𝑐</m:t>
                                      </m:r>
                                    </m:sub>
                                  </m:sSub>
                                </m:e>
                              </m:acc>
                            </m:e>
                          </m:mr>
                        </m:m>
                      </m:e>
                    </m:d>
                    <m:r>
                      <a:rPr lang="en-US" sz="3600" b="0" i="0" smtClean="0">
                        <a:latin typeface="Cambria Math" panose="02040503050406030204" pitchFamily="18" charset="0"/>
                      </a:rPr>
                      <m:t>=</m:t>
                    </m:r>
                    <m:d>
                      <m:dPr>
                        <m:begChr m:val="["/>
                        <m:endChr m:val="]"/>
                        <m:ctrlPr>
                          <a:rPr lang="en-US" sz="3600" b="0" i="1" smtClean="0">
                            <a:latin typeface="Cambria Math" panose="02040503050406030204" pitchFamily="18" charset="0"/>
                          </a:rPr>
                        </m:ctrlPr>
                      </m:dPr>
                      <m:e>
                        <m:m>
                          <m:mPr>
                            <m:mcs>
                              <m:mc>
                                <m:mcPr>
                                  <m:count m:val="2"/>
                                  <m:mcJc m:val="center"/>
                                </m:mcPr>
                              </m:mc>
                            </m:mcs>
                            <m:ctrlPr>
                              <a:rPr lang="en-US" sz="3600" b="0" i="1" smtClean="0">
                                <a:latin typeface="Cambria Math" panose="02040503050406030204" pitchFamily="18" charset="0"/>
                              </a:rPr>
                            </m:ctrlPr>
                          </m:mPr>
                          <m:mr>
                            <m:e>
                              <m:r>
                                <a:rPr lang="en-US" sz="3600" i="1">
                                  <a:latin typeface="Cambria Math" panose="02040503050406030204" pitchFamily="18" charset="0"/>
                                </a:rPr>
                                <m:t>−</m:t>
                              </m:r>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𝑅</m:t>
                                      </m:r>
                                    </m:e>
                                    <m:sub>
                                      <m:r>
                                        <a:rPr lang="en-US" sz="3600" i="1">
                                          <a:latin typeface="Cambria Math" panose="02040503050406030204" pitchFamily="18" charset="0"/>
                                        </a:rPr>
                                        <m:t>𝑒𝑞</m:t>
                                      </m:r>
                                    </m:sub>
                                  </m:sSub>
                                </m:num>
                                <m:den>
                                  <m:r>
                                    <a:rPr lang="en-US" sz="3600" i="1">
                                      <a:latin typeface="Cambria Math" panose="02040503050406030204" pitchFamily="18" charset="0"/>
                                    </a:rPr>
                                    <m:t>𝐿</m:t>
                                  </m:r>
                                </m:den>
                              </m:f>
                            </m:e>
                            <m:e>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𝐿</m:t>
                                  </m:r>
                                </m:den>
                              </m:f>
                            </m:e>
                          </m:mr>
                          <m:mr>
                            <m:e>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𝐶</m:t>
                                  </m:r>
                                </m:den>
                              </m:f>
                            </m:e>
                            <m:e>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sSub>
                                    <m:sSubPr>
                                      <m:ctrlPr>
                                        <a:rPr lang="en-US" sz="3600" i="1">
                                          <a:latin typeface="Cambria Math" panose="02040503050406030204" pitchFamily="18" charset="0"/>
                                        </a:rPr>
                                      </m:ctrlPr>
                                    </m:sSubPr>
                                    <m:e>
                                      <m:r>
                                        <a:rPr lang="en-US" sz="3600" i="1">
                                          <a:latin typeface="Cambria Math" panose="02040503050406030204" pitchFamily="18" charset="0"/>
                                        </a:rPr>
                                        <m:t>𝑅</m:t>
                                      </m:r>
                                    </m:e>
                                    <m:sub>
                                      <m:r>
                                        <a:rPr lang="en-US" sz="3600" i="1">
                                          <a:latin typeface="Cambria Math" panose="02040503050406030204" pitchFamily="18" charset="0"/>
                                        </a:rPr>
                                        <m:t>𝑖</m:t>
                                      </m:r>
                                    </m:sub>
                                  </m:sSub>
                                  <m:r>
                                    <a:rPr lang="en-US" sz="3600" i="1">
                                      <a:latin typeface="Cambria Math" panose="02040503050406030204" pitchFamily="18" charset="0"/>
                                    </a:rPr>
                                    <m:t>𝐶</m:t>
                                  </m:r>
                                </m:den>
                              </m:f>
                            </m:e>
                          </m:mr>
                        </m:m>
                      </m:e>
                    </m:d>
                    <m:d>
                      <m:dPr>
                        <m:begChr m:val="["/>
                        <m:endChr m:val="]"/>
                        <m:ctrlPr>
                          <a:rPr lang="en-US" sz="3600" b="0" i="1" smtClean="0">
                            <a:latin typeface="Cambria Math" panose="02040503050406030204" pitchFamily="18" charset="0"/>
                          </a:rPr>
                        </m:ctrlPr>
                      </m:dPr>
                      <m:e>
                        <m:m>
                          <m:mPr>
                            <m:mcs>
                              <m:mc>
                                <m:mcPr>
                                  <m:count m:val="1"/>
                                  <m:mcJc m:val="center"/>
                                </m:mcPr>
                              </m:mc>
                            </m:mcs>
                            <m:ctrlPr>
                              <a:rPr lang="en-US" sz="3600" b="0" i="1" smtClean="0">
                                <a:latin typeface="Cambria Math" panose="02040503050406030204" pitchFamily="18" charset="0"/>
                              </a:rPr>
                            </m:ctrlPr>
                          </m:mPr>
                          <m:mr>
                            <m:e>
                              <m:sSub>
                                <m:sSubPr>
                                  <m:ctrlPr>
                                    <a:rPr lang="en-US" sz="3600" b="0" i="1" smtClean="0">
                                      <a:latin typeface="Cambria Math" panose="02040503050406030204" pitchFamily="18" charset="0"/>
                                    </a:rPr>
                                  </m:ctrlPr>
                                </m:sSubPr>
                                <m:e>
                                  <m:r>
                                    <a:rPr lang="en-US" sz="3600" i="1">
                                      <a:latin typeface="Cambria Math" panose="02040503050406030204" pitchFamily="18" charset="0"/>
                                    </a:rPr>
                                    <m:t>𝑖</m:t>
                                  </m:r>
                                </m:e>
                                <m:sub>
                                  <m:r>
                                    <a:rPr lang="en-US" sz="3600" b="0" i="1" smtClean="0">
                                      <a:latin typeface="Cambria Math" panose="02040503050406030204" pitchFamily="18" charset="0"/>
                                    </a:rPr>
                                    <m:t>𝐿</m:t>
                                  </m:r>
                                </m:sub>
                              </m:sSub>
                            </m:e>
                          </m:mr>
                          <m:mr>
                            <m:e>
                              <m:sSub>
                                <m:sSubPr>
                                  <m:ctrlPr>
                                    <a:rPr lang="en-US" sz="3600" b="0" i="1" smtClean="0">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𝑐</m:t>
                                  </m:r>
                                </m:sub>
                              </m:sSub>
                            </m:e>
                          </m:mr>
                        </m:m>
                      </m:e>
                    </m:d>
                    <m:r>
                      <a:rPr lang="en-US" sz="3600" b="0" i="0" smtClean="0">
                        <a:latin typeface="Cambria Math" panose="02040503050406030204" pitchFamily="18" charset="0"/>
                      </a:rPr>
                      <m:t> + </m:t>
                    </m:r>
                    <m:d>
                      <m:dPr>
                        <m:begChr m:val="["/>
                        <m:endChr m:val="]"/>
                        <m:ctrlPr>
                          <a:rPr lang="en-IN" sz="3600" i="1">
                            <a:latin typeface="Cambria Math" panose="02040503050406030204" pitchFamily="18" charset="0"/>
                          </a:rPr>
                        </m:ctrlPr>
                      </m:dPr>
                      <m:e>
                        <m:m>
                          <m:mPr>
                            <m:mcs>
                              <m:mc>
                                <m:mcPr>
                                  <m:count m:val="1"/>
                                  <m:mcJc m:val="center"/>
                                </m:mcPr>
                              </m:mc>
                            </m:mcs>
                            <m:ctrlPr>
                              <a:rPr lang="en-IN" sz="3600" i="1">
                                <a:latin typeface="Cambria Math" panose="02040503050406030204" pitchFamily="18" charset="0"/>
                              </a:rPr>
                            </m:ctrlPr>
                          </m:mPr>
                          <m:mr>
                            <m:e>
                              <m:f>
                                <m:fPr>
                                  <m:ctrlPr>
                                    <a:rPr lang="en-US" sz="3600" i="1">
                                      <a:latin typeface="Cambria Math" panose="02040503050406030204" pitchFamily="18" charset="0"/>
                                    </a:rPr>
                                  </m:ctrlPr>
                                </m:fPr>
                                <m:num>
                                  <m:r>
                                    <a:rPr lang="en-US" sz="3600" i="1">
                                      <a:latin typeface="Cambria Math" panose="02040503050406030204" pitchFamily="18" charset="0"/>
                                    </a:rPr>
                                    <m:t>2</m:t>
                                  </m:r>
                                  <m:r>
                                    <a:rPr lang="en-US" sz="3600" i="1">
                                      <a:latin typeface="Cambria Math" panose="02040503050406030204" pitchFamily="18" charset="0"/>
                                    </a:rPr>
                                    <m:t>𝑛</m:t>
                                  </m:r>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𝑑</m:t>
                                      </m:r>
                                    </m:sub>
                                  </m:sSub>
                                </m:num>
                                <m:den>
                                  <m:r>
                                    <a:rPr lang="en-US" sz="3600" i="1">
                                      <a:latin typeface="Cambria Math" panose="02040503050406030204" pitchFamily="18" charset="0"/>
                                    </a:rPr>
                                    <m:t>𝐿</m:t>
                                  </m:r>
                                </m:den>
                              </m:f>
                            </m:e>
                          </m:mr>
                          <m:mr>
                            <m:e>
                              <m:r>
                                <a:rPr lang="en-US" sz="3600" i="1">
                                  <a:latin typeface="Cambria Math" panose="02040503050406030204" pitchFamily="18" charset="0"/>
                                </a:rPr>
                                <m:t>0</m:t>
                              </m:r>
                            </m:e>
                          </m:mr>
                        </m:m>
                      </m:e>
                    </m:d>
                  </m:oMath>
                </a14:m>
                <a:r>
                  <a:rPr lang="en-IN" sz="3600" dirty="0">
                    <a:latin typeface="Cambria Math" panose="02040503050406030204" pitchFamily="18" charset="0"/>
                    <a:ea typeface="Cambria Math" panose="02040503050406030204" pitchFamily="18" charset="0"/>
                  </a:rPr>
                  <a:t>d</a:t>
                </a:r>
              </a:p>
              <a:p>
                <a:pPr marL="285750" indent="-285750">
                  <a:buFont typeface="Arial" panose="020B0604020202020204" pitchFamily="34" charset="0"/>
                  <a:buChar char="•"/>
                </a:pPr>
                <a14:m>
                  <m:oMath xmlns:m="http://schemas.openxmlformats.org/officeDocument/2006/math">
                    <m:r>
                      <a:rPr lang="en-US" sz="3600" b="0" i="1" smtClean="0">
                        <a:latin typeface="Cambria Math" panose="02040503050406030204" pitchFamily="18" charset="0"/>
                      </a:rPr>
                      <m:t>𝑌</m:t>
                    </m:r>
                    <m:r>
                      <a:rPr lang="en-US" sz="3600" b="0" i="1" smtClean="0">
                        <a:latin typeface="Cambria Math" panose="02040503050406030204" pitchFamily="18" charset="0"/>
                        <a:ea typeface="Cambria Math" panose="02040503050406030204" pitchFamily="18" charset="0"/>
                      </a:rPr>
                      <m:t>= </m:t>
                    </m:r>
                    <m:d>
                      <m:dPr>
                        <m:begChr m:val="["/>
                        <m:endChr m:val="]"/>
                        <m:ctrlPr>
                          <a:rPr lang="en-US" sz="36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3600" b="0" i="1" smtClean="0">
                                <a:latin typeface="Cambria Math" panose="02040503050406030204" pitchFamily="18" charset="0"/>
                                <a:ea typeface="Cambria Math" panose="02040503050406030204" pitchFamily="18" charset="0"/>
                              </a:rPr>
                            </m:ctrlPr>
                          </m:mPr>
                          <m:mr>
                            <m:e>
                              <m:r>
                                <m:rPr>
                                  <m:brk m:alnAt="7"/>
                                </m:rPr>
                                <a:rPr lang="en-US" sz="3600" b="0" i="1" smtClean="0">
                                  <a:latin typeface="Cambria Math" panose="02040503050406030204" pitchFamily="18" charset="0"/>
                                  <a:ea typeface="Cambria Math" panose="02040503050406030204" pitchFamily="18" charset="0"/>
                                </a:rPr>
                                <m:t>0</m:t>
                              </m:r>
                            </m:e>
                            <m:e>
                              <m:r>
                                <a:rPr lang="en-US" sz="3600" b="0" i="1" smtClean="0">
                                  <a:latin typeface="Cambria Math" panose="02040503050406030204" pitchFamily="18" charset="0"/>
                                  <a:ea typeface="Cambria Math" panose="02040503050406030204" pitchFamily="18" charset="0"/>
                                </a:rPr>
                                <m:t>1</m:t>
                              </m:r>
                            </m:e>
                          </m:mr>
                        </m:m>
                      </m:e>
                    </m:d>
                  </m:oMath>
                </a14:m>
                <a:r>
                  <a:rPr lang="en-US" sz="3600" dirty="0"/>
                  <a:t> </a:t>
                </a:r>
                <a14:m>
                  <m:oMath xmlns:m="http://schemas.openxmlformats.org/officeDocument/2006/math">
                    <m:d>
                      <m:dPr>
                        <m:begChr m:val="["/>
                        <m:endChr m:val="]"/>
                        <m:ctrlPr>
                          <a:rPr lang="en-US" sz="3600" i="1">
                            <a:latin typeface="Cambria Math" panose="02040503050406030204" pitchFamily="18" charset="0"/>
                          </a:rPr>
                        </m:ctrlPr>
                      </m:dPr>
                      <m:e>
                        <m:m>
                          <m:mPr>
                            <m:mcs>
                              <m:mc>
                                <m:mcPr>
                                  <m:count m:val="1"/>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𝑖</m:t>
                                  </m:r>
                                </m:e>
                                <m:sub>
                                  <m:r>
                                    <a:rPr lang="en-US" sz="3600" i="1">
                                      <a:latin typeface="Cambria Math" panose="02040503050406030204" pitchFamily="18" charset="0"/>
                                    </a:rPr>
                                    <m:t>𝐿</m:t>
                                  </m:r>
                                </m:sub>
                              </m:sSub>
                            </m:e>
                          </m:mr>
                          <m:mr>
                            <m:e>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𝑐</m:t>
                                  </m:r>
                                </m:sub>
                              </m:sSub>
                            </m:e>
                          </m:mr>
                        </m:m>
                      </m:e>
                    </m:d>
                  </m:oMath>
                </a14:m>
                <a:r>
                  <a:rPr lang="en-IN" sz="3600" dirty="0">
                    <a:latin typeface="Cambria Math" panose="02040503050406030204" pitchFamily="18" charset="0"/>
                    <a:ea typeface="Cambria Math" panose="02040503050406030204" pitchFamily="18" charset="0"/>
                  </a:rPr>
                  <a:t> </a:t>
                </a:r>
                <a:endParaRPr lang="en-IN" sz="3600" dirty="0"/>
              </a:p>
              <a:p>
                <a:pPr marL="285750" indent="-285750">
                  <a:buFont typeface="Arial" panose="020B0604020202020204" pitchFamily="34" charset="0"/>
                  <a:buChar char="•"/>
                </a:pPr>
                <a:endParaRPr lang="en-IN" sz="2400" dirty="0"/>
              </a:p>
              <a:p>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000" dirty="0"/>
              </a:p>
              <a:p>
                <a:endParaRPr lang="en-IN" dirty="0"/>
              </a:p>
            </p:txBody>
          </p:sp>
        </mc:Choice>
        <mc:Fallback>
          <p:sp>
            <p:nvSpPr>
              <p:cNvPr id="2" name="TextBox 1">
                <a:extLst>
                  <a:ext uri="{FF2B5EF4-FFF2-40B4-BE49-F238E27FC236}">
                    <a16:creationId xmlns:a16="http://schemas.microsoft.com/office/drawing/2014/main" id="{4224767B-E520-B4FA-15B8-6CDA2B54AA63}"/>
                  </a:ext>
                </a:extLst>
              </p:cNvPr>
              <p:cNvSpPr txBox="1">
                <a:spLocks noRot="1" noChangeAspect="1" noMove="1" noResize="1" noEditPoints="1" noAdjustHandles="1" noChangeArrowheads="1" noChangeShapeType="1" noTextEdit="1"/>
              </p:cNvSpPr>
              <p:nvPr/>
            </p:nvSpPr>
            <p:spPr>
              <a:xfrm>
                <a:off x="1162975" y="683581"/>
                <a:ext cx="7838982" cy="5669565"/>
              </a:xfrm>
              <a:prstGeom prst="rect">
                <a:avLst/>
              </a:prstGeom>
              <a:blipFill>
                <a:blip r:embed="rId2"/>
                <a:stretch>
                  <a:fillRect l="-1633"/>
                </a:stretch>
              </a:blipFill>
            </p:spPr>
            <p:txBody>
              <a:bodyPr/>
              <a:lstStyle/>
              <a:p>
                <a:r>
                  <a:rPr lang="en-IN">
                    <a:noFill/>
                  </a:rPr>
                  <a:t> </a:t>
                </a:r>
              </a:p>
            </p:txBody>
          </p:sp>
        </mc:Fallback>
      </mc:AlternateContent>
    </p:spTree>
    <p:extLst>
      <p:ext uri="{BB962C8B-B14F-4D97-AF65-F5344CB8AC3E}">
        <p14:creationId xmlns:p14="http://schemas.microsoft.com/office/powerpoint/2010/main" val="240138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function&#10;&#10;Description automatically generated">
            <a:extLst>
              <a:ext uri="{FF2B5EF4-FFF2-40B4-BE49-F238E27FC236}">
                <a16:creationId xmlns:a16="http://schemas.microsoft.com/office/drawing/2014/main" id="{1959B347-1A64-C4E2-BD3F-BBA83D56B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619" y="318054"/>
            <a:ext cx="7448087" cy="5150591"/>
          </a:xfrm>
          <a:prstGeom prst="rect">
            <a:avLst/>
          </a:prstGeom>
        </p:spPr>
      </p:pic>
      <p:sp>
        <p:nvSpPr>
          <p:cNvPr id="6" name="TextBox 5">
            <a:extLst>
              <a:ext uri="{FF2B5EF4-FFF2-40B4-BE49-F238E27FC236}">
                <a16:creationId xmlns:a16="http://schemas.microsoft.com/office/drawing/2014/main" id="{9EB75D64-5352-00C4-FCBE-29B184E26C11}"/>
              </a:ext>
            </a:extLst>
          </p:cNvPr>
          <p:cNvSpPr txBox="1"/>
          <p:nvPr/>
        </p:nvSpPr>
        <p:spPr>
          <a:xfrm>
            <a:off x="2716567" y="5584054"/>
            <a:ext cx="6427433" cy="369332"/>
          </a:xfrm>
          <a:prstGeom prst="rect">
            <a:avLst/>
          </a:prstGeom>
          <a:noFill/>
        </p:spPr>
        <p:txBody>
          <a:bodyPr wrap="square" rtlCol="0">
            <a:spAutoFit/>
          </a:bodyPr>
          <a:lstStyle/>
          <a:p>
            <a:r>
              <a:rPr lang="en-US" dirty="0"/>
              <a:t>State space response for step input</a:t>
            </a:r>
            <a:endParaRPr lang="en-IN" dirty="0"/>
          </a:p>
        </p:txBody>
      </p:sp>
    </p:spTree>
    <p:extLst>
      <p:ext uri="{BB962C8B-B14F-4D97-AF65-F5344CB8AC3E}">
        <p14:creationId xmlns:p14="http://schemas.microsoft.com/office/powerpoint/2010/main" val="113960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9"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0" name="Isosceles Triangle 49">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2"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3"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4" name="Isosceles Triangle 53">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5" name="Isosceles Triangle 54">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 name="TextBox 2">
            <a:extLst>
              <a:ext uri="{FF2B5EF4-FFF2-40B4-BE49-F238E27FC236}">
                <a16:creationId xmlns:a16="http://schemas.microsoft.com/office/drawing/2014/main" id="{27B85A41-6BC7-E376-24BE-571EFB3D5F95}"/>
              </a:ext>
            </a:extLst>
          </p:cNvPr>
          <p:cNvSpPr txBox="1"/>
          <p:nvPr/>
        </p:nvSpPr>
        <p:spPr>
          <a:xfrm>
            <a:off x="677334" y="609600"/>
            <a:ext cx="8596668" cy="1320800"/>
          </a:xfrm>
          <a:prstGeom prst="rect">
            <a:avLst/>
          </a:prstGeom>
        </p:spPr>
        <p:txBody>
          <a:bodyPr vert="horz" lIns="91440" tIns="45720" rIns="91440" bIns="45720" rtlCol="0" anchor="t">
            <a:normAutofit/>
          </a:bodyPr>
          <a:lstStyle/>
          <a:p>
            <a:pPr>
              <a:spcBef>
                <a:spcPct val="0"/>
              </a:spcBef>
              <a:spcAft>
                <a:spcPts val="600"/>
              </a:spcAft>
            </a:pPr>
            <a:r>
              <a:rPr lang="en-US" sz="3600" b="1" dirty="0">
                <a:solidFill>
                  <a:schemeClr val="accent1"/>
                </a:solidFill>
                <a:latin typeface="+mj-lt"/>
                <a:ea typeface="+mj-ea"/>
                <a:cs typeface="+mj-cs"/>
              </a:rPr>
              <a:t>2.OBJECTIVE OF THE CONTROLLER</a:t>
            </a:r>
          </a:p>
        </p:txBody>
      </p:sp>
      <p:sp>
        <p:nvSpPr>
          <p:cNvPr id="5" name="TextBox 4">
            <a:extLst>
              <a:ext uri="{FF2B5EF4-FFF2-40B4-BE49-F238E27FC236}">
                <a16:creationId xmlns:a16="http://schemas.microsoft.com/office/drawing/2014/main" id="{8143ACA1-E1E9-2A16-F253-C8D374332A9A}"/>
              </a:ext>
            </a:extLst>
          </p:cNvPr>
          <p:cNvSpPr txBox="1"/>
          <p:nvPr/>
        </p:nvSpPr>
        <p:spPr>
          <a:xfrm>
            <a:off x="674160" y="1393794"/>
            <a:ext cx="8446818" cy="2352583"/>
          </a:xfrm>
          <a:prstGeom prst="rect">
            <a:avLst/>
          </a:prstGeom>
        </p:spPr>
        <p:txBody>
          <a:bodyPr vert="horz" lIns="91440" tIns="45720" rIns="91440" bIns="45720" rtlCol="0">
            <a:normAutofit fontScale="77500" lnSpcReduction="20000"/>
          </a:bodyPr>
          <a:lstStyle/>
          <a:p>
            <a:pPr marL="342900" indent="-342900">
              <a:lnSpc>
                <a:spcPct val="90000"/>
              </a:lnSpc>
              <a:spcBef>
                <a:spcPts val="1000"/>
              </a:spcBef>
              <a:buClr>
                <a:schemeClr val="accent1"/>
              </a:buClr>
              <a:buSzPct val="80000"/>
              <a:buFont typeface="Wingdings 3" charset="2"/>
              <a:buChar char=""/>
            </a:pPr>
            <a:r>
              <a:rPr lang="en-US" sz="2100" dirty="0">
                <a:solidFill>
                  <a:schemeClr val="tx1">
                    <a:lumMod val="75000"/>
                    <a:lumOff val="25000"/>
                  </a:schemeClr>
                </a:solidFill>
              </a:rPr>
              <a:t>The controller must drive 4 MOSFETS such that we follow or track a desired output voltage. We do this by generating an AC-PWM</a:t>
            </a:r>
          </a:p>
          <a:p>
            <a:pPr marL="342900" indent="-342900">
              <a:lnSpc>
                <a:spcPct val="90000"/>
              </a:lnSpc>
              <a:spcBef>
                <a:spcPts val="1000"/>
              </a:spcBef>
              <a:buClr>
                <a:schemeClr val="accent1"/>
              </a:buClr>
              <a:buSzPct val="80000"/>
              <a:buFont typeface="Wingdings 3" charset="2"/>
              <a:buChar char=""/>
            </a:pPr>
            <a:r>
              <a:rPr lang="en-US" sz="2100" dirty="0">
                <a:solidFill>
                  <a:schemeClr val="tx1">
                    <a:lumMod val="75000"/>
                    <a:lumOff val="25000"/>
                  </a:schemeClr>
                </a:solidFill>
              </a:rPr>
              <a:t>We achieve this by generating two phase shifted square wave signals that have a phase difference</a:t>
            </a:r>
            <a:r>
              <a:rPr lang="en-US" sz="2100" dirty="0">
                <a:solidFill>
                  <a:schemeClr val="tx1">
                    <a:lumMod val="75000"/>
                    <a:lumOff val="25000"/>
                  </a:schemeClr>
                </a:solidFill>
                <a:latin typeface="Calibri" panose="020F0502020204030204" pitchFamily="34" charset="0"/>
                <a:cs typeface="Calibri" panose="020F0502020204030204" pitchFamily="34" charset="0"/>
              </a:rPr>
              <a:t> </a:t>
            </a:r>
            <a:r>
              <a:rPr lang="el-GR" sz="2100" dirty="0">
                <a:solidFill>
                  <a:schemeClr val="tx1">
                    <a:lumMod val="75000"/>
                    <a:lumOff val="25000"/>
                  </a:schemeClr>
                </a:solidFill>
                <a:latin typeface="Calibri" panose="020F0502020204030204" pitchFamily="34" charset="0"/>
                <a:cs typeface="Calibri" panose="020F0502020204030204" pitchFamily="34" charset="0"/>
              </a:rPr>
              <a:t>φ</a:t>
            </a:r>
            <a:r>
              <a:rPr lang="en-US" sz="2100" dirty="0">
                <a:solidFill>
                  <a:schemeClr val="tx1">
                    <a:lumMod val="75000"/>
                    <a:lumOff val="25000"/>
                  </a:schemeClr>
                </a:solidFill>
                <a:latin typeface="Calibri" panose="020F0502020204030204" pitchFamily="34" charset="0"/>
                <a:cs typeface="Calibri" panose="020F0502020204030204" pitchFamily="34" charset="0"/>
              </a:rPr>
              <a:t>.</a:t>
            </a:r>
          </a:p>
          <a:p>
            <a:pPr marL="342900" indent="-342900">
              <a:lnSpc>
                <a:spcPct val="90000"/>
              </a:lnSpc>
              <a:spcBef>
                <a:spcPts val="1000"/>
              </a:spcBef>
              <a:buClr>
                <a:schemeClr val="accent1"/>
              </a:buClr>
              <a:buSzPct val="80000"/>
              <a:buFont typeface="Wingdings 3" charset="2"/>
              <a:buChar char=""/>
            </a:pPr>
            <a:r>
              <a:rPr lang="en-US" sz="2100" dirty="0">
                <a:solidFill>
                  <a:schemeClr val="tx1">
                    <a:lumMod val="75000"/>
                    <a:lumOff val="25000"/>
                  </a:schemeClr>
                </a:solidFill>
              </a:rPr>
              <a:t>The first PWM is supplied to the first MOSFET S1 and its inverted output is connected to S4</a:t>
            </a:r>
          </a:p>
          <a:p>
            <a:pPr marL="342900" indent="-342900">
              <a:lnSpc>
                <a:spcPct val="90000"/>
              </a:lnSpc>
              <a:spcBef>
                <a:spcPts val="1000"/>
              </a:spcBef>
              <a:buClr>
                <a:schemeClr val="accent1"/>
              </a:buClr>
              <a:buSzPct val="80000"/>
              <a:buFont typeface="Wingdings 3" charset="2"/>
              <a:buChar char=""/>
            </a:pPr>
            <a:r>
              <a:rPr lang="en-US" sz="2100" dirty="0">
                <a:solidFill>
                  <a:schemeClr val="tx1">
                    <a:lumMod val="75000"/>
                    <a:lumOff val="25000"/>
                  </a:schemeClr>
                </a:solidFill>
              </a:rPr>
              <a:t>The second PWM is supplied to the first MOSFET S2 and its inverted output is connected to S3</a:t>
            </a:r>
          </a:p>
          <a:p>
            <a:pPr marL="342900" indent="-342900">
              <a:lnSpc>
                <a:spcPct val="90000"/>
              </a:lnSpc>
              <a:spcBef>
                <a:spcPts val="1000"/>
              </a:spcBef>
              <a:buClr>
                <a:schemeClr val="accent1"/>
              </a:buClr>
              <a:buSzPct val="80000"/>
              <a:buFont typeface="Wingdings 3" charset="2"/>
              <a:buChar char=""/>
            </a:pPr>
            <a:r>
              <a:rPr lang="en-US" sz="2100" dirty="0">
                <a:solidFill>
                  <a:schemeClr val="tx1">
                    <a:lumMod val="75000"/>
                    <a:lumOff val="25000"/>
                  </a:schemeClr>
                </a:solidFill>
              </a:rPr>
              <a:t>Objective of this controller is to reduce the overshoot and reduce settling time. </a:t>
            </a:r>
          </a:p>
          <a:p>
            <a:pPr marL="285750" indent="-285750">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67" name="Picture 2" descr="Fig. 2. - PSFB DC/DC converter used for modeling [16].">
            <a:extLst>
              <a:ext uri="{FF2B5EF4-FFF2-40B4-BE49-F238E27FC236}">
                <a16:creationId xmlns:a16="http://schemas.microsoft.com/office/drawing/2014/main" id="{3F138442-E484-E56F-C150-5BA3FB0A7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021" y="4026983"/>
            <a:ext cx="6202781" cy="244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763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lines on it&#10;&#10;Description automatically generated">
            <a:extLst>
              <a:ext uri="{FF2B5EF4-FFF2-40B4-BE49-F238E27FC236}">
                <a16:creationId xmlns:a16="http://schemas.microsoft.com/office/drawing/2014/main" id="{21E9AF58-1F06-707A-454F-3FF64F9B9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931" y="3999390"/>
            <a:ext cx="3131186" cy="2372561"/>
          </a:xfrm>
          <a:prstGeom prst="rect">
            <a:avLst/>
          </a:prstGeom>
        </p:spPr>
      </p:pic>
      <p:sp>
        <p:nvSpPr>
          <p:cNvPr id="3" name="TextBox 2">
            <a:extLst>
              <a:ext uri="{FF2B5EF4-FFF2-40B4-BE49-F238E27FC236}">
                <a16:creationId xmlns:a16="http://schemas.microsoft.com/office/drawing/2014/main" id="{E1531BCD-BADC-26A8-2DA2-6B66DC4715AE}"/>
              </a:ext>
            </a:extLst>
          </p:cNvPr>
          <p:cNvSpPr txBox="1"/>
          <p:nvPr/>
        </p:nvSpPr>
        <p:spPr>
          <a:xfrm>
            <a:off x="1748901" y="6412075"/>
            <a:ext cx="2423604" cy="646331"/>
          </a:xfrm>
          <a:prstGeom prst="rect">
            <a:avLst/>
          </a:prstGeom>
          <a:noFill/>
        </p:spPr>
        <p:txBody>
          <a:bodyPr wrap="square" rtlCol="0">
            <a:spAutoFit/>
          </a:bodyPr>
          <a:lstStyle/>
          <a:p>
            <a:r>
              <a:rPr lang="en-US" dirty="0"/>
              <a:t>c)Rectifier output</a:t>
            </a:r>
          </a:p>
          <a:p>
            <a:endParaRPr lang="en-IN" dirty="0"/>
          </a:p>
        </p:txBody>
      </p:sp>
      <p:pic>
        <p:nvPicPr>
          <p:cNvPr id="5" name="Picture 4" descr="A graph of a wave&#10;&#10;Description automatically generated">
            <a:extLst>
              <a:ext uri="{FF2B5EF4-FFF2-40B4-BE49-F238E27FC236}">
                <a16:creationId xmlns:a16="http://schemas.microsoft.com/office/drawing/2014/main" id="{7FE2054E-989D-E4F3-C9E3-51B105639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410" y="4039514"/>
            <a:ext cx="3287004" cy="2366519"/>
          </a:xfrm>
          <a:prstGeom prst="rect">
            <a:avLst/>
          </a:prstGeom>
        </p:spPr>
      </p:pic>
      <p:sp>
        <p:nvSpPr>
          <p:cNvPr id="6" name="TextBox 5">
            <a:extLst>
              <a:ext uri="{FF2B5EF4-FFF2-40B4-BE49-F238E27FC236}">
                <a16:creationId xmlns:a16="http://schemas.microsoft.com/office/drawing/2014/main" id="{09C0BD7F-2A9A-78DF-3DC2-E627CCF94B4A}"/>
              </a:ext>
            </a:extLst>
          </p:cNvPr>
          <p:cNvSpPr txBox="1"/>
          <p:nvPr/>
        </p:nvSpPr>
        <p:spPr>
          <a:xfrm>
            <a:off x="5692286" y="6412075"/>
            <a:ext cx="2620174" cy="369332"/>
          </a:xfrm>
          <a:prstGeom prst="rect">
            <a:avLst/>
          </a:prstGeom>
          <a:noFill/>
        </p:spPr>
        <p:txBody>
          <a:bodyPr wrap="square" rtlCol="0">
            <a:spAutoFit/>
          </a:bodyPr>
          <a:lstStyle/>
          <a:p>
            <a:r>
              <a:rPr lang="en-US" dirty="0"/>
              <a:t>d)Output from LPF</a:t>
            </a:r>
            <a:endParaRPr lang="en-IN" dirty="0"/>
          </a:p>
        </p:txBody>
      </p:sp>
      <p:pic>
        <p:nvPicPr>
          <p:cNvPr id="7" name="Picture 6" descr="A screenshot of a graph&#10;&#10;Description automatically generated">
            <a:extLst>
              <a:ext uri="{FF2B5EF4-FFF2-40B4-BE49-F238E27FC236}">
                <a16:creationId xmlns:a16="http://schemas.microsoft.com/office/drawing/2014/main" id="{3F052B32-67C6-216C-D974-D3D0CFEDEE72}"/>
              </a:ext>
            </a:extLst>
          </p:cNvPr>
          <p:cNvPicPr>
            <a:picLocks noChangeAspect="1"/>
          </p:cNvPicPr>
          <p:nvPr/>
        </p:nvPicPr>
        <p:blipFill rotWithShape="1">
          <a:blip r:embed="rId4">
            <a:extLst>
              <a:ext uri="{28A0092B-C50C-407E-A947-70E740481C1C}">
                <a14:useLocalDpi xmlns:a14="http://schemas.microsoft.com/office/drawing/2010/main" val="0"/>
              </a:ext>
            </a:extLst>
          </a:blip>
          <a:srcRect r="5357"/>
          <a:stretch/>
        </p:blipFill>
        <p:spPr>
          <a:xfrm>
            <a:off x="1316931" y="1187540"/>
            <a:ext cx="3131186" cy="2241460"/>
          </a:xfrm>
          <a:prstGeom prst="rect">
            <a:avLst/>
          </a:prstGeom>
        </p:spPr>
      </p:pic>
      <p:pic>
        <p:nvPicPr>
          <p:cNvPr id="8" name="Picture 7" descr="A graph with lines on it&#10;&#10;Description automatically generated">
            <a:extLst>
              <a:ext uri="{FF2B5EF4-FFF2-40B4-BE49-F238E27FC236}">
                <a16:creationId xmlns:a16="http://schemas.microsoft.com/office/drawing/2014/main" id="{91B2FE78-1515-A019-60F1-BDADBE32D1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9410" y="1176415"/>
            <a:ext cx="3184045" cy="2241460"/>
          </a:xfrm>
          <a:prstGeom prst="rect">
            <a:avLst/>
          </a:prstGeom>
        </p:spPr>
      </p:pic>
      <p:sp>
        <p:nvSpPr>
          <p:cNvPr id="9" name="TextBox 8">
            <a:extLst>
              <a:ext uri="{FF2B5EF4-FFF2-40B4-BE49-F238E27FC236}">
                <a16:creationId xmlns:a16="http://schemas.microsoft.com/office/drawing/2014/main" id="{4E135DD4-9845-E993-ABF4-4CA4E807E76D}"/>
              </a:ext>
            </a:extLst>
          </p:cNvPr>
          <p:cNvSpPr txBox="1"/>
          <p:nvPr/>
        </p:nvSpPr>
        <p:spPr>
          <a:xfrm>
            <a:off x="1340846" y="3395402"/>
            <a:ext cx="3131185" cy="646331"/>
          </a:xfrm>
          <a:prstGeom prst="rect">
            <a:avLst/>
          </a:prstGeom>
          <a:noFill/>
        </p:spPr>
        <p:txBody>
          <a:bodyPr wrap="square" rtlCol="0">
            <a:spAutoFit/>
          </a:bodyPr>
          <a:lstStyle/>
          <a:p>
            <a:pPr marL="342900" indent="-342900">
              <a:buAutoNum type="alphaLcParenR"/>
            </a:pPr>
            <a:r>
              <a:rPr lang="en-US" dirty="0"/>
              <a:t>Input for MOSFET </a:t>
            </a:r>
          </a:p>
          <a:p>
            <a:pPr marL="342900" indent="-342900">
              <a:buAutoNum type="alphaLcParenR"/>
            </a:pPr>
            <a:r>
              <a:rPr lang="en-US" dirty="0"/>
              <a:t>(clockwise S1,S3,S2,S4)</a:t>
            </a:r>
            <a:endParaRPr lang="en-IN" dirty="0"/>
          </a:p>
        </p:txBody>
      </p:sp>
      <p:sp>
        <p:nvSpPr>
          <p:cNvPr id="10" name="TextBox 9">
            <a:extLst>
              <a:ext uri="{FF2B5EF4-FFF2-40B4-BE49-F238E27FC236}">
                <a16:creationId xmlns:a16="http://schemas.microsoft.com/office/drawing/2014/main" id="{1B516A23-2549-5237-8721-7772B086061E}"/>
              </a:ext>
            </a:extLst>
          </p:cNvPr>
          <p:cNvSpPr txBox="1"/>
          <p:nvPr/>
        </p:nvSpPr>
        <p:spPr>
          <a:xfrm>
            <a:off x="5504778" y="3429000"/>
            <a:ext cx="2708232" cy="369332"/>
          </a:xfrm>
          <a:prstGeom prst="rect">
            <a:avLst/>
          </a:prstGeom>
          <a:noFill/>
        </p:spPr>
        <p:txBody>
          <a:bodyPr wrap="square" rtlCol="0">
            <a:spAutoFit/>
          </a:bodyPr>
          <a:lstStyle/>
          <a:p>
            <a:r>
              <a:rPr lang="en-US" dirty="0"/>
              <a:t>b)Input for Transformer</a:t>
            </a:r>
            <a:endParaRPr lang="en-IN" dirty="0"/>
          </a:p>
        </p:txBody>
      </p:sp>
      <p:sp>
        <p:nvSpPr>
          <p:cNvPr id="11" name="TextBox 10">
            <a:extLst>
              <a:ext uri="{FF2B5EF4-FFF2-40B4-BE49-F238E27FC236}">
                <a16:creationId xmlns:a16="http://schemas.microsoft.com/office/drawing/2014/main" id="{63A9317E-B7AA-1773-1181-26A6136F74BB}"/>
              </a:ext>
            </a:extLst>
          </p:cNvPr>
          <p:cNvSpPr txBox="1"/>
          <p:nvPr/>
        </p:nvSpPr>
        <p:spPr>
          <a:xfrm>
            <a:off x="143741" y="330029"/>
            <a:ext cx="11097089" cy="954107"/>
          </a:xfrm>
          <a:prstGeom prst="rect">
            <a:avLst/>
          </a:prstGeom>
          <a:noFill/>
        </p:spPr>
        <p:txBody>
          <a:bodyPr wrap="square" rtlCol="0">
            <a:spAutoFit/>
          </a:bodyPr>
          <a:lstStyle/>
          <a:p>
            <a:r>
              <a:rPr lang="en-US" sz="2800" b="1" dirty="0">
                <a:solidFill>
                  <a:schemeClr val="accent1"/>
                </a:solidFill>
                <a:latin typeface="+mj-lt"/>
                <a:ea typeface="+mj-ea"/>
                <a:cs typeface="+mj-cs"/>
              </a:rPr>
              <a:t>3.DESIGN AND JUSTIFICATION OF STATE FEEDBACK CONTROLLER</a:t>
            </a:r>
          </a:p>
          <a:p>
            <a:endParaRPr lang="en-IN" sz="2800" dirty="0"/>
          </a:p>
        </p:txBody>
      </p:sp>
    </p:spTree>
    <p:extLst>
      <p:ext uri="{BB962C8B-B14F-4D97-AF65-F5344CB8AC3E}">
        <p14:creationId xmlns:p14="http://schemas.microsoft.com/office/powerpoint/2010/main" val="13386066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885</TotalTime>
  <Words>1729</Words>
  <Application>Microsoft Office PowerPoint</Application>
  <PresentationFormat>Widescreen</PresentationFormat>
  <Paragraphs>238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 Math</vt:lpstr>
      <vt:lpstr>Courier New</vt:lpstr>
      <vt:lpstr>Trebuchet MS</vt:lpstr>
      <vt:lpstr>Wingdings</vt:lpstr>
      <vt:lpstr>Wingdings 3</vt:lpstr>
      <vt:lpstr>Facet</vt:lpstr>
      <vt:lpstr>“State Feedback Controller for phase shifted full bridge DC-DC converter”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Sarfaraj Ahmad</dc:creator>
  <cp:lastModifiedBy>Naveen Kumar V</cp:lastModifiedBy>
  <cp:revision>54</cp:revision>
  <dcterms:created xsi:type="dcterms:W3CDTF">2023-10-17T10:25:40Z</dcterms:created>
  <dcterms:modified xsi:type="dcterms:W3CDTF">2023-11-16T10:50:49Z</dcterms:modified>
</cp:coreProperties>
</file>