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2" r:id="rId7"/>
    <p:sldId id="263" r:id="rId8"/>
    <p:sldId id="300" r:id="rId9"/>
    <p:sldId id="272" r:id="rId10"/>
    <p:sldId id="273" r:id="rId11"/>
    <p:sldId id="282" r:id="rId12"/>
    <p:sldId id="284" r:id="rId13"/>
    <p:sldId id="283" r:id="rId14"/>
    <p:sldId id="285" r:id="rId15"/>
    <p:sldId id="274" r:id="rId16"/>
    <p:sldId id="275" r:id="rId17"/>
    <p:sldId id="287" r:id="rId18"/>
    <p:sldId id="286" r:id="rId19"/>
    <p:sldId id="288" r:id="rId20"/>
    <p:sldId id="289" r:id="rId21"/>
    <p:sldId id="276" r:id="rId22"/>
    <p:sldId id="277" r:id="rId23"/>
    <p:sldId id="290" r:id="rId24"/>
    <p:sldId id="291" r:id="rId25"/>
    <p:sldId id="292" r:id="rId26"/>
    <p:sldId id="293" r:id="rId27"/>
    <p:sldId id="294" r:id="rId28"/>
    <p:sldId id="279" r:id="rId29"/>
    <p:sldId id="295" r:id="rId30"/>
    <p:sldId id="297" r:id="rId31"/>
    <p:sldId id="296" r:id="rId32"/>
    <p:sldId id="299"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Dh2PDUmbqwPB7ddSUf/9rtgGY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1F437C-324F-423A-BEB3-35828DF35591}">
  <a:tblStyle styleId="{E01F437C-324F-423A-BEB3-35828DF3559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a:extLst>
            <a:ext uri="{FF2B5EF4-FFF2-40B4-BE49-F238E27FC236}">
              <a16:creationId xmlns:a16="http://schemas.microsoft.com/office/drawing/2014/main" id="{CC9C082B-25D5-5BB9-19C1-07A4F5ED4AC4}"/>
            </a:ext>
          </a:extLst>
        </p:cNvPr>
        <p:cNvGrpSpPr/>
        <p:nvPr/>
      </p:nvGrpSpPr>
      <p:grpSpPr>
        <a:xfrm>
          <a:off x="0" y="0"/>
          <a:ext cx="0" cy="0"/>
          <a:chOff x="0" y="0"/>
          <a:chExt cx="0" cy="0"/>
        </a:xfrm>
      </p:grpSpPr>
      <p:sp>
        <p:nvSpPr>
          <p:cNvPr id="457" name="Google Shape;457;p6:notes">
            <a:extLst>
              <a:ext uri="{FF2B5EF4-FFF2-40B4-BE49-F238E27FC236}">
                <a16:creationId xmlns:a16="http://schemas.microsoft.com/office/drawing/2014/main" id="{1452CAF2-B9CF-672E-56A0-FBB7B6EBCA4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6:notes">
            <a:extLst>
              <a:ext uri="{FF2B5EF4-FFF2-40B4-BE49-F238E27FC236}">
                <a16:creationId xmlns:a16="http://schemas.microsoft.com/office/drawing/2014/main" id="{5F78A296-EC7B-67A8-2893-DA67B5F7BF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39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a:extLst>
            <a:ext uri="{FF2B5EF4-FFF2-40B4-BE49-F238E27FC236}">
              <a16:creationId xmlns:a16="http://schemas.microsoft.com/office/drawing/2014/main" id="{E4CA5416-12B7-CCD0-0655-DEAC27F205D3}"/>
            </a:ext>
          </a:extLst>
        </p:cNvPr>
        <p:cNvGrpSpPr/>
        <p:nvPr/>
      </p:nvGrpSpPr>
      <p:grpSpPr>
        <a:xfrm>
          <a:off x="0" y="0"/>
          <a:ext cx="0" cy="0"/>
          <a:chOff x="0" y="0"/>
          <a:chExt cx="0" cy="0"/>
        </a:xfrm>
      </p:grpSpPr>
      <p:sp>
        <p:nvSpPr>
          <p:cNvPr id="457" name="Google Shape;457;p6:notes">
            <a:extLst>
              <a:ext uri="{FF2B5EF4-FFF2-40B4-BE49-F238E27FC236}">
                <a16:creationId xmlns:a16="http://schemas.microsoft.com/office/drawing/2014/main" id="{127AFB70-7EDF-8AC5-FF40-9C61DE700E0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6:notes">
            <a:extLst>
              <a:ext uri="{FF2B5EF4-FFF2-40B4-BE49-F238E27FC236}">
                <a16:creationId xmlns:a16="http://schemas.microsoft.com/office/drawing/2014/main" id="{8C8419BC-B88D-895E-0AC4-FB1B06E659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787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a:extLst>
            <a:ext uri="{FF2B5EF4-FFF2-40B4-BE49-F238E27FC236}">
              <a16:creationId xmlns:a16="http://schemas.microsoft.com/office/drawing/2014/main" id="{96F97DBC-74FB-B3C6-5B96-66E0945B9B48}"/>
            </a:ext>
          </a:extLst>
        </p:cNvPr>
        <p:cNvGrpSpPr/>
        <p:nvPr/>
      </p:nvGrpSpPr>
      <p:grpSpPr>
        <a:xfrm>
          <a:off x="0" y="0"/>
          <a:ext cx="0" cy="0"/>
          <a:chOff x="0" y="0"/>
          <a:chExt cx="0" cy="0"/>
        </a:xfrm>
      </p:grpSpPr>
      <p:sp>
        <p:nvSpPr>
          <p:cNvPr id="457" name="Google Shape;457;p6:notes">
            <a:extLst>
              <a:ext uri="{FF2B5EF4-FFF2-40B4-BE49-F238E27FC236}">
                <a16:creationId xmlns:a16="http://schemas.microsoft.com/office/drawing/2014/main" id="{5DDC9370-BE21-AC80-67FE-397AF032341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6:notes">
            <a:extLst>
              <a:ext uri="{FF2B5EF4-FFF2-40B4-BE49-F238E27FC236}">
                <a16:creationId xmlns:a16="http://schemas.microsoft.com/office/drawing/2014/main" id="{8D668237-A2BB-BDA9-EF5E-56AA2E413E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2526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a:extLst>
            <a:ext uri="{FF2B5EF4-FFF2-40B4-BE49-F238E27FC236}">
              <a16:creationId xmlns:a16="http://schemas.microsoft.com/office/drawing/2014/main" id="{111905AA-4E0C-12E8-0552-7EB849826452}"/>
            </a:ext>
          </a:extLst>
        </p:cNvPr>
        <p:cNvGrpSpPr/>
        <p:nvPr/>
      </p:nvGrpSpPr>
      <p:grpSpPr>
        <a:xfrm>
          <a:off x="0" y="0"/>
          <a:ext cx="0" cy="0"/>
          <a:chOff x="0" y="0"/>
          <a:chExt cx="0" cy="0"/>
        </a:xfrm>
      </p:grpSpPr>
      <p:sp>
        <p:nvSpPr>
          <p:cNvPr id="457" name="Google Shape;457;p6:notes">
            <a:extLst>
              <a:ext uri="{FF2B5EF4-FFF2-40B4-BE49-F238E27FC236}">
                <a16:creationId xmlns:a16="http://schemas.microsoft.com/office/drawing/2014/main" id="{EBEBF07C-2C51-FB29-AC6F-119504ADCBF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6:notes">
            <a:extLst>
              <a:ext uri="{FF2B5EF4-FFF2-40B4-BE49-F238E27FC236}">
                <a16:creationId xmlns:a16="http://schemas.microsoft.com/office/drawing/2014/main" id="{0865F175-1A75-560F-9388-473E2DFF78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902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a:extLst>
            <a:ext uri="{FF2B5EF4-FFF2-40B4-BE49-F238E27FC236}">
              <a16:creationId xmlns:a16="http://schemas.microsoft.com/office/drawing/2014/main" id="{51412761-EE18-4004-1887-8EFC483BA726}"/>
            </a:ext>
          </a:extLst>
        </p:cNvPr>
        <p:cNvGrpSpPr/>
        <p:nvPr/>
      </p:nvGrpSpPr>
      <p:grpSpPr>
        <a:xfrm>
          <a:off x="0" y="0"/>
          <a:ext cx="0" cy="0"/>
          <a:chOff x="0" y="0"/>
          <a:chExt cx="0" cy="0"/>
        </a:xfrm>
      </p:grpSpPr>
      <p:sp>
        <p:nvSpPr>
          <p:cNvPr id="475" name="Google Shape;475;p9:notes">
            <a:extLst>
              <a:ext uri="{FF2B5EF4-FFF2-40B4-BE49-F238E27FC236}">
                <a16:creationId xmlns:a16="http://schemas.microsoft.com/office/drawing/2014/main" id="{2F2332AA-0EC2-A21E-7541-C6912CE1786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9:notes">
            <a:extLst>
              <a:ext uri="{FF2B5EF4-FFF2-40B4-BE49-F238E27FC236}">
                <a16:creationId xmlns:a16="http://schemas.microsoft.com/office/drawing/2014/main" id="{EF9A811B-5477-02F4-DE2C-6E919B158D6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7670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a:extLst>
            <a:ext uri="{FF2B5EF4-FFF2-40B4-BE49-F238E27FC236}">
              <a16:creationId xmlns:a16="http://schemas.microsoft.com/office/drawing/2014/main" id="{093DE6F1-9478-E681-27D3-0934BDD35A5B}"/>
            </a:ext>
          </a:extLst>
        </p:cNvPr>
        <p:cNvGrpSpPr/>
        <p:nvPr/>
      </p:nvGrpSpPr>
      <p:grpSpPr>
        <a:xfrm>
          <a:off x="0" y="0"/>
          <a:ext cx="0" cy="0"/>
          <a:chOff x="0" y="0"/>
          <a:chExt cx="0" cy="0"/>
        </a:xfrm>
      </p:grpSpPr>
      <p:sp>
        <p:nvSpPr>
          <p:cNvPr id="475" name="Google Shape;475;p9:notes">
            <a:extLst>
              <a:ext uri="{FF2B5EF4-FFF2-40B4-BE49-F238E27FC236}">
                <a16:creationId xmlns:a16="http://schemas.microsoft.com/office/drawing/2014/main" id="{59022F4E-1564-B02A-C8AC-E90090C44E4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9:notes">
            <a:extLst>
              <a:ext uri="{FF2B5EF4-FFF2-40B4-BE49-F238E27FC236}">
                <a16:creationId xmlns:a16="http://schemas.microsoft.com/office/drawing/2014/main" id="{7C58CAD7-9B7A-BB65-A637-EDA996370D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983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a:extLst>
            <a:ext uri="{FF2B5EF4-FFF2-40B4-BE49-F238E27FC236}">
              <a16:creationId xmlns:a16="http://schemas.microsoft.com/office/drawing/2014/main" id="{06885194-4663-C667-F60C-E760D142A6F6}"/>
            </a:ext>
          </a:extLst>
        </p:cNvPr>
        <p:cNvGrpSpPr/>
        <p:nvPr/>
      </p:nvGrpSpPr>
      <p:grpSpPr>
        <a:xfrm>
          <a:off x="0" y="0"/>
          <a:ext cx="0" cy="0"/>
          <a:chOff x="0" y="0"/>
          <a:chExt cx="0" cy="0"/>
        </a:xfrm>
      </p:grpSpPr>
      <p:sp>
        <p:nvSpPr>
          <p:cNvPr id="475" name="Google Shape;475;p9:notes">
            <a:extLst>
              <a:ext uri="{FF2B5EF4-FFF2-40B4-BE49-F238E27FC236}">
                <a16:creationId xmlns:a16="http://schemas.microsoft.com/office/drawing/2014/main" id="{665B8FDD-75C4-9E51-0E64-A50B9A83B6A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9:notes">
            <a:extLst>
              <a:ext uri="{FF2B5EF4-FFF2-40B4-BE49-F238E27FC236}">
                <a16:creationId xmlns:a16="http://schemas.microsoft.com/office/drawing/2014/main" id="{B61126C6-9989-8B52-5DE8-CEF24ABF58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77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a:extLst>
            <a:ext uri="{FF2B5EF4-FFF2-40B4-BE49-F238E27FC236}">
              <a16:creationId xmlns:a16="http://schemas.microsoft.com/office/drawing/2014/main" id="{C28AD6E2-0C83-857C-C86D-CA2B622E2633}"/>
            </a:ext>
          </a:extLst>
        </p:cNvPr>
        <p:cNvGrpSpPr/>
        <p:nvPr/>
      </p:nvGrpSpPr>
      <p:grpSpPr>
        <a:xfrm>
          <a:off x="0" y="0"/>
          <a:ext cx="0" cy="0"/>
          <a:chOff x="0" y="0"/>
          <a:chExt cx="0" cy="0"/>
        </a:xfrm>
      </p:grpSpPr>
      <p:sp>
        <p:nvSpPr>
          <p:cNvPr id="475" name="Google Shape;475;p9:notes">
            <a:extLst>
              <a:ext uri="{FF2B5EF4-FFF2-40B4-BE49-F238E27FC236}">
                <a16:creationId xmlns:a16="http://schemas.microsoft.com/office/drawing/2014/main" id="{EBF0C231-6EF0-06F7-3A6B-42E7DC3C00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9:notes">
            <a:extLst>
              <a:ext uri="{FF2B5EF4-FFF2-40B4-BE49-F238E27FC236}">
                <a16:creationId xmlns:a16="http://schemas.microsoft.com/office/drawing/2014/main" id="{F1EDF234-36A7-9364-4A1F-1A4406479E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3941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39E50D5C-9AC9-BA7D-2B35-78AA80E12456}"/>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9B3FD27D-C378-0384-577B-CF05CFFB19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62C6E59F-084C-D7AB-A24A-06F4998A0D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1D7025CE-3E57-AD4A-D848-8904C0DE1C1C}"/>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ECA33BAF-50E6-7568-F140-55C10F102B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D5E41C43-7CDC-8A8B-02A6-27DF35F951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9080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C2D42E19-8954-B6EC-CDD5-0429049A41F8}"/>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95180E3E-2AA2-3D22-A5DD-982C306AC7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F05D8F93-B041-7EBF-4BE0-67056BF00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9981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85F65989-D861-7A30-037C-B7BF7CB0401B}"/>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4251D015-B71E-846E-23D3-A015EE50289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CE9AF32D-0150-326C-F77B-ABE31657495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973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8F72CBC2-BCB4-282A-5217-88ADB3E4835B}"/>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B592BB75-2484-0DE1-1940-7962F21821A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D68A0C7E-DB84-F631-D819-A35BB69B7D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127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FFB7BF0E-EB72-C970-5248-7DD8BF535C6E}"/>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200F21DF-1697-D78A-A944-5386FAF788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76D76D8B-2C23-02E3-07EA-44FE238D420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3133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B388DC2E-19CC-3A2B-3BED-3EB79F89E38E}"/>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A87C7CDB-9565-7535-B476-3C830D856A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E8D1D15F-3C12-C441-377A-561F6EC1D9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9456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5C1E3BC3-37C3-EC57-FB71-B231FEE22883}"/>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0850A549-5D2D-BE55-ADF5-C35AFC828B9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73868D99-BA4C-C01F-8333-C104A1AD6B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3962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a:extLst>
            <a:ext uri="{FF2B5EF4-FFF2-40B4-BE49-F238E27FC236}">
              <a16:creationId xmlns:a16="http://schemas.microsoft.com/office/drawing/2014/main" id="{3CE279C9-EB5F-8250-54E2-3E9F364A1743}"/>
            </a:ext>
          </a:extLst>
        </p:cNvPr>
        <p:cNvGrpSpPr/>
        <p:nvPr/>
      </p:nvGrpSpPr>
      <p:grpSpPr>
        <a:xfrm>
          <a:off x="0" y="0"/>
          <a:ext cx="0" cy="0"/>
          <a:chOff x="0" y="0"/>
          <a:chExt cx="0" cy="0"/>
        </a:xfrm>
      </p:grpSpPr>
      <p:sp>
        <p:nvSpPr>
          <p:cNvPr id="492" name="Google Shape;492;p12:notes">
            <a:extLst>
              <a:ext uri="{FF2B5EF4-FFF2-40B4-BE49-F238E27FC236}">
                <a16:creationId xmlns:a16="http://schemas.microsoft.com/office/drawing/2014/main" id="{6A0A0901-6AD0-AA05-23EB-6FFD24C2095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12:notes">
            <a:extLst>
              <a:ext uri="{FF2B5EF4-FFF2-40B4-BE49-F238E27FC236}">
                <a16:creationId xmlns:a16="http://schemas.microsoft.com/office/drawing/2014/main" id="{8CF3CE71-3034-E0DF-5D2F-F65D05CAF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594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3c44a70f6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g33c44a70f6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33c44a70f6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3c44a70f6d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33c44a70f6d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g33c44a70f6d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3c44a70f6d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33c44a70f6d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33c44a70f6d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a:extLst>
            <a:ext uri="{FF2B5EF4-FFF2-40B4-BE49-F238E27FC236}">
              <a16:creationId xmlns:a16="http://schemas.microsoft.com/office/drawing/2014/main" id="{085450F4-0DC5-A4FF-D5AD-14AF931D4461}"/>
            </a:ext>
          </a:extLst>
        </p:cNvPr>
        <p:cNvGrpSpPr/>
        <p:nvPr/>
      </p:nvGrpSpPr>
      <p:grpSpPr>
        <a:xfrm>
          <a:off x="0" y="0"/>
          <a:ext cx="0" cy="0"/>
          <a:chOff x="0" y="0"/>
          <a:chExt cx="0" cy="0"/>
        </a:xfrm>
      </p:grpSpPr>
      <p:sp>
        <p:nvSpPr>
          <p:cNvPr id="368" name="Google Shape;368;g33c44a70f6d_0_26:notes">
            <a:extLst>
              <a:ext uri="{FF2B5EF4-FFF2-40B4-BE49-F238E27FC236}">
                <a16:creationId xmlns:a16="http://schemas.microsoft.com/office/drawing/2014/main" id="{2B0B2A6C-DABE-FFB0-8308-50CBB41BA9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33c44a70f6d_0_26:notes">
            <a:extLst>
              <a:ext uri="{FF2B5EF4-FFF2-40B4-BE49-F238E27FC236}">
                <a16:creationId xmlns:a16="http://schemas.microsoft.com/office/drawing/2014/main" id="{03F76AD6-BCF1-AC53-147F-6C9B5BA0A36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33c44a70f6d_0_26:notes">
            <a:extLst>
              <a:ext uri="{FF2B5EF4-FFF2-40B4-BE49-F238E27FC236}">
                <a16:creationId xmlns:a16="http://schemas.microsoft.com/office/drawing/2014/main" id="{8AE5C25A-C8C1-3D19-743B-B8EAD48D9BE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extLst>
      <p:ext uri="{BB962C8B-B14F-4D97-AF65-F5344CB8AC3E}">
        <p14:creationId xmlns:p14="http://schemas.microsoft.com/office/powerpoint/2010/main" val="350730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7"/>
          <p:cNvSpPr/>
          <p:nvPr/>
        </p:nvSpPr>
        <p:spPr>
          <a:xfrm>
            <a:off x="-24143" y="0"/>
            <a:ext cx="633743" cy="6858000"/>
          </a:xfrm>
          <a:prstGeom prst="rect">
            <a:avLst/>
          </a:prstGeom>
          <a:gradFill>
            <a:gsLst>
              <a:gs pos="0">
                <a:srgbClr val="10CC57"/>
              </a:gs>
              <a:gs pos="100000">
                <a:srgbClr val="017058"/>
              </a:gs>
            </a:gsLst>
            <a:lin ang="54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7"/>
          <p:cNvSpPr/>
          <p:nvPr/>
        </p:nvSpPr>
        <p:spPr>
          <a:xfrm rot="10800000" flipH="1">
            <a:off x="-31247" y="0"/>
            <a:ext cx="633743"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7"/>
          <p:cNvSpPr txBox="1"/>
          <p:nvPr/>
        </p:nvSpPr>
        <p:spPr>
          <a:xfrm rot="-5400000">
            <a:off x="-1800908" y="4465666"/>
            <a:ext cx="417306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sp>
        <p:nvSpPr>
          <p:cNvPr id="21" name="Google Shape;21;p17"/>
          <p:cNvSpPr>
            <a:spLocks noGrp="1"/>
          </p:cNvSpPr>
          <p:nvPr>
            <p:ph type="ctrTitle"/>
          </p:nvPr>
        </p:nvSpPr>
        <p:spPr>
          <a:xfrm>
            <a:off x="1524000" y="1923591"/>
            <a:ext cx="9144000" cy="2387600"/>
          </a:xfrm>
          <a:prstGeom prst="roundRect">
            <a:avLst>
              <a:gd name="adj" fmla="val 3901"/>
            </a:avLst>
          </a:prstGeom>
          <a:noFill/>
          <a:ln w="25400" cap="flat" cmpd="sng">
            <a:solidFill>
              <a:srgbClr val="10CC57"/>
            </a:solidFill>
            <a:prstDash val="solid"/>
            <a:round/>
            <a:headEnd type="none" w="sm" len="sm"/>
            <a:tailEnd type="none" w="sm" len="sm"/>
          </a:ln>
        </p:spPr>
        <p:txBody>
          <a:bodyPr spcFirstLastPara="1" wrap="square" lIns="91425" tIns="45700" rIns="91425" bIns="45700" anchor="ctr" anchorCtr="0">
            <a:normAutofit/>
          </a:bodyPr>
          <a:lstStyle>
            <a:lvl1pPr lvl="0" algn="ctr">
              <a:lnSpc>
                <a:spcPct val="90000"/>
              </a:lnSpc>
              <a:spcBef>
                <a:spcPts val="0"/>
              </a:spcBef>
              <a:spcAft>
                <a:spcPts val="0"/>
              </a:spcAft>
              <a:buClr>
                <a:srgbClr val="11998E"/>
              </a:buClr>
              <a:buSzPts val="6000"/>
              <a:buFont typeface="Times New Roman"/>
              <a:buNone/>
              <a:defRPr sz="6000" b="1">
                <a:solidFill>
                  <a:srgbClr val="11998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4" name="Google Shape;24;p17"/>
          <p:cNvGrpSpPr/>
          <p:nvPr/>
        </p:nvGrpSpPr>
        <p:grpSpPr>
          <a:xfrm>
            <a:off x="11508226" y="243069"/>
            <a:ext cx="546132" cy="546132"/>
            <a:chOff x="11082048" y="197383"/>
            <a:chExt cx="486579" cy="486579"/>
          </a:xfrm>
        </p:grpSpPr>
        <p:sp>
          <p:nvSpPr>
            <p:cNvPr id="25" name="Google Shape;25;p17"/>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7"/>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7" name="Google Shape;27;p17"/>
          <p:cNvGrpSpPr/>
          <p:nvPr/>
        </p:nvGrpSpPr>
        <p:grpSpPr>
          <a:xfrm>
            <a:off x="4479985" y="131938"/>
            <a:ext cx="3232030" cy="768394"/>
            <a:chOff x="4280055" y="84406"/>
            <a:chExt cx="3631889" cy="863458"/>
          </a:xfrm>
        </p:grpSpPr>
        <p:sp>
          <p:nvSpPr>
            <p:cNvPr id="28" name="Google Shape;28;p17"/>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17"/>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0" name="Google Shape;30;p17"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31" name="Google Shape;31;p17"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sp>
        <p:nvSpPr>
          <p:cNvPr id="32" name="Google Shape;32;p17"/>
          <p:cNvSpPr txBox="1">
            <a:spLocks noGrp="1"/>
          </p:cNvSpPr>
          <p:nvPr>
            <p:ph type="body" idx="1"/>
          </p:nvPr>
        </p:nvSpPr>
        <p:spPr>
          <a:xfrm>
            <a:off x="1524000" y="5542055"/>
            <a:ext cx="9144000" cy="519113"/>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None/>
              <a:defRPr sz="1800" i="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a:spLocks noGrp="1"/>
          </p:cNvSpPr>
          <p:nvPr>
            <p:ph type="body" idx="2"/>
          </p:nvPr>
        </p:nvSpPr>
        <p:spPr>
          <a:xfrm>
            <a:off x="3730283" y="1550070"/>
            <a:ext cx="2365717"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lvl1pPr marL="457200" lvl="0" indent="-330200" algn="l">
              <a:lnSpc>
                <a:spcPct val="90000"/>
              </a:lnSpc>
              <a:spcBef>
                <a:spcPts val="1000"/>
              </a:spcBef>
              <a:spcAft>
                <a:spcPts val="0"/>
              </a:spcAft>
              <a:buClr>
                <a:schemeClr val="lt1"/>
              </a:buClr>
              <a:buSzPts val="1600"/>
              <a:buChar char="•"/>
              <a:defRPr sz="16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7"/>
          <p:cNvSpPr>
            <a:spLocks noGrp="1"/>
          </p:cNvSpPr>
          <p:nvPr>
            <p:ph type="body" idx="3"/>
          </p:nvPr>
        </p:nvSpPr>
        <p:spPr>
          <a:xfrm>
            <a:off x="6096000" y="4309683"/>
            <a:ext cx="3388242"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lvl1pPr marL="457200" lvl="0" indent="-330200" algn="l">
              <a:lnSpc>
                <a:spcPct val="90000"/>
              </a:lnSpc>
              <a:spcBef>
                <a:spcPts val="1000"/>
              </a:spcBef>
              <a:spcAft>
                <a:spcPts val="0"/>
              </a:spcAft>
              <a:buClr>
                <a:schemeClr val="lt1"/>
              </a:buClr>
              <a:buSzPts val="1600"/>
              <a:buChar char="•"/>
              <a:defRPr sz="16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7"/>
          <p:cNvSpPr txBox="1">
            <a:spLocks noGrp="1"/>
          </p:cNvSpPr>
          <p:nvPr>
            <p:ph type="sldNum" idx="12"/>
          </p:nvPr>
        </p:nvSpPr>
        <p:spPr>
          <a:xfrm>
            <a:off x="10409692" y="333573"/>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17"/>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606000" y="977990"/>
            <a:ext cx="10980000" cy="986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6"/>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26"/>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26"/>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95" name="Google Shape;195;p26"/>
          <p:cNvGrpSpPr/>
          <p:nvPr/>
        </p:nvGrpSpPr>
        <p:grpSpPr>
          <a:xfrm>
            <a:off x="4479985" y="241694"/>
            <a:ext cx="3232030" cy="768394"/>
            <a:chOff x="4280055" y="84406"/>
            <a:chExt cx="3631889" cy="863458"/>
          </a:xfrm>
        </p:grpSpPr>
        <p:sp>
          <p:nvSpPr>
            <p:cNvPr id="196" name="Google Shape;196;p26"/>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6"/>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98" name="Google Shape;198;p26"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99" name="Google Shape;199;p26"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00" name="Google Shape;200;p26"/>
          <p:cNvGrpSpPr/>
          <p:nvPr/>
        </p:nvGrpSpPr>
        <p:grpSpPr>
          <a:xfrm>
            <a:off x="11508226" y="6270255"/>
            <a:ext cx="546132" cy="546132"/>
            <a:chOff x="11082048" y="197383"/>
            <a:chExt cx="486579" cy="486579"/>
          </a:xfrm>
        </p:grpSpPr>
        <p:sp>
          <p:nvSpPr>
            <p:cNvPr id="201" name="Google Shape;201;p26"/>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26"/>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03" name="Google Shape;203;p26"/>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26"/>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09"/>
        <p:cNvGrpSpPr/>
        <p:nvPr/>
      </p:nvGrpSpPr>
      <p:grpSpPr>
        <a:xfrm>
          <a:off x="0" y="0"/>
          <a:ext cx="0" cy="0"/>
          <a:chOff x="0" y="0"/>
          <a:chExt cx="0" cy="0"/>
        </a:xfrm>
      </p:grpSpPr>
      <p:sp>
        <p:nvSpPr>
          <p:cNvPr id="210" name="Google Shape;21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13"/>
        <p:cNvGrpSpPr/>
        <p:nvPr/>
      </p:nvGrpSpPr>
      <p:grpSpPr>
        <a:xfrm>
          <a:off x="0" y="0"/>
          <a:ext cx="0" cy="0"/>
          <a:chOff x="0" y="0"/>
          <a:chExt cx="0" cy="0"/>
        </a:xfrm>
      </p:grpSpPr>
      <p:sp>
        <p:nvSpPr>
          <p:cNvPr id="214" name="Google Shape;21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657226" y="1248198"/>
            <a:ext cx="4114799" cy="13995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17058"/>
              </a:buClr>
              <a:buSzPts val="4000"/>
              <a:buFont typeface="Times New Roman"/>
              <a:buNone/>
              <a:defRPr sz="40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30"/>
          <p:cNvSpPr txBox="1">
            <a:spLocks noGrp="1"/>
          </p:cNvSpPr>
          <p:nvPr>
            <p:ph type="body" idx="1"/>
          </p:nvPr>
        </p:nvSpPr>
        <p:spPr>
          <a:xfrm>
            <a:off x="5183188" y="1247490"/>
            <a:ext cx="6325038" cy="4788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0" name="Google Shape;220;p30"/>
          <p:cNvSpPr txBox="1">
            <a:spLocks noGrp="1"/>
          </p:cNvSpPr>
          <p:nvPr>
            <p:ph type="body" idx="2"/>
          </p:nvPr>
        </p:nvSpPr>
        <p:spPr>
          <a:xfrm>
            <a:off x="657226" y="2777068"/>
            <a:ext cx="4114799" cy="32669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1" name="Google Shape;22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30"/>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30"/>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30"/>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26" name="Google Shape;226;p30"/>
          <p:cNvGrpSpPr/>
          <p:nvPr/>
        </p:nvGrpSpPr>
        <p:grpSpPr>
          <a:xfrm>
            <a:off x="4479985" y="241694"/>
            <a:ext cx="3232030" cy="768394"/>
            <a:chOff x="4280055" y="84406"/>
            <a:chExt cx="3631889" cy="863458"/>
          </a:xfrm>
        </p:grpSpPr>
        <p:sp>
          <p:nvSpPr>
            <p:cNvPr id="227" name="Google Shape;227;p30"/>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8" name="Google Shape;228;p30"/>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29" name="Google Shape;229;p30"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30" name="Google Shape;230;p30"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31" name="Google Shape;231;p30"/>
          <p:cNvGrpSpPr/>
          <p:nvPr/>
        </p:nvGrpSpPr>
        <p:grpSpPr>
          <a:xfrm>
            <a:off x="11508226" y="6270255"/>
            <a:ext cx="546132" cy="546132"/>
            <a:chOff x="11082048" y="197383"/>
            <a:chExt cx="486579" cy="486579"/>
          </a:xfrm>
        </p:grpSpPr>
        <p:sp>
          <p:nvSpPr>
            <p:cNvPr id="232" name="Google Shape;232;p30"/>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30"/>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34" name="Google Shape;234;p30"/>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30"/>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657226" y="1270699"/>
            <a:ext cx="4114799" cy="116218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17058"/>
              </a:buClr>
              <a:buSzPts val="4000"/>
              <a:buFont typeface="Times New Roman"/>
              <a:buNone/>
              <a:defRPr sz="40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31"/>
          <p:cNvSpPr>
            <a:spLocks noGrp="1"/>
          </p:cNvSpPr>
          <p:nvPr>
            <p:ph type="pic" idx="2"/>
          </p:nvPr>
        </p:nvSpPr>
        <p:spPr>
          <a:xfrm>
            <a:off x="5183188" y="1270699"/>
            <a:ext cx="6325038" cy="4796495"/>
          </a:xfrm>
          <a:prstGeom prst="rect">
            <a:avLst/>
          </a:prstGeom>
          <a:noFill/>
          <a:ln>
            <a:noFill/>
          </a:ln>
        </p:spPr>
      </p:sp>
      <p:sp>
        <p:nvSpPr>
          <p:cNvPr id="239" name="Google Shape;239;p31"/>
          <p:cNvSpPr txBox="1">
            <a:spLocks noGrp="1"/>
          </p:cNvSpPr>
          <p:nvPr>
            <p:ph type="body" idx="1"/>
          </p:nvPr>
        </p:nvSpPr>
        <p:spPr>
          <a:xfrm>
            <a:off x="657226" y="2561454"/>
            <a:ext cx="4114799" cy="35057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0" name="Google Shape;24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31"/>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3" name="Google Shape;243;p31"/>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4" name="Google Shape;244;p31"/>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45" name="Google Shape;245;p31"/>
          <p:cNvGrpSpPr/>
          <p:nvPr/>
        </p:nvGrpSpPr>
        <p:grpSpPr>
          <a:xfrm>
            <a:off x="4479985" y="241694"/>
            <a:ext cx="3232030" cy="768394"/>
            <a:chOff x="4280055" y="84406"/>
            <a:chExt cx="3631889" cy="863458"/>
          </a:xfrm>
        </p:grpSpPr>
        <p:sp>
          <p:nvSpPr>
            <p:cNvPr id="246" name="Google Shape;246;p31"/>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7" name="Google Shape;247;p31"/>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8" name="Google Shape;248;p31"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49" name="Google Shape;249;p31"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50" name="Google Shape;250;p31"/>
          <p:cNvGrpSpPr/>
          <p:nvPr/>
        </p:nvGrpSpPr>
        <p:grpSpPr>
          <a:xfrm>
            <a:off x="11508226" y="6270255"/>
            <a:ext cx="546132" cy="546132"/>
            <a:chOff x="11082048" y="197383"/>
            <a:chExt cx="486579" cy="486579"/>
          </a:xfrm>
        </p:grpSpPr>
        <p:sp>
          <p:nvSpPr>
            <p:cNvPr id="251" name="Google Shape;251;p31"/>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2" name="Google Shape;252;p31"/>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53" name="Google Shape;253;p31"/>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4" name="Google Shape;254;p31"/>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838200" y="929761"/>
            <a:ext cx="10515600" cy="7765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32"/>
          <p:cNvSpPr txBox="1">
            <a:spLocks noGrp="1"/>
          </p:cNvSpPr>
          <p:nvPr>
            <p:ph type="body" idx="1"/>
          </p:nvPr>
        </p:nvSpPr>
        <p:spPr>
          <a:xfrm rot="5400000">
            <a:off x="3903721" y="-1273116"/>
            <a:ext cx="438455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32"/>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1" name="Google Shape;261;p32"/>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2" name="Google Shape;262;p32"/>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63" name="Google Shape;263;p32"/>
          <p:cNvGrpSpPr/>
          <p:nvPr/>
        </p:nvGrpSpPr>
        <p:grpSpPr>
          <a:xfrm>
            <a:off x="4479985" y="241694"/>
            <a:ext cx="3232030" cy="768394"/>
            <a:chOff x="4280055" y="84406"/>
            <a:chExt cx="3631889" cy="863458"/>
          </a:xfrm>
        </p:grpSpPr>
        <p:sp>
          <p:nvSpPr>
            <p:cNvPr id="264" name="Google Shape;264;p32"/>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5" name="Google Shape;265;p32"/>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66" name="Google Shape;266;p32"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67" name="Google Shape;267;p32"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68" name="Google Shape;268;p32"/>
          <p:cNvGrpSpPr/>
          <p:nvPr/>
        </p:nvGrpSpPr>
        <p:grpSpPr>
          <a:xfrm>
            <a:off x="11508226" y="6270255"/>
            <a:ext cx="546132" cy="546132"/>
            <a:chOff x="11082048" y="197383"/>
            <a:chExt cx="486579" cy="486579"/>
          </a:xfrm>
        </p:grpSpPr>
        <p:sp>
          <p:nvSpPr>
            <p:cNvPr id="269" name="Google Shape;269;p32"/>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0" name="Google Shape;270;p32"/>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71" name="Google Shape;271;p32"/>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32"/>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rot="5400000">
            <a:off x="7470079" y="2293242"/>
            <a:ext cx="5138542"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33"/>
          <p:cNvSpPr txBox="1">
            <a:spLocks noGrp="1"/>
          </p:cNvSpPr>
          <p:nvPr>
            <p:ph type="body" idx="1"/>
          </p:nvPr>
        </p:nvSpPr>
        <p:spPr>
          <a:xfrm rot="5400000">
            <a:off x="2136079" y="-259458"/>
            <a:ext cx="5138542"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33"/>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9" name="Google Shape;279;p33"/>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0" name="Google Shape;280;p33"/>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81" name="Google Shape;281;p33"/>
          <p:cNvGrpSpPr/>
          <p:nvPr/>
        </p:nvGrpSpPr>
        <p:grpSpPr>
          <a:xfrm>
            <a:off x="4479985" y="241694"/>
            <a:ext cx="3232030" cy="768394"/>
            <a:chOff x="4280055" y="84406"/>
            <a:chExt cx="3631889" cy="863458"/>
          </a:xfrm>
        </p:grpSpPr>
        <p:sp>
          <p:nvSpPr>
            <p:cNvPr id="282" name="Google Shape;282;p33"/>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3" name="Google Shape;283;p33"/>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4" name="Google Shape;284;p33"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85" name="Google Shape;285;p33"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86" name="Google Shape;286;p33"/>
          <p:cNvGrpSpPr/>
          <p:nvPr/>
        </p:nvGrpSpPr>
        <p:grpSpPr>
          <a:xfrm>
            <a:off x="11508226" y="6270255"/>
            <a:ext cx="546132" cy="546132"/>
            <a:chOff x="11082048" y="197383"/>
            <a:chExt cx="486579" cy="486579"/>
          </a:xfrm>
        </p:grpSpPr>
        <p:sp>
          <p:nvSpPr>
            <p:cNvPr id="287" name="Google Shape;287;p33"/>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8" name="Google Shape;288;p33"/>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89" name="Google Shape;289;p33"/>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33"/>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8"/>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8"/>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18"/>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45" name="Google Shape;45;p18"/>
          <p:cNvGrpSpPr/>
          <p:nvPr/>
        </p:nvGrpSpPr>
        <p:grpSpPr>
          <a:xfrm>
            <a:off x="4479985" y="241694"/>
            <a:ext cx="3232030" cy="768394"/>
            <a:chOff x="4280055" y="84406"/>
            <a:chExt cx="3631889" cy="863458"/>
          </a:xfrm>
        </p:grpSpPr>
        <p:sp>
          <p:nvSpPr>
            <p:cNvPr id="46" name="Google Shape;46;p18"/>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8"/>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8" name="Google Shape;48;p18"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49" name="Google Shape;49;p18"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50" name="Google Shape;50;p18"/>
          <p:cNvGrpSpPr/>
          <p:nvPr/>
        </p:nvGrpSpPr>
        <p:grpSpPr>
          <a:xfrm>
            <a:off x="11508226" y="6270255"/>
            <a:ext cx="546132" cy="546132"/>
            <a:chOff x="11082048" y="197383"/>
            <a:chExt cx="486579" cy="486579"/>
          </a:xfrm>
        </p:grpSpPr>
        <p:sp>
          <p:nvSpPr>
            <p:cNvPr id="51" name="Google Shape;51;p18"/>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 name="Google Shape;52;p18"/>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3" name="Google Shape;53;p18"/>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18"/>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5"/>
        <p:cNvGrpSpPr/>
        <p:nvPr/>
      </p:nvGrpSpPr>
      <p:grpSpPr>
        <a:xfrm>
          <a:off x="0" y="0"/>
          <a:ext cx="0" cy="0"/>
          <a:chOff x="0" y="0"/>
          <a:chExt cx="0" cy="0"/>
        </a:xfrm>
      </p:grpSpPr>
      <p:sp>
        <p:nvSpPr>
          <p:cNvPr id="56" name="Google Shape;56;p19"/>
          <p:cNvSpPr txBox="1">
            <a:spLocks noGrp="1"/>
          </p:cNvSpPr>
          <p:nvPr>
            <p:ph type="dt" idx="10"/>
          </p:nvPr>
        </p:nvSpPr>
        <p:spPr>
          <a:xfrm>
            <a:off x="4236403"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p:nvPr/>
        </p:nvSpPr>
        <p:spPr>
          <a:xfrm>
            <a:off x="-24143" y="0"/>
            <a:ext cx="4056393" cy="6858000"/>
          </a:xfrm>
          <a:prstGeom prst="rect">
            <a:avLst/>
          </a:prstGeom>
          <a:gradFill>
            <a:gsLst>
              <a:gs pos="0">
                <a:srgbClr val="38EF7D"/>
              </a:gs>
              <a:gs pos="100000">
                <a:srgbClr val="11998E"/>
              </a:gs>
            </a:gsLst>
            <a:lin ang="54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19"/>
          <p:cNvSpPr/>
          <p:nvPr/>
        </p:nvSpPr>
        <p:spPr>
          <a:xfrm rot="10800000" flipH="1">
            <a:off x="-31247" y="0"/>
            <a:ext cx="1804783"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19"/>
          <p:cNvSpPr txBox="1"/>
          <p:nvPr/>
        </p:nvSpPr>
        <p:spPr>
          <a:xfrm rot="-5400000">
            <a:off x="-1800908" y="4465666"/>
            <a:ext cx="417306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61" name="Google Shape;61;p19"/>
          <p:cNvGrpSpPr/>
          <p:nvPr/>
        </p:nvGrpSpPr>
        <p:grpSpPr>
          <a:xfrm>
            <a:off x="4479985" y="131938"/>
            <a:ext cx="3232030" cy="768394"/>
            <a:chOff x="4280055" y="84406"/>
            <a:chExt cx="3631889" cy="863458"/>
          </a:xfrm>
        </p:grpSpPr>
        <p:sp>
          <p:nvSpPr>
            <p:cNvPr id="62" name="Google Shape;62;p19"/>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19"/>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4" name="Google Shape;64;p19"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65" name="Google Shape;65;p19"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66" name="Google Shape;66;p19"/>
          <p:cNvGrpSpPr/>
          <p:nvPr/>
        </p:nvGrpSpPr>
        <p:grpSpPr>
          <a:xfrm>
            <a:off x="11508226" y="243069"/>
            <a:ext cx="546132" cy="546132"/>
            <a:chOff x="11082048" y="197383"/>
            <a:chExt cx="486579" cy="486579"/>
          </a:xfrm>
        </p:grpSpPr>
        <p:sp>
          <p:nvSpPr>
            <p:cNvPr id="67" name="Google Shape;67;p19"/>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 name="Google Shape;68;p19"/>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9" name="Google Shape;69;p19"/>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19"/>
          <p:cNvSpPr/>
          <p:nvPr/>
        </p:nvSpPr>
        <p:spPr>
          <a:xfrm>
            <a:off x="1136821" y="1450428"/>
            <a:ext cx="10210628" cy="4289654"/>
          </a:xfrm>
          <a:prstGeom prst="roundRect">
            <a:avLst>
              <a:gd name="adj" fmla="val 2701"/>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19"/>
          <p:cNvSpPr/>
          <p:nvPr/>
        </p:nvSpPr>
        <p:spPr>
          <a:xfrm>
            <a:off x="1136821" y="1450428"/>
            <a:ext cx="10210628" cy="4289654"/>
          </a:xfrm>
          <a:prstGeom prst="roundRect">
            <a:avLst>
              <a:gd name="adj" fmla="val 2701"/>
            </a:avLst>
          </a:prstGeom>
          <a:gradFill>
            <a:gsLst>
              <a:gs pos="0">
                <a:srgbClr val="38EF7D">
                  <a:alpha val="40000"/>
                </a:srgbClr>
              </a:gs>
              <a:gs pos="100000">
                <a:srgbClr val="11998E">
                  <a:alpha val="4000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p19"/>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5400"/>
              <a:buFont typeface="Times New Roman"/>
              <a:buNone/>
              <a:defRPr sz="5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1653362" y="4108231"/>
            <a:ext cx="5564835" cy="7419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4" name="Google Shape;74;p19"/>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1500"/>
              <a:buNone/>
              <a:defRPr sz="115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0"/>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20"/>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20"/>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84" name="Google Shape;84;p20"/>
          <p:cNvGrpSpPr/>
          <p:nvPr/>
        </p:nvGrpSpPr>
        <p:grpSpPr>
          <a:xfrm>
            <a:off x="4479985" y="241694"/>
            <a:ext cx="3232030" cy="768394"/>
            <a:chOff x="4280055" y="84406"/>
            <a:chExt cx="3631889" cy="863458"/>
          </a:xfrm>
        </p:grpSpPr>
        <p:sp>
          <p:nvSpPr>
            <p:cNvPr id="85" name="Google Shape;85;p20"/>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20"/>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20"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88" name="Google Shape;88;p20"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89" name="Google Shape;89;p20"/>
          <p:cNvGrpSpPr/>
          <p:nvPr/>
        </p:nvGrpSpPr>
        <p:grpSpPr>
          <a:xfrm>
            <a:off x="11508226" y="6270255"/>
            <a:ext cx="546132" cy="546132"/>
            <a:chOff x="11082048" y="197383"/>
            <a:chExt cx="486579" cy="486579"/>
          </a:xfrm>
        </p:grpSpPr>
        <p:sp>
          <p:nvSpPr>
            <p:cNvPr id="90" name="Google Shape;90;p20"/>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20"/>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92" name="Google Shape;92;p20"/>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20"/>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1"/>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1"/>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21"/>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21"/>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02" name="Google Shape;102;p21"/>
          <p:cNvGrpSpPr/>
          <p:nvPr/>
        </p:nvGrpSpPr>
        <p:grpSpPr>
          <a:xfrm>
            <a:off x="4479985" y="241694"/>
            <a:ext cx="3232030" cy="768394"/>
            <a:chOff x="4280055" y="84406"/>
            <a:chExt cx="3631889" cy="863458"/>
          </a:xfrm>
        </p:grpSpPr>
        <p:sp>
          <p:nvSpPr>
            <p:cNvPr id="103" name="Google Shape;103;p21"/>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21"/>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5" name="Google Shape;105;p21"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06" name="Google Shape;106;p21"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07" name="Google Shape;107;p21"/>
          <p:cNvGrpSpPr/>
          <p:nvPr/>
        </p:nvGrpSpPr>
        <p:grpSpPr>
          <a:xfrm>
            <a:off x="11508226" y="6270255"/>
            <a:ext cx="546132" cy="546132"/>
            <a:chOff x="11082048" y="197383"/>
            <a:chExt cx="486579" cy="486579"/>
          </a:xfrm>
        </p:grpSpPr>
        <p:sp>
          <p:nvSpPr>
            <p:cNvPr id="108" name="Google Shape;108;p21"/>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 name="Google Shape;109;p21"/>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10" name="Google Shape;110;p21"/>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21"/>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2"/>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2"/>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2"/>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8" name="Google Shape;118;p22"/>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Google Shape;119;p22"/>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20" name="Google Shape;120;p22"/>
          <p:cNvGrpSpPr/>
          <p:nvPr/>
        </p:nvGrpSpPr>
        <p:grpSpPr>
          <a:xfrm>
            <a:off x="4479985" y="241694"/>
            <a:ext cx="3232030" cy="768394"/>
            <a:chOff x="4280055" y="84406"/>
            <a:chExt cx="3631889" cy="863458"/>
          </a:xfrm>
        </p:grpSpPr>
        <p:sp>
          <p:nvSpPr>
            <p:cNvPr id="121" name="Google Shape;121;p22"/>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22"/>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23" name="Google Shape;123;p22"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24" name="Google Shape;124;p22"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25" name="Google Shape;125;p22"/>
          <p:cNvGrpSpPr/>
          <p:nvPr/>
        </p:nvGrpSpPr>
        <p:grpSpPr>
          <a:xfrm>
            <a:off x="11508226" y="6270255"/>
            <a:ext cx="546132" cy="546132"/>
            <a:chOff x="11082048" y="197383"/>
            <a:chExt cx="486579" cy="486579"/>
          </a:xfrm>
        </p:grpSpPr>
        <p:sp>
          <p:nvSpPr>
            <p:cNvPr id="126" name="Google Shape;126;p22"/>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22"/>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28" name="Google Shape;128;p2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29" name="Google Shape;129;p22"/>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3"/>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3"/>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3"/>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3"/>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23"/>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23"/>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38" name="Google Shape;138;p23"/>
          <p:cNvGrpSpPr/>
          <p:nvPr/>
        </p:nvGrpSpPr>
        <p:grpSpPr>
          <a:xfrm>
            <a:off x="4479985" y="241694"/>
            <a:ext cx="3232030" cy="768394"/>
            <a:chOff x="4280055" y="84406"/>
            <a:chExt cx="3631889" cy="863458"/>
          </a:xfrm>
        </p:grpSpPr>
        <p:sp>
          <p:nvSpPr>
            <p:cNvPr id="139" name="Google Shape;139;p23"/>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23"/>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p23"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42" name="Google Shape;142;p23"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43" name="Google Shape;143;p23"/>
          <p:cNvGrpSpPr/>
          <p:nvPr/>
        </p:nvGrpSpPr>
        <p:grpSpPr>
          <a:xfrm>
            <a:off x="11508226" y="6270255"/>
            <a:ext cx="546132" cy="546132"/>
            <a:chOff x="11082048" y="197383"/>
            <a:chExt cx="486579" cy="486579"/>
          </a:xfrm>
        </p:grpSpPr>
        <p:sp>
          <p:nvSpPr>
            <p:cNvPr id="144" name="Google Shape;144;p23"/>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23"/>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6" name="Google Shape;146;p23"/>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47" name="Google Shape;147;p23"/>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606000" y="898975"/>
            <a:ext cx="10980000" cy="8412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4"/>
          <p:cNvSpPr txBox="1">
            <a:spLocks noGrp="1"/>
          </p:cNvSpPr>
          <p:nvPr>
            <p:ph type="body" idx="1"/>
          </p:nvPr>
        </p:nvSpPr>
        <p:spPr>
          <a:xfrm>
            <a:off x="616856" y="2006210"/>
            <a:ext cx="5310000" cy="41707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4"/>
          <p:cNvSpPr txBox="1">
            <a:spLocks noGrp="1"/>
          </p:cNvSpPr>
          <p:nvPr>
            <p:ph type="body" idx="2"/>
          </p:nvPr>
        </p:nvSpPr>
        <p:spPr>
          <a:xfrm>
            <a:off x="6276000" y="2006210"/>
            <a:ext cx="5310000" cy="41707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4"/>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24"/>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 name="Google Shape;156;p24"/>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57" name="Google Shape;157;p24"/>
          <p:cNvGrpSpPr/>
          <p:nvPr/>
        </p:nvGrpSpPr>
        <p:grpSpPr>
          <a:xfrm>
            <a:off x="4479985" y="241694"/>
            <a:ext cx="3232030" cy="768394"/>
            <a:chOff x="4280055" y="84406"/>
            <a:chExt cx="3631889" cy="863458"/>
          </a:xfrm>
        </p:grpSpPr>
        <p:sp>
          <p:nvSpPr>
            <p:cNvPr id="158" name="Google Shape;158;p24"/>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24"/>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0" name="Google Shape;160;p24"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61" name="Google Shape;161;p24"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62" name="Google Shape;162;p24"/>
          <p:cNvGrpSpPr/>
          <p:nvPr/>
        </p:nvGrpSpPr>
        <p:grpSpPr>
          <a:xfrm>
            <a:off x="11508226" y="6270255"/>
            <a:ext cx="546132" cy="546132"/>
            <a:chOff x="11082048" y="197383"/>
            <a:chExt cx="486579" cy="486579"/>
          </a:xfrm>
        </p:grpSpPr>
        <p:sp>
          <p:nvSpPr>
            <p:cNvPr id="163" name="Google Shape;163;p24"/>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p24"/>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5" name="Google Shape;165;p24"/>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24"/>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606000" y="891895"/>
            <a:ext cx="10980000" cy="9892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5"/>
          <p:cNvSpPr txBox="1">
            <a:spLocks noGrp="1"/>
          </p:cNvSpPr>
          <p:nvPr>
            <p:ph type="body" idx="1"/>
          </p:nvPr>
        </p:nvSpPr>
        <p:spPr>
          <a:xfrm>
            <a:off x="606001" y="1992588"/>
            <a:ext cx="5310000" cy="6430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6"/>
              </a:buClr>
              <a:buSzPts val="2400"/>
              <a:buNone/>
              <a:defRPr sz="2400" b="1">
                <a:solidFill>
                  <a:schemeClr val="accent6"/>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25"/>
          <p:cNvSpPr txBox="1">
            <a:spLocks noGrp="1"/>
          </p:cNvSpPr>
          <p:nvPr>
            <p:ph type="body" idx="2"/>
          </p:nvPr>
        </p:nvSpPr>
        <p:spPr>
          <a:xfrm>
            <a:off x="606001" y="2747028"/>
            <a:ext cx="5310000" cy="34426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5"/>
          <p:cNvSpPr txBox="1">
            <a:spLocks noGrp="1"/>
          </p:cNvSpPr>
          <p:nvPr>
            <p:ph type="body" idx="3"/>
          </p:nvPr>
        </p:nvSpPr>
        <p:spPr>
          <a:xfrm>
            <a:off x="6276000" y="1992588"/>
            <a:ext cx="5310000" cy="6430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6"/>
              </a:buClr>
              <a:buSzPts val="2400"/>
              <a:buNone/>
              <a:defRPr sz="2400" b="1">
                <a:solidFill>
                  <a:schemeClr val="accent6"/>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2" name="Google Shape;172;p25"/>
          <p:cNvSpPr txBox="1">
            <a:spLocks noGrp="1"/>
          </p:cNvSpPr>
          <p:nvPr>
            <p:ph type="body" idx="4"/>
          </p:nvPr>
        </p:nvSpPr>
        <p:spPr>
          <a:xfrm>
            <a:off x="6276000" y="2747028"/>
            <a:ext cx="5310000" cy="34426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5"/>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25"/>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 name="Google Shape;177;p25"/>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78" name="Google Shape;178;p25"/>
          <p:cNvGrpSpPr/>
          <p:nvPr/>
        </p:nvGrpSpPr>
        <p:grpSpPr>
          <a:xfrm>
            <a:off x="4479985" y="241694"/>
            <a:ext cx="3232030" cy="768394"/>
            <a:chOff x="4280055" y="84406"/>
            <a:chExt cx="3631889" cy="863458"/>
          </a:xfrm>
        </p:grpSpPr>
        <p:sp>
          <p:nvSpPr>
            <p:cNvPr id="179" name="Google Shape;179;p25"/>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25"/>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81" name="Google Shape;181;p25"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82" name="Google Shape;182;p25"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83" name="Google Shape;183;p25"/>
          <p:cNvGrpSpPr/>
          <p:nvPr/>
        </p:nvGrpSpPr>
        <p:grpSpPr>
          <a:xfrm>
            <a:off x="11508226" y="6270255"/>
            <a:ext cx="546132" cy="546132"/>
            <a:chOff x="11082048" y="197383"/>
            <a:chExt cx="486579" cy="486579"/>
          </a:xfrm>
        </p:grpSpPr>
        <p:sp>
          <p:nvSpPr>
            <p:cNvPr id="184" name="Google Shape;184;p25"/>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 name="Google Shape;185;p25"/>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6" name="Google Shape;186;p25"/>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 name="Google Shape;187;p25"/>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0" y="-1543110"/>
            <a:ext cx="1219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C3C3C3"/>
                </a:solidFill>
                <a:latin typeface="Arial"/>
                <a:ea typeface="Arial"/>
                <a:cs typeface="Arial"/>
                <a:sym typeface="Arial"/>
              </a:rPr>
              <a:t>www.9slide.vn</a:t>
            </a:r>
            <a:endParaRPr sz="2000" b="0" i="0" u="none" strike="noStrike" cap="none">
              <a:solidFill>
                <a:srgbClr val="C3C3C3"/>
              </a:solidFill>
              <a:latin typeface="Arial"/>
              <a:ea typeface="Arial"/>
              <a:cs typeface="Arial"/>
              <a:sym typeface="Arial"/>
            </a:endParaRPr>
          </a:p>
        </p:txBody>
      </p:sp>
      <p:sp>
        <p:nvSpPr>
          <p:cNvPr id="11" name="Google Shape;1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6"/>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
          <p:cNvSpPr>
            <a:spLocks noGrp="1"/>
          </p:cNvSpPr>
          <p:nvPr>
            <p:ph type="ctrTitle"/>
          </p:nvPr>
        </p:nvSpPr>
        <p:spPr>
          <a:xfrm>
            <a:off x="1095198" y="1591075"/>
            <a:ext cx="10579868" cy="1948538"/>
          </a:xfrm>
          <a:prstGeom prst="roundRect">
            <a:avLst>
              <a:gd name="adj" fmla="val 3901"/>
            </a:avLst>
          </a:prstGeom>
          <a:noFill/>
          <a:ln w="25400" cap="flat" cmpd="sng">
            <a:solidFill>
              <a:srgbClr val="10CC57"/>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11998E"/>
              </a:buClr>
              <a:buSzPts val="4320"/>
              <a:buFont typeface="Times New Roman"/>
              <a:buNone/>
            </a:pPr>
            <a:r>
              <a:rPr lang="en-US" sz="5400" dirty="0"/>
              <a:t>Efficient Hardware Architecture of SHA-256 Algorithm for Trusted Mobile Computing</a:t>
            </a:r>
          </a:p>
        </p:txBody>
      </p:sp>
      <p:sp>
        <p:nvSpPr>
          <p:cNvPr id="297" name="Google Shape;297;p1"/>
          <p:cNvSpPr>
            <a:spLocks noGrp="1"/>
          </p:cNvSpPr>
          <p:nvPr>
            <p:ph type="body" idx="2"/>
          </p:nvPr>
        </p:nvSpPr>
        <p:spPr>
          <a:xfrm>
            <a:off x="3730272" y="1217550"/>
            <a:ext cx="3200700"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200"/>
              <a:buNone/>
            </a:pPr>
            <a:r>
              <a:rPr lang="en-US" sz="1200"/>
              <a:t>Đồ án môn học Thiết kế hệ thống SoC</a:t>
            </a:r>
            <a:endParaRPr/>
          </a:p>
        </p:txBody>
      </p:sp>
      <p:sp>
        <p:nvSpPr>
          <p:cNvPr id="298" name="Google Shape;298;p1"/>
          <p:cNvSpPr txBox="1"/>
          <p:nvPr/>
        </p:nvSpPr>
        <p:spPr>
          <a:xfrm>
            <a:off x="1524000" y="3681350"/>
            <a:ext cx="9144000" cy="168657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2400"/>
              <a:buFont typeface="Arial"/>
              <a:buNone/>
            </a:pPr>
            <a:r>
              <a:rPr lang="en-US" sz="2400" b="1" i="0" u="none" strike="noStrike" cap="none" dirty="0">
                <a:solidFill>
                  <a:schemeClr val="accent4"/>
                </a:solidFill>
                <a:latin typeface="Arial"/>
                <a:ea typeface="Arial"/>
                <a:cs typeface="Arial"/>
                <a:sym typeface="Arial"/>
              </a:rPr>
              <a:t>GVHD: </a:t>
            </a:r>
            <a:r>
              <a:rPr lang="en-US" sz="2400" b="1" dirty="0" err="1">
                <a:solidFill>
                  <a:schemeClr val="accent4"/>
                </a:solidFill>
              </a:rPr>
              <a:t>Trần</a:t>
            </a:r>
            <a:r>
              <a:rPr lang="en-US" sz="2400" b="1" dirty="0">
                <a:solidFill>
                  <a:schemeClr val="accent4"/>
                </a:solidFill>
              </a:rPr>
              <a:t> Thị </a:t>
            </a:r>
            <a:r>
              <a:rPr lang="en-US" sz="2400" b="1" dirty="0" err="1">
                <a:solidFill>
                  <a:schemeClr val="accent4"/>
                </a:solidFill>
              </a:rPr>
              <a:t>Điểm</a:t>
            </a:r>
            <a:endParaRPr sz="1400" b="0" i="0" u="none" strike="noStrike" cap="none" dirty="0">
              <a:solidFill>
                <a:srgbClr val="000000"/>
              </a:solidFill>
              <a:latin typeface="Arial"/>
              <a:ea typeface="Arial"/>
              <a:cs typeface="Arial"/>
              <a:sym typeface="Arial"/>
            </a:endParaRPr>
          </a:p>
          <a:p>
            <a:pPr marL="342900" marR="0" lvl="0" indent="-342900" algn="l" rtl="0">
              <a:lnSpc>
                <a:spcPct val="130000"/>
              </a:lnSpc>
              <a:spcBef>
                <a:spcPts val="600"/>
              </a:spcBef>
              <a:spcAft>
                <a:spcPts val="0"/>
              </a:spcAft>
              <a:buClr>
                <a:schemeClr val="dk1"/>
              </a:buClr>
              <a:buSzPts val="2400"/>
              <a:buFont typeface="Arial"/>
              <a:buChar char="•"/>
            </a:pPr>
            <a:r>
              <a:rPr lang="en-US" sz="2400" b="1" i="0" u="none" strike="noStrike" cap="none" dirty="0">
                <a:solidFill>
                  <a:schemeClr val="dk1"/>
                </a:solidFill>
                <a:latin typeface="Arial"/>
                <a:ea typeface="Arial"/>
                <a:cs typeface="Arial"/>
                <a:sym typeface="Arial"/>
              </a:rPr>
              <a:t>Lê Anh Tuấn</a:t>
            </a:r>
            <a:r>
              <a:rPr lang="en-US" sz="2400" b="0" i="0" u="none" strike="noStrike" cap="none" dirty="0">
                <a:solidFill>
                  <a:schemeClr val="dk1"/>
                </a:solidFill>
                <a:latin typeface="Arial"/>
                <a:ea typeface="Arial"/>
                <a:cs typeface="Arial"/>
                <a:sym typeface="Arial"/>
              </a:rPr>
              <a:t>	                2352</a:t>
            </a:r>
            <a:r>
              <a:rPr lang="en-US" sz="2400" dirty="0">
                <a:solidFill>
                  <a:schemeClr val="dk1"/>
                </a:solidFill>
              </a:rPr>
              <a:t>1712</a:t>
            </a:r>
            <a:endParaRPr sz="1400" b="0" i="0" u="none" strike="noStrike" cap="none" dirty="0">
              <a:solidFill>
                <a:srgbClr val="000000"/>
              </a:solidFill>
              <a:latin typeface="Arial"/>
              <a:ea typeface="Arial"/>
              <a:cs typeface="Arial"/>
              <a:sym typeface="Arial"/>
            </a:endParaRPr>
          </a:p>
          <a:p>
            <a:pPr marL="342900" marR="0" lvl="0" indent="-342900" algn="l" rtl="0">
              <a:lnSpc>
                <a:spcPct val="130000"/>
              </a:lnSpc>
              <a:spcBef>
                <a:spcPts val="600"/>
              </a:spcBef>
              <a:spcAft>
                <a:spcPts val="0"/>
              </a:spcAft>
              <a:buClr>
                <a:schemeClr val="dk1"/>
              </a:buClr>
              <a:buSzPts val="2400"/>
              <a:buFont typeface="Arial"/>
              <a:buChar char="•"/>
            </a:pPr>
            <a:r>
              <a:rPr lang="en-US" sz="2400" b="1" dirty="0">
                <a:solidFill>
                  <a:schemeClr val="dk1"/>
                </a:solidFill>
              </a:rPr>
              <a:t>Nguyễn Hoàng Hải Văn     </a:t>
            </a:r>
            <a:r>
              <a:rPr lang="en-US" sz="2400" b="0" i="0" u="none" strike="noStrike" cap="none" dirty="0">
                <a:solidFill>
                  <a:schemeClr val="dk1"/>
                </a:solidFill>
                <a:latin typeface="Arial"/>
                <a:ea typeface="Arial"/>
                <a:cs typeface="Arial"/>
                <a:sym typeface="Arial"/>
              </a:rPr>
              <a:t>23521771</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 name="Picture 3" descr="A diagram of a computer&#10;&#10;AI-generated content may be incorrect.">
            <a:extLst>
              <a:ext uri="{FF2B5EF4-FFF2-40B4-BE49-F238E27FC236}">
                <a16:creationId xmlns:a16="http://schemas.microsoft.com/office/drawing/2014/main" id="{C9E0EB41-CEB8-3861-733B-90009D63E0E8}"/>
              </a:ext>
            </a:extLst>
          </p:cNvPr>
          <p:cNvPicPr>
            <a:picLocks noChangeAspect="1"/>
          </p:cNvPicPr>
          <p:nvPr/>
        </p:nvPicPr>
        <p:blipFill>
          <a:blip r:embed="rId3"/>
          <a:stretch>
            <a:fillRect/>
          </a:stretch>
        </p:blipFill>
        <p:spPr>
          <a:xfrm>
            <a:off x="4881268" y="1664550"/>
            <a:ext cx="7214034" cy="4599090"/>
          </a:xfrm>
          <a:prstGeom prst="rect">
            <a:avLst/>
          </a:prstGeom>
        </p:spPr>
      </p:pic>
      <p:sp>
        <p:nvSpPr>
          <p:cNvPr id="460" name="Google Shape;460;p6"/>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a:t>2.1 Thiết kế phần cứng đề xuất</a:t>
            </a:r>
            <a:endParaRPr sz="4000"/>
          </a:p>
        </p:txBody>
      </p:sp>
      <p:sp>
        <p:nvSpPr>
          <p:cNvPr id="461" name="Google Shape;461;p6"/>
          <p:cNvSpPr txBox="1">
            <a:spLocks noGrp="1"/>
          </p:cNvSpPr>
          <p:nvPr>
            <p:ph type="body" idx="1"/>
          </p:nvPr>
        </p:nvSpPr>
        <p:spPr>
          <a:xfrm>
            <a:off x="606000" y="1840561"/>
            <a:ext cx="5017560" cy="4156684"/>
          </a:xfrm>
          <a:prstGeom prst="rect">
            <a:avLst/>
          </a:prstGeom>
          <a:noFill/>
          <a:ln>
            <a:noFill/>
          </a:ln>
        </p:spPr>
        <p:txBody>
          <a:bodyPr spcFirstLastPara="1" wrap="square" lIns="91425" tIns="45700" rIns="91425" bIns="45700" anchor="t" anchorCtr="0">
            <a:normAutofit/>
          </a:bodyPr>
          <a:lstStyle/>
          <a:p>
            <a:pPr marL="228600" lvl="0" indent="0" algn="l" rtl="0">
              <a:lnSpc>
                <a:spcPct val="130000"/>
              </a:lnSpc>
              <a:spcBef>
                <a:spcPts val="0"/>
              </a:spcBef>
              <a:spcAft>
                <a:spcPts val="0"/>
              </a:spcAft>
              <a:buSzPts val="2800"/>
              <a:buNone/>
            </a:pPr>
            <a:r>
              <a:rPr lang="en-US" sz="2400" dirty="0">
                <a:latin typeface="Times New Roman"/>
                <a:ea typeface="Times New Roman"/>
                <a:cs typeface="Times New Roman"/>
                <a:sym typeface="Times New Roman"/>
              </a:rPr>
              <a:t>Như </a:t>
            </a:r>
            <a:r>
              <a:rPr lang="en-US" sz="2400" dirty="0" err="1">
                <a:latin typeface="Times New Roman"/>
                <a:ea typeface="Times New Roman"/>
                <a:cs typeface="Times New Roman"/>
                <a:sym typeface="Times New Roman"/>
              </a:rPr>
              <a:t>đã</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phân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tích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hoạt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động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của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thuật</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228600" lvl="0" indent="0" algn="l" rtl="0">
              <a:lnSpc>
                <a:spcPct val="130000"/>
              </a:lnSpc>
              <a:spcBef>
                <a:spcPts val="0"/>
              </a:spcBef>
              <a:spcAft>
                <a:spcPts val="0"/>
              </a:spcAft>
              <a:buSzPts val="2800"/>
              <a:buNone/>
            </a:pPr>
            <a:r>
              <a:rPr lang="en-US" sz="2400" dirty="0" err="1">
                <a:latin typeface="Times New Roman"/>
                <a:ea typeface="Times New Roman"/>
                <a:cs typeface="Times New Roman"/>
                <a:sym typeface="Times New Roman"/>
              </a:rPr>
              <a:t>toán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trong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1, </a:t>
            </a:r>
            <a:r>
              <a:rPr lang="en-US" sz="2400" dirty="0" err="1">
                <a:latin typeface="Times New Roman"/>
                <a:ea typeface="Times New Roman"/>
                <a:cs typeface="Times New Roman"/>
                <a:sym typeface="Times New Roman"/>
              </a:rPr>
              <a:t>nhóm</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đề</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xuất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thiết</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228600" lvl="0" indent="0" algn="l" rtl="0">
              <a:lnSpc>
                <a:spcPct val="130000"/>
              </a:lnSpc>
              <a:spcBef>
                <a:spcPts val="0"/>
              </a:spcBef>
              <a:spcAft>
                <a:spcPts val="0"/>
              </a:spcAft>
              <a:buSzPts val="2800"/>
              <a:buNone/>
            </a:pPr>
            <a:r>
              <a:rPr lang="en-US" sz="2400" dirty="0" err="1">
                <a:latin typeface="Times New Roman"/>
                <a:ea typeface="Times New Roman"/>
                <a:cs typeface="Times New Roman"/>
                <a:sym typeface="Times New Roman"/>
              </a:rPr>
              <a:t>kế</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cứng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khối</a:t>
            </a:r>
            <a:r>
              <a:rPr lang="en-US" sz="2400" dirty="0">
                <a:latin typeface="Times New Roman"/>
                <a:ea typeface="Times New Roman"/>
                <a:cs typeface="Times New Roman"/>
                <a:sym typeface="Times New Roman"/>
              </a:rPr>
              <a:t>:</a:t>
            </a:r>
          </a:p>
          <a:p>
            <a:pPr marL="685800" lvl="0" indent="-457200" algn="l" rtl="0">
              <a:lnSpc>
                <a:spcPct val="130000"/>
              </a:lnSpc>
              <a:spcBef>
                <a:spcPts val="0"/>
              </a:spcBef>
              <a:spcAft>
                <a:spcPts val="0"/>
              </a:spcAft>
              <a:buSzPts val="2800"/>
              <a:buFontTx/>
              <a:buChar char="-"/>
            </a:pPr>
            <a:r>
              <a:rPr lang="en-US" sz="2400" dirty="0">
                <a:latin typeface="Times New Roman"/>
                <a:ea typeface="Times New Roman"/>
                <a:cs typeface="Times New Roman"/>
                <a:sym typeface="Times New Roman"/>
              </a:rPr>
              <a:t>Message Schedule</a:t>
            </a:r>
          </a:p>
          <a:p>
            <a:pPr marL="685800" lvl="0" indent="-457200" algn="l" rtl="0">
              <a:lnSpc>
                <a:spcPct val="130000"/>
              </a:lnSpc>
              <a:spcBef>
                <a:spcPts val="0"/>
              </a:spcBef>
              <a:spcAft>
                <a:spcPts val="0"/>
              </a:spcAft>
              <a:buSzPts val="2800"/>
              <a:buFontTx/>
              <a:buChar char="-"/>
            </a:pPr>
            <a:r>
              <a:rPr lang="en-US" sz="2400" dirty="0">
                <a:latin typeface="Times New Roman"/>
                <a:ea typeface="Times New Roman"/>
                <a:cs typeface="Times New Roman"/>
                <a:sym typeface="Times New Roman"/>
              </a:rPr>
              <a:t>Message Compression</a:t>
            </a:r>
          </a:p>
          <a:p>
            <a:pPr marL="685800" lvl="0" indent="-457200" algn="l" rtl="0">
              <a:lnSpc>
                <a:spcPct val="130000"/>
              </a:lnSpc>
              <a:spcBef>
                <a:spcPts val="0"/>
              </a:spcBef>
              <a:spcAft>
                <a:spcPts val="0"/>
              </a:spcAft>
              <a:buSzPts val="2800"/>
              <a:buFontTx/>
              <a:buChar char="-"/>
            </a:pPr>
            <a:r>
              <a:rPr lang="en-US" sz="2400" dirty="0">
                <a:latin typeface="Times New Roman"/>
                <a:ea typeface="Times New Roman"/>
                <a:cs typeface="Times New Roman"/>
                <a:sym typeface="Times New Roman"/>
              </a:rPr>
              <a:t>Controller</a:t>
            </a:r>
            <a:endParaRPr sz="2400" dirty="0">
              <a:latin typeface="Times New Roman"/>
              <a:ea typeface="Times New Roman"/>
              <a:cs typeface="Times New Roman"/>
              <a:sym typeface="Times New Roman"/>
            </a:endParaRPr>
          </a:p>
        </p:txBody>
      </p:sp>
      <p:sp>
        <p:nvSpPr>
          <p:cNvPr id="462" name="Google Shape;462;p6"/>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3" name="Google Shape;463;p6"/>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9">
          <a:extLst>
            <a:ext uri="{FF2B5EF4-FFF2-40B4-BE49-F238E27FC236}">
              <a16:creationId xmlns:a16="http://schemas.microsoft.com/office/drawing/2014/main" id="{BCE4FE1B-6F50-A6C9-2531-7D594B91EB9F}"/>
            </a:ext>
          </a:extLst>
        </p:cNvPr>
        <p:cNvGrpSpPr/>
        <p:nvPr/>
      </p:nvGrpSpPr>
      <p:grpSpPr>
        <a:xfrm>
          <a:off x="0" y="0"/>
          <a:ext cx="0" cy="0"/>
          <a:chOff x="0" y="0"/>
          <a:chExt cx="0" cy="0"/>
        </a:xfrm>
      </p:grpSpPr>
      <p:sp>
        <p:nvSpPr>
          <p:cNvPr id="460" name="Google Shape;460;p6">
            <a:extLst>
              <a:ext uri="{FF2B5EF4-FFF2-40B4-BE49-F238E27FC236}">
                <a16:creationId xmlns:a16="http://schemas.microsoft.com/office/drawing/2014/main" id="{DB2B3DD0-7A90-567F-E7CF-F48986B620FC}"/>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a:t>2.2 Controller</a:t>
            </a:r>
            <a:endParaRPr sz="4000"/>
          </a:p>
        </p:txBody>
      </p:sp>
      <p:sp>
        <p:nvSpPr>
          <p:cNvPr id="462" name="Google Shape;462;p6">
            <a:extLst>
              <a:ext uri="{FF2B5EF4-FFF2-40B4-BE49-F238E27FC236}">
                <a16:creationId xmlns:a16="http://schemas.microsoft.com/office/drawing/2014/main" id="{2B053E11-39F7-2020-5EBB-AC6AF945C9FB}"/>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3" name="Google Shape;463;p6">
            <a:extLst>
              <a:ext uri="{FF2B5EF4-FFF2-40B4-BE49-F238E27FC236}">
                <a16:creationId xmlns:a16="http://schemas.microsoft.com/office/drawing/2014/main" id="{482DE01D-906D-8E16-0227-47481A7D1AAD}"/>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pic>
        <p:nvPicPr>
          <p:cNvPr id="6" name="Picture 5">
            <a:extLst>
              <a:ext uri="{FF2B5EF4-FFF2-40B4-BE49-F238E27FC236}">
                <a16:creationId xmlns:a16="http://schemas.microsoft.com/office/drawing/2014/main" id="{81BFFEBC-86B2-9BBD-6FB1-4C6C4A2F5DC5}"/>
              </a:ext>
            </a:extLst>
          </p:cNvPr>
          <p:cNvPicPr>
            <a:picLocks noChangeAspect="1"/>
          </p:cNvPicPr>
          <p:nvPr/>
        </p:nvPicPr>
        <p:blipFill>
          <a:blip r:embed="rId3"/>
          <a:stretch>
            <a:fillRect/>
          </a:stretch>
        </p:blipFill>
        <p:spPr>
          <a:xfrm>
            <a:off x="2664228" y="2110310"/>
            <a:ext cx="5556052" cy="3555581"/>
          </a:xfrm>
          <a:prstGeom prst="rect">
            <a:avLst/>
          </a:prstGeom>
        </p:spPr>
      </p:pic>
    </p:spTree>
    <p:extLst>
      <p:ext uri="{BB962C8B-B14F-4D97-AF65-F5344CB8AC3E}">
        <p14:creationId xmlns:p14="http://schemas.microsoft.com/office/powerpoint/2010/main" val="18476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a:extLst>
            <a:ext uri="{FF2B5EF4-FFF2-40B4-BE49-F238E27FC236}">
              <a16:creationId xmlns:a16="http://schemas.microsoft.com/office/drawing/2014/main" id="{5CA67699-16DA-2EB8-2A8E-40736FE5BFD4}"/>
            </a:ext>
          </a:extLst>
        </p:cNvPr>
        <p:cNvGrpSpPr/>
        <p:nvPr/>
      </p:nvGrpSpPr>
      <p:grpSpPr>
        <a:xfrm>
          <a:off x="0" y="0"/>
          <a:ext cx="0" cy="0"/>
          <a:chOff x="0" y="0"/>
          <a:chExt cx="0" cy="0"/>
        </a:xfrm>
      </p:grpSpPr>
      <p:sp>
        <p:nvSpPr>
          <p:cNvPr id="460" name="Google Shape;460;p6">
            <a:extLst>
              <a:ext uri="{FF2B5EF4-FFF2-40B4-BE49-F238E27FC236}">
                <a16:creationId xmlns:a16="http://schemas.microsoft.com/office/drawing/2014/main" id="{CD41E0BB-0A2E-2E4B-D74B-4C5C09339AD3}"/>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a:t>2.2 Controller</a:t>
            </a:r>
            <a:endParaRPr sz="4000"/>
          </a:p>
        </p:txBody>
      </p:sp>
      <p:sp>
        <p:nvSpPr>
          <p:cNvPr id="462" name="Google Shape;462;p6">
            <a:extLst>
              <a:ext uri="{FF2B5EF4-FFF2-40B4-BE49-F238E27FC236}">
                <a16:creationId xmlns:a16="http://schemas.microsoft.com/office/drawing/2014/main" id="{5928B609-841D-D8A9-933B-8831FEBB8ADE}"/>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3" name="Google Shape;463;p6">
            <a:extLst>
              <a:ext uri="{FF2B5EF4-FFF2-40B4-BE49-F238E27FC236}">
                <a16:creationId xmlns:a16="http://schemas.microsoft.com/office/drawing/2014/main" id="{C65A9214-F66B-F952-79CE-88661F62CDF3}"/>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graphicFrame>
        <p:nvGraphicFramePr>
          <p:cNvPr id="2" name="Table 1">
            <a:extLst>
              <a:ext uri="{FF2B5EF4-FFF2-40B4-BE49-F238E27FC236}">
                <a16:creationId xmlns:a16="http://schemas.microsoft.com/office/drawing/2014/main" id="{1519E34E-91D9-917D-7C1C-2F965FC4D2AD}"/>
              </a:ext>
            </a:extLst>
          </p:cNvPr>
          <p:cNvGraphicFramePr>
            <a:graphicFrameLocks noGrp="1"/>
          </p:cNvGraphicFramePr>
          <p:nvPr>
            <p:extLst>
              <p:ext uri="{D42A27DB-BD31-4B8C-83A1-F6EECF244321}">
                <p14:modId xmlns:p14="http://schemas.microsoft.com/office/powerpoint/2010/main" val="3633034753"/>
              </p:ext>
            </p:extLst>
          </p:nvPr>
        </p:nvGraphicFramePr>
        <p:xfrm>
          <a:off x="6177280" y="1670058"/>
          <a:ext cx="4909820" cy="2743200"/>
        </p:xfrm>
        <a:graphic>
          <a:graphicData uri="http://schemas.openxmlformats.org/drawingml/2006/table">
            <a:tbl>
              <a:tblPr firstRow="1" bandRow="1">
                <a:tableStyleId>{E01F437C-324F-423A-BEB3-35828DF35591}</a:tableStyleId>
              </a:tblPr>
              <a:tblGrid>
                <a:gridCol w="1557020">
                  <a:extLst>
                    <a:ext uri="{9D8B030D-6E8A-4147-A177-3AD203B41FA5}">
                      <a16:colId xmlns:a16="http://schemas.microsoft.com/office/drawing/2014/main" val="1784202182"/>
                    </a:ext>
                  </a:extLst>
                </a:gridCol>
                <a:gridCol w="3352800">
                  <a:extLst>
                    <a:ext uri="{9D8B030D-6E8A-4147-A177-3AD203B41FA5}">
                      <a16:colId xmlns:a16="http://schemas.microsoft.com/office/drawing/2014/main" val="426978535"/>
                    </a:ext>
                  </a:extLst>
                </a:gridCol>
              </a:tblGrid>
              <a:tr h="0">
                <a:tc>
                  <a:txBody>
                    <a:bodyPr/>
                    <a:lstStyle/>
                    <a:p>
                      <a:r>
                        <a:rPr lang="en-US"/>
                        <a:t>AES_en</a:t>
                      </a:r>
                    </a:p>
                  </a:txBody>
                  <a:tcPr/>
                </a:tc>
                <a:tc>
                  <a:txBody>
                    <a:bodyPr/>
                    <a:lstStyle/>
                    <a:p>
                      <a:r>
                        <a:rPr lang="en-US"/>
                        <a:t>Bắt đầu quá trình AES</a:t>
                      </a:r>
                    </a:p>
                  </a:txBody>
                  <a:tcPr/>
                </a:tc>
                <a:extLst>
                  <a:ext uri="{0D108BD9-81ED-4DB2-BD59-A6C34878D82A}">
                    <a16:rowId xmlns:a16="http://schemas.microsoft.com/office/drawing/2014/main" val="4068886536"/>
                  </a:ext>
                </a:extLst>
              </a:tr>
              <a:tr h="162729">
                <a:tc>
                  <a:txBody>
                    <a:bodyPr/>
                    <a:lstStyle/>
                    <a:p>
                      <a:r>
                        <a:rPr lang="en-US"/>
                        <a:t>Reset</a:t>
                      </a:r>
                    </a:p>
                  </a:txBody>
                  <a:tcPr/>
                </a:tc>
                <a:tc>
                  <a:txBody>
                    <a:bodyPr/>
                    <a:lstStyle/>
                    <a:p>
                      <a:r>
                        <a:rPr lang="en-US"/>
                        <a:t>Reset</a:t>
                      </a:r>
                    </a:p>
                  </a:txBody>
                  <a:tcPr/>
                </a:tc>
                <a:extLst>
                  <a:ext uri="{0D108BD9-81ED-4DB2-BD59-A6C34878D82A}">
                    <a16:rowId xmlns:a16="http://schemas.microsoft.com/office/drawing/2014/main" val="1326025802"/>
                  </a:ext>
                </a:extLst>
              </a:tr>
              <a:tr h="162729">
                <a:tc>
                  <a:txBody>
                    <a:bodyPr/>
                    <a:lstStyle/>
                    <a:p>
                      <a:r>
                        <a:rPr lang="en-US"/>
                        <a:t>Clk</a:t>
                      </a:r>
                    </a:p>
                  </a:txBody>
                  <a:tcPr/>
                </a:tc>
                <a:tc>
                  <a:txBody>
                    <a:bodyPr/>
                    <a:lstStyle/>
                    <a:p>
                      <a:r>
                        <a:rPr lang="en-US"/>
                        <a:t>Clock</a:t>
                      </a:r>
                    </a:p>
                  </a:txBody>
                  <a:tcPr/>
                </a:tc>
                <a:extLst>
                  <a:ext uri="{0D108BD9-81ED-4DB2-BD59-A6C34878D82A}">
                    <a16:rowId xmlns:a16="http://schemas.microsoft.com/office/drawing/2014/main" val="3735565766"/>
                  </a:ext>
                </a:extLst>
              </a:tr>
              <a:tr h="162729">
                <a:tc>
                  <a:txBody>
                    <a:bodyPr/>
                    <a:lstStyle/>
                    <a:p>
                      <a:r>
                        <a:rPr lang="en-US"/>
                        <a:t>isR1</a:t>
                      </a:r>
                    </a:p>
                  </a:txBody>
                  <a:tcPr/>
                </a:tc>
                <a:tc>
                  <a:txBody>
                    <a:bodyPr/>
                    <a:lstStyle/>
                    <a:p>
                      <a:r>
                        <a:rPr lang="en-US"/>
                        <a:t>Bắt đầu round 0</a:t>
                      </a:r>
                    </a:p>
                  </a:txBody>
                  <a:tcPr/>
                </a:tc>
                <a:extLst>
                  <a:ext uri="{0D108BD9-81ED-4DB2-BD59-A6C34878D82A}">
                    <a16:rowId xmlns:a16="http://schemas.microsoft.com/office/drawing/2014/main" val="2091125217"/>
                  </a:ext>
                </a:extLst>
              </a:tr>
              <a:tr h="162729">
                <a:tc>
                  <a:txBody>
                    <a:bodyPr/>
                    <a:lstStyle/>
                    <a:p>
                      <a:r>
                        <a:rPr lang="en-US"/>
                        <a:t>SB_skip</a:t>
                      </a:r>
                    </a:p>
                  </a:txBody>
                  <a:tcPr/>
                </a:tc>
                <a:tc>
                  <a:txBody>
                    <a:bodyPr/>
                    <a:lstStyle/>
                    <a:p>
                      <a:r>
                        <a:rPr lang="en-US"/>
                        <a:t>Bỏ qua SubByte</a:t>
                      </a:r>
                    </a:p>
                  </a:txBody>
                  <a:tcPr/>
                </a:tc>
                <a:extLst>
                  <a:ext uri="{0D108BD9-81ED-4DB2-BD59-A6C34878D82A}">
                    <a16:rowId xmlns:a16="http://schemas.microsoft.com/office/drawing/2014/main" val="899323108"/>
                  </a:ext>
                </a:extLst>
              </a:tr>
              <a:tr h="162729">
                <a:tc>
                  <a:txBody>
                    <a:bodyPr/>
                    <a:lstStyle/>
                    <a:p>
                      <a:r>
                        <a:rPr lang="en-US"/>
                        <a:t>SR_skip</a:t>
                      </a:r>
                    </a:p>
                  </a:txBody>
                  <a:tcPr/>
                </a:tc>
                <a:tc>
                  <a:txBody>
                    <a:bodyPr/>
                    <a:lstStyle/>
                    <a:p>
                      <a:r>
                        <a:rPr lang="en-US"/>
                        <a:t>Bỏ qua ShiftRows</a:t>
                      </a:r>
                    </a:p>
                  </a:txBody>
                  <a:tcPr/>
                </a:tc>
                <a:extLst>
                  <a:ext uri="{0D108BD9-81ED-4DB2-BD59-A6C34878D82A}">
                    <a16:rowId xmlns:a16="http://schemas.microsoft.com/office/drawing/2014/main" val="889186263"/>
                  </a:ext>
                </a:extLst>
              </a:tr>
              <a:tr h="162729">
                <a:tc>
                  <a:txBody>
                    <a:bodyPr/>
                    <a:lstStyle/>
                    <a:p>
                      <a:r>
                        <a:rPr lang="en-US"/>
                        <a:t>MXC_skip</a:t>
                      </a:r>
                    </a:p>
                  </a:txBody>
                  <a:tcPr/>
                </a:tc>
                <a:tc>
                  <a:txBody>
                    <a:bodyPr/>
                    <a:lstStyle/>
                    <a:p>
                      <a:r>
                        <a:rPr lang="en-US"/>
                        <a:t>Bỏ qua MixColume</a:t>
                      </a:r>
                    </a:p>
                  </a:txBody>
                  <a:tcPr/>
                </a:tc>
                <a:extLst>
                  <a:ext uri="{0D108BD9-81ED-4DB2-BD59-A6C34878D82A}">
                    <a16:rowId xmlns:a16="http://schemas.microsoft.com/office/drawing/2014/main" val="2276885827"/>
                  </a:ext>
                </a:extLst>
              </a:tr>
              <a:tr h="162729">
                <a:tc>
                  <a:txBody>
                    <a:bodyPr/>
                    <a:lstStyle/>
                    <a:p>
                      <a:r>
                        <a:rPr lang="en-US"/>
                        <a:t>round_numb</a:t>
                      </a:r>
                    </a:p>
                  </a:txBody>
                  <a:tcPr/>
                </a:tc>
                <a:tc>
                  <a:txBody>
                    <a:bodyPr/>
                    <a:lstStyle/>
                    <a:p>
                      <a:r>
                        <a:rPr lang="en-US"/>
                        <a:t>Vòng mã hóa</a:t>
                      </a:r>
                    </a:p>
                  </a:txBody>
                  <a:tcPr/>
                </a:tc>
                <a:extLst>
                  <a:ext uri="{0D108BD9-81ED-4DB2-BD59-A6C34878D82A}">
                    <a16:rowId xmlns:a16="http://schemas.microsoft.com/office/drawing/2014/main" val="1360574833"/>
                  </a:ext>
                </a:extLst>
              </a:tr>
              <a:tr h="162729">
                <a:tc>
                  <a:txBody>
                    <a:bodyPr/>
                    <a:lstStyle/>
                    <a:p>
                      <a:r>
                        <a:rPr lang="en-US"/>
                        <a:t>Out_done</a:t>
                      </a:r>
                    </a:p>
                  </a:txBody>
                  <a:tcPr/>
                </a:tc>
                <a:tc>
                  <a:txBody>
                    <a:bodyPr/>
                    <a:lstStyle/>
                    <a:p>
                      <a:r>
                        <a:rPr lang="en-US"/>
                        <a:t>Quá trình mã hóa đã xong</a:t>
                      </a:r>
                    </a:p>
                  </a:txBody>
                  <a:tcPr/>
                </a:tc>
                <a:extLst>
                  <a:ext uri="{0D108BD9-81ED-4DB2-BD59-A6C34878D82A}">
                    <a16:rowId xmlns:a16="http://schemas.microsoft.com/office/drawing/2014/main" val="3992053490"/>
                  </a:ext>
                </a:extLst>
              </a:tr>
            </a:tbl>
          </a:graphicData>
        </a:graphic>
      </p:graphicFrame>
      <p:pic>
        <p:nvPicPr>
          <p:cNvPr id="4" name="Picture 3">
            <a:extLst>
              <a:ext uri="{FF2B5EF4-FFF2-40B4-BE49-F238E27FC236}">
                <a16:creationId xmlns:a16="http://schemas.microsoft.com/office/drawing/2014/main" id="{F0C73214-537A-78F4-1928-0A97191290B2}"/>
              </a:ext>
            </a:extLst>
          </p:cNvPr>
          <p:cNvPicPr>
            <a:picLocks noChangeAspect="1"/>
          </p:cNvPicPr>
          <p:nvPr/>
        </p:nvPicPr>
        <p:blipFill>
          <a:blip r:embed="rId3"/>
          <a:stretch>
            <a:fillRect/>
          </a:stretch>
        </p:blipFill>
        <p:spPr>
          <a:xfrm>
            <a:off x="307024" y="1999979"/>
            <a:ext cx="4844096" cy="1870543"/>
          </a:xfrm>
          <a:prstGeom prst="rect">
            <a:avLst/>
          </a:prstGeom>
        </p:spPr>
      </p:pic>
    </p:spTree>
    <p:extLst>
      <p:ext uri="{BB962C8B-B14F-4D97-AF65-F5344CB8AC3E}">
        <p14:creationId xmlns:p14="http://schemas.microsoft.com/office/powerpoint/2010/main" val="155728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a:extLst>
            <a:ext uri="{FF2B5EF4-FFF2-40B4-BE49-F238E27FC236}">
              <a16:creationId xmlns:a16="http://schemas.microsoft.com/office/drawing/2014/main" id="{687AF5DB-93BA-A0D3-9D8B-65FD845EA1A9}"/>
            </a:ext>
          </a:extLst>
        </p:cNvPr>
        <p:cNvGrpSpPr/>
        <p:nvPr/>
      </p:nvGrpSpPr>
      <p:grpSpPr>
        <a:xfrm>
          <a:off x="0" y="0"/>
          <a:ext cx="0" cy="0"/>
          <a:chOff x="0" y="0"/>
          <a:chExt cx="0" cy="0"/>
        </a:xfrm>
      </p:grpSpPr>
      <p:sp>
        <p:nvSpPr>
          <p:cNvPr id="460" name="Google Shape;460;p6">
            <a:extLst>
              <a:ext uri="{FF2B5EF4-FFF2-40B4-BE49-F238E27FC236}">
                <a16:creationId xmlns:a16="http://schemas.microsoft.com/office/drawing/2014/main" id="{E41BB1A6-B0E8-8632-238D-3E21784488FE}"/>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a:t>2.3 AES core</a:t>
            </a:r>
            <a:endParaRPr sz="4000"/>
          </a:p>
        </p:txBody>
      </p:sp>
      <p:sp>
        <p:nvSpPr>
          <p:cNvPr id="462" name="Google Shape;462;p6">
            <a:extLst>
              <a:ext uri="{FF2B5EF4-FFF2-40B4-BE49-F238E27FC236}">
                <a16:creationId xmlns:a16="http://schemas.microsoft.com/office/drawing/2014/main" id="{B222A1A4-F245-17C2-2F57-F0183B3E03AE}"/>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3" name="Google Shape;463;p6">
            <a:extLst>
              <a:ext uri="{FF2B5EF4-FFF2-40B4-BE49-F238E27FC236}">
                <a16:creationId xmlns:a16="http://schemas.microsoft.com/office/drawing/2014/main" id="{FAD6C011-5198-2BB3-B00E-EBC99BFC464F}"/>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13</a:t>
            </a:fld>
            <a:endParaRPr/>
          </a:p>
        </p:txBody>
      </p:sp>
      <p:pic>
        <p:nvPicPr>
          <p:cNvPr id="3" name="Picture 2">
            <a:extLst>
              <a:ext uri="{FF2B5EF4-FFF2-40B4-BE49-F238E27FC236}">
                <a16:creationId xmlns:a16="http://schemas.microsoft.com/office/drawing/2014/main" id="{DBD21B5B-E990-412A-5792-E160DCB7BEFD}"/>
              </a:ext>
            </a:extLst>
          </p:cNvPr>
          <p:cNvPicPr>
            <a:picLocks noChangeAspect="1"/>
          </p:cNvPicPr>
          <p:nvPr/>
        </p:nvPicPr>
        <p:blipFill>
          <a:blip r:embed="rId3"/>
          <a:stretch>
            <a:fillRect/>
          </a:stretch>
        </p:blipFill>
        <p:spPr>
          <a:xfrm>
            <a:off x="605999" y="2011978"/>
            <a:ext cx="9816945" cy="2435270"/>
          </a:xfrm>
          <a:prstGeom prst="rect">
            <a:avLst/>
          </a:prstGeom>
        </p:spPr>
      </p:pic>
      <p:graphicFrame>
        <p:nvGraphicFramePr>
          <p:cNvPr id="4" name="Table 3">
            <a:extLst>
              <a:ext uri="{FF2B5EF4-FFF2-40B4-BE49-F238E27FC236}">
                <a16:creationId xmlns:a16="http://schemas.microsoft.com/office/drawing/2014/main" id="{B7457E23-3663-053D-95C0-55F3566EB9D1}"/>
              </a:ext>
            </a:extLst>
          </p:cNvPr>
          <p:cNvGraphicFramePr>
            <a:graphicFrameLocks noGrp="1"/>
          </p:cNvGraphicFramePr>
          <p:nvPr>
            <p:extLst>
              <p:ext uri="{D42A27DB-BD31-4B8C-83A1-F6EECF244321}">
                <p14:modId xmlns:p14="http://schemas.microsoft.com/office/powerpoint/2010/main" val="1269801784"/>
              </p:ext>
            </p:extLst>
          </p:nvPr>
        </p:nvGraphicFramePr>
        <p:xfrm>
          <a:off x="605999" y="4791919"/>
          <a:ext cx="4475287" cy="1422296"/>
        </p:xfrm>
        <a:graphic>
          <a:graphicData uri="http://schemas.openxmlformats.org/drawingml/2006/table">
            <a:tbl>
              <a:tblPr firstRow="1" bandRow="1">
                <a:tableStyleId>{E01F437C-324F-423A-BEB3-35828DF35591}</a:tableStyleId>
              </a:tblPr>
              <a:tblGrid>
                <a:gridCol w="1485780">
                  <a:extLst>
                    <a:ext uri="{9D8B030D-6E8A-4147-A177-3AD203B41FA5}">
                      <a16:colId xmlns:a16="http://schemas.microsoft.com/office/drawing/2014/main" val="4220942463"/>
                    </a:ext>
                  </a:extLst>
                </a:gridCol>
                <a:gridCol w="2989507">
                  <a:extLst>
                    <a:ext uri="{9D8B030D-6E8A-4147-A177-3AD203B41FA5}">
                      <a16:colId xmlns:a16="http://schemas.microsoft.com/office/drawing/2014/main" val="1089801979"/>
                    </a:ext>
                  </a:extLst>
                </a:gridCol>
              </a:tblGrid>
              <a:tr h="391108">
                <a:tc>
                  <a:txBody>
                    <a:bodyPr/>
                    <a:lstStyle/>
                    <a:p>
                      <a:r>
                        <a:rPr lang="en-US" sz="1800">
                          <a:latin typeface="Times New Roman" panose="02020603050405020304" pitchFamily="18" charset="0"/>
                          <a:cs typeface="Times New Roman" panose="02020603050405020304" pitchFamily="18" charset="0"/>
                        </a:rPr>
                        <a:t>dataIn[127:0]</a:t>
                      </a:r>
                    </a:p>
                  </a:txBody>
                  <a:tcPr/>
                </a:tc>
                <a:tc>
                  <a:txBody>
                    <a:bodyPr/>
                    <a:lstStyle/>
                    <a:p>
                      <a:r>
                        <a:rPr lang="en-US" sz="1800">
                          <a:latin typeface="Times New Roman" panose="02020603050405020304" pitchFamily="18" charset="0"/>
                          <a:cs typeface="Times New Roman" panose="02020603050405020304" pitchFamily="18" charset="0"/>
                        </a:rPr>
                        <a:t>Input</a:t>
                      </a:r>
                    </a:p>
                  </a:txBody>
                  <a:tcPr/>
                </a:tc>
                <a:extLst>
                  <a:ext uri="{0D108BD9-81ED-4DB2-BD59-A6C34878D82A}">
                    <a16:rowId xmlns:a16="http://schemas.microsoft.com/office/drawing/2014/main" val="474429907"/>
                  </a:ext>
                </a:extLst>
              </a:tr>
              <a:tr h="391108">
                <a:tc>
                  <a:txBody>
                    <a:bodyPr/>
                    <a:lstStyle/>
                    <a:p>
                      <a:r>
                        <a:rPr lang="en-US" sz="1800">
                          <a:latin typeface="Times New Roman" panose="02020603050405020304" pitchFamily="18" charset="0"/>
                          <a:cs typeface="Times New Roman" panose="02020603050405020304" pitchFamily="18" charset="0"/>
                        </a:rPr>
                        <a:t>Key[127:0]</a:t>
                      </a:r>
                    </a:p>
                  </a:txBody>
                  <a:tcPr/>
                </a:tc>
                <a:tc>
                  <a:txBody>
                    <a:bodyPr/>
                    <a:lstStyle/>
                    <a:p>
                      <a:r>
                        <a:rPr lang="en-US" sz="1800">
                          <a:latin typeface="Times New Roman" panose="02020603050405020304" pitchFamily="18" charset="0"/>
                          <a:cs typeface="Times New Roman" panose="02020603050405020304" pitchFamily="18" charset="0"/>
                        </a:rPr>
                        <a:t>Giá trị khóa</a:t>
                      </a:r>
                    </a:p>
                  </a:txBody>
                  <a:tcPr/>
                </a:tc>
                <a:extLst>
                  <a:ext uri="{0D108BD9-81ED-4DB2-BD59-A6C34878D82A}">
                    <a16:rowId xmlns:a16="http://schemas.microsoft.com/office/drawing/2014/main" val="2279249879"/>
                  </a:ext>
                </a:extLst>
              </a:tr>
              <a:tr h="391108">
                <a:tc>
                  <a:txBody>
                    <a:bodyPr/>
                    <a:lstStyle/>
                    <a:p>
                      <a:r>
                        <a:rPr lang="en-US" sz="1800">
                          <a:latin typeface="Times New Roman" panose="02020603050405020304" pitchFamily="18" charset="0"/>
                          <a:cs typeface="Times New Roman" panose="02020603050405020304" pitchFamily="18" charset="0"/>
                        </a:rPr>
                        <a:t>Round_numb[3:0]</a:t>
                      </a:r>
                    </a:p>
                  </a:txBody>
                  <a:tcPr/>
                </a:tc>
                <a:tc>
                  <a:txBody>
                    <a:bodyPr/>
                    <a:lstStyle/>
                    <a:p>
                      <a:r>
                        <a:rPr lang="en-US" sz="1800">
                          <a:latin typeface="Times New Roman" panose="02020603050405020304" pitchFamily="18" charset="0"/>
                          <a:cs typeface="Times New Roman" panose="02020603050405020304" pitchFamily="18" charset="0"/>
                        </a:rPr>
                        <a:t>Vòng xử lí</a:t>
                      </a:r>
                    </a:p>
                  </a:txBody>
                  <a:tcPr/>
                </a:tc>
                <a:extLst>
                  <a:ext uri="{0D108BD9-81ED-4DB2-BD59-A6C34878D82A}">
                    <a16:rowId xmlns:a16="http://schemas.microsoft.com/office/drawing/2014/main" val="3980173816"/>
                  </a:ext>
                </a:extLst>
              </a:tr>
            </a:tbl>
          </a:graphicData>
        </a:graphic>
      </p:graphicFrame>
      <p:graphicFrame>
        <p:nvGraphicFramePr>
          <p:cNvPr id="5" name="Table 4">
            <a:extLst>
              <a:ext uri="{FF2B5EF4-FFF2-40B4-BE49-F238E27FC236}">
                <a16:creationId xmlns:a16="http://schemas.microsoft.com/office/drawing/2014/main" id="{7A6D3E58-20E2-C9CE-B7B5-7AC93A8B54DE}"/>
              </a:ext>
            </a:extLst>
          </p:cNvPr>
          <p:cNvGraphicFramePr>
            <a:graphicFrameLocks noGrp="1"/>
          </p:cNvGraphicFramePr>
          <p:nvPr>
            <p:extLst>
              <p:ext uri="{D42A27DB-BD31-4B8C-83A1-F6EECF244321}">
                <p14:modId xmlns:p14="http://schemas.microsoft.com/office/powerpoint/2010/main" val="3044832783"/>
              </p:ext>
            </p:extLst>
          </p:nvPr>
        </p:nvGraphicFramePr>
        <p:xfrm>
          <a:off x="5840071" y="4791919"/>
          <a:ext cx="6012406" cy="1463040"/>
        </p:xfrm>
        <a:graphic>
          <a:graphicData uri="http://schemas.openxmlformats.org/drawingml/2006/table">
            <a:tbl>
              <a:tblPr firstRow="1" bandRow="1">
                <a:tableStyleId>{E01F437C-324F-423A-BEB3-35828DF35591}</a:tableStyleId>
              </a:tblPr>
              <a:tblGrid>
                <a:gridCol w="2111737">
                  <a:extLst>
                    <a:ext uri="{9D8B030D-6E8A-4147-A177-3AD203B41FA5}">
                      <a16:colId xmlns:a16="http://schemas.microsoft.com/office/drawing/2014/main" val="1662945200"/>
                    </a:ext>
                  </a:extLst>
                </a:gridCol>
                <a:gridCol w="3900669">
                  <a:extLst>
                    <a:ext uri="{9D8B030D-6E8A-4147-A177-3AD203B41FA5}">
                      <a16:colId xmlns:a16="http://schemas.microsoft.com/office/drawing/2014/main" val="1304266338"/>
                    </a:ext>
                  </a:extLst>
                </a:gridCol>
              </a:tblGrid>
              <a:tr h="356907">
                <a:tc>
                  <a:txBody>
                    <a:bodyPr/>
                    <a:lstStyle/>
                    <a:p>
                      <a:r>
                        <a:rPr lang="en-US" sz="1800">
                          <a:latin typeface="Times New Roman" panose="02020603050405020304" pitchFamily="18" charset="0"/>
                          <a:cs typeface="Times New Roman" panose="02020603050405020304" pitchFamily="18" charset="0"/>
                        </a:rPr>
                        <a:t>SB_skip</a:t>
                      </a:r>
                    </a:p>
                  </a:txBody>
                  <a:tcPr/>
                </a:tc>
                <a:tc>
                  <a:txBody>
                    <a:bodyPr/>
                    <a:lstStyle/>
                    <a:p>
                      <a:r>
                        <a:rPr lang="en-US" sz="1800">
                          <a:latin typeface="Times New Roman" panose="02020603050405020304" pitchFamily="18" charset="0"/>
                          <a:cs typeface="Times New Roman" panose="02020603050405020304" pitchFamily="18" charset="0"/>
                        </a:rPr>
                        <a:t>Bỏ qua chức năng SubByte</a:t>
                      </a:r>
                    </a:p>
                  </a:txBody>
                  <a:tcPr/>
                </a:tc>
                <a:extLst>
                  <a:ext uri="{0D108BD9-81ED-4DB2-BD59-A6C34878D82A}">
                    <a16:rowId xmlns:a16="http://schemas.microsoft.com/office/drawing/2014/main" val="2768080573"/>
                  </a:ext>
                </a:extLst>
              </a:tr>
              <a:tr h="356907">
                <a:tc>
                  <a:txBody>
                    <a:bodyPr/>
                    <a:lstStyle/>
                    <a:p>
                      <a:r>
                        <a:rPr lang="en-US" sz="1800">
                          <a:latin typeface="Times New Roman" panose="02020603050405020304" pitchFamily="18" charset="0"/>
                          <a:cs typeface="Times New Roman" panose="02020603050405020304" pitchFamily="18" charset="0"/>
                        </a:rPr>
                        <a:t>SR_skip</a:t>
                      </a:r>
                    </a:p>
                  </a:txBody>
                  <a:tcPr/>
                </a:tc>
                <a:tc>
                  <a:txBody>
                    <a:bodyPr/>
                    <a:lstStyle/>
                    <a:p>
                      <a:r>
                        <a:rPr lang="en-US" sz="1800">
                          <a:latin typeface="Times New Roman" panose="02020603050405020304" pitchFamily="18" charset="0"/>
                          <a:cs typeface="Times New Roman" panose="02020603050405020304" pitchFamily="18" charset="0"/>
                        </a:rPr>
                        <a:t>Bỏ qua chức năng ShiftRows</a:t>
                      </a:r>
                    </a:p>
                  </a:txBody>
                  <a:tcPr/>
                </a:tc>
                <a:extLst>
                  <a:ext uri="{0D108BD9-81ED-4DB2-BD59-A6C34878D82A}">
                    <a16:rowId xmlns:a16="http://schemas.microsoft.com/office/drawing/2014/main" val="3087998126"/>
                  </a:ext>
                </a:extLst>
              </a:tr>
              <a:tr h="356907">
                <a:tc>
                  <a:txBody>
                    <a:bodyPr/>
                    <a:lstStyle/>
                    <a:p>
                      <a:r>
                        <a:rPr lang="en-US" sz="1800">
                          <a:latin typeface="Times New Roman" panose="02020603050405020304" pitchFamily="18" charset="0"/>
                          <a:cs typeface="Times New Roman" panose="02020603050405020304" pitchFamily="18" charset="0"/>
                        </a:rPr>
                        <a:t>MXC_skip</a:t>
                      </a:r>
                    </a:p>
                  </a:txBody>
                  <a:tcPr/>
                </a:tc>
                <a:tc>
                  <a:txBody>
                    <a:bodyPr/>
                    <a:lstStyle/>
                    <a:p>
                      <a:r>
                        <a:rPr lang="en-US" sz="1800">
                          <a:latin typeface="Times New Roman" panose="02020603050405020304" pitchFamily="18" charset="0"/>
                          <a:cs typeface="Times New Roman" panose="02020603050405020304" pitchFamily="18" charset="0"/>
                        </a:rPr>
                        <a:t>Bỏ qua chức năng MixColumn</a:t>
                      </a:r>
                    </a:p>
                  </a:txBody>
                  <a:tcPr/>
                </a:tc>
                <a:extLst>
                  <a:ext uri="{0D108BD9-81ED-4DB2-BD59-A6C34878D82A}">
                    <a16:rowId xmlns:a16="http://schemas.microsoft.com/office/drawing/2014/main" val="2584764237"/>
                  </a:ext>
                </a:extLst>
              </a:tr>
              <a:tr h="356907">
                <a:tc>
                  <a:txBody>
                    <a:bodyPr/>
                    <a:lstStyle/>
                    <a:p>
                      <a:r>
                        <a:rPr lang="en-US" sz="1800">
                          <a:latin typeface="Times New Roman" panose="02020603050405020304" pitchFamily="18" charset="0"/>
                          <a:cs typeface="Times New Roman" panose="02020603050405020304" pitchFamily="18" charset="0"/>
                        </a:rPr>
                        <a:t>dataOut[127:0]</a:t>
                      </a:r>
                    </a:p>
                  </a:txBody>
                  <a:tcPr/>
                </a:tc>
                <a:tc>
                  <a:txBody>
                    <a:bodyPr/>
                    <a:lstStyle/>
                    <a:p>
                      <a:r>
                        <a:rPr lang="en-US" sz="1800">
                          <a:latin typeface="Times New Roman" panose="02020603050405020304" pitchFamily="18" charset="0"/>
                          <a:cs typeface="Times New Roman" panose="02020603050405020304" pitchFamily="18" charset="0"/>
                        </a:rPr>
                        <a:t>Dữ liệu đã mã hóa</a:t>
                      </a:r>
                    </a:p>
                  </a:txBody>
                  <a:tcPr/>
                </a:tc>
                <a:extLst>
                  <a:ext uri="{0D108BD9-81ED-4DB2-BD59-A6C34878D82A}">
                    <a16:rowId xmlns:a16="http://schemas.microsoft.com/office/drawing/2014/main" val="1779817593"/>
                  </a:ext>
                </a:extLst>
              </a:tr>
            </a:tbl>
          </a:graphicData>
        </a:graphic>
      </p:graphicFrame>
    </p:spTree>
    <p:extLst>
      <p:ext uri="{BB962C8B-B14F-4D97-AF65-F5344CB8AC3E}">
        <p14:creationId xmlns:p14="http://schemas.microsoft.com/office/powerpoint/2010/main" val="170734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a:extLst>
            <a:ext uri="{FF2B5EF4-FFF2-40B4-BE49-F238E27FC236}">
              <a16:creationId xmlns:a16="http://schemas.microsoft.com/office/drawing/2014/main" id="{2D25A4A3-AE33-925E-7F12-2ABC5A064202}"/>
            </a:ext>
          </a:extLst>
        </p:cNvPr>
        <p:cNvGrpSpPr/>
        <p:nvPr/>
      </p:nvGrpSpPr>
      <p:grpSpPr>
        <a:xfrm>
          <a:off x="0" y="0"/>
          <a:ext cx="0" cy="0"/>
          <a:chOff x="0" y="0"/>
          <a:chExt cx="0" cy="0"/>
        </a:xfrm>
      </p:grpSpPr>
      <p:sp>
        <p:nvSpPr>
          <p:cNvPr id="460" name="Google Shape;460;p6">
            <a:extLst>
              <a:ext uri="{FF2B5EF4-FFF2-40B4-BE49-F238E27FC236}">
                <a16:creationId xmlns:a16="http://schemas.microsoft.com/office/drawing/2014/main" id="{1C65AEE9-85C9-C816-022D-8BD47B86462A}"/>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a:t>2.4 KE_related</a:t>
            </a:r>
            <a:endParaRPr sz="4000"/>
          </a:p>
        </p:txBody>
      </p:sp>
      <p:sp>
        <p:nvSpPr>
          <p:cNvPr id="462" name="Google Shape;462;p6">
            <a:extLst>
              <a:ext uri="{FF2B5EF4-FFF2-40B4-BE49-F238E27FC236}">
                <a16:creationId xmlns:a16="http://schemas.microsoft.com/office/drawing/2014/main" id="{A6C53D0F-2F4E-6A89-B696-3D5E5AECA9C1}"/>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3" name="Google Shape;463;p6">
            <a:extLst>
              <a:ext uri="{FF2B5EF4-FFF2-40B4-BE49-F238E27FC236}">
                <a16:creationId xmlns:a16="http://schemas.microsoft.com/office/drawing/2014/main" id="{9608D631-6E96-1897-A224-28C0401759FE}"/>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14</a:t>
            </a:fld>
            <a:endParaRPr/>
          </a:p>
        </p:txBody>
      </p:sp>
      <p:graphicFrame>
        <p:nvGraphicFramePr>
          <p:cNvPr id="5" name="Table 4">
            <a:extLst>
              <a:ext uri="{FF2B5EF4-FFF2-40B4-BE49-F238E27FC236}">
                <a16:creationId xmlns:a16="http://schemas.microsoft.com/office/drawing/2014/main" id="{C6A6475F-647A-1A96-E59E-59DC9C4CAA88}"/>
              </a:ext>
            </a:extLst>
          </p:cNvPr>
          <p:cNvGraphicFramePr>
            <a:graphicFrameLocks noGrp="1"/>
          </p:cNvGraphicFramePr>
          <p:nvPr>
            <p:extLst>
              <p:ext uri="{D42A27DB-BD31-4B8C-83A1-F6EECF244321}">
                <p14:modId xmlns:p14="http://schemas.microsoft.com/office/powerpoint/2010/main" val="4248170365"/>
              </p:ext>
            </p:extLst>
          </p:nvPr>
        </p:nvGraphicFramePr>
        <p:xfrm>
          <a:off x="5591017" y="2320202"/>
          <a:ext cx="5514694" cy="1737360"/>
        </p:xfrm>
        <a:graphic>
          <a:graphicData uri="http://schemas.openxmlformats.org/drawingml/2006/table">
            <a:tbl>
              <a:tblPr firstRow="1" bandRow="1">
                <a:tableStyleId>{E01F437C-324F-423A-BEB3-35828DF35591}</a:tableStyleId>
              </a:tblPr>
              <a:tblGrid>
                <a:gridCol w="2111737">
                  <a:extLst>
                    <a:ext uri="{9D8B030D-6E8A-4147-A177-3AD203B41FA5}">
                      <a16:colId xmlns:a16="http://schemas.microsoft.com/office/drawing/2014/main" val="1662945200"/>
                    </a:ext>
                  </a:extLst>
                </a:gridCol>
                <a:gridCol w="3402957">
                  <a:extLst>
                    <a:ext uri="{9D8B030D-6E8A-4147-A177-3AD203B41FA5}">
                      <a16:colId xmlns:a16="http://schemas.microsoft.com/office/drawing/2014/main" val="1304266338"/>
                    </a:ext>
                  </a:extLst>
                </a:gridCol>
              </a:tblGrid>
              <a:tr h="391631">
                <a:tc>
                  <a:txBody>
                    <a:bodyPr/>
                    <a:lstStyle/>
                    <a:p>
                      <a:r>
                        <a:rPr lang="en-US" sz="1800">
                          <a:latin typeface="Times New Roman" panose="02020603050405020304" pitchFamily="18" charset="0"/>
                          <a:cs typeface="Times New Roman" panose="02020603050405020304" pitchFamily="18" charset="0"/>
                        </a:rPr>
                        <a:t>KE_en</a:t>
                      </a:r>
                    </a:p>
                  </a:txBody>
                  <a:tcPr/>
                </a:tc>
                <a:tc>
                  <a:txBody>
                    <a:bodyPr/>
                    <a:lstStyle/>
                    <a:p>
                      <a:r>
                        <a:rPr lang="en-US" sz="1800">
                          <a:latin typeface="Times New Roman" panose="02020603050405020304" pitchFamily="18" charset="0"/>
                          <a:cs typeface="Times New Roman" panose="02020603050405020304" pitchFamily="18" charset="0"/>
                        </a:rPr>
                        <a:t>Bật lên 1 nếu muốn KE_related hoạt động</a:t>
                      </a:r>
                    </a:p>
                  </a:txBody>
                  <a:tcPr/>
                </a:tc>
                <a:extLst>
                  <a:ext uri="{0D108BD9-81ED-4DB2-BD59-A6C34878D82A}">
                    <a16:rowId xmlns:a16="http://schemas.microsoft.com/office/drawing/2014/main" val="2768080573"/>
                  </a:ext>
                </a:extLst>
              </a:tr>
              <a:tr h="356907">
                <a:tc>
                  <a:txBody>
                    <a:bodyPr/>
                    <a:lstStyle/>
                    <a:p>
                      <a:r>
                        <a:rPr lang="en-US" sz="1800">
                          <a:latin typeface="Times New Roman" panose="02020603050405020304" pitchFamily="18" charset="0"/>
                          <a:cs typeface="Times New Roman" panose="02020603050405020304" pitchFamily="18" charset="0"/>
                        </a:rPr>
                        <a:t>or_key[127:0]</a:t>
                      </a:r>
                    </a:p>
                  </a:txBody>
                  <a:tcPr/>
                </a:tc>
                <a:tc>
                  <a:txBody>
                    <a:bodyPr/>
                    <a:lstStyle/>
                    <a:p>
                      <a:r>
                        <a:rPr lang="en-US" sz="1800">
                          <a:latin typeface="Times New Roman" panose="02020603050405020304" pitchFamily="18" charset="0"/>
                          <a:cs typeface="Times New Roman" panose="02020603050405020304" pitchFamily="18" charset="0"/>
                        </a:rPr>
                        <a:t>Khóa ban đầu</a:t>
                      </a:r>
                    </a:p>
                  </a:txBody>
                  <a:tcPr/>
                </a:tc>
                <a:extLst>
                  <a:ext uri="{0D108BD9-81ED-4DB2-BD59-A6C34878D82A}">
                    <a16:rowId xmlns:a16="http://schemas.microsoft.com/office/drawing/2014/main" val="3087998126"/>
                  </a:ext>
                </a:extLst>
              </a:tr>
              <a:tr h="356907">
                <a:tc>
                  <a:txBody>
                    <a:bodyPr/>
                    <a:lstStyle/>
                    <a:p>
                      <a:r>
                        <a:rPr lang="en-US" sz="1800">
                          <a:latin typeface="Times New Roman" panose="02020603050405020304" pitchFamily="18" charset="0"/>
                          <a:cs typeface="Times New Roman" panose="02020603050405020304" pitchFamily="18" charset="0"/>
                        </a:rPr>
                        <a:t>round_numb[3:0]</a:t>
                      </a:r>
                    </a:p>
                  </a:txBody>
                  <a:tcPr/>
                </a:tc>
                <a:tc>
                  <a:txBody>
                    <a:bodyPr/>
                    <a:lstStyle/>
                    <a:p>
                      <a:r>
                        <a:rPr lang="en-US" sz="1800">
                          <a:latin typeface="Times New Roman" panose="02020603050405020304" pitchFamily="18" charset="0"/>
                          <a:cs typeface="Times New Roman" panose="02020603050405020304" pitchFamily="18" charset="0"/>
                        </a:rPr>
                        <a:t>Round hiện tại</a:t>
                      </a:r>
                    </a:p>
                  </a:txBody>
                  <a:tcPr/>
                </a:tc>
                <a:extLst>
                  <a:ext uri="{0D108BD9-81ED-4DB2-BD59-A6C34878D82A}">
                    <a16:rowId xmlns:a16="http://schemas.microsoft.com/office/drawing/2014/main" val="2584764237"/>
                  </a:ext>
                </a:extLst>
              </a:tr>
              <a:tr h="356907">
                <a:tc>
                  <a:txBody>
                    <a:bodyPr/>
                    <a:lstStyle/>
                    <a:p>
                      <a:r>
                        <a:rPr lang="en-US" sz="1800">
                          <a:latin typeface="Times New Roman" panose="02020603050405020304" pitchFamily="18" charset="0"/>
                          <a:cs typeface="Times New Roman" panose="02020603050405020304" pitchFamily="18" charset="0"/>
                        </a:rPr>
                        <a:t>keyRound[127:0]</a:t>
                      </a:r>
                    </a:p>
                  </a:txBody>
                  <a:tcPr/>
                </a:tc>
                <a:tc>
                  <a:txBody>
                    <a:bodyPr/>
                    <a:lstStyle/>
                    <a:p>
                      <a:r>
                        <a:rPr lang="en-US" sz="1800">
                          <a:latin typeface="Times New Roman" panose="02020603050405020304" pitchFamily="18" charset="0"/>
                          <a:cs typeface="Times New Roman" panose="02020603050405020304" pitchFamily="18" charset="0"/>
                        </a:rPr>
                        <a:t>Key sinh ra ở mỗi round</a:t>
                      </a:r>
                    </a:p>
                  </a:txBody>
                  <a:tcPr/>
                </a:tc>
                <a:extLst>
                  <a:ext uri="{0D108BD9-81ED-4DB2-BD59-A6C34878D82A}">
                    <a16:rowId xmlns:a16="http://schemas.microsoft.com/office/drawing/2014/main" val="1779817593"/>
                  </a:ext>
                </a:extLst>
              </a:tr>
            </a:tbl>
          </a:graphicData>
        </a:graphic>
      </p:graphicFrame>
      <p:pic>
        <p:nvPicPr>
          <p:cNvPr id="6" name="Picture 5">
            <a:extLst>
              <a:ext uri="{FF2B5EF4-FFF2-40B4-BE49-F238E27FC236}">
                <a16:creationId xmlns:a16="http://schemas.microsoft.com/office/drawing/2014/main" id="{36F1C18E-2D09-F0E9-CE7C-6052E45F506A}"/>
              </a:ext>
            </a:extLst>
          </p:cNvPr>
          <p:cNvPicPr>
            <a:picLocks noChangeAspect="1"/>
          </p:cNvPicPr>
          <p:nvPr/>
        </p:nvPicPr>
        <p:blipFill>
          <a:blip r:embed="rId3"/>
          <a:stretch>
            <a:fillRect/>
          </a:stretch>
        </p:blipFill>
        <p:spPr>
          <a:xfrm>
            <a:off x="403547" y="2320202"/>
            <a:ext cx="4964801" cy="2005201"/>
          </a:xfrm>
          <a:prstGeom prst="rect">
            <a:avLst/>
          </a:prstGeom>
        </p:spPr>
      </p:pic>
    </p:spTree>
    <p:extLst>
      <p:ext uri="{BB962C8B-B14F-4D97-AF65-F5344CB8AC3E}">
        <p14:creationId xmlns:p14="http://schemas.microsoft.com/office/powerpoint/2010/main" val="183244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8"/>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70" name="Google Shape;470;p8"/>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15</a:t>
            </a:fld>
            <a:endParaRPr/>
          </a:p>
        </p:txBody>
      </p:sp>
      <p:sp>
        <p:nvSpPr>
          <p:cNvPr id="471" name="Google Shape;471;p8"/>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MÔ PHỎNG</a:t>
            </a:r>
            <a:endParaRPr/>
          </a:p>
        </p:txBody>
      </p:sp>
      <p:sp>
        <p:nvSpPr>
          <p:cNvPr id="473" name="Google Shape;473;p8"/>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9"/>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 1 Mô phỏng KeyExpansion</a:t>
            </a:r>
            <a:endParaRPr/>
          </a:p>
        </p:txBody>
      </p:sp>
      <p:sp>
        <p:nvSpPr>
          <p:cNvPr id="479" name="Google Shape;479;p9"/>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0" name="Google Shape;480;p9"/>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16</a:t>
            </a:fld>
            <a:endParaRPr/>
          </a:p>
        </p:txBody>
      </p:sp>
      <p:pic>
        <p:nvPicPr>
          <p:cNvPr id="3" name="Picture 2">
            <a:extLst>
              <a:ext uri="{FF2B5EF4-FFF2-40B4-BE49-F238E27FC236}">
                <a16:creationId xmlns:a16="http://schemas.microsoft.com/office/drawing/2014/main" id="{F1691FDC-7221-6598-F8A5-60F79A5000C0}"/>
              </a:ext>
            </a:extLst>
          </p:cNvPr>
          <p:cNvPicPr>
            <a:picLocks noChangeAspect="1"/>
          </p:cNvPicPr>
          <p:nvPr/>
        </p:nvPicPr>
        <p:blipFill>
          <a:blip r:embed="rId3"/>
          <a:stretch>
            <a:fillRect/>
          </a:stretch>
        </p:blipFill>
        <p:spPr>
          <a:xfrm>
            <a:off x="519469" y="2103179"/>
            <a:ext cx="10307488" cy="22386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7">
          <a:extLst>
            <a:ext uri="{FF2B5EF4-FFF2-40B4-BE49-F238E27FC236}">
              <a16:creationId xmlns:a16="http://schemas.microsoft.com/office/drawing/2014/main" id="{B11BF7C4-D509-2F40-D05E-5E025E137AEC}"/>
            </a:ext>
          </a:extLst>
        </p:cNvPr>
        <p:cNvGrpSpPr/>
        <p:nvPr/>
      </p:nvGrpSpPr>
      <p:grpSpPr>
        <a:xfrm>
          <a:off x="0" y="0"/>
          <a:ext cx="0" cy="0"/>
          <a:chOff x="0" y="0"/>
          <a:chExt cx="0" cy="0"/>
        </a:xfrm>
      </p:grpSpPr>
      <p:sp>
        <p:nvSpPr>
          <p:cNvPr id="478" name="Google Shape;478;p9">
            <a:extLst>
              <a:ext uri="{FF2B5EF4-FFF2-40B4-BE49-F238E27FC236}">
                <a16:creationId xmlns:a16="http://schemas.microsoft.com/office/drawing/2014/main" id="{70AD838B-B2D2-7645-08D0-01348385E76E}"/>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 1 Mô phỏng KeyExpansion</a:t>
            </a:r>
            <a:endParaRPr/>
          </a:p>
        </p:txBody>
      </p:sp>
      <p:sp>
        <p:nvSpPr>
          <p:cNvPr id="479" name="Google Shape;479;p9">
            <a:extLst>
              <a:ext uri="{FF2B5EF4-FFF2-40B4-BE49-F238E27FC236}">
                <a16:creationId xmlns:a16="http://schemas.microsoft.com/office/drawing/2014/main" id="{7F33C571-B591-7FD1-D9EF-85C47496C2AE}"/>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0" name="Google Shape;480;p9">
            <a:extLst>
              <a:ext uri="{FF2B5EF4-FFF2-40B4-BE49-F238E27FC236}">
                <a16:creationId xmlns:a16="http://schemas.microsoft.com/office/drawing/2014/main" id="{0E692C8C-A863-997D-AECD-3F183CE7B82A}"/>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17</a:t>
            </a:fld>
            <a:endParaRPr/>
          </a:p>
        </p:txBody>
      </p:sp>
      <p:sp>
        <p:nvSpPr>
          <p:cNvPr id="2" name="TextBox 1">
            <a:extLst>
              <a:ext uri="{FF2B5EF4-FFF2-40B4-BE49-F238E27FC236}">
                <a16:creationId xmlns:a16="http://schemas.microsoft.com/office/drawing/2014/main" id="{A71B5E4E-2A6B-4587-7A96-1C7F9E995D7D}"/>
              </a:ext>
            </a:extLst>
          </p:cNvPr>
          <p:cNvSpPr txBox="1"/>
          <p:nvPr/>
        </p:nvSpPr>
        <p:spPr>
          <a:xfrm>
            <a:off x="511277" y="2172929"/>
            <a:ext cx="10980000" cy="378565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Khóa ban đầu: 000102030405060708090a0b0c0d0e0f</a:t>
            </a:r>
          </a:p>
          <a:p>
            <a:r>
              <a:rPr lang="en-US" sz="2000">
                <a:latin typeface="Times New Roman" panose="02020603050405020304" pitchFamily="18" charset="0"/>
                <a:cs typeface="Times New Roman" panose="02020603050405020304" pitchFamily="18" charset="0"/>
              </a:rPr>
              <a:t>Các khóa sinh ra ở các round theo lí thuyết:</a:t>
            </a:r>
          </a:p>
          <a:p>
            <a:pPr marL="285750" indent="-285750">
              <a:buFontTx/>
              <a:buChar char="-"/>
            </a:pPr>
            <a:r>
              <a:rPr lang="en-US" sz="2000">
                <a:latin typeface="Times New Roman" panose="02020603050405020304" pitchFamily="18" charset="0"/>
                <a:cs typeface="Times New Roman" panose="02020603050405020304" pitchFamily="18" charset="0"/>
              </a:rPr>
              <a:t>Round 1: D6AA74FDD2AF72FADAA678F1D6AB76FE</a:t>
            </a:r>
          </a:p>
          <a:p>
            <a:pPr marL="285750" indent="-285750">
              <a:buFontTx/>
              <a:buChar char="-"/>
            </a:pPr>
            <a:r>
              <a:rPr lang="en-US" sz="2000">
                <a:latin typeface="Times New Roman" panose="02020603050405020304" pitchFamily="18" charset="0"/>
                <a:cs typeface="Times New Roman" panose="02020603050405020304" pitchFamily="18" charset="0"/>
              </a:rPr>
              <a:t>Round 2: B692CF0B643DBDF1BE9BC5006830B3FE</a:t>
            </a:r>
          </a:p>
          <a:p>
            <a:pPr marL="285750" indent="-285750">
              <a:buFontTx/>
              <a:buChar char="-"/>
            </a:pPr>
            <a:r>
              <a:rPr lang="en-US" sz="2000">
                <a:latin typeface="Times New Roman" panose="02020603050405020304" pitchFamily="18" charset="0"/>
                <a:cs typeface="Times New Roman" panose="02020603050405020304" pitchFamily="18" charset="0"/>
              </a:rPr>
              <a:t>Round 3: B6FF744ED2C2C9BF6C590CBF0469BF41</a:t>
            </a:r>
          </a:p>
          <a:p>
            <a:pPr marL="285750" indent="-285750">
              <a:buFontTx/>
              <a:buChar char="-"/>
            </a:pPr>
            <a:r>
              <a:rPr lang="en-US" sz="2000">
                <a:latin typeface="Times New Roman" panose="02020603050405020304" pitchFamily="18" charset="0"/>
                <a:cs typeface="Times New Roman" panose="02020603050405020304" pitchFamily="18" charset="0"/>
              </a:rPr>
              <a:t>Round 4: 47F7F7BC95353E03F96C32BCFD058DFD</a:t>
            </a:r>
          </a:p>
          <a:p>
            <a:pPr marL="285750" indent="-285750">
              <a:buFontTx/>
              <a:buChar char="-"/>
            </a:pPr>
            <a:r>
              <a:rPr lang="en-US" sz="2000">
                <a:latin typeface="Times New Roman" panose="02020603050405020304" pitchFamily="18" charset="0"/>
                <a:cs typeface="Times New Roman" panose="02020603050405020304" pitchFamily="18" charset="0"/>
              </a:rPr>
              <a:t>Round 5: 3CAAA3E8A99F9DEB50F3AF57ADF622AA</a:t>
            </a:r>
          </a:p>
          <a:p>
            <a:pPr marL="285750" indent="-285750">
              <a:buFontTx/>
              <a:buChar char="-"/>
            </a:pPr>
            <a:r>
              <a:rPr lang="en-US" sz="2000">
                <a:latin typeface="Times New Roman" panose="02020603050405020304" pitchFamily="18" charset="0"/>
                <a:cs typeface="Times New Roman" panose="02020603050405020304" pitchFamily="18" charset="0"/>
              </a:rPr>
              <a:t>Round 6: 5E390F7DF7A69296A7553DC10AA31F6B</a:t>
            </a:r>
          </a:p>
          <a:p>
            <a:pPr marL="285750" indent="-285750">
              <a:buFontTx/>
              <a:buChar char="-"/>
            </a:pPr>
            <a:r>
              <a:rPr lang="en-US" sz="2000">
                <a:latin typeface="Times New Roman" panose="02020603050405020304" pitchFamily="18" charset="0"/>
                <a:cs typeface="Times New Roman" panose="02020603050405020304" pitchFamily="18" charset="0"/>
              </a:rPr>
              <a:t>Round 7: 14F9701AE35FE28C440ADF4D4EA9C026</a:t>
            </a:r>
          </a:p>
          <a:p>
            <a:pPr marL="285750" indent="-285750">
              <a:buFontTx/>
              <a:buChar char="-"/>
            </a:pPr>
            <a:r>
              <a:rPr lang="en-US" sz="2000">
                <a:latin typeface="Times New Roman" panose="02020603050405020304" pitchFamily="18" charset="0"/>
                <a:cs typeface="Times New Roman" panose="02020603050405020304" pitchFamily="18" charset="0"/>
              </a:rPr>
              <a:t>Round 8: 47438735A41C65B9E016BAF4AEBF7AD2</a:t>
            </a:r>
          </a:p>
          <a:p>
            <a:pPr marL="285750" indent="-285750">
              <a:buFontTx/>
              <a:buChar char="-"/>
            </a:pPr>
            <a:r>
              <a:rPr lang="en-US" sz="2000">
                <a:latin typeface="Times New Roman" panose="02020603050405020304" pitchFamily="18" charset="0"/>
                <a:cs typeface="Times New Roman" panose="02020603050405020304" pitchFamily="18" charset="0"/>
              </a:rPr>
              <a:t>Round 9: 549932D1F08557681093ED9CBE2C974E</a:t>
            </a:r>
          </a:p>
          <a:p>
            <a:pPr marL="285750" indent="-285750">
              <a:buFontTx/>
              <a:buChar char="-"/>
            </a:pPr>
            <a:r>
              <a:rPr lang="en-US" sz="2000">
                <a:latin typeface="Times New Roman" panose="02020603050405020304" pitchFamily="18" charset="0"/>
                <a:cs typeface="Times New Roman" panose="02020603050405020304" pitchFamily="18" charset="0"/>
              </a:rPr>
              <a:t>Round 10: 13111D7FE3944A17F307A78B4D2B30C5</a:t>
            </a:r>
          </a:p>
        </p:txBody>
      </p:sp>
    </p:spTree>
    <p:extLst>
      <p:ext uri="{BB962C8B-B14F-4D97-AF65-F5344CB8AC3E}">
        <p14:creationId xmlns:p14="http://schemas.microsoft.com/office/powerpoint/2010/main" val="290075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7">
          <a:extLst>
            <a:ext uri="{FF2B5EF4-FFF2-40B4-BE49-F238E27FC236}">
              <a16:creationId xmlns:a16="http://schemas.microsoft.com/office/drawing/2014/main" id="{5C31E134-5D32-D85E-926D-5419290CA367}"/>
            </a:ext>
          </a:extLst>
        </p:cNvPr>
        <p:cNvGrpSpPr/>
        <p:nvPr/>
      </p:nvGrpSpPr>
      <p:grpSpPr>
        <a:xfrm>
          <a:off x="0" y="0"/>
          <a:ext cx="0" cy="0"/>
          <a:chOff x="0" y="0"/>
          <a:chExt cx="0" cy="0"/>
        </a:xfrm>
      </p:grpSpPr>
      <p:sp>
        <p:nvSpPr>
          <p:cNvPr id="478" name="Google Shape;478;p9">
            <a:extLst>
              <a:ext uri="{FF2B5EF4-FFF2-40B4-BE49-F238E27FC236}">
                <a16:creationId xmlns:a16="http://schemas.microsoft.com/office/drawing/2014/main" id="{3CDB3B54-4F5C-1BA4-3706-A343F696C61B}"/>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3.1 Mô phỏng KeyExpansion</a:t>
            </a:r>
            <a:endParaRPr/>
          </a:p>
        </p:txBody>
      </p:sp>
      <p:sp>
        <p:nvSpPr>
          <p:cNvPr id="479" name="Google Shape;479;p9">
            <a:extLst>
              <a:ext uri="{FF2B5EF4-FFF2-40B4-BE49-F238E27FC236}">
                <a16:creationId xmlns:a16="http://schemas.microsoft.com/office/drawing/2014/main" id="{5E6AA71E-A5E1-F8EB-FBDE-A2F9340A1F86}"/>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0" name="Google Shape;480;p9">
            <a:extLst>
              <a:ext uri="{FF2B5EF4-FFF2-40B4-BE49-F238E27FC236}">
                <a16:creationId xmlns:a16="http://schemas.microsoft.com/office/drawing/2014/main" id="{EB55B98E-E71C-2AE2-F30F-D669FE5CDA72}"/>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18</a:t>
            </a:fld>
            <a:endParaRPr/>
          </a:p>
        </p:txBody>
      </p:sp>
      <p:pic>
        <p:nvPicPr>
          <p:cNvPr id="5" name="Picture 4">
            <a:extLst>
              <a:ext uri="{FF2B5EF4-FFF2-40B4-BE49-F238E27FC236}">
                <a16:creationId xmlns:a16="http://schemas.microsoft.com/office/drawing/2014/main" id="{1025A1EA-0B97-ED49-8DF0-D5319EC70F5F}"/>
              </a:ext>
            </a:extLst>
          </p:cNvPr>
          <p:cNvPicPr>
            <a:picLocks noChangeAspect="1"/>
          </p:cNvPicPr>
          <p:nvPr/>
        </p:nvPicPr>
        <p:blipFill>
          <a:blip r:embed="rId3"/>
          <a:stretch>
            <a:fillRect/>
          </a:stretch>
        </p:blipFill>
        <p:spPr>
          <a:xfrm>
            <a:off x="278013" y="2052078"/>
            <a:ext cx="11056502" cy="890663"/>
          </a:xfrm>
          <a:prstGeom prst="rect">
            <a:avLst/>
          </a:prstGeom>
        </p:spPr>
      </p:pic>
      <p:pic>
        <p:nvPicPr>
          <p:cNvPr id="7" name="Picture 6">
            <a:extLst>
              <a:ext uri="{FF2B5EF4-FFF2-40B4-BE49-F238E27FC236}">
                <a16:creationId xmlns:a16="http://schemas.microsoft.com/office/drawing/2014/main" id="{CB349AFE-EBA9-0711-E6A0-F6D2EC1F3719}"/>
              </a:ext>
            </a:extLst>
          </p:cNvPr>
          <p:cNvPicPr>
            <a:picLocks noChangeAspect="1"/>
          </p:cNvPicPr>
          <p:nvPr/>
        </p:nvPicPr>
        <p:blipFill>
          <a:blip r:embed="rId4"/>
          <a:stretch>
            <a:fillRect/>
          </a:stretch>
        </p:blipFill>
        <p:spPr>
          <a:xfrm>
            <a:off x="278013" y="3067389"/>
            <a:ext cx="11056502" cy="779494"/>
          </a:xfrm>
          <a:prstGeom prst="rect">
            <a:avLst/>
          </a:prstGeom>
        </p:spPr>
      </p:pic>
      <p:pic>
        <p:nvPicPr>
          <p:cNvPr id="9" name="Picture 8">
            <a:extLst>
              <a:ext uri="{FF2B5EF4-FFF2-40B4-BE49-F238E27FC236}">
                <a16:creationId xmlns:a16="http://schemas.microsoft.com/office/drawing/2014/main" id="{F917F655-F269-C6B9-4807-62465D8E1B05}"/>
              </a:ext>
            </a:extLst>
          </p:cNvPr>
          <p:cNvPicPr>
            <a:picLocks noChangeAspect="1"/>
          </p:cNvPicPr>
          <p:nvPr/>
        </p:nvPicPr>
        <p:blipFill>
          <a:blip r:embed="rId5"/>
          <a:stretch>
            <a:fillRect/>
          </a:stretch>
        </p:blipFill>
        <p:spPr>
          <a:xfrm>
            <a:off x="278012" y="3846883"/>
            <a:ext cx="11015551" cy="890663"/>
          </a:xfrm>
          <a:prstGeom prst="rect">
            <a:avLst/>
          </a:prstGeom>
        </p:spPr>
      </p:pic>
    </p:spTree>
    <p:extLst>
      <p:ext uri="{BB962C8B-B14F-4D97-AF65-F5344CB8AC3E}">
        <p14:creationId xmlns:p14="http://schemas.microsoft.com/office/powerpoint/2010/main" val="403426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a:extLst>
            <a:ext uri="{FF2B5EF4-FFF2-40B4-BE49-F238E27FC236}">
              <a16:creationId xmlns:a16="http://schemas.microsoft.com/office/drawing/2014/main" id="{F6481E7F-1B67-83B4-BFEF-328F65AB4272}"/>
            </a:ext>
          </a:extLst>
        </p:cNvPr>
        <p:cNvGrpSpPr/>
        <p:nvPr/>
      </p:nvGrpSpPr>
      <p:grpSpPr>
        <a:xfrm>
          <a:off x="0" y="0"/>
          <a:ext cx="0" cy="0"/>
          <a:chOff x="0" y="0"/>
          <a:chExt cx="0" cy="0"/>
        </a:xfrm>
      </p:grpSpPr>
      <p:sp>
        <p:nvSpPr>
          <p:cNvPr id="478" name="Google Shape;478;p9">
            <a:extLst>
              <a:ext uri="{FF2B5EF4-FFF2-40B4-BE49-F238E27FC236}">
                <a16:creationId xmlns:a16="http://schemas.microsoft.com/office/drawing/2014/main" id="{130BD1B8-DAB1-2EF7-B81A-0E62463C653C}"/>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 2 Mô phỏng AES core</a:t>
            </a:r>
            <a:endParaRPr/>
          </a:p>
        </p:txBody>
      </p:sp>
      <p:sp>
        <p:nvSpPr>
          <p:cNvPr id="479" name="Google Shape;479;p9">
            <a:extLst>
              <a:ext uri="{FF2B5EF4-FFF2-40B4-BE49-F238E27FC236}">
                <a16:creationId xmlns:a16="http://schemas.microsoft.com/office/drawing/2014/main" id="{CE1F1293-0EDC-9D91-D216-44F592693034}"/>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0" name="Google Shape;480;p9">
            <a:extLst>
              <a:ext uri="{FF2B5EF4-FFF2-40B4-BE49-F238E27FC236}">
                <a16:creationId xmlns:a16="http://schemas.microsoft.com/office/drawing/2014/main" id="{ADA24302-4076-044B-17AB-BF3959B218DB}"/>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19</a:t>
            </a:fld>
            <a:endParaRPr/>
          </a:p>
        </p:txBody>
      </p:sp>
      <p:sp>
        <p:nvSpPr>
          <p:cNvPr id="2" name="TextBox 1">
            <a:extLst>
              <a:ext uri="{FF2B5EF4-FFF2-40B4-BE49-F238E27FC236}">
                <a16:creationId xmlns:a16="http://schemas.microsoft.com/office/drawing/2014/main" id="{1C5A78F4-E7D6-CDA4-06E9-D17C9ED08C41}"/>
              </a:ext>
            </a:extLst>
          </p:cNvPr>
          <p:cNvSpPr txBox="1"/>
          <p:nvPr/>
        </p:nvSpPr>
        <p:spPr>
          <a:xfrm>
            <a:off x="511277" y="2172929"/>
            <a:ext cx="6371304"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Test case :</a:t>
            </a:r>
          </a:p>
          <a:p>
            <a:pPr marL="342900" indent="-342900">
              <a:buFontTx/>
              <a:buChar char="-"/>
            </a:pPr>
            <a:r>
              <a:rPr lang="en-US" sz="2000">
                <a:latin typeface="Times New Roman" panose="02020603050405020304" pitchFamily="18" charset="0"/>
                <a:cs typeface="Times New Roman" panose="02020603050405020304" pitchFamily="18" charset="0"/>
              </a:rPr>
              <a:t>Data: 0x00112233445566778899AABBCCDDEEFF</a:t>
            </a:r>
          </a:p>
          <a:p>
            <a:pPr marL="342900" indent="-342900">
              <a:buFontTx/>
              <a:buChar char="-"/>
            </a:pPr>
            <a:r>
              <a:rPr lang="en-US" sz="2000">
                <a:latin typeface="Times New Roman" panose="02020603050405020304" pitchFamily="18" charset="0"/>
                <a:cs typeface="Times New Roman" panose="02020603050405020304" pitchFamily="18" charset="0"/>
              </a:rPr>
              <a:t>Key: 0x000102030405060708090A0B0C0D0E0F</a:t>
            </a:r>
          </a:p>
          <a:p>
            <a:pPr marL="342900" indent="-342900">
              <a:buFontTx/>
              <a:buChar char="-"/>
            </a:pPr>
            <a:r>
              <a:rPr lang="en-US" sz="2000">
                <a:latin typeface="Times New Roman" panose="02020603050405020304" pitchFamily="18" charset="0"/>
                <a:cs typeface="Times New Roman" panose="02020603050405020304" pitchFamily="18" charset="0"/>
              </a:rPr>
              <a:t>Output: 0x69C4E0D86A7B0430D8CDB78070B4C55A</a:t>
            </a:r>
          </a:p>
        </p:txBody>
      </p:sp>
      <p:pic>
        <p:nvPicPr>
          <p:cNvPr id="4" name="Picture 3">
            <a:extLst>
              <a:ext uri="{FF2B5EF4-FFF2-40B4-BE49-F238E27FC236}">
                <a16:creationId xmlns:a16="http://schemas.microsoft.com/office/drawing/2014/main" id="{49A98487-0648-F609-C58B-0E22736EA6B3}"/>
              </a:ext>
            </a:extLst>
          </p:cNvPr>
          <p:cNvPicPr>
            <a:picLocks noChangeAspect="1"/>
          </p:cNvPicPr>
          <p:nvPr/>
        </p:nvPicPr>
        <p:blipFill>
          <a:blip r:embed="rId3"/>
          <a:stretch>
            <a:fillRect/>
          </a:stretch>
        </p:blipFill>
        <p:spPr>
          <a:xfrm>
            <a:off x="6882581" y="1356196"/>
            <a:ext cx="4471030" cy="4145607"/>
          </a:xfrm>
          <a:prstGeom prst="rect">
            <a:avLst/>
          </a:prstGeom>
        </p:spPr>
      </p:pic>
    </p:spTree>
    <p:extLst>
      <p:ext uri="{BB962C8B-B14F-4D97-AF65-F5344CB8AC3E}">
        <p14:creationId xmlns:p14="http://schemas.microsoft.com/office/powerpoint/2010/main" val="145288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Nội dung báo cáo</a:t>
            </a:r>
            <a:endParaRPr/>
          </a:p>
        </p:txBody>
      </p:sp>
      <p:sp>
        <p:nvSpPr>
          <p:cNvPr id="304" name="Google Shape;304;p2"/>
          <p:cNvSpPr txBox="1">
            <a:spLocks noGrp="1"/>
          </p:cNvSpPr>
          <p:nvPr>
            <p:ph type="ftr" idx="11"/>
          </p:nvPr>
        </p:nvSpPr>
        <p:spPr>
          <a:xfrm rot="-5400000">
            <a:off x="9932860" y="3850428"/>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p>
        </p:txBody>
      </p:sp>
      <p:sp>
        <p:nvSpPr>
          <p:cNvPr id="305" name="Google Shape;305;p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grpSp>
        <p:nvGrpSpPr>
          <p:cNvPr id="306" name="Google Shape;306;p2"/>
          <p:cNvGrpSpPr/>
          <p:nvPr/>
        </p:nvGrpSpPr>
        <p:grpSpPr>
          <a:xfrm>
            <a:off x="1033161" y="1839308"/>
            <a:ext cx="7770177" cy="948373"/>
            <a:chOff x="1033164" y="2094865"/>
            <a:chExt cx="7770177" cy="948373"/>
          </a:xfrm>
        </p:grpSpPr>
        <p:sp>
          <p:nvSpPr>
            <p:cNvPr id="307" name="Google Shape;307;p2"/>
            <p:cNvSpPr/>
            <p:nvPr/>
          </p:nvSpPr>
          <p:spPr>
            <a:xfrm>
              <a:off x="1033164" y="2094865"/>
              <a:ext cx="7770177" cy="948373"/>
            </a:xfrm>
            <a:prstGeom prst="roundRect">
              <a:avLst>
                <a:gd name="adj" fmla="val 6767"/>
              </a:avLst>
            </a:prstGeom>
            <a:solidFill>
              <a:schemeClr val="lt1"/>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308" name="Google Shape;308;p2"/>
            <p:cNvSpPr/>
            <p:nvPr/>
          </p:nvSpPr>
          <p:spPr>
            <a:xfrm>
              <a:off x="1193006" y="2265441"/>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309" name="Google Shape;309;p2"/>
            <p:cNvSpPr txBox="1"/>
            <p:nvPr/>
          </p:nvSpPr>
          <p:spPr>
            <a:xfrm>
              <a:off x="1862399" y="2338218"/>
              <a:ext cx="6940941"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chemeClr val="dk1"/>
                  </a:solidFill>
                  <a:latin typeface="Arial"/>
                  <a:ea typeface="Arial"/>
                  <a:cs typeface="Arial"/>
                  <a:sym typeface="Arial"/>
                </a:rPr>
                <a:t>Tổng</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quan</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về</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thuật</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toán</a:t>
              </a:r>
              <a:r>
                <a:rPr lang="en-US" sz="2400" b="0" i="0" u="none" strike="noStrike" cap="none" dirty="0">
                  <a:solidFill>
                    <a:schemeClr val="dk1"/>
                  </a:solidFill>
                  <a:latin typeface="Arial"/>
                  <a:ea typeface="Arial"/>
                  <a:cs typeface="Arial"/>
                  <a:sym typeface="Arial"/>
                </a:rPr>
                <a:t> SHA-256</a:t>
              </a:r>
              <a:endParaRPr sz="2400" b="0" i="0" u="none" strike="noStrike" cap="none" dirty="0">
                <a:solidFill>
                  <a:schemeClr val="dk1"/>
                </a:solidFill>
                <a:latin typeface="Arial"/>
                <a:ea typeface="Arial"/>
                <a:cs typeface="Arial"/>
                <a:sym typeface="Arial"/>
              </a:endParaRPr>
            </a:p>
          </p:txBody>
        </p:sp>
      </p:grpSp>
      <p:grpSp>
        <p:nvGrpSpPr>
          <p:cNvPr id="310" name="Google Shape;310;p2"/>
          <p:cNvGrpSpPr/>
          <p:nvPr/>
        </p:nvGrpSpPr>
        <p:grpSpPr>
          <a:xfrm>
            <a:off x="1033161" y="2772637"/>
            <a:ext cx="7770177" cy="948373"/>
            <a:chOff x="1033164" y="3239499"/>
            <a:chExt cx="7770177" cy="948373"/>
          </a:xfrm>
        </p:grpSpPr>
        <p:sp>
          <p:nvSpPr>
            <p:cNvPr id="311" name="Google Shape;311;p2"/>
            <p:cNvSpPr/>
            <p:nvPr/>
          </p:nvSpPr>
          <p:spPr>
            <a:xfrm>
              <a:off x="1033164" y="3239499"/>
              <a:ext cx="7770177" cy="948373"/>
            </a:xfrm>
            <a:prstGeom prst="roundRect">
              <a:avLst>
                <a:gd name="adj" fmla="val 6767"/>
              </a:avLst>
            </a:prstGeom>
            <a:solidFill>
              <a:srgbClr val="017058"/>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Arial"/>
                <a:ea typeface="Arial"/>
                <a:cs typeface="Arial"/>
                <a:sym typeface="Arial"/>
              </a:endParaRPr>
            </a:p>
          </p:txBody>
        </p:sp>
        <p:sp>
          <p:nvSpPr>
            <p:cNvPr id="312" name="Google Shape;312;p2"/>
            <p:cNvSpPr/>
            <p:nvPr/>
          </p:nvSpPr>
          <p:spPr>
            <a:xfrm>
              <a:off x="1193005" y="3410075"/>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13" name="Google Shape;313;p2"/>
            <p:cNvSpPr txBox="1"/>
            <p:nvPr/>
          </p:nvSpPr>
          <p:spPr>
            <a:xfrm>
              <a:off x="1862399" y="3482851"/>
              <a:ext cx="6609248"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chemeClr val="lt1"/>
                  </a:solidFill>
                  <a:latin typeface="Arial"/>
                  <a:ea typeface="Arial"/>
                  <a:cs typeface="Arial"/>
                  <a:sym typeface="Arial"/>
                </a:rPr>
                <a:t>Thiết</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kế</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phần</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cứng</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đề</a:t>
              </a:r>
              <a:r>
                <a:rPr lang="en-US" sz="2400" b="0" i="0" u="none" strike="noStrike" cap="none" dirty="0">
                  <a:solidFill>
                    <a:schemeClr val="lt1"/>
                  </a:solidFill>
                  <a:latin typeface="Arial"/>
                  <a:ea typeface="Arial"/>
                  <a:cs typeface="Arial"/>
                  <a:sym typeface="Arial"/>
                </a:rPr>
                <a:t> </a:t>
              </a:r>
              <a:r>
                <a:rPr lang="en-US" sz="2400" b="0" i="0" u="none" strike="noStrike" cap="none" dirty="0" err="1">
                  <a:solidFill>
                    <a:schemeClr val="lt1"/>
                  </a:solidFill>
                  <a:latin typeface="Arial"/>
                  <a:ea typeface="Arial"/>
                  <a:cs typeface="Arial"/>
                  <a:sym typeface="Arial"/>
                </a:rPr>
                <a:t>xuất</a:t>
              </a:r>
              <a:endParaRPr sz="2400" b="0" i="0" u="none" strike="noStrike" cap="none" dirty="0">
                <a:solidFill>
                  <a:schemeClr val="lt1"/>
                </a:solidFill>
                <a:latin typeface="Arial"/>
                <a:ea typeface="Arial"/>
                <a:cs typeface="Arial"/>
                <a:sym typeface="Arial"/>
              </a:endParaRPr>
            </a:p>
          </p:txBody>
        </p:sp>
      </p:grpSp>
      <p:grpSp>
        <p:nvGrpSpPr>
          <p:cNvPr id="314" name="Google Shape;314;p2"/>
          <p:cNvGrpSpPr/>
          <p:nvPr/>
        </p:nvGrpSpPr>
        <p:grpSpPr>
          <a:xfrm>
            <a:off x="1033161" y="3740896"/>
            <a:ext cx="7770177" cy="948373"/>
            <a:chOff x="1033164" y="4431224"/>
            <a:chExt cx="7770177" cy="948373"/>
          </a:xfrm>
        </p:grpSpPr>
        <p:sp>
          <p:nvSpPr>
            <p:cNvPr id="315" name="Google Shape;315;p2"/>
            <p:cNvSpPr/>
            <p:nvPr/>
          </p:nvSpPr>
          <p:spPr>
            <a:xfrm>
              <a:off x="1033164" y="4431224"/>
              <a:ext cx="7770177" cy="948373"/>
            </a:xfrm>
            <a:prstGeom prst="roundRect">
              <a:avLst>
                <a:gd name="adj" fmla="val 6767"/>
              </a:avLst>
            </a:prstGeom>
            <a:solidFill>
              <a:schemeClr val="lt1"/>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316" name="Google Shape;316;p2"/>
            <p:cNvSpPr/>
            <p:nvPr/>
          </p:nvSpPr>
          <p:spPr>
            <a:xfrm>
              <a:off x="1193006" y="4601800"/>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3</a:t>
              </a:r>
              <a:endParaRPr sz="2800" b="1" i="0" u="none" strike="noStrike" cap="none">
                <a:solidFill>
                  <a:schemeClr val="lt1"/>
                </a:solidFill>
                <a:latin typeface="Times New Roman"/>
                <a:ea typeface="Times New Roman"/>
                <a:cs typeface="Times New Roman"/>
                <a:sym typeface="Times New Roman"/>
              </a:endParaRPr>
            </a:p>
          </p:txBody>
        </p:sp>
        <p:sp>
          <p:nvSpPr>
            <p:cNvPr id="317" name="Google Shape;317;p2"/>
            <p:cNvSpPr txBox="1"/>
            <p:nvPr/>
          </p:nvSpPr>
          <p:spPr>
            <a:xfrm>
              <a:off x="1862400" y="4674598"/>
              <a:ext cx="6609248" cy="461624"/>
            </a:xfrm>
            <a:prstGeom prst="rect">
              <a:avLst/>
            </a:prstGeom>
            <a:noFill/>
            <a:ln>
              <a:noFill/>
            </a:ln>
          </p:spPr>
          <p:txBody>
            <a:bodyPr spcFirstLastPara="1" wrap="square" lIns="91425" tIns="45700" rIns="91425" bIns="45700" anchor="ctr" anchorCtr="0">
              <a:spAutoFit/>
            </a:bodyPr>
            <a:lstStyle/>
            <a:p>
              <a:pPr>
                <a:buSzPts val="2400"/>
              </a:pPr>
              <a:r>
                <a:rPr lang="en-US" sz="2400" dirty="0" err="1">
                  <a:solidFill>
                    <a:schemeClr val="tx1"/>
                  </a:solidFill>
                </a:rPr>
                <a:t>Thực</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trên</a:t>
              </a:r>
              <a:r>
                <a:rPr lang="en-US" sz="2400" dirty="0">
                  <a:solidFill>
                    <a:schemeClr val="tx1"/>
                  </a:solidFill>
                </a:rPr>
                <a:t> FPGA</a:t>
              </a:r>
              <a:endParaRPr lang="en-US" sz="2400" b="0" i="0" u="none" strike="noStrike" cap="none" dirty="0">
                <a:solidFill>
                  <a:schemeClr val="tx1"/>
                </a:solidFill>
                <a:latin typeface="Arial"/>
                <a:ea typeface="Arial"/>
                <a:cs typeface="Arial"/>
                <a:sym typeface="Arial"/>
              </a:endParaRPr>
            </a:p>
          </p:txBody>
        </p:sp>
      </p:grpSp>
      <p:grpSp>
        <p:nvGrpSpPr>
          <p:cNvPr id="318" name="Google Shape;318;p2"/>
          <p:cNvGrpSpPr/>
          <p:nvPr/>
        </p:nvGrpSpPr>
        <p:grpSpPr>
          <a:xfrm>
            <a:off x="1018580" y="4689267"/>
            <a:ext cx="7770177" cy="948373"/>
            <a:chOff x="1033164" y="5575858"/>
            <a:chExt cx="7770177" cy="948373"/>
          </a:xfrm>
        </p:grpSpPr>
        <p:sp>
          <p:nvSpPr>
            <p:cNvPr id="319" name="Google Shape;319;p2"/>
            <p:cNvSpPr/>
            <p:nvPr/>
          </p:nvSpPr>
          <p:spPr>
            <a:xfrm>
              <a:off x="1033164" y="5575858"/>
              <a:ext cx="7770177" cy="948373"/>
            </a:xfrm>
            <a:prstGeom prst="roundRect">
              <a:avLst>
                <a:gd name="adj" fmla="val 6767"/>
              </a:avLst>
            </a:prstGeom>
            <a:solidFill>
              <a:srgbClr val="017058"/>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Arial"/>
                <a:ea typeface="Arial"/>
                <a:cs typeface="Arial"/>
                <a:sym typeface="Arial"/>
              </a:endParaRPr>
            </a:p>
          </p:txBody>
        </p:sp>
        <p:sp>
          <p:nvSpPr>
            <p:cNvPr id="320" name="Google Shape;320;p2"/>
            <p:cNvSpPr/>
            <p:nvPr/>
          </p:nvSpPr>
          <p:spPr>
            <a:xfrm>
              <a:off x="1193005" y="5746434"/>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4</a:t>
              </a:r>
              <a:endParaRPr sz="2800" b="1" i="0" u="none" strike="noStrike" cap="none">
                <a:solidFill>
                  <a:schemeClr val="lt1"/>
                </a:solidFill>
                <a:latin typeface="Times New Roman"/>
                <a:ea typeface="Times New Roman"/>
                <a:cs typeface="Times New Roman"/>
                <a:sym typeface="Times New Roman"/>
              </a:endParaRPr>
            </a:p>
          </p:txBody>
        </p:sp>
        <p:sp>
          <p:nvSpPr>
            <p:cNvPr id="321" name="Google Shape;321;p2"/>
            <p:cNvSpPr txBox="1"/>
            <p:nvPr/>
          </p:nvSpPr>
          <p:spPr>
            <a:xfrm>
              <a:off x="1862399" y="5819210"/>
              <a:ext cx="6609248"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chemeClr val="bg1"/>
                  </a:solidFill>
                </a:rPr>
                <a:t>So </a:t>
              </a:r>
              <a:r>
                <a:rPr lang="en-US" sz="2400" dirty="0" err="1">
                  <a:solidFill>
                    <a:schemeClr val="bg1"/>
                  </a:solidFill>
                </a:rPr>
                <a:t>sánh</a:t>
              </a:r>
              <a:r>
                <a:rPr lang="en-US" sz="2400" dirty="0">
                  <a:solidFill>
                    <a:schemeClr val="bg1"/>
                  </a:solidFill>
                </a:rPr>
                <a:t> </a:t>
              </a:r>
              <a:r>
                <a:rPr lang="en-US" sz="2400" dirty="0" err="1">
                  <a:solidFill>
                    <a:schemeClr val="bg1"/>
                  </a:solidFill>
                </a:rPr>
                <a:t>tài</a:t>
              </a:r>
              <a:r>
                <a:rPr lang="en-US" sz="2400" dirty="0">
                  <a:solidFill>
                    <a:schemeClr val="bg1"/>
                  </a:solidFill>
                </a:rPr>
                <a:t> </a:t>
              </a:r>
              <a:r>
                <a:rPr lang="en-US" sz="2400" dirty="0" err="1">
                  <a:solidFill>
                    <a:schemeClr val="bg1"/>
                  </a:solidFill>
                </a:rPr>
                <a:t>nguyên</a:t>
              </a:r>
              <a:endParaRPr lang="en-US" sz="2400" b="0" i="0" u="none" strike="noStrike" cap="none" dirty="0">
                <a:solidFill>
                  <a:schemeClr val="bg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a:extLst>
            <a:ext uri="{FF2B5EF4-FFF2-40B4-BE49-F238E27FC236}">
              <a16:creationId xmlns:a16="http://schemas.microsoft.com/office/drawing/2014/main" id="{2F23E77B-DF1E-AD19-CB6F-74065E2A2869}"/>
            </a:ext>
          </a:extLst>
        </p:cNvPr>
        <p:cNvGrpSpPr/>
        <p:nvPr/>
      </p:nvGrpSpPr>
      <p:grpSpPr>
        <a:xfrm>
          <a:off x="0" y="0"/>
          <a:ext cx="0" cy="0"/>
          <a:chOff x="0" y="0"/>
          <a:chExt cx="0" cy="0"/>
        </a:xfrm>
      </p:grpSpPr>
      <p:sp>
        <p:nvSpPr>
          <p:cNvPr id="478" name="Google Shape;478;p9">
            <a:extLst>
              <a:ext uri="{FF2B5EF4-FFF2-40B4-BE49-F238E27FC236}">
                <a16:creationId xmlns:a16="http://schemas.microsoft.com/office/drawing/2014/main" id="{354016FB-1C1F-A1FD-73FE-CEED3FDBBC8B}"/>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 2 Mô phỏng AES core</a:t>
            </a:r>
            <a:endParaRPr/>
          </a:p>
        </p:txBody>
      </p:sp>
      <p:sp>
        <p:nvSpPr>
          <p:cNvPr id="479" name="Google Shape;479;p9">
            <a:extLst>
              <a:ext uri="{FF2B5EF4-FFF2-40B4-BE49-F238E27FC236}">
                <a16:creationId xmlns:a16="http://schemas.microsoft.com/office/drawing/2014/main" id="{89A0CA4C-4859-DB1D-EEBC-D4613783275A}"/>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0" name="Google Shape;480;p9">
            <a:extLst>
              <a:ext uri="{FF2B5EF4-FFF2-40B4-BE49-F238E27FC236}">
                <a16:creationId xmlns:a16="http://schemas.microsoft.com/office/drawing/2014/main" id="{08D19556-479C-E42B-614B-04FB4E9C65D2}"/>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20</a:t>
            </a:fld>
            <a:endParaRPr/>
          </a:p>
        </p:txBody>
      </p:sp>
      <p:sp>
        <p:nvSpPr>
          <p:cNvPr id="2" name="TextBox 1">
            <a:extLst>
              <a:ext uri="{FF2B5EF4-FFF2-40B4-BE49-F238E27FC236}">
                <a16:creationId xmlns:a16="http://schemas.microsoft.com/office/drawing/2014/main" id="{62391254-B835-42CB-C9D6-FCFF2C2626D5}"/>
              </a:ext>
            </a:extLst>
          </p:cNvPr>
          <p:cNvSpPr txBox="1"/>
          <p:nvPr/>
        </p:nvSpPr>
        <p:spPr>
          <a:xfrm>
            <a:off x="511277" y="2172929"/>
            <a:ext cx="6272981" cy="1323439"/>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Test case :</a:t>
            </a:r>
          </a:p>
          <a:p>
            <a:pPr marL="342900" indent="-342900">
              <a:buFontTx/>
              <a:buChar char="-"/>
            </a:pPr>
            <a:r>
              <a:rPr lang="en-US" sz="2000">
                <a:latin typeface="Times New Roman" panose="02020603050405020304" pitchFamily="18" charset="0"/>
                <a:cs typeface="Times New Roman" panose="02020603050405020304" pitchFamily="18" charset="0"/>
              </a:rPr>
              <a:t>Data: 0x00112233445566778899AABBCCDDEEFF</a:t>
            </a:r>
          </a:p>
          <a:p>
            <a:pPr marL="342900" indent="-342900">
              <a:buFontTx/>
              <a:buChar char="-"/>
            </a:pPr>
            <a:r>
              <a:rPr lang="en-US" sz="2000">
                <a:latin typeface="Times New Roman" panose="02020603050405020304" pitchFamily="18" charset="0"/>
                <a:cs typeface="Times New Roman" panose="02020603050405020304" pitchFamily="18" charset="0"/>
              </a:rPr>
              <a:t>Key: 0x000102030405060708090A0B0C0D0E0F</a:t>
            </a:r>
          </a:p>
          <a:p>
            <a:pPr marL="342900" indent="-342900">
              <a:buFontTx/>
              <a:buChar char="-"/>
            </a:pPr>
            <a:r>
              <a:rPr lang="en-US" sz="2000">
                <a:latin typeface="Times New Roman" panose="02020603050405020304" pitchFamily="18" charset="0"/>
                <a:cs typeface="Times New Roman" panose="02020603050405020304" pitchFamily="18" charset="0"/>
              </a:rPr>
              <a:t>Output: 0x69C4E0D86A7B0430D8CDB78070B4C55A</a:t>
            </a:r>
          </a:p>
        </p:txBody>
      </p:sp>
      <p:pic>
        <p:nvPicPr>
          <p:cNvPr id="5" name="Picture 4">
            <a:extLst>
              <a:ext uri="{FF2B5EF4-FFF2-40B4-BE49-F238E27FC236}">
                <a16:creationId xmlns:a16="http://schemas.microsoft.com/office/drawing/2014/main" id="{75368343-C28B-6734-B588-159F8C8A8692}"/>
              </a:ext>
            </a:extLst>
          </p:cNvPr>
          <p:cNvPicPr>
            <a:picLocks noChangeAspect="1"/>
          </p:cNvPicPr>
          <p:nvPr/>
        </p:nvPicPr>
        <p:blipFill>
          <a:blip r:embed="rId3"/>
          <a:stretch>
            <a:fillRect/>
          </a:stretch>
        </p:blipFill>
        <p:spPr>
          <a:xfrm>
            <a:off x="342224" y="3916852"/>
            <a:ext cx="9678751" cy="2000529"/>
          </a:xfrm>
          <a:prstGeom prst="rect">
            <a:avLst/>
          </a:prstGeom>
        </p:spPr>
      </p:pic>
      <p:pic>
        <p:nvPicPr>
          <p:cNvPr id="7" name="Picture 6">
            <a:extLst>
              <a:ext uri="{FF2B5EF4-FFF2-40B4-BE49-F238E27FC236}">
                <a16:creationId xmlns:a16="http://schemas.microsoft.com/office/drawing/2014/main" id="{090D5D5A-CFB5-604F-0417-45C793E04C4D}"/>
              </a:ext>
            </a:extLst>
          </p:cNvPr>
          <p:cNvPicPr>
            <a:picLocks noChangeAspect="1"/>
          </p:cNvPicPr>
          <p:nvPr/>
        </p:nvPicPr>
        <p:blipFill>
          <a:blip r:embed="rId4"/>
          <a:stretch>
            <a:fillRect/>
          </a:stretch>
        </p:blipFill>
        <p:spPr>
          <a:xfrm>
            <a:off x="6784258" y="1522139"/>
            <a:ext cx="4639322" cy="1114581"/>
          </a:xfrm>
          <a:prstGeom prst="rect">
            <a:avLst/>
          </a:prstGeom>
        </p:spPr>
      </p:pic>
      <p:pic>
        <p:nvPicPr>
          <p:cNvPr id="9" name="Picture 8">
            <a:extLst>
              <a:ext uri="{FF2B5EF4-FFF2-40B4-BE49-F238E27FC236}">
                <a16:creationId xmlns:a16="http://schemas.microsoft.com/office/drawing/2014/main" id="{9CEC7E26-BE4A-67AD-C394-30F62AE0BDFA}"/>
              </a:ext>
            </a:extLst>
          </p:cNvPr>
          <p:cNvPicPr>
            <a:picLocks noChangeAspect="1"/>
          </p:cNvPicPr>
          <p:nvPr/>
        </p:nvPicPr>
        <p:blipFill>
          <a:blip r:embed="rId5"/>
          <a:stretch>
            <a:fillRect/>
          </a:stretch>
        </p:blipFill>
        <p:spPr>
          <a:xfrm>
            <a:off x="6784258" y="2819522"/>
            <a:ext cx="2981741" cy="914528"/>
          </a:xfrm>
          <a:prstGeom prst="rect">
            <a:avLst/>
          </a:prstGeom>
        </p:spPr>
      </p:pic>
    </p:spTree>
    <p:extLst>
      <p:ext uri="{BB962C8B-B14F-4D97-AF65-F5344CB8AC3E}">
        <p14:creationId xmlns:p14="http://schemas.microsoft.com/office/powerpoint/2010/main" val="92193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1"/>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87" name="Google Shape;487;p11"/>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21</a:t>
            </a:fld>
            <a:endParaRPr/>
          </a:p>
        </p:txBody>
      </p:sp>
      <p:sp>
        <p:nvSpPr>
          <p:cNvPr id="488" name="Google Shape;488;p11"/>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Times New Roman"/>
              <a:buNone/>
            </a:pPr>
            <a:r>
              <a:rPr lang="en-US"/>
              <a:t>THỰC HIỆN FPGA</a:t>
            </a:r>
            <a:endParaRPr/>
          </a:p>
        </p:txBody>
      </p:sp>
      <p:sp>
        <p:nvSpPr>
          <p:cNvPr id="490" name="Google Shape;490;p11"/>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1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 Bọc IP ASE128 với Avalon Bus</a:t>
            </a:r>
            <a:endParaRPr/>
          </a:p>
        </p:txBody>
      </p:sp>
      <p:sp>
        <p:nvSpPr>
          <p:cNvPr id="497" name="Google Shape;497;p12"/>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22</a:t>
            </a:fld>
            <a:endParaRPr/>
          </a:p>
        </p:txBody>
      </p:sp>
      <p:pic>
        <p:nvPicPr>
          <p:cNvPr id="3" name="Picture 2">
            <a:extLst>
              <a:ext uri="{FF2B5EF4-FFF2-40B4-BE49-F238E27FC236}">
                <a16:creationId xmlns:a16="http://schemas.microsoft.com/office/drawing/2014/main" id="{5E1BA94E-B9BD-CBA7-30B2-96F85C00D6DE}"/>
              </a:ext>
            </a:extLst>
          </p:cNvPr>
          <p:cNvPicPr>
            <a:picLocks noChangeAspect="1"/>
          </p:cNvPicPr>
          <p:nvPr/>
        </p:nvPicPr>
        <p:blipFill>
          <a:blip r:embed="rId3"/>
          <a:stretch>
            <a:fillRect/>
          </a:stretch>
        </p:blipFill>
        <p:spPr>
          <a:xfrm>
            <a:off x="858614" y="2264472"/>
            <a:ext cx="9078592" cy="248637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6C50CB42-6CFD-8434-3157-BB5495E252CC}"/>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7F4A8FCA-94A9-EFE7-D807-61762F3CD0BD}"/>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4.1 Bọc IP ASE128 với Avalon Bus</a:t>
            </a:r>
            <a:endParaRPr/>
          </a:p>
        </p:txBody>
      </p:sp>
      <p:sp>
        <p:nvSpPr>
          <p:cNvPr id="497" name="Google Shape;497;p12">
            <a:extLst>
              <a:ext uri="{FF2B5EF4-FFF2-40B4-BE49-F238E27FC236}">
                <a16:creationId xmlns:a16="http://schemas.microsoft.com/office/drawing/2014/main" id="{6FBF4247-7C40-B4E4-9CF3-1B339D1CB7F1}"/>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1C9BD7F5-AEDB-5E7A-2247-91B1E25889C7}"/>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23</a:t>
            </a:fld>
            <a:endParaRPr/>
          </a:p>
        </p:txBody>
      </p:sp>
      <p:pic>
        <p:nvPicPr>
          <p:cNvPr id="4" name="Picture 3">
            <a:extLst>
              <a:ext uri="{FF2B5EF4-FFF2-40B4-BE49-F238E27FC236}">
                <a16:creationId xmlns:a16="http://schemas.microsoft.com/office/drawing/2014/main" id="{7E9CB5C7-F79D-6387-4B37-89DA1B009374}"/>
              </a:ext>
            </a:extLst>
          </p:cNvPr>
          <p:cNvPicPr>
            <a:picLocks noChangeAspect="1"/>
          </p:cNvPicPr>
          <p:nvPr/>
        </p:nvPicPr>
        <p:blipFill>
          <a:blip r:embed="rId3"/>
          <a:stretch>
            <a:fillRect/>
          </a:stretch>
        </p:blipFill>
        <p:spPr>
          <a:xfrm>
            <a:off x="675592" y="1927430"/>
            <a:ext cx="3191320" cy="1991003"/>
          </a:xfrm>
          <a:prstGeom prst="rect">
            <a:avLst/>
          </a:prstGeom>
        </p:spPr>
      </p:pic>
      <p:pic>
        <p:nvPicPr>
          <p:cNvPr id="6" name="Picture 5">
            <a:extLst>
              <a:ext uri="{FF2B5EF4-FFF2-40B4-BE49-F238E27FC236}">
                <a16:creationId xmlns:a16="http://schemas.microsoft.com/office/drawing/2014/main" id="{AAFD6F77-CC13-3C63-325B-DA8335B6AB50}"/>
              </a:ext>
            </a:extLst>
          </p:cNvPr>
          <p:cNvPicPr>
            <a:picLocks noChangeAspect="1"/>
          </p:cNvPicPr>
          <p:nvPr/>
        </p:nvPicPr>
        <p:blipFill>
          <a:blip r:embed="rId4"/>
          <a:stretch>
            <a:fillRect/>
          </a:stretch>
        </p:blipFill>
        <p:spPr>
          <a:xfrm>
            <a:off x="675592" y="4082682"/>
            <a:ext cx="9307224" cy="2638793"/>
          </a:xfrm>
          <a:prstGeom prst="rect">
            <a:avLst/>
          </a:prstGeom>
        </p:spPr>
      </p:pic>
      <p:sp>
        <p:nvSpPr>
          <p:cNvPr id="8" name="TextBox 7">
            <a:extLst>
              <a:ext uri="{FF2B5EF4-FFF2-40B4-BE49-F238E27FC236}">
                <a16:creationId xmlns:a16="http://schemas.microsoft.com/office/drawing/2014/main" id="{C80A02AD-3CB9-462F-0BE2-DD8B7BC7CEF6}"/>
              </a:ext>
            </a:extLst>
          </p:cNvPr>
          <p:cNvSpPr txBox="1"/>
          <p:nvPr/>
        </p:nvSpPr>
        <p:spPr>
          <a:xfrm>
            <a:off x="4503174" y="1927430"/>
            <a:ext cx="6331974"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Cần 4 chu kì cho mỗi lần nhập hoặc xuất 1 giá trị 128 bit</a:t>
            </a:r>
          </a:p>
          <a:p>
            <a:r>
              <a:rPr lang="en-US" sz="2400">
                <a:latin typeface="Times New Roman" panose="02020603050405020304" pitchFamily="18" charset="0"/>
                <a:cs typeface="Times New Roman" panose="02020603050405020304" pitchFamily="18" charset="0"/>
              </a:rPr>
              <a:t>Cần 11 chu kì cho quá trình mã hóa AES</a:t>
            </a:r>
          </a:p>
          <a:p>
            <a:r>
              <a:rPr lang="en-US" sz="2400">
                <a:latin typeface="Times New Roman" panose="02020603050405020304" pitchFamily="18" charset="0"/>
                <a:cs typeface="Times New Roman" panose="02020603050405020304" pitchFamily="18" charset="0"/>
              </a:rPr>
              <a:t>Mất 23 chu kì kể từ lúc nhập giá trị đầu tiên đến khi in ra toàn bộ output đã mã hóa</a:t>
            </a:r>
          </a:p>
        </p:txBody>
      </p:sp>
    </p:spTree>
    <p:extLst>
      <p:ext uri="{BB962C8B-B14F-4D97-AF65-F5344CB8AC3E}">
        <p14:creationId xmlns:p14="http://schemas.microsoft.com/office/powerpoint/2010/main" val="259914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4243C41C-F719-8F6C-AFEF-4C278D78966F}"/>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3F2980BD-04CB-8F80-BB75-167B18FC3F91}"/>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4.2 Kết nối IP với hệ thống SoC</a:t>
            </a:r>
            <a:endParaRPr/>
          </a:p>
        </p:txBody>
      </p:sp>
      <p:sp>
        <p:nvSpPr>
          <p:cNvPr id="497" name="Google Shape;497;p12">
            <a:extLst>
              <a:ext uri="{FF2B5EF4-FFF2-40B4-BE49-F238E27FC236}">
                <a16:creationId xmlns:a16="http://schemas.microsoft.com/office/drawing/2014/main" id="{32EE330C-9061-332A-A411-B87BFD328DF7}"/>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8CE68BF2-3B36-EE25-60CF-F955577BA384}"/>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24</a:t>
            </a:fld>
            <a:endParaRPr/>
          </a:p>
        </p:txBody>
      </p:sp>
      <p:pic>
        <p:nvPicPr>
          <p:cNvPr id="3" name="Picture 2">
            <a:extLst>
              <a:ext uri="{FF2B5EF4-FFF2-40B4-BE49-F238E27FC236}">
                <a16:creationId xmlns:a16="http://schemas.microsoft.com/office/drawing/2014/main" id="{38A2182E-E6CA-8089-3D88-860430FD27BF}"/>
              </a:ext>
            </a:extLst>
          </p:cNvPr>
          <p:cNvPicPr>
            <a:picLocks noChangeAspect="1"/>
          </p:cNvPicPr>
          <p:nvPr/>
        </p:nvPicPr>
        <p:blipFill>
          <a:blip r:embed="rId3"/>
          <a:stretch>
            <a:fillRect/>
          </a:stretch>
        </p:blipFill>
        <p:spPr>
          <a:xfrm>
            <a:off x="2525810" y="2208045"/>
            <a:ext cx="6668431" cy="3867690"/>
          </a:xfrm>
          <a:prstGeom prst="rect">
            <a:avLst/>
          </a:prstGeom>
        </p:spPr>
      </p:pic>
    </p:spTree>
    <p:extLst>
      <p:ext uri="{BB962C8B-B14F-4D97-AF65-F5344CB8AC3E}">
        <p14:creationId xmlns:p14="http://schemas.microsoft.com/office/powerpoint/2010/main" val="293011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0731DEAB-90A8-7260-9BC1-318BEF577F0A}"/>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9ED0966C-FFF8-F3A0-1CAB-7BC8F682665D}"/>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4.2 Kết nối IP với hệ thống SoC</a:t>
            </a:r>
            <a:endParaRPr/>
          </a:p>
        </p:txBody>
      </p:sp>
      <p:sp>
        <p:nvSpPr>
          <p:cNvPr id="497" name="Google Shape;497;p12">
            <a:extLst>
              <a:ext uri="{FF2B5EF4-FFF2-40B4-BE49-F238E27FC236}">
                <a16:creationId xmlns:a16="http://schemas.microsoft.com/office/drawing/2014/main" id="{DC4AA3FE-434C-8F43-305F-1929C80FC6AC}"/>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32D85FB5-AFD0-9168-8AC2-47D07382E1C2}"/>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25</a:t>
            </a:fld>
            <a:endParaRPr/>
          </a:p>
        </p:txBody>
      </p:sp>
      <p:sp>
        <p:nvSpPr>
          <p:cNvPr id="4" name="TextBox 3">
            <a:extLst>
              <a:ext uri="{FF2B5EF4-FFF2-40B4-BE49-F238E27FC236}">
                <a16:creationId xmlns:a16="http://schemas.microsoft.com/office/drawing/2014/main" id="{9DB22AE2-12A5-C280-7CFD-1531FC423C02}"/>
              </a:ext>
            </a:extLst>
          </p:cNvPr>
          <p:cNvSpPr txBox="1"/>
          <p:nvPr/>
        </p:nvSpPr>
        <p:spPr>
          <a:xfrm>
            <a:off x="606000" y="1927430"/>
            <a:ext cx="6612194"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Tạo Qsys và kết nối các module trong Kit De2 với IP</a:t>
            </a:r>
          </a:p>
        </p:txBody>
      </p:sp>
      <p:pic>
        <p:nvPicPr>
          <p:cNvPr id="6" name="Picture 5">
            <a:extLst>
              <a:ext uri="{FF2B5EF4-FFF2-40B4-BE49-F238E27FC236}">
                <a16:creationId xmlns:a16="http://schemas.microsoft.com/office/drawing/2014/main" id="{ED62F924-6E17-660E-28CE-AC88338DDFCF}"/>
              </a:ext>
            </a:extLst>
          </p:cNvPr>
          <p:cNvPicPr>
            <a:picLocks noChangeAspect="1"/>
          </p:cNvPicPr>
          <p:nvPr/>
        </p:nvPicPr>
        <p:blipFill>
          <a:blip r:embed="rId3"/>
          <a:stretch>
            <a:fillRect/>
          </a:stretch>
        </p:blipFill>
        <p:spPr>
          <a:xfrm>
            <a:off x="510510" y="2296762"/>
            <a:ext cx="10806420" cy="4164340"/>
          </a:xfrm>
          <a:prstGeom prst="rect">
            <a:avLst/>
          </a:prstGeom>
        </p:spPr>
      </p:pic>
    </p:spTree>
    <p:extLst>
      <p:ext uri="{BB962C8B-B14F-4D97-AF65-F5344CB8AC3E}">
        <p14:creationId xmlns:p14="http://schemas.microsoft.com/office/powerpoint/2010/main" val="2940286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78A7D74D-5BEB-09F8-3581-BFDECF969CAE}"/>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9476FFBB-05D7-5BBB-1BD3-5B1368090279}"/>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4.2 Kết nối IP với hệ thống SoC</a:t>
            </a:r>
            <a:endParaRPr/>
          </a:p>
        </p:txBody>
      </p:sp>
      <p:sp>
        <p:nvSpPr>
          <p:cNvPr id="497" name="Google Shape;497;p12">
            <a:extLst>
              <a:ext uri="{FF2B5EF4-FFF2-40B4-BE49-F238E27FC236}">
                <a16:creationId xmlns:a16="http://schemas.microsoft.com/office/drawing/2014/main" id="{53F62DBD-F440-F639-B4E5-883D7D4A046C}"/>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4A2CF819-2F0C-9399-5B8E-C663CF1704F6}"/>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26</a:t>
            </a:fld>
            <a:endParaRPr/>
          </a:p>
        </p:txBody>
      </p:sp>
      <p:pic>
        <p:nvPicPr>
          <p:cNvPr id="4" name="Picture 3">
            <a:extLst>
              <a:ext uri="{FF2B5EF4-FFF2-40B4-BE49-F238E27FC236}">
                <a16:creationId xmlns:a16="http://schemas.microsoft.com/office/drawing/2014/main" id="{F78A9E6C-1CC2-F854-2F1A-DDB93C71B6E4}"/>
              </a:ext>
            </a:extLst>
          </p:cNvPr>
          <p:cNvPicPr>
            <a:picLocks noChangeAspect="1"/>
          </p:cNvPicPr>
          <p:nvPr/>
        </p:nvPicPr>
        <p:blipFill>
          <a:blip r:embed="rId3"/>
          <a:stretch>
            <a:fillRect/>
          </a:stretch>
        </p:blipFill>
        <p:spPr>
          <a:xfrm>
            <a:off x="606000" y="3033712"/>
            <a:ext cx="6696075" cy="2619375"/>
          </a:xfrm>
          <a:prstGeom prst="rect">
            <a:avLst/>
          </a:prstGeom>
        </p:spPr>
      </p:pic>
      <p:sp>
        <p:nvSpPr>
          <p:cNvPr id="6" name="TextBox 5">
            <a:extLst>
              <a:ext uri="{FF2B5EF4-FFF2-40B4-BE49-F238E27FC236}">
                <a16:creationId xmlns:a16="http://schemas.microsoft.com/office/drawing/2014/main" id="{A88B5009-094A-4E73-4277-1C3B7C24A80B}"/>
              </a:ext>
            </a:extLst>
          </p:cNvPr>
          <p:cNvSpPr txBox="1"/>
          <p:nvPr/>
        </p:nvSpPr>
        <p:spPr>
          <a:xfrm>
            <a:off x="689881" y="2249738"/>
            <a:ext cx="6612194"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Cấu hình chân cho wrapper</a:t>
            </a:r>
          </a:p>
        </p:txBody>
      </p:sp>
    </p:spTree>
    <p:extLst>
      <p:ext uri="{BB962C8B-B14F-4D97-AF65-F5344CB8AC3E}">
        <p14:creationId xmlns:p14="http://schemas.microsoft.com/office/powerpoint/2010/main" val="607237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169B2D7B-97D3-1B84-1654-982E282700C9}"/>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3CBF987E-538F-E346-2A92-9D1C9492BB6C}"/>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4.3 Chương trình C</a:t>
            </a:r>
            <a:endParaRPr/>
          </a:p>
        </p:txBody>
      </p:sp>
      <p:sp>
        <p:nvSpPr>
          <p:cNvPr id="497" name="Google Shape;497;p12">
            <a:extLst>
              <a:ext uri="{FF2B5EF4-FFF2-40B4-BE49-F238E27FC236}">
                <a16:creationId xmlns:a16="http://schemas.microsoft.com/office/drawing/2014/main" id="{A722F005-D543-8642-036E-19B584AF0217}"/>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9302A968-51D3-FAF0-90D9-7118724125F7}"/>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27</a:t>
            </a:fld>
            <a:endParaRPr/>
          </a:p>
        </p:txBody>
      </p:sp>
      <p:pic>
        <p:nvPicPr>
          <p:cNvPr id="3" name="Picture 2">
            <a:extLst>
              <a:ext uri="{FF2B5EF4-FFF2-40B4-BE49-F238E27FC236}">
                <a16:creationId xmlns:a16="http://schemas.microsoft.com/office/drawing/2014/main" id="{2C22B04A-1569-5425-FF04-0126742688AD}"/>
              </a:ext>
            </a:extLst>
          </p:cNvPr>
          <p:cNvPicPr>
            <a:picLocks noChangeAspect="1"/>
          </p:cNvPicPr>
          <p:nvPr/>
        </p:nvPicPr>
        <p:blipFill>
          <a:blip r:embed="rId3"/>
          <a:stretch>
            <a:fillRect/>
          </a:stretch>
        </p:blipFill>
        <p:spPr>
          <a:xfrm>
            <a:off x="96967" y="1927430"/>
            <a:ext cx="7680349" cy="4698025"/>
          </a:xfrm>
          <a:prstGeom prst="rect">
            <a:avLst/>
          </a:prstGeom>
        </p:spPr>
      </p:pic>
      <p:pic>
        <p:nvPicPr>
          <p:cNvPr id="4" name="Picture 3">
            <a:extLst>
              <a:ext uri="{FF2B5EF4-FFF2-40B4-BE49-F238E27FC236}">
                <a16:creationId xmlns:a16="http://schemas.microsoft.com/office/drawing/2014/main" id="{D252BCE1-AE5D-FEAC-ACF9-2787B1E98C45}"/>
              </a:ext>
            </a:extLst>
          </p:cNvPr>
          <p:cNvPicPr>
            <a:picLocks noChangeAspect="1"/>
          </p:cNvPicPr>
          <p:nvPr/>
        </p:nvPicPr>
        <p:blipFill>
          <a:blip r:embed="rId4"/>
          <a:stretch>
            <a:fillRect/>
          </a:stretch>
        </p:blipFill>
        <p:spPr>
          <a:xfrm>
            <a:off x="7808895" y="1927430"/>
            <a:ext cx="3985649" cy="3695554"/>
          </a:xfrm>
          <a:prstGeom prst="rect">
            <a:avLst/>
          </a:prstGeom>
        </p:spPr>
      </p:pic>
    </p:spTree>
    <p:extLst>
      <p:ext uri="{BB962C8B-B14F-4D97-AF65-F5344CB8AC3E}">
        <p14:creationId xmlns:p14="http://schemas.microsoft.com/office/powerpoint/2010/main" val="2693453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4"/>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512" name="Google Shape;512;p14"/>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28</a:t>
            </a:fld>
            <a:endParaRPr/>
          </a:p>
        </p:txBody>
      </p:sp>
      <p:sp>
        <p:nvSpPr>
          <p:cNvPr id="513" name="Google Shape;513;p14"/>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Tài nguyên phần cứng</a:t>
            </a:r>
            <a:endParaRPr/>
          </a:p>
        </p:txBody>
      </p:sp>
      <p:sp>
        <p:nvSpPr>
          <p:cNvPr id="515" name="Google Shape;515;p14"/>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C3AEA0F1-9A94-12E5-3535-61916FD47296}"/>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B5D1B2A7-57B4-F0D7-68E5-CC0293CBDE81}"/>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5.1 Tài nguyên tổng hợp trên quartus</a:t>
            </a:r>
            <a:endParaRPr/>
          </a:p>
        </p:txBody>
      </p:sp>
      <p:sp>
        <p:nvSpPr>
          <p:cNvPr id="497" name="Google Shape;497;p12">
            <a:extLst>
              <a:ext uri="{FF2B5EF4-FFF2-40B4-BE49-F238E27FC236}">
                <a16:creationId xmlns:a16="http://schemas.microsoft.com/office/drawing/2014/main" id="{05CEFB29-5D8A-350D-734D-3E835A2033FC}"/>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88B6CAE2-3E4D-E475-A349-64546CF8491D}"/>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29</a:t>
            </a:fld>
            <a:endParaRPr/>
          </a:p>
        </p:txBody>
      </p:sp>
      <p:pic>
        <p:nvPicPr>
          <p:cNvPr id="7" name="Picture 6">
            <a:extLst>
              <a:ext uri="{FF2B5EF4-FFF2-40B4-BE49-F238E27FC236}">
                <a16:creationId xmlns:a16="http://schemas.microsoft.com/office/drawing/2014/main" id="{81A02D74-B6AB-71A0-F444-E7D2397CD751}"/>
              </a:ext>
            </a:extLst>
          </p:cNvPr>
          <p:cNvPicPr>
            <a:picLocks noChangeAspect="1"/>
          </p:cNvPicPr>
          <p:nvPr/>
        </p:nvPicPr>
        <p:blipFill>
          <a:blip r:embed="rId3"/>
          <a:stretch>
            <a:fillRect/>
          </a:stretch>
        </p:blipFill>
        <p:spPr>
          <a:xfrm>
            <a:off x="4746095" y="1927430"/>
            <a:ext cx="6839905" cy="4372585"/>
          </a:xfrm>
          <a:prstGeom prst="rect">
            <a:avLst/>
          </a:prstGeom>
        </p:spPr>
      </p:pic>
      <p:pic>
        <p:nvPicPr>
          <p:cNvPr id="11" name="Picture 10">
            <a:extLst>
              <a:ext uri="{FF2B5EF4-FFF2-40B4-BE49-F238E27FC236}">
                <a16:creationId xmlns:a16="http://schemas.microsoft.com/office/drawing/2014/main" id="{38E2168B-97A1-677F-7074-F2A4D3D75440}"/>
              </a:ext>
            </a:extLst>
          </p:cNvPr>
          <p:cNvPicPr>
            <a:picLocks noChangeAspect="1"/>
          </p:cNvPicPr>
          <p:nvPr/>
        </p:nvPicPr>
        <p:blipFill>
          <a:blip r:embed="rId4"/>
          <a:stretch>
            <a:fillRect/>
          </a:stretch>
        </p:blipFill>
        <p:spPr>
          <a:xfrm>
            <a:off x="25618" y="1927430"/>
            <a:ext cx="4720477" cy="2886127"/>
          </a:xfrm>
          <a:prstGeom prst="rect">
            <a:avLst/>
          </a:prstGeom>
        </p:spPr>
      </p:pic>
    </p:spTree>
    <p:extLst>
      <p:ext uri="{BB962C8B-B14F-4D97-AF65-F5344CB8AC3E}">
        <p14:creationId xmlns:p14="http://schemas.microsoft.com/office/powerpoint/2010/main" val="62832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27" name="Google Shape;327;p3"/>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sp>
        <p:nvSpPr>
          <p:cNvPr id="328" name="Google Shape;328;p3"/>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imes New Roman"/>
              <a:buNone/>
            </a:pPr>
            <a:r>
              <a:rPr lang="en-US" dirty="0"/>
              <a:t>TỔNG QUAN VỀ THUẬT TOÁN SHA-256</a:t>
            </a:r>
          </a:p>
        </p:txBody>
      </p:sp>
      <p:sp>
        <p:nvSpPr>
          <p:cNvPr id="330" name="Google Shape;330;p3"/>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DB702F5C-3501-25C4-E166-4F1048A90226}"/>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E7E46856-B5DF-2048-2706-05420957ABFD}"/>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5.2 Kết nối IP với hệ thống SoC</a:t>
            </a:r>
            <a:endParaRPr/>
          </a:p>
        </p:txBody>
      </p:sp>
      <p:sp>
        <p:nvSpPr>
          <p:cNvPr id="497" name="Google Shape;497;p12">
            <a:extLst>
              <a:ext uri="{FF2B5EF4-FFF2-40B4-BE49-F238E27FC236}">
                <a16:creationId xmlns:a16="http://schemas.microsoft.com/office/drawing/2014/main" id="{B198DC7B-C34A-68E1-1E5B-D529FF32847C}"/>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44FACEB9-A69C-3166-EFFB-CE1E2F67BAF2}"/>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30</a:t>
            </a:fld>
            <a:endParaRPr/>
          </a:p>
        </p:txBody>
      </p:sp>
      <p:sp>
        <p:nvSpPr>
          <p:cNvPr id="6" name="TextBox 5">
            <a:extLst>
              <a:ext uri="{FF2B5EF4-FFF2-40B4-BE49-F238E27FC236}">
                <a16:creationId xmlns:a16="http://schemas.microsoft.com/office/drawing/2014/main" id="{B1316CFB-B678-3E46-CFAE-ED5216530EBA}"/>
              </a:ext>
            </a:extLst>
          </p:cNvPr>
          <p:cNvSpPr txBox="1"/>
          <p:nvPr/>
        </p:nvSpPr>
        <p:spPr>
          <a:xfrm>
            <a:off x="689881" y="2249738"/>
            <a:ext cx="6612194" cy="461665"/>
          </a:xfrm>
          <a:prstGeom prst="rect">
            <a:avLst/>
          </a:prstGeom>
          <a:noFill/>
        </p:spPr>
        <p:txBody>
          <a:bodyPr wrap="square">
            <a:spAutoFit/>
          </a:bodyPr>
          <a:lstStyle/>
          <a:p>
            <a:r>
              <a:rPr lang="en-US" sz="2400">
                <a:latin typeface="Times New Roman" panose="02020603050405020304" pitchFamily="18" charset="0"/>
                <a:cs typeface="Times New Roman" panose="02020603050405020304" pitchFamily="18" charset="0"/>
              </a:rPr>
              <a:t>Tài nguyên wrapper</a:t>
            </a:r>
          </a:p>
        </p:txBody>
      </p:sp>
      <p:pic>
        <p:nvPicPr>
          <p:cNvPr id="3" name="Picture 2">
            <a:extLst>
              <a:ext uri="{FF2B5EF4-FFF2-40B4-BE49-F238E27FC236}">
                <a16:creationId xmlns:a16="http://schemas.microsoft.com/office/drawing/2014/main" id="{AAB22606-6A88-CBA9-9C18-8EDFDB48FA29}"/>
              </a:ext>
            </a:extLst>
          </p:cNvPr>
          <p:cNvPicPr>
            <a:picLocks noChangeAspect="1"/>
          </p:cNvPicPr>
          <p:nvPr/>
        </p:nvPicPr>
        <p:blipFill>
          <a:blip r:embed="rId3"/>
          <a:stretch>
            <a:fillRect/>
          </a:stretch>
        </p:blipFill>
        <p:spPr>
          <a:xfrm>
            <a:off x="762440" y="2711403"/>
            <a:ext cx="5082100" cy="3071672"/>
          </a:xfrm>
          <a:prstGeom prst="rect">
            <a:avLst/>
          </a:prstGeom>
        </p:spPr>
      </p:pic>
    </p:spTree>
    <p:extLst>
      <p:ext uri="{BB962C8B-B14F-4D97-AF65-F5344CB8AC3E}">
        <p14:creationId xmlns:p14="http://schemas.microsoft.com/office/powerpoint/2010/main" val="3155708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0474FC2C-0C46-57F2-64FE-41B22300AE99}"/>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F8DEE5A5-B861-D6DB-0848-D77F7A67B942}"/>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5.3 Tần số</a:t>
            </a:r>
            <a:endParaRPr/>
          </a:p>
        </p:txBody>
      </p:sp>
      <p:sp>
        <p:nvSpPr>
          <p:cNvPr id="497" name="Google Shape;497;p12">
            <a:extLst>
              <a:ext uri="{FF2B5EF4-FFF2-40B4-BE49-F238E27FC236}">
                <a16:creationId xmlns:a16="http://schemas.microsoft.com/office/drawing/2014/main" id="{5BE08489-4449-3EF6-2843-C69D0E0A57DA}"/>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BC2A70FC-2ADB-754A-4BB6-197E3107F25A}"/>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31</a:t>
            </a:fld>
            <a:endParaRPr/>
          </a:p>
        </p:txBody>
      </p:sp>
      <p:pic>
        <p:nvPicPr>
          <p:cNvPr id="3" name="Picture 2">
            <a:extLst>
              <a:ext uri="{FF2B5EF4-FFF2-40B4-BE49-F238E27FC236}">
                <a16:creationId xmlns:a16="http://schemas.microsoft.com/office/drawing/2014/main" id="{43A7D9E9-6378-E457-0864-FA493DBD1D8B}"/>
              </a:ext>
            </a:extLst>
          </p:cNvPr>
          <p:cNvPicPr>
            <a:picLocks noChangeAspect="1"/>
          </p:cNvPicPr>
          <p:nvPr/>
        </p:nvPicPr>
        <p:blipFill>
          <a:blip r:embed="rId3"/>
          <a:stretch>
            <a:fillRect/>
          </a:stretch>
        </p:blipFill>
        <p:spPr>
          <a:xfrm>
            <a:off x="403583" y="2060634"/>
            <a:ext cx="5259798" cy="3148925"/>
          </a:xfrm>
          <a:prstGeom prst="rect">
            <a:avLst/>
          </a:prstGeom>
        </p:spPr>
      </p:pic>
      <p:pic>
        <p:nvPicPr>
          <p:cNvPr id="7" name="Picture 6">
            <a:extLst>
              <a:ext uri="{FF2B5EF4-FFF2-40B4-BE49-F238E27FC236}">
                <a16:creationId xmlns:a16="http://schemas.microsoft.com/office/drawing/2014/main" id="{D752E8E7-AB51-9BAC-D25C-D95807C9168E}"/>
              </a:ext>
            </a:extLst>
          </p:cNvPr>
          <p:cNvPicPr>
            <a:picLocks noChangeAspect="1"/>
          </p:cNvPicPr>
          <p:nvPr/>
        </p:nvPicPr>
        <p:blipFill>
          <a:blip r:embed="rId4"/>
          <a:stretch>
            <a:fillRect/>
          </a:stretch>
        </p:blipFill>
        <p:spPr>
          <a:xfrm>
            <a:off x="6127580" y="2060634"/>
            <a:ext cx="5602691" cy="2362482"/>
          </a:xfrm>
          <a:prstGeom prst="rect">
            <a:avLst/>
          </a:prstGeom>
        </p:spPr>
      </p:pic>
    </p:spTree>
    <p:extLst>
      <p:ext uri="{BB962C8B-B14F-4D97-AF65-F5344CB8AC3E}">
        <p14:creationId xmlns:p14="http://schemas.microsoft.com/office/powerpoint/2010/main" val="418068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4">
          <a:extLst>
            <a:ext uri="{FF2B5EF4-FFF2-40B4-BE49-F238E27FC236}">
              <a16:creationId xmlns:a16="http://schemas.microsoft.com/office/drawing/2014/main" id="{D9A922EE-12FB-ABB8-40BB-BAFEE5B25A06}"/>
            </a:ext>
          </a:extLst>
        </p:cNvPr>
        <p:cNvGrpSpPr/>
        <p:nvPr/>
      </p:nvGrpSpPr>
      <p:grpSpPr>
        <a:xfrm>
          <a:off x="0" y="0"/>
          <a:ext cx="0" cy="0"/>
          <a:chOff x="0" y="0"/>
          <a:chExt cx="0" cy="0"/>
        </a:xfrm>
      </p:grpSpPr>
      <p:sp>
        <p:nvSpPr>
          <p:cNvPr id="495" name="Google Shape;495;p12">
            <a:extLst>
              <a:ext uri="{FF2B5EF4-FFF2-40B4-BE49-F238E27FC236}">
                <a16:creationId xmlns:a16="http://schemas.microsoft.com/office/drawing/2014/main" id="{906F09D5-90B1-4563-4D1F-044AB7C9F863}"/>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Đánh giá</a:t>
            </a:r>
            <a:endParaRPr/>
          </a:p>
        </p:txBody>
      </p:sp>
      <p:sp>
        <p:nvSpPr>
          <p:cNvPr id="497" name="Google Shape;497;p12">
            <a:extLst>
              <a:ext uri="{FF2B5EF4-FFF2-40B4-BE49-F238E27FC236}">
                <a16:creationId xmlns:a16="http://schemas.microsoft.com/office/drawing/2014/main" id="{63D54CFF-DACF-DA5F-B567-4001436B1717}"/>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98" name="Google Shape;498;p12">
            <a:extLst>
              <a:ext uri="{FF2B5EF4-FFF2-40B4-BE49-F238E27FC236}">
                <a16:creationId xmlns:a16="http://schemas.microsoft.com/office/drawing/2014/main" id="{BDA6E84B-17AD-820D-9A1D-837C3995D70C}"/>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32</a:t>
            </a:fld>
            <a:endParaRPr/>
          </a:p>
        </p:txBody>
      </p:sp>
      <p:graphicFrame>
        <p:nvGraphicFramePr>
          <p:cNvPr id="4" name="Table 3">
            <a:extLst>
              <a:ext uri="{FF2B5EF4-FFF2-40B4-BE49-F238E27FC236}">
                <a16:creationId xmlns:a16="http://schemas.microsoft.com/office/drawing/2014/main" id="{9D0843B1-B324-CE74-C6CD-9D3F6058B66E}"/>
              </a:ext>
            </a:extLst>
          </p:cNvPr>
          <p:cNvGraphicFramePr>
            <a:graphicFrameLocks noGrp="1"/>
          </p:cNvGraphicFramePr>
          <p:nvPr>
            <p:extLst>
              <p:ext uri="{D42A27DB-BD31-4B8C-83A1-F6EECF244321}">
                <p14:modId xmlns:p14="http://schemas.microsoft.com/office/powerpoint/2010/main" val="2798570209"/>
              </p:ext>
            </p:extLst>
          </p:nvPr>
        </p:nvGraphicFramePr>
        <p:xfrm>
          <a:off x="1224280" y="3119966"/>
          <a:ext cx="8127999" cy="1676400"/>
        </p:xfrm>
        <a:graphic>
          <a:graphicData uri="http://schemas.openxmlformats.org/drawingml/2006/table">
            <a:tbl>
              <a:tblPr firstRow="1" bandRow="1">
                <a:tableStyleId>{E01F437C-324F-423A-BEB3-35828DF35591}</a:tableStyleId>
              </a:tblPr>
              <a:tblGrid>
                <a:gridCol w="2709333">
                  <a:extLst>
                    <a:ext uri="{9D8B030D-6E8A-4147-A177-3AD203B41FA5}">
                      <a16:colId xmlns:a16="http://schemas.microsoft.com/office/drawing/2014/main" val="608447993"/>
                    </a:ext>
                  </a:extLst>
                </a:gridCol>
                <a:gridCol w="2709333">
                  <a:extLst>
                    <a:ext uri="{9D8B030D-6E8A-4147-A177-3AD203B41FA5}">
                      <a16:colId xmlns:a16="http://schemas.microsoft.com/office/drawing/2014/main" val="2073437088"/>
                    </a:ext>
                  </a:extLst>
                </a:gridCol>
                <a:gridCol w="2709333">
                  <a:extLst>
                    <a:ext uri="{9D8B030D-6E8A-4147-A177-3AD203B41FA5}">
                      <a16:colId xmlns:a16="http://schemas.microsoft.com/office/drawing/2014/main" val="4203088657"/>
                    </a:ext>
                  </a:extLst>
                </a:gridCol>
              </a:tblGrid>
              <a:tr h="370840">
                <a:tc>
                  <a:txBody>
                    <a:bodyPr/>
                    <a:lstStyle/>
                    <a:p>
                      <a:r>
                        <a:rPr lang="en-US">
                          <a:latin typeface="Times New Roman" panose="02020603050405020304" pitchFamily="18" charset="0"/>
                          <a:cs typeface="Times New Roman" panose="02020603050405020304" pitchFamily="18" charset="0"/>
                        </a:rPr>
                        <a:t>Nguyễn Lê Anh Tú</a:t>
                      </a:r>
                    </a:p>
                  </a:txBody>
                  <a:tcPr/>
                </a:tc>
                <a:tc>
                  <a:txBody>
                    <a:bodyPr/>
                    <a:lstStyle/>
                    <a:p>
                      <a:r>
                        <a:rPr lang="en-US">
                          <a:latin typeface="Times New Roman" panose="02020603050405020304" pitchFamily="18" charset="0"/>
                          <a:cs typeface="Times New Roman" panose="02020603050405020304" pitchFamily="18" charset="0"/>
                        </a:rPr>
                        <a:t>Bọc Avalon</a:t>
                      </a:r>
                    </a:p>
                    <a:p>
                      <a:r>
                        <a:rPr lang="en-US">
                          <a:latin typeface="Times New Roman" panose="02020603050405020304" pitchFamily="18" charset="0"/>
                          <a:cs typeface="Times New Roman" panose="02020603050405020304" pitchFamily="18" charset="0"/>
                        </a:rPr>
                        <a:t>Code c</a:t>
                      </a:r>
                    </a:p>
                    <a:p>
                      <a:r>
                        <a:rPr lang="en-US">
                          <a:latin typeface="Times New Roman" panose="02020603050405020304" pitchFamily="18" charset="0"/>
                          <a:cs typeface="Times New Roman" panose="02020603050405020304" pitchFamily="18" charset="0"/>
                        </a:rPr>
                        <a:t>Làm slide</a:t>
                      </a:r>
                    </a:p>
                    <a:p>
                      <a:r>
                        <a:rPr lang="en-US">
                          <a:latin typeface="Times New Roman" panose="02020603050405020304" pitchFamily="18" charset="0"/>
                          <a:cs typeface="Times New Roman" panose="02020603050405020304" pitchFamily="18" charset="0"/>
                        </a:rPr>
                        <a:t>FSM</a:t>
                      </a:r>
                    </a:p>
                  </a:txBody>
                  <a:tcPr/>
                </a:tc>
                <a:tc>
                  <a:txBody>
                    <a:bodyPr/>
                    <a:lstStyle/>
                    <a:p>
                      <a:r>
                        <a:rPr lang="en-US">
                          <a:latin typeface="Times New Roman" panose="02020603050405020304" pitchFamily="18" charset="0"/>
                          <a:cs typeface="Times New Roman" panose="02020603050405020304" pitchFamily="18" charset="0"/>
                        </a:rPr>
                        <a:t>10/10</a:t>
                      </a:r>
                    </a:p>
                  </a:txBody>
                  <a:tcPr/>
                </a:tc>
                <a:extLst>
                  <a:ext uri="{0D108BD9-81ED-4DB2-BD59-A6C34878D82A}">
                    <a16:rowId xmlns:a16="http://schemas.microsoft.com/office/drawing/2014/main" val="1490118997"/>
                  </a:ext>
                </a:extLst>
              </a:tr>
              <a:tr h="370840">
                <a:tc>
                  <a:txBody>
                    <a:bodyPr/>
                    <a:lstStyle/>
                    <a:p>
                      <a:r>
                        <a:rPr lang="en-US">
                          <a:latin typeface="Times New Roman" panose="02020603050405020304" pitchFamily="18" charset="0"/>
                          <a:cs typeface="Times New Roman" panose="02020603050405020304" pitchFamily="18" charset="0"/>
                        </a:rPr>
                        <a:t>Trần Huy Tuấn</a:t>
                      </a:r>
                    </a:p>
                  </a:txBody>
                  <a:tcPr/>
                </a:tc>
                <a:tc>
                  <a:txBody>
                    <a:bodyPr/>
                    <a:lstStyle/>
                    <a:p>
                      <a:r>
                        <a:rPr lang="en-US">
                          <a:latin typeface="Times New Roman" panose="02020603050405020304" pitchFamily="18" charset="0"/>
                          <a:cs typeface="Times New Roman" panose="02020603050405020304" pitchFamily="18" charset="0"/>
                        </a:rPr>
                        <a:t>Các khối trong AES</a:t>
                      </a:r>
                    </a:p>
                    <a:p>
                      <a:r>
                        <a:rPr lang="en-US">
                          <a:latin typeface="Times New Roman" panose="02020603050405020304" pitchFamily="18" charset="0"/>
                          <a:cs typeface="Times New Roman" panose="02020603050405020304" pitchFamily="18" charset="0"/>
                        </a:rPr>
                        <a:t>Code c</a:t>
                      </a:r>
                    </a:p>
                    <a:p>
                      <a:r>
                        <a:rPr lang="en-US">
                          <a:latin typeface="Times New Roman" panose="02020603050405020304" pitchFamily="18" charset="0"/>
                          <a:cs typeface="Times New Roman" panose="02020603050405020304" pitchFamily="18" charset="0"/>
                        </a:rPr>
                        <a:t>Làm slide</a:t>
                      </a:r>
                    </a:p>
                  </a:txBody>
                  <a:tcPr/>
                </a:tc>
                <a:tc>
                  <a:txBody>
                    <a:bodyPr/>
                    <a:lstStyle/>
                    <a:p>
                      <a:r>
                        <a:rPr lang="en-US">
                          <a:latin typeface="Times New Roman" panose="02020603050405020304" pitchFamily="18" charset="0"/>
                          <a:cs typeface="Times New Roman" panose="02020603050405020304" pitchFamily="18" charset="0"/>
                        </a:rPr>
                        <a:t>10/10</a:t>
                      </a:r>
                    </a:p>
                  </a:txBody>
                  <a:tcPr/>
                </a:tc>
                <a:extLst>
                  <a:ext uri="{0D108BD9-81ED-4DB2-BD59-A6C34878D82A}">
                    <a16:rowId xmlns:a16="http://schemas.microsoft.com/office/drawing/2014/main" val="3166510868"/>
                  </a:ext>
                </a:extLst>
              </a:tr>
            </a:tbl>
          </a:graphicData>
        </a:graphic>
      </p:graphicFrame>
    </p:spTree>
    <p:extLst>
      <p:ext uri="{BB962C8B-B14F-4D97-AF65-F5344CB8AC3E}">
        <p14:creationId xmlns:p14="http://schemas.microsoft.com/office/powerpoint/2010/main" val="309944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sz="4000" dirty="0"/>
              <a:t>1. </a:t>
            </a:r>
            <a:r>
              <a:rPr lang="en-US" sz="4000" dirty="0" err="1"/>
              <a:t>Tổng</a:t>
            </a:r>
            <a:r>
              <a:rPr lang="en-US" sz="4000" dirty="0"/>
              <a:t> </a:t>
            </a:r>
            <a:r>
              <a:rPr lang="en-US" sz="4000" dirty="0" err="1"/>
              <a:t>quan</a:t>
            </a:r>
            <a:r>
              <a:rPr lang="en-US" sz="4000" dirty="0"/>
              <a:t> </a:t>
            </a:r>
            <a:r>
              <a:rPr lang="en-US" sz="4000" dirty="0" err="1"/>
              <a:t>thuật</a:t>
            </a:r>
            <a:r>
              <a:rPr lang="en-US" sz="4000" dirty="0"/>
              <a:t> </a:t>
            </a:r>
            <a:r>
              <a:rPr lang="en-US" sz="4000" dirty="0" err="1"/>
              <a:t>toán</a:t>
            </a:r>
            <a:r>
              <a:rPr lang="en-US" sz="4000" dirty="0"/>
              <a:t> SHA256</a:t>
            </a:r>
            <a:endParaRPr sz="4000" dirty="0"/>
          </a:p>
        </p:txBody>
      </p:sp>
      <p:sp>
        <p:nvSpPr>
          <p:cNvPr id="336" name="Google Shape;336;p4"/>
          <p:cNvSpPr txBox="1">
            <a:spLocks noGrp="1"/>
          </p:cNvSpPr>
          <p:nvPr>
            <p:ph type="body" idx="1"/>
          </p:nvPr>
        </p:nvSpPr>
        <p:spPr>
          <a:xfrm>
            <a:off x="606000" y="1927430"/>
            <a:ext cx="10980000" cy="4156800"/>
          </a:xfrm>
          <a:prstGeom prst="rect">
            <a:avLst/>
          </a:prstGeom>
          <a:noFill/>
          <a:ln>
            <a:noFill/>
          </a:ln>
        </p:spPr>
        <p:txBody>
          <a:bodyPr spcFirstLastPara="1" wrap="square" lIns="91425" tIns="45700" rIns="91425" bIns="45700" anchor="t" anchorCtr="0">
            <a:normAutofit fontScale="77500" lnSpcReduction="20000"/>
          </a:bodyPr>
          <a:lstStyle/>
          <a:p>
            <a:pPr rtl="0"/>
            <a:r>
              <a:rPr lang="vi-VN" dirty="0">
                <a:latin typeface="+mj-lt"/>
              </a:rPr>
              <a:t>Trong mật mã học, </a:t>
            </a:r>
            <a:r>
              <a:rPr lang="vi-VN" dirty="0" err="1">
                <a:latin typeface="+mj-lt"/>
              </a:rPr>
              <a:t>Secure</a:t>
            </a:r>
            <a:r>
              <a:rPr lang="vi-VN" dirty="0">
                <a:latin typeface="+mj-lt"/>
              </a:rPr>
              <a:t> </a:t>
            </a:r>
            <a:r>
              <a:rPr lang="vi-VN" dirty="0" err="1">
                <a:latin typeface="+mj-lt"/>
              </a:rPr>
              <a:t>Hash</a:t>
            </a:r>
            <a:r>
              <a:rPr lang="vi-VN" dirty="0">
                <a:latin typeface="+mj-lt"/>
              </a:rPr>
              <a:t> </a:t>
            </a:r>
            <a:r>
              <a:rPr lang="vi-VN" dirty="0" err="1">
                <a:latin typeface="+mj-lt"/>
              </a:rPr>
              <a:t>Algorithm</a:t>
            </a:r>
            <a:r>
              <a:rPr lang="vi-VN" dirty="0">
                <a:latin typeface="+mj-lt"/>
              </a:rPr>
              <a:t> 256 (SHA-256) là một hàm băm mật mã học được thiết kế để tạo ra một giá trị băm cố định 256 </a:t>
            </a:r>
            <a:r>
              <a:rPr lang="vi-VN" dirty="0" err="1">
                <a:latin typeface="+mj-lt"/>
              </a:rPr>
              <a:t>bit</a:t>
            </a:r>
            <a:r>
              <a:rPr lang="vi-VN" dirty="0">
                <a:latin typeface="+mj-lt"/>
              </a:rPr>
              <a:t> từ dữ liệu đầu vào có độ dài biến đổi. Thuật toán này được sử dụng rộng rãi trong các ứng dụng bảo mật như chữ ký số và chứng thực dữ liệu.</a:t>
            </a:r>
          </a:p>
          <a:p>
            <a:pPr>
              <a:buNone/>
            </a:pPr>
            <a:r>
              <a:rPr lang="vi-VN" b="1" dirty="0">
                <a:latin typeface="+mj-lt"/>
                <a:cs typeface="Times New Roman" panose="02020603050405020304" pitchFamily="18" charset="0"/>
              </a:rPr>
              <a:t>Đặc điểm cơ bản</a:t>
            </a:r>
          </a:p>
          <a:p>
            <a:pPr rtl="0"/>
            <a:r>
              <a:rPr lang="vi-VN" b="1" dirty="0">
                <a:latin typeface="+mj-lt"/>
              </a:rPr>
              <a:t>Thuật toán hàm băm một chiều</a:t>
            </a:r>
            <a:r>
              <a:rPr lang="vi-VN" dirty="0">
                <a:latin typeface="+mj-lt"/>
              </a:rPr>
              <a:t>: tạo ra giá trị băm duy nhất từ dữ liệu đầu vào, không thể đảo ngược.</a:t>
            </a:r>
          </a:p>
          <a:p>
            <a:pPr rtl="0"/>
            <a:r>
              <a:rPr lang="vi-VN" b="1" dirty="0">
                <a:latin typeface="+mj-lt"/>
              </a:rPr>
              <a:t>Độ dài đầu ra cố định</a:t>
            </a:r>
            <a:r>
              <a:rPr lang="vi-VN" dirty="0">
                <a:latin typeface="+mj-lt"/>
              </a:rPr>
              <a:t>: 256 </a:t>
            </a:r>
            <a:r>
              <a:rPr lang="vi-VN" dirty="0" err="1">
                <a:latin typeface="+mj-lt"/>
              </a:rPr>
              <a:t>bit</a:t>
            </a:r>
            <a:r>
              <a:rPr lang="vi-VN" dirty="0">
                <a:latin typeface="+mj-lt"/>
              </a:rPr>
              <a:t>.</a:t>
            </a:r>
          </a:p>
          <a:p>
            <a:pPr rtl="0"/>
            <a:r>
              <a:rPr lang="vi-VN" dirty="0">
                <a:latin typeface="+mj-lt"/>
              </a:rPr>
              <a:t>Xử lý dữ liệu theo khối 512 </a:t>
            </a:r>
            <a:r>
              <a:rPr lang="vi-VN" dirty="0" err="1">
                <a:latin typeface="+mj-lt"/>
              </a:rPr>
              <a:t>bit</a:t>
            </a:r>
            <a:r>
              <a:rPr lang="vi-VN" dirty="0">
                <a:latin typeface="+mj-lt"/>
              </a:rPr>
              <a:t>, với 64 vòng lặp.</a:t>
            </a:r>
          </a:p>
          <a:p>
            <a:pPr>
              <a:buFont typeface="Arial" panose="020B0604020202020204" pitchFamily="34" charset="0"/>
              <a:buChar char="•"/>
            </a:pPr>
            <a:r>
              <a:rPr lang="vi-VN" dirty="0">
                <a:latin typeface="+mj-lt"/>
              </a:rPr>
              <a:t>Được thiết kế để kháng va chạm, đảm bảo tính toàn vẹn dữ liệu</a:t>
            </a:r>
            <a:endParaRPr lang="vi-VN" dirty="0">
              <a:latin typeface="+mj-lt"/>
              <a:cs typeface="Times New Roman" panose="02020603050405020304" pitchFamily="18" charset="0"/>
            </a:endParaRPr>
          </a:p>
          <a:p>
            <a:pPr marL="228600" lvl="0" indent="-50800" algn="l" rtl="0">
              <a:lnSpc>
                <a:spcPct val="130000"/>
              </a:lnSpc>
              <a:spcBef>
                <a:spcPts val="600"/>
              </a:spcBef>
              <a:spcAft>
                <a:spcPts val="0"/>
              </a:spcAft>
              <a:buClr>
                <a:schemeClr val="dk1"/>
              </a:buClr>
              <a:buSzPct val="100000"/>
              <a:buNone/>
            </a:pPr>
            <a:endParaRPr dirty="0">
              <a:latin typeface="+mj-lt"/>
              <a:cs typeface="Times New Roman" panose="02020603050405020304" pitchFamily="18" charset="0"/>
            </a:endParaRPr>
          </a:p>
        </p:txBody>
      </p:sp>
      <p:sp>
        <p:nvSpPr>
          <p:cNvPr id="337" name="Google Shape;337;p4"/>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38" name="Google Shape;338;p4"/>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3c44a70f6d_0_0"/>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a:t>1.2 Hoạt động của thuật toán </a:t>
            </a:r>
            <a:endParaRPr/>
          </a:p>
        </p:txBody>
      </p:sp>
      <p:sp>
        <p:nvSpPr>
          <p:cNvPr id="345" name="Google Shape;345;g33c44a70f6d_0_0"/>
          <p:cNvSpPr txBox="1">
            <a:spLocks noGrp="1"/>
          </p:cNvSpPr>
          <p:nvPr>
            <p:ph type="body" idx="1"/>
          </p:nvPr>
        </p:nvSpPr>
        <p:spPr>
          <a:xfrm>
            <a:off x="606000" y="2020279"/>
            <a:ext cx="6059976" cy="4156800"/>
          </a:xfrm>
          <a:prstGeom prst="rect">
            <a:avLst/>
          </a:prstGeom>
          <a:noFill/>
          <a:ln>
            <a:noFill/>
          </a:ln>
        </p:spPr>
        <p:txBody>
          <a:bodyPr spcFirstLastPara="1" wrap="square" lIns="91425" tIns="45700" rIns="91425" bIns="45700" anchor="t" anchorCtr="0">
            <a:normAutofit/>
          </a:bodyPr>
          <a:lstStyle/>
          <a:p>
            <a:pPr marL="0" lvl="0" indent="0" algn="l" rtl="0">
              <a:lnSpc>
                <a:spcPct val="130000"/>
              </a:lnSpc>
              <a:spcBef>
                <a:spcPts val="300"/>
              </a:spcBef>
              <a:spcAft>
                <a:spcPts val="0"/>
              </a:spcAft>
              <a:buSzPts val="2800"/>
              <a:buNone/>
            </a:pPr>
            <a:r>
              <a:rPr lang="en-US" b="1" dirty="0">
                <a:latin typeface="Times New Roman" panose="02020603050405020304" pitchFamily="18" charset="0"/>
                <a:cs typeface="Times New Roman" panose="02020603050405020304" pitchFamily="18" charset="0"/>
              </a:rPr>
              <a:t>Trong </a:t>
            </a:r>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block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gồm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406400" algn="l" rtl="0">
              <a:lnSpc>
                <a:spcPct val="130000"/>
              </a:lnSpc>
              <a:spcBef>
                <a:spcPts val="300"/>
              </a:spcBef>
              <a:spcAft>
                <a:spcPts val="0"/>
              </a:spcAft>
              <a:buSzPts val="2800"/>
              <a:buChar char="-"/>
            </a:pPr>
            <a:r>
              <a:rPr lang="en-US" b="1" dirty="0" err="1">
                <a:latin typeface="Times New Roman" panose="02020603050405020304" pitchFamily="18" charset="0"/>
                <a:cs typeface="Times New Roman" panose="02020603050405020304" pitchFamily="18" charset="0"/>
              </a:rPr>
              <a:t>Nếu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block </a:t>
            </a:r>
            <a:r>
              <a:rPr lang="en-US" b="1" dirty="0" err="1">
                <a:latin typeface="Times New Roman" panose="02020603050405020304" pitchFamily="18" charset="0"/>
                <a:cs typeface="Times New Roman" panose="02020603050405020304" pitchFamily="18" charset="0"/>
              </a:rPr>
              <a:t>đầu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tiên</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 input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reset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compression</a:t>
            </a:r>
          </a:p>
          <a:p>
            <a:pPr marL="457200" lvl="0" indent="-406400" algn="l" rtl="0">
              <a:lnSpc>
                <a:spcPct val="130000"/>
              </a:lnSpc>
              <a:spcBef>
                <a:spcPts val="300"/>
              </a:spcBef>
              <a:spcAft>
                <a:spcPts val="0"/>
              </a:spcAft>
              <a:buSzPts val="2800"/>
              <a:buChar char="-"/>
            </a:pPr>
            <a:r>
              <a:rPr lang="en-US" b="1" dirty="0">
                <a:latin typeface="Times New Roman" panose="02020603050405020304" pitchFamily="18" charset="0"/>
                <a:cs typeface="Times New Roman" panose="02020603050405020304" pitchFamily="18" charset="0"/>
              </a:rPr>
              <a:t>Scheduler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word 32 bit,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Compression</a:t>
            </a:r>
            <a:endParaRPr b="1" dirty="0">
              <a:latin typeface="Times New Roman" panose="02020603050405020304" pitchFamily="18" charset="0"/>
              <a:cs typeface="Times New Roman" panose="02020603050405020304" pitchFamily="18" charset="0"/>
            </a:endParaRPr>
          </a:p>
          <a:p>
            <a:pPr marL="457200" lvl="0" indent="-406400" algn="l" rtl="0">
              <a:lnSpc>
                <a:spcPct val="130000"/>
              </a:lnSpc>
              <a:spcBef>
                <a:spcPts val="0"/>
              </a:spcBef>
              <a:spcAft>
                <a:spcPts val="0"/>
              </a:spcAft>
              <a:buSzPts val="2800"/>
              <a:buChar char="-"/>
            </a:pPr>
            <a:r>
              <a:rPr lang="en-US" b="1" dirty="0">
                <a:latin typeface="Times New Roman" panose="02020603050405020304" pitchFamily="18" charset="0"/>
                <a:cs typeface="Times New Roman" panose="02020603050405020304" pitchFamily="18" charset="0"/>
              </a:rPr>
              <a:t>Sau 64 </a:t>
            </a:r>
            <a:r>
              <a:rPr lang="en-US" b="1" dirty="0" err="1">
                <a:latin typeface="Times New Roman" panose="02020603050405020304" pitchFamily="18" charset="0"/>
                <a:cs typeface="Times New Roman" panose="02020603050405020304" pitchFamily="18" charset="0"/>
              </a:rPr>
              <a:t>vòng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hash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 block</a:t>
            </a:r>
            <a:endParaRPr dirty="0">
              <a:latin typeface="Times New Roman" panose="02020603050405020304" pitchFamily="18" charset="0"/>
              <a:cs typeface="Times New Roman" panose="02020603050405020304" pitchFamily="18" charset="0"/>
            </a:endParaRPr>
          </a:p>
        </p:txBody>
      </p:sp>
      <p:sp>
        <p:nvSpPr>
          <p:cNvPr id="346" name="Google Shape;346;g33c44a70f6d_0_0"/>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7" name="Picture 6" descr="A screenshot of a computer&#10;&#10;AI-generated content may be incorrect.">
            <a:extLst>
              <a:ext uri="{FF2B5EF4-FFF2-40B4-BE49-F238E27FC236}">
                <a16:creationId xmlns:a16="http://schemas.microsoft.com/office/drawing/2014/main" id="{DE05363B-EB27-6D7D-476C-B4112E662DEC}"/>
              </a:ext>
            </a:extLst>
          </p:cNvPr>
          <p:cNvPicPr>
            <a:picLocks noChangeAspect="1"/>
          </p:cNvPicPr>
          <p:nvPr/>
        </p:nvPicPr>
        <p:blipFill>
          <a:blip r:embed="rId3"/>
          <a:srcRect t="23999" b="26267"/>
          <a:stretch/>
        </p:blipFill>
        <p:spPr>
          <a:xfrm>
            <a:off x="6947752" y="1854315"/>
            <a:ext cx="4464512" cy="4761943"/>
          </a:xfrm>
          <a:prstGeom prst="rect">
            <a:avLst/>
          </a:prstGeom>
          <a:ln w="28575">
            <a:solidFill>
              <a:schemeClr val="accent3"/>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33c44a70f6d_0_18"/>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1.2.2. Message Scheduler</a:t>
            </a:r>
            <a:endParaRPr dirty="0"/>
          </a:p>
        </p:txBody>
      </p:sp>
      <p:sp>
        <p:nvSpPr>
          <p:cNvPr id="364" name="Google Shape;364;g33c44a70f6d_0_18"/>
          <p:cNvSpPr txBox="1">
            <a:spLocks noGrp="1"/>
          </p:cNvSpPr>
          <p:nvPr>
            <p:ph type="body" idx="1"/>
          </p:nvPr>
        </p:nvSpPr>
        <p:spPr>
          <a:xfrm>
            <a:off x="606000" y="1728216"/>
            <a:ext cx="10980000" cy="4448863"/>
          </a:xfrm>
          <a:prstGeom prst="rect">
            <a:avLst/>
          </a:prstGeom>
          <a:noFill/>
          <a:ln>
            <a:noFill/>
          </a:ln>
        </p:spPr>
        <p:txBody>
          <a:bodyPr spcFirstLastPara="1" wrap="square" lIns="91425" tIns="45700" rIns="91425" bIns="45700" anchor="t" anchorCtr="0">
            <a:normAutofit/>
          </a:bodyPr>
          <a:lstStyle/>
          <a:p>
            <a:pPr marL="50800" lvl="0" indent="0" algn="l" rtl="0">
              <a:lnSpc>
                <a:spcPct val="130000"/>
              </a:lnSpc>
              <a:spcBef>
                <a:spcPts val="300"/>
              </a:spcBef>
              <a:spcAft>
                <a:spcPts val="0"/>
              </a:spcAft>
              <a:buSzPts val="2800"/>
              <a:buNone/>
            </a:pPr>
            <a:r>
              <a:rPr lang="vi-VN" sz="2700" dirty="0">
                <a:solidFill>
                  <a:schemeClr val="tx1"/>
                </a:solidFill>
                <a:latin typeface="+mj-lt"/>
              </a:rPr>
              <a:t>K</a:t>
            </a:r>
            <a:r>
              <a:rPr lang="vi-VN" sz="2700" i="0" dirty="0">
                <a:solidFill>
                  <a:schemeClr val="tx1"/>
                </a:solidFill>
                <a:effectLst/>
                <a:latin typeface="+mj-lt"/>
              </a:rPr>
              <a:t>hối này sinh ra các </a:t>
            </a:r>
            <a:r>
              <a:rPr lang="vi-VN" sz="2700" b="1" i="0" dirty="0" err="1">
                <a:solidFill>
                  <a:schemeClr val="tx1"/>
                </a:solidFill>
                <a:effectLst/>
                <a:latin typeface="+mj-lt"/>
              </a:rPr>
              <a:t>word</a:t>
            </a:r>
            <a:r>
              <a:rPr lang="vi-VN" sz="2700" i="0" dirty="0">
                <a:solidFill>
                  <a:schemeClr val="tx1"/>
                </a:solidFill>
                <a:effectLst/>
                <a:latin typeface="+mj-lt"/>
              </a:rPr>
              <a:t> phụ thuộc vào thông điệp đầu vào và vòng hiện tại </a:t>
            </a:r>
            <a:r>
              <a:rPr lang="en-US" sz="2700" i="0" dirty="0">
                <a:solidFill>
                  <a:schemeClr val="tx1"/>
                </a:solidFill>
                <a:effectLst/>
                <a:latin typeface="+mj-lt"/>
              </a:rPr>
              <a:t>(</a:t>
            </a:r>
            <a:r>
              <a:rPr lang="vi-VN" sz="2700" b="1" i="0" dirty="0">
                <a:solidFill>
                  <a:schemeClr val="tx1"/>
                </a:solidFill>
                <a:effectLst/>
                <a:latin typeface="+mj-lt"/>
              </a:rPr>
              <a:t>W[t]</a:t>
            </a:r>
            <a:r>
              <a:rPr lang="en-US" sz="2700" b="1" i="0" dirty="0">
                <a:solidFill>
                  <a:schemeClr val="tx1"/>
                </a:solidFill>
                <a:effectLst/>
                <a:latin typeface="+mj-lt"/>
              </a:rPr>
              <a:t>)</a:t>
            </a:r>
            <a:r>
              <a:rPr lang="vi-VN" sz="2700" i="0" dirty="0">
                <a:solidFill>
                  <a:schemeClr val="tx1"/>
                </a:solidFill>
                <a:effectLst/>
                <a:latin typeface="+mj-lt"/>
              </a:rPr>
              <a:t>, được sử dụng làm đầu vào cho mỗi vòng phép toán của </a:t>
            </a:r>
            <a:r>
              <a:rPr lang="vi-VN" sz="2700" b="1" i="0" dirty="0" err="1">
                <a:solidFill>
                  <a:schemeClr val="tx1"/>
                </a:solidFill>
                <a:effectLst/>
                <a:latin typeface="+mj-lt"/>
              </a:rPr>
              <a:t>message</a:t>
            </a:r>
            <a:r>
              <a:rPr lang="vi-VN" sz="2700" b="1" i="0" dirty="0">
                <a:solidFill>
                  <a:schemeClr val="tx1"/>
                </a:solidFill>
                <a:effectLst/>
                <a:latin typeface="+mj-lt"/>
              </a:rPr>
              <a:t> </a:t>
            </a:r>
            <a:r>
              <a:rPr lang="vi-VN" sz="2700" b="1" i="0" dirty="0" err="1">
                <a:solidFill>
                  <a:schemeClr val="tx1"/>
                </a:solidFill>
                <a:effectLst/>
                <a:latin typeface="+mj-lt"/>
              </a:rPr>
              <a:t>compression</a:t>
            </a:r>
            <a:r>
              <a:rPr lang="vi-VN" sz="2700" b="1" i="0" dirty="0">
                <a:solidFill>
                  <a:schemeClr val="tx1"/>
                </a:solidFill>
                <a:effectLst/>
                <a:latin typeface="+mj-lt"/>
              </a:rPr>
              <a:t>.</a:t>
            </a:r>
          </a:p>
          <a:p>
            <a:pPr marL="50800" lvl="0" indent="0" algn="l" rtl="0">
              <a:lnSpc>
                <a:spcPct val="130000"/>
              </a:lnSpc>
              <a:spcBef>
                <a:spcPts val="300"/>
              </a:spcBef>
              <a:spcAft>
                <a:spcPts val="0"/>
              </a:spcAft>
              <a:buSzPts val="2800"/>
              <a:buNone/>
            </a:pPr>
            <a:r>
              <a:rPr lang="vi-VN" sz="2700" i="0" dirty="0">
                <a:solidFill>
                  <a:schemeClr val="tx1"/>
                </a:solidFill>
                <a:effectLst/>
                <a:latin typeface="+mj-lt"/>
              </a:rPr>
              <a:t>Là phần đắt giá nhất về tài nguyên phần cứng trong SHA-256</a:t>
            </a:r>
            <a:endParaRPr lang="en-US" sz="2700" dirty="0">
              <a:solidFill>
                <a:schemeClr val="tx1"/>
              </a:solidFill>
              <a:latin typeface="+mj-lt"/>
              <a:cs typeface="Times New Roman" panose="02020603050405020304" pitchFamily="18" charset="0"/>
            </a:endParaRPr>
          </a:p>
        </p:txBody>
      </p:sp>
      <p:sp>
        <p:nvSpPr>
          <p:cNvPr id="365" name="Google Shape;365;g33c44a70f6d_0_18"/>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9" name="Picture 8">
            <a:extLst>
              <a:ext uri="{FF2B5EF4-FFF2-40B4-BE49-F238E27FC236}">
                <a16:creationId xmlns:a16="http://schemas.microsoft.com/office/drawing/2014/main" id="{1088F84D-23A3-A825-1941-874032DFD9D9}"/>
              </a:ext>
            </a:extLst>
          </p:cNvPr>
          <p:cNvPicPr>
            <a:picLocks noChangeAspect="1"/>
          </p:cNvPicPr>
          <p:nvPr/>
        </p:nvPicPr>
        <p:blipFill>
          <a:blip r:embed="rId3"/>
          <a:stretch>
            <a:fillRect/>
          </a:stretch>
        </p:blipFill>
        <p:spPr>
          <a:xfrm>
            <a:off x="764569" y="4016655"/>
            <a:ext cx="6858957" cy="2076740"/>
          </a:xfrm>
          <a:prstGeom prst="rect">
            <a:avLst/>
          </a:prstGeom>
        </p:spPr>
      </p:pic>
      <p:pic>
        <p:nvPicPr>
          <p:cNvPr id="13" name="Picture 12">
            <a:extLst>
              <a:ext uri="{FF2B5EF4-FFF2-40B4-BE49-F238E27FC236}">
                <a16:creationId xmlns:a16="http://schemas.microsoft.com/office/drawing/2014/main" id="{64BAFB64-1751-34F0-6F7B-C45DF5854EA1}"/>
              </a:ext>
            </a:extLst>
          </p:cNvPr>
          <p:cNvPicPr>
            <a:picLocks noChangeAspect="1"/>
          </p:cNvPicPr>
          <p:nvPr/>
        </p:nvPicPr>
        <p:blipFill>
          <a:blip r:embed="rId4"/>
          <a:stretch>
            <a:fillRect/>
          </a:stretch>
        </p:blipFill>
        <p:spPr>
          <a:xfrm>
            <a:off x="1046982" y="5984823"/>
            <a:ext cx="5544324" cy="743054"/>
          </a:xfrm>
          <a:prstGeom prst="rect">
            <a:avLst/>
          </a:prstGeom>
        </p:spPr>
      </p:pic>
      <p:sp>
        <p:nvSpPr>
          <p:cNvPr id="15" name="TextBox 14">
            <a:extLst>
              <a:ext uri="{FF2B5EF4-FFF2-40B4-BE49-F238E27FC236}">
                <a16:creationId xmlns:a16="http://schemas.microsoft.com/office/drawing/2014/main" id="{0ADB1F12-3B28-CD4C-C398-C7DC64B957E5}"/>
              </a:ext>
            </a:extLst>
          </p:cNvPr>
          <p:cNvSpPr txBox="1"/>
          <p:nvPr/>
        </p:nvSpPr>
        <p:spPr>
          <a:xfrm>
            <a:off x="7755215" y="4427861"/>
            <a:ext cx="3989354" cy="452688"/>
          </a:xfrm>
          <a:prstGeom prst="rect">
            <a:avLst/>
          </a:prstGeom>
          <a:noFill/>
        </p:spPr>
        <p:txBody>
          <a:bodyPr wrap="square">
            <a:spAutoFit/>
          </a:bodyPr>
          <a:lstStyle/>
          <a:p>
            <a:pPr>
              <a:lnSpc>
                <a:spcPts val="1425"/>
              </a:lnSpc>
            </a:pPr>
            <a:r>
              <a:rPr lang="en-US" b="0" dirty="0">
                <a:solidFill>
                  <a:schemeClr val="tx1"/>
                </a:solidFill>
                <a:effectLst/>
                <a:latin typeface="Consolas" panose="020B0609020204030204" pitchFamily="49" charset="0"/>
              </a:rPr>
              <a:t>Sigma0 = rotr7_x ^ rotr18_x ^ shr3_x</a:t>
            </a:r>
          </a:p>
          <a:p>
            <a:pPr>
              <a:lnSpc>
                <a:spcPts val="1425"/>
              </a:lnSpc>
            </a:pPr>
            <a:r>
              <a:rPr lang="en-US" dirty="0">
                <a:solidFill>
                  <a:schemeClr val="tx1"/>
                </a:solidFill>
                <a:latin typeface="Consolas" panose="020B0609020204030204" pitchFamily="49" charset="0"/>
              </a:rPr>
              <a:t>Sigma1 = </a:t>
            </a:r>
            <a:r>
              <a:rPr lang="en-US" b="0" dirty="0">
                <a:solidFill>
                  <a:schemeClr val="tx1"/>
                </a:solidFill>
                <a:effectLst/>
                <a:latin typeface="Consolas" panose="020B0609020204030204" pitchFamily="49" charset="0"/>
              </a:rPr>
              <a:t>rotr17_x ^ rotr19_x ^ shr10_x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33c44a70f6d_0_26"/>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1.2.3. Message Compression</a:t>
            </a:r>
            <a:endParaRPr dirty="0"/>
          </a:p>
        </p:txBody>
      </p:sp>
      <p:sp>
        <p:nvSpPr>
          <p:cNvPr id="373" name="Google Shape;373;g33c44a70f6d_0_26"/>
          <p:cNvSpPr txBox="1">
            <a:spLocks noGrp="1"/>
          </p:cNvSpPr>
          <p:nvPr>
            <p:ph type="body" idx="1"/>
          </p:nvPr>
        </p:nvSpPr>
        <p:spPr>
          <a:xfrm>
            <a:off x="606000" y="1851637"/>
            <a:ext cx="10980000" cy="4156800"/>
          </a:xfrm>
          <a:prstGeom prst="rect">
            <a:avLst/>
          </a:prstGeom>
          <a:noFill/>
          <a:ln>
            <a:noFill/>
          </a:ln>
        </p:spPr>
        <p:txBody>
          <a:bodyPr spcFirstLastPara="1" wrap="square" lIns="91425" tIns="45700" rIns="91425" bIns="45700" anchor="t" anchorCtr="0">
            <a:normAutofit/>
          </a:bodyPr>
          <a:lstStyle/>
          <a:p>
            <a:pPr marL="50800" lvl="0" indent="0" algn="just" rtl="0">
              <a:lnSpc>
                <a:spcPct val="130000"/>
              </a:lnSpc>
              <a:spcBef>
                <a:spcPts val="300"/>
              </a:spcBef>
              <a:spcAft>
                <a:spcPts val="0"/>
              </a:spcAft>
              <a:buSzPts val="2800"/>
              <a:buNone/>
            </a:pPr>
            <a:r>
              <a:rPr lang="vi-VN" sz="2700" b="0" i="0" dirty="0">
                <a:solidFill>
                  <a:schemeClr val="tx1"/>
                </a:solidFill>
                <a:effectLst/>
                <a:latin typeface="+mj-lt"/>
              </a:rPr>
              <a:t>Khối </a:t>
            </a:r>
            <a:r>
              <a:rPr lang="vi-VN" sz="2700" b="1" i="0" dirty="0" err="1">
                <a:solidFill>
                  <a:schemeClr val="tx1"/>
                </a:solidFill>
                <a:effectLst/>
                <a:latin typeface="+mj-lt"/>
              </a:rPr>
              <a:t>Message</a:t>
            </a:r>
            <a:r>
              <a:rPr lang="vi-VN" sz="2700" b="1" i="0" dirty="0">
                <a:solidFill>
                  <a:schemeClr val="tx1"/>
                </a:solidFill>
                <a:effectLst/>
                <a:latin typeface="+mj-lt"/>
              </a:rPr>
              <a:t> </a:t>
            </a:r>
            <a:r>
              <a:rPr lang="vi-VN" sz="2700" b="1" i="0" dirty="0" err="1">
                <a:solidFill>
                  <a:schemeClr val="tx1"/>
                </a:solidFill>
                <a:effectLst/>
                <a:latin typeface="+mj-lt"/>
              </a:rPr>
              <a:t>Compression</a:t>
            </a:r>
            <a:r>
              <a:rPr lang="vi-VN" sz="2700" b="1" i="0" dirty="0">
                <a:solidFill>
                  <a:schemeClr val="tx1"/>
                </a:solidFill>
                <a:effectLst/>
                <a:latin typeface="+mj-lt"/>
              </a:rPr>
              <a:t> </a:t>
            </a:r>
            <a:r>
              <a:rPr lang="vi-VN" sz="2700" b="0" i="0" dirty="0">
                <a:solidFill>
                  <a:schemeClr val="tx1"/>
                </a:solidFill>
                <a:effectLst/>
                <a:latin typeface="+mj-lt"/>
              </a:rPr>
              <a:t>thực hiện phép toán băm dựa vào thông điệp W[t] được xuất ra từ khối </a:t>
            </a:r>
            <a:r>
              <a:rPr lang="vi-VN" sz="2700" b="1" dirty="0" err="1">
                <a:solidFill>
                  <a:schemeClr val="tx1"/>
                </a:solidFill>
                <a:latin typeface="+mj-lt"/>
              </a:rPr>
              <a:t>M</a:t>
            </a:r>
            <a:r>
              <a:rPr lang="vi-VN" sz="2700" b="1" i="0" dirty="0" err="1">
                <a:solidFill>
                  <a:schemeClr val="tx1"/>
                </a:solidFill>
                <a:effectLst/>
                <a:latin typeface="+mj-lt"/>
              </a:rPr>
              <a:t>essage</a:t>
            </a:r>
            <a:r>
              <a:rPr lang="vi-VN" sz="2700" b="1" i="0" dirty="0">
                <a:solidFill>
                  <a:schemeClr val="tx1"/>
                </a:solidFill>
                <a:effectLst/>
                <a:latin typeface="+mj-lt"/>
              </a:rPr>
              <a:t> </a:t>
            </a:r>
            <a:r>
              <a:rPr lang="vi-VN" sz="2700" b="1" i="0" dirty="0" err="1">
                <a:solidFill>
                  <a:schemeClr val="tx1"/>
                </a:solidFill>
                <a:effectLst/>
                <a:latin typeface="+mj-lt"/>
              </a:rPr>
              <a:t>schedule</a:t>
            </a:r>
            <a:r>
              <a:rPr lang="vi-VN" sz="2700" b="0" i="0" dirty="0">
                <a:solidFill>
                  <a:schemeClr val="tx1"/>
                </a:solidFill>
                <a:effectLst/>
                <a:latin typeface="+mj-lt"/>
              </a:rPr>
              <a:t>.</a:t>
            </a:r>
          </a:p>
          <a:p>
            <a:pPr marL="50800" lvl="0" indent="0" algn="just" rtl="0">
              <a:lnSpc>
                <a:spcPct val="130000"/>
              </a:lnSpc>
              <a:spcBef>
                <a:spcPts val="300"/>
              </a:spcBef>
              <a:spcAft>
                <a:spcPts val="0"/>
              </a:spcAft>
              <a:buSzPts val="2800"/>
              <a:buNone/>
            </a:pPr>
            <a:r>
              <a:rPr lang="vi-VN" sz="2700" b="0" i="0" dirty="0">
                <a:solidFill>
                  <a:schemeClr val="tx1"/>
                </a:solidFill>
                <a:effectLst/>
                <a:latin typeface="+mj-lt"/>
              </a:rPr>
              <a:t>Thuật toán SHA-256 sử dụng tám biến 32-bit </a:t>
            </a:r>
            <a:r>
              <a:rPr lang="vi-VN" sz="2700" b="1" i="0" dirty="0">
                <a:solidFill>
                  <a:schemeClr val="tx1"/>
                </a:solidFill>
                <a:effectLst/>
                <a:latin typeface="+mj-lt"/>
              </a:rPr>
              <a:t>a, b, c, d, e, f, g, h </a:t>
            </a:r>
            <a:r>
              <a:rPr lang="vi-VN" sz="2700" b="0" i="0" dirty="0">
                <a:solidFill>
                  <a:schemeClr val="tx1"/>
                </a:solidFill>
                <a:effectLst/>
                <a:latin typeface="+mj-lt"/>
              </a:rPr>
              <a:t>để lưu trữ các giá trị mới mỗi vòng.</a:t>
            </a:r>
            <a:endParaRPr sz="2700" dirty="0">
              <a:solidFill>
                <a:schemeClr val="tx1"/>
              </a:solidFill>
              <a:latin typeface="+mj-lt"/>
            </a:endParaRPr>
          </a:p>
        </p:txBody>
      </p:sp>
      <p:sp>
        <p:nvSpPr>
          <p:cNvPr id="374" name="Google Shape;374;g33c44a70f6d_0_26"/>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pic>
        <p:nvPicPr>
          <p:cNvPr id="4" name="Picture 3">
            <a:extLst>
              <a:ext uri="{FF2B5EF4-FFF2-40B4-BE49-F238E27FC236}">
                <a16:creationId xmlns:a16="http://schemas.microsoft.com/office/drawing/2014/main" id="{7892B8B6-C57A-6EA6-09E5-9D4EA1F22900}"/>
              </a:ext>
            </a:extLst>
          </p:cNvPr>
          <p:cNvPicPr>
            <a:picLocks noChangeAspect="1"/>
          </p:cNvPicPr>
          <p:nvPr/>
        </p:nvPicPr>
        <p:blipFill>
          <a:blip r:embed="rId3"/>
          <a:stretch>
            <a:fillRect/>
          </a:stretch>
        </p:blipFill>
        <p:spPr>
          <a:xfrm>
            <a:off x="2667111" y="4044133"/>
            <a:ext cx="6601746" cy="26102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D8C02946-9D03-AD6A-1C6B-3C73F841D26A}"/>
            </a:ext>
          </a:extLst>
        </p:cNvPr>
        <p:cNvGrpSpPr/>
        <p:nvPr/>
      </p:nvGrpSpPr>
      <p:grpSpPr>
        <a:xfrm>
          <a:off x="0" y="0"/>
          <a:ext cx="0" cy="0"/>
          <a:chOff x="0" y="0"/>
          <a:chExt cx="0" cy="0"/>
        </a:xfrm>
      </p:grpSpPr>
      <p:sp>
        <p:nvSpPr>
          <p:cNvPr id="372" name="Google Shape;372;g33c44a70f6d_0_26">
            <a:extLst>
              <a:ext uri="{FF2B5EF4-FFF2-40B4-BE49-F238E27FC236}">
                <a16:creationId xmlns:a16="http://schemas.microsoft.com/office/drawing/2014/main" id="{0028DED4-693B-A526-37F1-255928B93893}"/>
              </a:ext>
            </a:extLst>
          </p:cNvPr>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dirty="0"/>
              <a:t>1.2.3. Message Compression</a:t>
            </a:r>
            <a:endParaRPr dirty="0"/>
          </a:p>
        </p:txBody>
      </p:sp>
      <p:sp>
        <p:nvSpPr>
          <p:cNvPr id="373" name="Google Shape;373;g33c44a70f6d_0_26">
            <a:extLst>
              <a:ext uri="{FF2B5EF4-FFF2-40B4-BE49-F238E27FC236}">
                <a16:creationId xmlns:a16="http://schemas.microsoft.com/office/drawing/2014/main" id="{2DC8B900-8A90-EBA8-F913-A5EF29F68D2E}"/>
              </a:ext>
            </a:extLst>
          </p:cNvPr>
          <p:cNvSpPr txBox="1">
            <a:spLocks noGrp="1"/>
          </p:cNvSpPr>
          <p:nvPr>
            <p:ph type="body" idx="1"/>
          </p:nvPr>
        </p:nvSpPr>
        <p:spPr>
          <a:xfrm>
            <a:off x="606000" y="1851637"/>
            <a:ext cx="10980000" cy="4156800"/>
          </a:xfrm>
          <a:prstGeom prst="rect">
            <a:avLst/>
          </a:prstGeom>
          <a:noFill/>
          <a:ln>
            <a:noFill/>
          </a:ln>
        </p:spPr>
        <p:txBody>
          <a:bodyPr spcFirstLastPara="1" wrap="square" lIns="91425" tIns="45700" rIns="91425" bIns="45700" anchor="t" anchorCtr="0">
            <a:normAutofit/>
          </a:bodyPr>
          <a:lstStyle/>
          <a:p>
            <a:pPr marL="50800" lvl="0" indent="0" algn="just" rtl="0">
              <a:lnSpc>
                <a:spcPct val="130000"/>
              </a:lnSpc>
              <a:spcBef>
                <a:spcPts val="300"/>
              </a:spcBef>
              <a:spcAft>
                <a:spcPts val="0"/>
              </a:spcAft>
              <a:buSzPts val="2800"/>
              <a:buNone/>
            </a:pPr>
            <a:r>
              <a:rPr lang="vi-VN" sz="2400" dirty="0">
                <a:solidFill>
                  <a:schemeClr val="tx1"/>
                </a:solidFill>
                <a:latin typeface="+mj-lt"/>
              </a:rPr>
              <a:t>Các giá trị hằng số theo từng vòng lặp K[j] và giá trị mặc định của thanh ghi H</a:t>
            </a:r>
          </a:p>
        </p:txBody>
      </p:sp>
      <p:sp>
        <p:nvSpPr>
          <p:cNvPr id="374" name="Google Shape;374;g33c44a70f6d_0_26">
            <a:extLst>
              <a:ext uri="{FF2B5EF4-FFF2-40B4-BE49-F238E27FC236}">
                <a16:creationId xmlns:a16="http://schemas.microsoft.com/office/drawing/2014/main" id="{3213B93A-048F-C777-6348-9B5696633380}"/>
              </a:ext>
            </a:extLst>
          </p:cNvPr>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pic>
        <p:nvPicPr>
          <p:cNvPr id="3" name="Picture 2">
            <a:extLst>
              <a:ext uri="{FF2B5EF4-FFF2-40B4-BE49-F238E27FC236}">
                <a16:creationId xmlns:a16="http://schemas.microsoft.com/office/drawing/2014/main" id="{45566873-E298-1BCC-2446-FD94743AD9AB}"/>
              </a:ext>
            </a:extLst>
          </p:cNvPr>
          <p:cNvPicPr>
            <a:picLocks noChangeAspect="1"/>
          </p:cNvPicPr>
          <p:nvPr/>
        </p:nvPicPr>
        <p:blipFill>
          <a:blip r:embed="rId3"/>
          <a:stretch>
            <a:fillRect/>
          </a:stretch>
        </p:blipFill>
        <p:spPr>
          <a:xfrm>
            <a:off x="719821" y="2415160"/>
            <a:ext cx="6582694" cy="1552792"/>
          </a:xfrm>
          <a:prstGeom prst="rect">
            <a:avLst/>
          </a:prstGeom>
        </p:spPr>
      </p:pic>
      <p:pic>
        <p:nvPicPr>
          <p:cNvPr id="6" name="Picture 5">
            <a:extLst>
              <a:ext uri="{FF2B5EF4-FFF2-40B4-BE49-F238E27FC236}">
                <a16:creationId xmlns:a16="http://schemas.microsoft.com/office/drawing/2014/main" id="{633955E8-1F2C-3AE1-288A-12737AE3B260}"/>
              </a:ext>
            </a:extLst>
          </p:cNvPr>
          <p:cNvPicPr>
            <a:picLocks noChangeAspect="1"/>
          </p:cNvPicPr>
          <p:nvPr/>
        </p:nvPicPr>
        <p:blipFill>
          <a:blip r:embed="rId4"/>
          <a:stretch>
            <a:fillRect/>
          </a:stretch>
        </p:blipFill>
        <p:spPr>
          <a:xfrm>
            <a:off x="8307398" y="2415160"/>
            <a:ext cx="1667108" cy="1571844"/>
          </a:xfrm>
          <a:prstGeom prst="rect">
            <a:avLst/>
          </a:prstGeom>
        </p:spPr>
      </p:pic>
      <p:pic>
        <p:nvPicPr>
          <p:cNvPr id="7" name="Picture 6">
            <a:extLst>
              <a:ext uri="{FF2B5EF4-FFF2-40B4-BE49-F238E27FC236}">
                <a16:creationId xmlns:a16="http://schemas.microsoft.com/office/drawing/2014/main" id="{BE8B2FA4-14CB-7A80-1287-A20A9207A941}"/>
              </a:ext>
            </a:extLst>
          </p:cNvPr>
          <p:cNvPicPr>
            <a:picLocks noChangeAspect="1"/>
          </p:cNvPicPr>
          <p:nvPr/>
        </p:nvPicPr>
        <p:blipFill>
          <a:blip r:embed="rId5"/>
          <a:stretch>
            <a:fillRect/>
          </a:stretch>
        </p:blipFill>
        <p:spPr>
          <a:xfrm>
            <a:off x="606000" y="4111236"/>
            <a:ext cx="6601746" cy="2610214"/>
          </a:xfrm>
          <a:prstGeom prst="rect">
            <a:avLst/>
          </a:prstGeom>
        </p:spPr>
      </p:pic>
      <p:sp>
        <p:nvSpPr>
          <p:cNvPr id="9" name="TextBox 8">
            <a:extLst>
              <a:ext uri="{FF2B5EF4-FFF2-40B4-BE49-F238E27FC236}">
                <a16:creationId xmlns:a16="http://schemas.microsoft.com/office/drawing/2014/main" id="{7102F2DF-075F-D35C-0B4C-A9BF933223FF}"/>
              </a:ext>
            </a:extLst>
          </p:cNvPr>
          <p:cNvSpPr txBox="1"/>
          <p:nvPr/>
        </p:nvSpPr>
        <p:spPr>
          <a:xfrm>
            <a:off x="7207746" y="4524653"/>
            <a:ext cx="4378254" cy="811761"/>
          </a:xfrm>
          <a:prstGeom prst="rect">
            <a:avLst/>
          </a:prstGeom>
          <a:noFill/>
        </p:spPr>
        <p:txBody>
          <a:bodyPr wrap="square">
            <a:spAutoFit/>
          </a:bodyPr>
          <a:lstStyle/>
          <a:p>
            <a:pPr>
              <a:lnSpc>
                <a:spcPts val="1425"/>
              </a:lnSpc>
            </a:pPr>
            <a:r>
              <a:rPr lang="en-US" b="0" dirty="0">
                <a:solidFill>
                  <a:schemeClr val="tx1"/>
                </a:solidFill>
                <a:effectLst/>
                <a:latin typeface="Consolas" panose="020B0609020204030204" pitchFamily="49" charset="0"/>
              </a:rPr>
              <a:t>Maj(</a:t>
            </a:r>
            <a:r>
              <a:rPr lang="en-US" b="0" dirty="0" err="1">
                <a:solidFill>
                  <a:schemeClr val="tx1"/>
                </a:solidFill>
                <a:effectLst/>
                <a:latin typeface="Consolas" panose="020B0609020204030204" pitchFamily="49" charset="0"/>
              </a:rPr>
              <a:t>a,b,c</a:t>
            </a:r>
            <a:r>
              <a:rPr lang="en-US" b="0" dirty="0">
                <a:solidFill>
                  <a:schemeClr val="tx1"/>
                </a:solidFill>
                <a:effectLst/>
                <a:latin typeface="Consolas" panose="020B0609020204030204" pitchFamily="49" charset="0"/>
              </a:rPr>
              <a:t>) = </a:t>
            </a:r>
            <a:r>
              <a:rPr lang="vi-VN" b="0" dirty="0">
                <a:solidFill>
                  <a:schemeClr val="tx1"/>
                </a:solidFill>
                <a:effectLst/>
                <a:latin typeface="Consolas" panose="020B0609020204030204" pitchFamily="49" charset="0"/>
              </a:rPr>
              <a:t>(x &amp; y) ^ (x &amp; z) ^ (y &amp; z)</a:t>
            </a:r>
          </a:p>
          <a:p>
            <a:pPr>
              <a:lnSpc>
                <a:spcPts val="1425"/>
              </a:lnSpc>
            </a:pPr>
            <a:r>
              <a:rPr lang="vi-VN" dirty="0">
                <a:solidFill>
                  <a:schemeClr val="tx1"/>
                </a:solidFill>
                <a:latin typeface="Consolas" panose="020B0609020204030204" pitchFamily="49" charset="0"/>
              </a:rPr>
              <a:t>Ch(</a:t>
            </a:r>
            <a:r>
              <a:rPr lang="vi-VN" dirty="0" err="1">
                <a:solidFill>
                  <a:schemeClr val="tx1"/>
                </a:solidFill>
                <a:latin typeface="Consolas" panose="020B0609020204030204" pitchFamily="49" charset="0"/>
              </a:rPr>
              <a:t>e,f,g</a:t>
            </a:r>
            <a:r>
              <a:rPr lang="vi-VN" dirty="0">
                <a:solidFill>
                  <a:schemeClr val="tx1"/>
                </a:solidFill>
                <a:latin typeface="Consolas" panose="020B0609020204030204" pitchFamily="49" charset="0"/>
              </a:rPr>
              <a:t>) = </a:t>
            </a:r>
            <a:r>
              <a:rPr lang="vi-VN" b="0" dirty="0">
                <a:solidFill>
                  <a:schemeClr val="tx1"/>
                </a:solidFill>
                <a:effectLst/>
                <a:latin typeface="Consolas" panose="020B0609020204030204" pitchFamily="49" charset="0"/>
              </a:rPr>
              <a:t>(</a:t>
            </a:r>
            <a:r>
              <a:rPr lang="vi-VN" dirty="0">
                <a:solidFill>
                  <a:schemeClr val="tx1"/>
                </a:solidFill>
                <a:latin typeface="Consolas" panose="020B0609020204030204" pitchFamily="49" charset="0"/>
              </a:rPr>
              <a:t>e</a:t>
            </a:r>
            <a:r>
              <a:rPr lang="vi-VN" b="0" dirty="0">
                <a:solidFill>
                  <a:schemeClr val="tx1"/>
                </a:solidFill>
                <a:effectLst/>
                <a:latin typeface="Consolas" panose="020B0609020204030204" pitchFamily="49" charset="0"/>
              </a:rPr>
              <a:t> &amp; f) ^ (~</a:t>
            </a:r>
            <a:r>
              <a:rPr lang="vi-VN" dirty="0">
                <a:solidFill>
                  <a:schemeClr val="tx1"/>
                </a:solidFill>
                <a:latin typeface="Consolas" panose="020B0609020204030204" pitchFamily="49" charset="0"/>
              </a:rPr>
              <a:t>e</a:t>
            </a:r>
            <a:r>
              <a:rPr lang="vi-VN" b="0" dirty="0">
                <a:solidFill>
                  <a:schemeClr val="tx1"/>
                </a:solidFill>
                <a:effectLst/>
                <a:latin typeface="Consolas" panose="020B0609020204030204" pitchFamily="49" charset="0"/>
              </a:rPr>
              <a:t> &amp; </a:t>
            </a:r>
            <a:r>
              <a:rPr lang="vi-VN" dirty="0">
                <a:solidFill>
                  <a:schemeClr val="tx1"/>
                </a:solidFill>
                <a:latin typeface="Consolas" panose="020B0609020204030204" pitchFamily="49" charset="0"/>
              </a:rPr>
              <a:t>g</a:t>
            </a:r>
            <a:r>
              <a:rPr lang="vi-VN" b="0" dirty="0">
                <a:solidFill>
                  <a:schemeClr val="tx1"/>
                </a:solidFill>
                <a:effectLst/>
                <a:latin typeface="Consolas" panose="020B0609020204030204" pitchFamily="49" charset="0"/>
              </a:rPr>
              <a:t>)</a:t>
            </a:r>
          </a:p>
          <a:p>
            <a:pPr>
              <a:lnSpc>
                <a:spcPts val="1425"/>
              </a:lnSpc>
            </a:pPr>
            <a:r>
              <a:rPr lang="vi-VN" dirty="0">
                <a:solidFill>
                  <a:schemeClr val="tx1"/>
                </a:solidFill>
                <a:latin typeface="Consolas" panose="020B0609020204030204" pitchFamily="49" charset="0"/>
              </a:rPr>
              <a:t>Sigma0 = </a:t>
            </a:r>
            <a:r>
              <a:rPr lang="pl-PL" b="0" dirty="0">
                <a:solidFill>
                  <a:schemeClr val="tx1"/>
                </a:solidFill>
                <a:effectLst/>
                <a:latin typeface="Consolas" panose="020B0609020204030204" pitchFamily="49" charset="0"/>
              </a:rPr>
              <a:t>rotr2_x ^ rotr13_x ^ rotr22_x</a:t>
            </a:r>
          </a:p>
          <a:p>
            <a:pPr>
              <a:lnSpc>
                <a:spcPts val="1425"/>
              </a:lnSpc>
            </a:pPr>
            <a:r>
              <a:rPr lang="vi-VN" b="0" dirty="0">
                <a:solidFill>
                  <a:schemeClr val="tx1"/>
                </a:solidFill>
                <a:effectLst/>
                <a:latin typeface="Consolas" panose="020B0609020204030204" pitchFamily="49" charset="0"/>
              </a:rPr>
              <a:t>Sigma1 = </a:t>
            </a:r>
            <a:r>
              <a:rPr lang="pl-PL" b="0" dirty="0">
                <a:solidFill>
                  <a:schemeClr val="tx1"/>
                </a:solidFill>
                <a:effectLst/>
                <a:latin typeface="Consolas" panose="020B0609020204030204" pitchFamily="49" charset="0"/>
              </a:rPr>
              <a:t>rotr6_x ^ rotr11_x ^ rotr25_x</a:t>
            </a:r>
          </a:p>
        </p:txBody>
      </p:sp>
    </p:spTree>
    <p:extLst>
      <p:ext uri="{BB962C8B-B14F-4D97-AF65-F5344CB8AC3E}">
        <p14:creationId xmlns:p14="http://schemas.microsoft.com/office/powerpoint/2010/main" val="119846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52" name="Google Shape;452;p5"/>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sp>
        <p:nvSpPr>
          <p:cNvPr id="453" name="Google Shape;453;p5"/>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Thiết kế phần cứng đề xuất</a:t>
            </a:r>
            <a:endParaRPr/>
          </a:p>
        </p:txBody>
      </p:sp>
      <p:sp>
        <p:nvSpPr>
          <p:cNvPr id="455" name="Google Shape;455;p5"/>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02</a:t>
            </a:r>
            <a:endParaRPr/>
          </a:p>
        </p:txBody>
      </p:sp>
    </p:spTree>
  </p:cSld>
  <p:clrMapOvr>
    <a:masterClrMapping/>
  </p:clrMapOvr>
</p:sld>
</file>

<file path=ppt/theme/theme1.xml><?xml version="1.0" encoding="utf-8"?>
<a:theme xmlns:a="http://schemas.openxmlformats.org/drawingml/2006/main" name="Office Theme">
  <a:themeElements>
    <a:clrScheme name="FCE Green v2">
      <a:dk1>
        <a:srgbClr val="000000"/>
      </a:dk1>
      <a:lt1>
        <a:srgbClr val="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1236</Words>
  <Application>Microsoft Office PowerPoint</Application>
  <PresentationFormat>Widescreen</PresentationFormat>
  <Paragraphs>215</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Times New Roman</vt:lpstr>
      <vt:lpstr>Office Theme</vt:lpstr>
      <vt:lpstr>Efficient Hardware Architecture of SHA-256 Algorithm for Trusted Mobile Computing</vt:lpstr>
      <vt:lpstr>Nội dung báo cáo</vt:lpstr>
      <vt:lpstr>TỔNG QUAN VỀ THUẬT TOÁN SHA-256</vt:lpstr>
      <vt:lpstr>1. Tổng quan thuật toán SHA256</vt:lpstr>
      <vt:lpstr>1.2 Hoạt động của thuật toán </vt:lpstr>
      <vt:lpstr>1.2.2. Message Scheduler</vt:lpstr>
      <vt:lpstr>1.2.3. Message Compression</vt:lpstr>
      <vt:lpstr>1.2.3. Message Compression</vt:lpstr>
      <vt:lpstr>Thiết kế phần cứng đề xuất</vt:lpstr>
      <vt:lpstr>2.1 Thiết kế phần cứng đề xuất</vt:lpstr>
      <vt:lpstr>2.2 Controller</vt:lpstr>
      <vt:lpstr>2.2 Controller</vt:lpstr>
      <vt:lpstr>2.3 AES core</vt:lpstr>
      <vt:lpstr>2.4 KE_related</vt:lpstr>
      <vt:lpstr>MÔ PHỎNG</vt:lpstr>
      <vt:lpstr>3. 1 Mô phỏng KeyExpansion</vt:lpstr>
      <vt:lpstr>3. 1 Mô phỏng KeyExpansion</vt:lpstr>
      <vt:lpstr>3.1 Mô phỏng KeyExpansion</vt:lpstr>
      <vt:lpstr>3. 2 Mô phỏng AES core</vt:lpstr>
      <vt:lpstr>3. 2 Mô phỏng AES core</vt:lpstr>
      <vt:lpstr>THỰC HIỆN FPGA</vt:lpstr>
      <vt:lpstr>4. Bọc IP ASE128 với Avalon Bus</vt:lpstr>
      <vt:lpstr>4.1 Bọc IP ASE128 với Avalon Bus</vt:lpstr>
      <vt:lpstr>4.2 Kết nối IP với hệ thống SoC</vt:lpstr>
      <vt:lpstr>4.2 Kết nối IP với hệ thống SoC</vt:lpstr>
      <vt:lpstr>4.2 Kết nối IP với hệ thống SoC</vt:lpstr>
      <vt:lpstr>4.3 Chương trình C</vt:lpstr>
      <vt:lpstr>Tài nguyên phần cứng</vt:lpstr>
      <vt:lpstr>5.1 Tài nguyên tổng hợp trên quartus</vt:lpstr>
      <vt:lpstr>5.2 Kết nối IP với hệ thống SoC</vt:lpstr>
      <vt:lpstr>5.3 Tần số</vt:lpstr>
      <vt:lpstr>Đánh giá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Anh Tú</dc:creator>
  <cp:lastModifiedBy>Nguyễn Hoàng Hải Văn</cp:lastModifiedBy>
  <cp:revision>13</cp:revision>
  <dcterms:created xsi:type="dcterms:W3CDTF">2022-06-26T12:27:32Z</dcterms:created>
  <dcterms:modified xsi:type="dcterms:W3CDTF">2025-05-22T16:16:12Z</dcterms:modified>
</cp:coreProperties>
</file>