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197e2b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197e2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9197e2b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9197e2b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3.png"/><Relationship Id="rId20" Type="http://schemas.openxmlformats.org/officeDocument/2006/relationships/image" Target="../media/image16.png"/><Relationship Id="rId22" Type="http://schemas.openxmlformats.org/officeDocument/2006/relationships/image" Target="../media/image5.png"/><Relationship Id="rId21" Type="http://schemas.openxmlformats.org/officeDocument/2006/relationships/image" Target="../media/image4.png"/><Relationship Id="rId24" Type="http://schemas.openxmlformats.org/officeDocument/2006/relationships/image" Target="../media/image19.png"/><Relationship Id="rId23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26" Type="http://schemas.openxmlformats.org/officeDocument/2006/relationships/image" Target="../media/image36.png"/><Relationship Id="rId25" Type="http://schemas.openxmlformats.org/officeDocument/2006/relationships/image" Target="../media/image27.png"/><Relationship Id="rId28" Type="http://schemas.openxmlformats.org/officeDocument/2006/relationships/image" Target="../media/image29.png"/><Relationship Id="rId27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29" Type="http://schemas.openxmlformats.org/officeDocument/2006/relationships/image" Target="../media/image28.png"/><Relationship Id="rId7" Type="http://schemas.openxmlformats.org/officeDocument/2006/relationships/image" Target="../media/image2.png"/><Relationship Id="rId8" Type="http://schemas.openxmlformats.org/officeDocument/2006/relationships/image" Target="../media/image6.png"/><Relationship Id="rId31" Type="http://schemas.openxmlformats.org/officeDocument/2006/relationships/image" Target="../media/image22.png"/><Relationship Id="rId30" Type="http://schemas.openxmlformats.org/officeDocument/2006/relationships/image" Target="../media/image24.png"/><Relationship Id="rId11" Type="http://schemas.openxmlformats.org/officeDocument/2006/relationships/image" Target="../media/image20.png"/><Relationship Id="rId33" Type="http://schemas.openxmlformats.org/officeDocument/2006/relationships/image" Target="../media/image32.png"/><Relationship Id="rId10" Type="http://schemas.openxmlformats.org/officeDocument/2006/relationships/image" Target="../media/image17.png"/><Relationship Id="rId32" Type="http://schemas.openxmlformats.org/officeDocument/2006/relationships/image" Target="../media/image30.png"/><Relationship Id="rId13" Type="http://schemas.openxmlformats.org/officeDocument/2006/relationships/image" Target="../media/image18.png"/><Relationship Id="rId35" Type="http://schemas.openxmlformats.org/officeDocument/2006/relationships/image" Target="../media/image35.png"/><Relationship Id="rId12" Type="http://schemas.openxmlformats.org/officeDocument/2006/relationships/image" Target="../media/image12.png"/><Relationship Id="rId34" Type="http://schemas.openxmlformats.org/officeDocument/2006/relationships/image" Target="../media/image25.png"/><Relationship Id="rId15" Type="http://schemas.openxmlformats.org/officeDocument/2006/relationships/image" Target="../media/image7.png"/><Relationship Id="rId37" Type="http://schemas.openxmlformats.org/officeDocument/2006/relationships/image" Target="../media/image38.png"/><Relationship Id="rId14" Type="http://schemas.openxmlformats.org/officeDocument/2006/relationships/image" Target="../media/image31.png"/><Relationship Id="rId36" Type="http://schemas.openxmlformats.org/officeDocument/2006/relationships/image" Target="../media/image34.png"/><Relationship Id="rId17" Type="http://schemas.openxmlformats.org/officeDocument/2006/relationships/image" Target="../media/image10.png"/><Relationship Id="rId39" Type="http://schemas.openxmlformats.org/officeDocument/2006/relationships/image" Target="../media/image21.png"/><Relationship Id="rId16" Type="http://schemas.openxmlformats.org/officeDocument/2006/relationships/image" Target="../media/image13.png"/><Relationship Id="rId38" Type="http://schemas.openxmlformats.org/officeDocument/2006/relationships/image" Target="../media/image26.png"/><Relationship Id="rId19" Type="http://schemas.openxmlformats.org/officeDocument/2006/relationships/image" Target="../media/image15.png"/><Relationship Id="rId1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6675"/>
            <a:ext cx="2628700" cy="197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5" y="1462400"/>
            <a:ext cx="1013950" cy="85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30775"/>
            <a:ext cx="1397100" cy="436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968625"/>
            <a:ext cx="1174875" cy="11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 b="0" l="0" r="-2228" t="0"/>
          <a:stretch/>
        </p:blipFill>
        <p:spPr>
          <a:xfrm>
            <a:off x="6672130" y="0"/>
            <a:ext cx="2471871" cy="16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4075" y="375188"/>
            <a:ext cx="1174875" cy="41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1125" y="4085872"/>
            <a:ext cx="1397100" cy="107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46187" y="4118563"/>
            <a:ext cx="1013950" cy="10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24575" y="4323224"/>
            <a:ext cx="2119425" cy="76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38100" y="4419726"/>
            <a:ext cx="1576925" cy="104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615025" y="108025"/>
            <a:ext cx="1397100" cy="4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38091" y="3821300"/>
            <a:ext cx="1349034" cy="9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23100" y="4015113"/>
            <a:ext cx="1013950" cy="70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52775" y="3667000"/>
            <a:ext cx="1837350" cy="64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338201" y="3459350"/>
            <a:ext cx="2338900" cy="47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374339" y="2913748"/>
            <a:ext cx="590655" cy="8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307489" y="4352275"/>
            <a:ext cx="899711" cy="7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426738" y="2967800"/>
            <a:ext cx="1576925" cy="52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610013" y="2350987"/>
            <a:ext cx="1491050" cy="44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187375" y="2509162"/>
            <a:ext cx="1135725" cy="66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506625" y="2692375"/>
            <a:ext cx="1271125" cy="46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33050" y="1926300"/>
            <a:ext cx="1576925" cy="3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174875" y="1552725"/>
            <a:ext cx="1646325" cy="35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118025" y="3229825"/>
            <a:ext cx="1068080" cy="6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6528300" y="3676425"/>
            <a:ext cx="704875" cy="7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56187" y="2467011"/>
            <a:ext cx="662525" cy="6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986659" y="234040"/>
            <a:ext cx="1068075" cy="57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846175" y="1804512"/>
            <a:ext cx="1349025" cy="57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7567075" y="1720700"/>
            <a:ext cx="1576925" cy="33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6957863" y="2913737"/>
            <a:ext cx="1135725" cy="76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5377425" y="2274900"/>
            <a:ext cx="915960" cy="7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2924500" y="806487"/>
            <a:ext cx="1068075" cy="68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4177087" y="1285888"/>
            <a:ext cx="1271125" cy="45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6236400" y="2239076"/>
            <a:ext cx="1174875" cy="40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5883550" y="1641012"/>
            <a:ext cx="1397100" cy="39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5862775" y="856274"/>
            <a:ext cx="704875" cy="67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4715325" y="835538"/>
            <a:ext cx="899700" cy="47306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-12" y="16088"/>
            <a:ext cx="9337050" cy="5222500"/>
          </a:xfrm>
          <a:prstGeom prst="flowChartProcess">
            <a:avLst/>
          </a:prstGeom>
          <a:solidFill>
            <a:srgbClr val="000000">
              <a:alpha val="75760"/>
            </a:srgbClr>
          </a:solidFill>
          <a:ln>
            <a:noFill/>
          </a:ln>
          <a:effectLst>
            <a:outerShdw blurRad="57150" rotWithShape="0" algn="bl" dir="540000" dist="19050">
              <a:srgbClr val="000000">
                <a:alpha val="20000"/>
              </a:srgbClr>
            </a:outerShdw>
            <a:reflection blurRad="0" dir="0" dist="0" endA="0" endPos="8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4185614" y="2567002"/>
            <a:ext cx="32889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Syed Faizanul Haque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Hahnara Hyun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Anass Malabeh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Hugo Tran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Tina Tran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119800" y="535675"/>
            <a:ext cx="5431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CFF49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" sz="9600">
                <a:solidFill>
                  <a:srgbClr val="FCFF49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" sz="6000">
                <a:solidFill>
                  <a:srgbClr val="FCFF49"/>
                </a:solidFill>
                <a:latin typeface="Calibri"/>
                <a:ea typeface="Calibri"/>
                <a:cs typeface="Calibri"/>
                <a:sym typeface="Calibri"/>
              </a:rPr>
              <a:t>psilon</a:t>
            </a:r>
            <a:endParaRPr sz="6000">
              <a:solidFill>
                <a:srgbClr val="FCFF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647752" y="1111727"/>
            <a:ext cx="2338900" cy="32114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" dist="19050">
              <a:srgbClr val="000000">
                <a:alpha val="20000"/>
              </a:srgbClr>
            </a:outerShdw>
            <a:reflection blurRad="0" dir="0" dist="0" endA="0" endPos="8000" fadeDir="5400012" kx="0" rotWithShape="0" algn="bl" stA="10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0" y="37800"/>
            <a:ext cx="9189600" cy="5143500"/>
          </a:xfrm>
          <a:prstGeom prst="rect">
            <a:avLst/>
          </a:prstGeom>
          <a:solidFill>
            <a:srgbClr val="B7B7B7">
              <a:alpha val="473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20975" y="4425925"/>
            <a:ext cx="8382300" cy="579300"/>
          </a:xfrm>
          <a:prstGeom prst="rect">
            <a:avLst/>
          </a:prstGeom>
          <a:solidFill>
            <a:srgbClr val="EEC621">
              <a:alpha val="873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2" name="Google Shape;102;p14"/>
          <p:cNvSpPr txBox="1"/>
          <p:nvPr/>
        </p:nvSpPr>
        <p:spPr>
          <a:xfrm>
            <a:off x="606300" y="4443900"/>
            <a:ext cx="7931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and TX have highest # of job postings whereas VA and MA have the highest ratio 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99300" y="191700"/>
            <a:ext cx="8094000" cy="320400"/>
          </a:xfrm>
          <a:prstGeom prst="rect">
            <a:avLst/>
          </a:prstGeom>
          <a:solidFill>
            <a:srgbClr val="EEB015">
              <a:alpha val="91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99300" y="120575"/>
            <a:ext cx="4540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Ratio of </a:t>
            </a:r>
            <a:r>
              <a:rPr b="1" lang="en" u="sng">
                <a:solidFill>
                  <a:srgbClr val="0000FF"/>
                </a:solidFill>
              </a:rPr>
              <a:t>Jobs Posted on Indeed</a:t>
            </a:r>
            <a:r>
              <a:rPr b="1" lang="en">
                <a:solidFill>
                  <a:srgbClr val="0000FF"/>
                </a:solidFill>
              </a:rPr>
              <a:t> to </a:t>
            </a:r>
            <a:r>
              <a:rPr b="1" lang="en" u="sng">
                <a:solidFill>
                  <a:srgbClr val="0000FF"/>
                </a:solidFill>
              </a:rPr>
              <a:t>State Population</a:t>
            </a:r>
            <a:endParaRPr b="1" u="sng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>
            <a:off x="219875" y="969000"/>
            <a:ext cx="5248450" cy="2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450" y="3445550"/>
            <a:ext cx="1018866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575" y="3445551"/>
            <a:ext cx="252325" cy="2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3375" y="1366988"/>
            <a:ext cx="3202375" cy="200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4000" cy="5143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96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347750" y="218325"/>
            <a:ext cx="8218800" cy="659700"/>
          </a:xfrm>
          <a:prstGeom prst="rect">
            <a:avLst/>
          </a:prstGeom>
          <a:solidFill>
            <a:srgbClr val="45B1D7">
              <a:alpha val="796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0" y="245075"/>
            <a:ext cx="9053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Most and least successful job postings based job postings to job age</a:t>
            </a:r>
            <a:endParaRPr b="1" sz="1800" u="sng">
              <a:solidFill>
                <a:srgbClr val="FFFFFF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62600" y="3960450"/>
            <a:ext cx="8218800" cy="898500"/>
          </a:xfrm>
          <a:prstGeom prst="rect">
            <a:avLst/>
          </a:prstGeom>
          <a:solidFill>
            <a:srgbClr val="5CD6EE">
              <a:alpha val="480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33850" y="3917800"/>
            <a:ext cx="77247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Recommendation: Optimization of numbers click to job age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Low job days, low clicks: Median salary of $43,000; Mode job is mednurse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Low job days, high clicks: Median salary of $34,050; Mode job is admin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33000" y="1386100"/>
            <a:ext cx="41274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Insert california graph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50" y="1058350"/>
            <a:ext cx="3454067" cy="27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200" y="985900"/>
            <a:ext cx="3595474" cy="2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