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02A058-038F-4AE5-8640-D4375F2FA685}">
  <a:tblStyle styleId="{E502A058-038F-4AE5-8640-D4375F2FA6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1D3DBDB-BA24-4065-885B-74DBD606A0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6bf324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6bf324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6bf324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6bf324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937615e0_2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937615e0_2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937615e0_2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937615e0_2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937615e0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937615e0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a5aec8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a5aec8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a5aec8b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a5aec8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a5aec8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a5aec8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2a5aec8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2a5aec8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5fd912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5fd91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a5aec8b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2a5aec8b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2937615e0_18_10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2937615e0_18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6b0a8e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26b0a8e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2937615e0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2937615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2937615e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2937615e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937615e0_6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937615e0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2937615e0_6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2937615e0_6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2937615e0_6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2937615e0_6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2937615e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2937615e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2937615e0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2937615e0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6bf324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6bf324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6bf324a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6bf324a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937615e0_1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937615e0_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937615e0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937615e0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6bf324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6bf324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6bf324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6bf324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6bf324a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6bf324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6575" y="1808600"/>
            <a:ext cx="82221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Metric Calculation and Correlation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928475" y="3244525"/>
            <a:ext cx="29952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Submitted by</a:t>
            </a:r>
            <a:endParaRPr sz="12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Venkat Mani Deep Chandana - 40080924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Hetvi Shah - 40089272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Satish Chanda - 40091187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Khyatibahen Chaudhary - 40071098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Sarvesh Vora  - 40081458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5250" y="638050"/>
            <a:ext cx="88335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Software Measurement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SOEN 6611 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71475" y="3854250"/>
            <a:ext cx="2779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Presented By: Team 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Presented To: Dr. Jinqiu Yang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Process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782500"/>
            <a:ext cx="8826600" cy="4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Copy the plugin into the pom file of your java project.</a:t>
            </a:r>
            <a:r>
              <a:rPr lang="en">
                <a:solidFill>
                  <a:schemeClr val="lt2"/>
                </a:solidFill>
              </a:rPr>
              <a:t>	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E</a:t>
            </a:r>
            <a:r>
              <a:rPr lang="en">
                <a:solidFill>
                  <a:schemeClr val="lt2"/>
                </a:solidFill>
              </a:rPr>
              <a:t>xecute mvn clean install.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Execute mvn org.pitest:pitest-maven:mutationCoverage -X.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A .csv file is create showing various </a:t>
            </a:r>
            <a:r>
              <a:rPr lang="en">
                <a:solidFill>
                  <a:schemeClr val="lt2"/>
                </a:solidFill>
              </a:rPr>
              <a:t>mutation</a:t>
            </a:r>
            <a:r>
              <a:rPr lang="en">
                <a:solidFill>
                  <a:schemeClr val="lt2"/>
                </a:solidFill>
              </a:rPr>
              <a:t> score of every mutation test that has been applied to the        project.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Execute the ClassMutationScore.py generator to generate class wise mutation score.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  <a:highlight>
                  <a:srgbClr val="FFFFFF"/>
                </a:highlight>
              </a:rPr>
              <a:t>Mutation Score = (Killed Mutants / Total number of Mutants) * 100.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Plugin used to run pit test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211075" y="871375"/>
            <a:ext cx="8760300" cy="4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&lt;plugin&gt;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&lt;groupId&gt; org.pitest &lt;/groupId&gt;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&lt;artifactId&gt; pitest-maven &lt;/artifactId&gt;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&lt;version&gt; LATEST &lt;/version&gt;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&lt;configuration&gt;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	&lt;outputFormats&gt;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		&lt;param&gt; HTML &lt;/param&gt;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		&lt;param&gt; CSV &lt;/param&gt;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	&lt;/outputFormats&gt;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&lt;/configuration&gt; 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		&lt;/plugin&gt;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Output of Pit plugin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2253438"/>
            <a:ext cx="8826598" cy="16796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4"/>
          <p:cNvSpPr txBox="1"/>
          <p:nvPr/>
        </p:nvSpPr>
        <p:spPr>
          <a:xfrm>
            <a:off x="98250" y="4025300"/>
            <a:ext cx="58182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The </a:t>
            </a:r>
            <a:r>
              <a:rPr b="1" lang="en">
                <a:solidFill>
                  <a:schemeClr val="lt2"/>
                </a:solidFill>
              </a:rPr>
              <a:t>.csv</a:t>
            </a:r>
            <a:r>
              <a:rPr lang="en">
                <a:solidFill>
                  <a:schemeClr val="lt2"/>
                </a:solidFill>
              </a:rPr>
              <a:t> is created by pit tool representing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Col1 -  java class (on which mutation has been tested)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C</a:t>
            </a:r>
            <a:r>
              <a:rPr lang="en">
                <a:solidFill>
                  <a:schemeClr val="lt2"/>
                </a:solidFill>
              </a:rPr>
              <a:t>ol2 - respective package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Col5 - Status of the mutation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488" y="742125"/>
            <a:ext cx="5074125" cy="1388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Output produced by Python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38" y="1403300"/>
            <a:ext cx="7515225" cy="733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5"/>
          <p:cNvSpPr txBox="1"/>
          <p:nvPr/>
        </p:nvSpPr>
        <p:spPr>
          <a:xfrm>
            <a:off x="306850" y="2675300"/>
            <a:ext cx="8040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ClassMutationScore.py takes .csv and produces class wise mutation as well as total mutation which can than be correlated with 1 &amp; 2 metrics.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Output after running Python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151500" y="3566625"/>
            <a:ext cx="85065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Class wise attributes(Coverage, Status for each class and Mutation score) are generated using</a:t>
            </a:r>
            <a:r>
              <a:rPr lang="en" sz="1800">
                <a:solidFill>
                  <a:schemeClr val="lt2"/>
                </a:solidFill>
              </a:rPr>
              <a:t>ClassMutationScore.py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450"/>
            <a:ext cx="8839198" cy="21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71900" y="448750"/>
            <a:ext cx="82221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 5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Software Science Efforts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It’s 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 estimation of programming effort based on the number of operators and operands.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a combination of other Software Science metrics.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Hypothesis: Maintainability should decrease as the effort increases.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Algorithm: Scan the whole module code to compute parameters and perform calculations.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to calculate Software Science Efforts (E)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75875" y="884450"/>
            <a:ext cx="854910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To calculate the Software Science Effort, we need various parameters,</a:t>
            </a:r>
            <a:endParaRPr sz="1800"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Number of distinct operators(</a:t>
            </a:r>
            <a:r>
              <a:rPr i="1" lang="en">
                <a:solidFill>
                  <a:schemeClr val="lt2"/>
                </a:solidFill>
              </a:rPr>
              <a:t>D</a:t>
            </a:r>
            <a:r>
              <a:rPr lang="en">
                <a:solidFill>
                  <a:schemeClr val="lt2"/>
                </a:solidFill>
              </a:rPr>
              <a:t>) like if, while, &lt;, &lt;=, etc.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Number of distinct operands(</a:t>
            </a:r>
            <a:r>
              <a:rPr i="1" lang="en">
                <a:solidFill>
                  <a:schemeClr val="lt2"/>
                </a:solidFill>
              </a:rPr>
              <a:t>O</a:t>
            </a:r>
            <a:r>
              <a:rPr lang="en">
                <a:solidFill>
                  <a:schemeClr val="lt2"/>
                </a:solidFill>
              </a:rPr>
              <a:t>) like variables, constants, etc.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Total occurrence of operators(</a:t>
            </a:r>
            <a:r>
              <a:rPr i="1" lang="en">
                <a:solidFill>
                  <a:schemeClr val="lt2"/>
                </a:solidFill>
              </a:rPr>
              <a:t>F</a:t>
            </a:r>
            <a:r>
              <a:rPr lang="en">
                <a:solidFill>
                  <a:schemeClr val="lt2"/>
                </a:solidFill>
              </a:rPr>
              <a:t>).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Total occurrence of operands(</a:t>
            </a:r>
            <a:r>
              <a:rPr i="1" lang="en">
                <a:solidFill>
                  <a:schemeClr val="lt2"/>
                </a:solidFill>
              </a:rPr>
              <a:t>G</a:t>
            </a:r>
            <a:r>
              <a:rPr lang="en">
                <a:solidFill>
                  <a:schemeClr val="lt2"/>
                </a:solidFill>
              </a:rPr>
              <a:t>).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Vocabulary, </a:t>
            </a:r>
            <a:r>
              <a:rPr lang="en">
                <a:solidFill>
                  <a:schemeClr val="lt2"/>
                </a:solidFill>
              </a:rPr>
              <a:t>𝐾=</a:t>
            </a:r>
            <a:r>
              <a:rPr i="1" lang="en">
                <a:solidFill>
                  <a:schemeClr val="lt2"/>
                </a:solidFill>
              </a:rPr>
              <a:t>𝐷 + O</a:t>
            </a:r>
            <a:endParaRPr i="1"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Observed length, 𝐿 = 𝐹 + 𝐺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The complete volume(</a:t>
            </a:r>
            <a:r>
              <a:rPr i="1" lang="en">
                <a:solidFill>
                  <a:schemeClr val="lt2"/>
                </a:solidFill>
              </a:rPr>
              <a:t>V</a:t>
            </a:r>
            <a:r>
              <a:rPr lang="en">
                <a:solidFill>
                  <a:schemeClr val="lt2"/>
                </a:solidFill>
              </a:rPr>
              <a:t>), </a:t>
            </a:r>
            <a:r>
              <a:rPr i="1" lang="en">
                <a:solidFill>
                  <a:schemeClr val="lt2"/>
                </a:solidFill>
              </a:rPr>
              <a:t>V = </a:t>
            </a:r>
            <a:r>
              <a:rPr lang="en">
                <a:solidFill>
                  <a:schemeClr val="lt2"/>
                </a:solidFill>
              </a:rPr>
              <a:t>𝐿.log₂𝐾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The Difficulty, 𝐷′=𝐷.𝐺/2O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Software Science Effort, 𝐸=𝑉.𝐷’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Metric 5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Knots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It’s 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he number of crossing lines in a control flow graph.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It's used to evaluate the structure of the module. The high number of knots, the less maintainable and understandable the project 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Algorithm: Scan the whole module code to compute CFG and find knots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to calculate Knots (K)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229175" y="884450"/>
            <a:ext cx="869550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We need to label each line with line number in a module and generate a CFG.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 jump from line number x to line number y is represented by (𝑥,𝑦).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Let’s assume there exist two jumps in the module, (𝑖,𝑘) and (𝑗,𝑙), Without loss of generality, there exist a knot if and only if,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min(𝑖,𝑘) ≤ min(𝑗,𝑙) ≤ max(𝑖,𝑘) ≤ max⁡(𝑗,𝑙)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 our implementation we have used SciTools Understand to evaluate knots. For a particular version of a particular project we have calculated the total number of knots for simplicity.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Example - Knots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5577975" y="749800"/>
            <a:ext cx="315300" cy="30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5577975" y="4714275"/>
            <a:ext cx="315300" cy="30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5514825" y="123800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5514825" y="179685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5514825" y="239770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5514825" y="299855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4-5</a:t>
            </a:r>
            <a:endParaRPr sz="700"/>
          </a:p>
        </p:txBody>
      </p:sp>
      <p:sp>
        <p:nvSpPr>
          <p:cNvPr id="191" name="Google Shape;191;p31"/>
          <p:cNvSpPr/>
          <p:nvPr/>
        </p:nvSpPr>
        <p:spPr>
          <a:xfrm>
            <a:off x="6283900" y="239770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7052975" y="239770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6283900" y="299855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7-8</a:t>
            </a:r>
            <a:endParaRPr sz="700"/>
          </a:p>
        </p:txBody>
      </p:sp>
      <p:sp>
        <p:nvSpPr>
          <p:cNvPr id="194" name="Google Shape;194;p31"/>
          <p:cNvSpPr/>
          <p:nvPr/>
        </p:nvSpPr>
        <p:spPr>
          <a:xfrm>
            <a:off x="7052975" y="299855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10</a:t>
            </a:r>
            <a:endParaRPr sz="700"/>
          </a:p>
        </p:txBody>
      </p:sp>
      <p:sp>
        <p:nvSpPr>
          <p:cNvPr id="195" name="Google Shape;195;p31"/>
          <p:cNvSpPr/>
          <p:nvPr/>
        </p:nvSpPr>
        <p:spPr>
          <a:xfrm>
            <a:off x="5514825" y="3856413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11</a:t>
            </a:r>
            <a:endParaRPr sz="900"/>
          </a:p>
        </p:txBody>
      </p:sp>
      <p:cxnSp>
        <p:nvCxnSpPr>
          <p:cNvPr id="196" name="Google Shape;196;p31"/>
          <p:cNvCxnSpPr>
            <a:stCxn id="185" idx="4"/>
            <a:endCxn id="187" idx="0"/>
          </p:cNvCxnSpPr>
          <p:nvPr/>
        </p:nvCxnSpPr>
        <p:spPr>
          <a:xfrm>
            <a:off x="5735625" y="1058200"/>
            <a:ext cx="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>
            <a:endCxn id="188" idx="0"/>
          </p:cNvCxnSpPr>
          <p:nvPr/>
        </p:nvCxnSpPr>
        <p:spPr>
          <a:xfrm>
            <a:off x="5735625" y="1677150"/>
            <a:ext cx="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1"/>
          <p:cNvCxnSpPr>
            <a:stCxn id="188" idx="4"/>
            <a:endCxn id="189" idx="0"/>
          </p:cNvCxnSpPr>
          <p:nvPr/>
        </p:nvCxnSpPr>
        <p:spPr>
          <a:xfrm>
            <a:off x="5735625" y="223605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>
            <a:stCxn id="189" idx="4"/>
            <a:endCxn id="190" idx="0"/>
          </p:cNvCxnSpPr>
          <p:nvPr/>
        </p:nvCxnSpPr>
        <p:spPr>
          <a:xfrm>
            <a:off x="5735625" y="28369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1"/>
          <p:cNvCxnSpPr>
            <a:stCxn id="190" idx="4"/>
            <a:endCxn id="195" idx="0"/>
          </p:cNvCxnSpPr>
          <p:nvPr/>
        </p:nvCxnSpPr>
        <p:spPr>
          <a:xfrm>
            <a:off x="5735625" y="3437750"/>
            <a:ext cx="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1"/>
          <p:cNvCxnSpPr>
            <a:stCxn id="195" idx="4"/>
            <a:endCxn id="186" idx="0"/>
          </p:cNvCxnSpPr>
          <p:nvPr/>
        </p:nvCxnSpPr>
        <p:spPr>
          <a:xfrm>
            <a:off x="5735625" y="4295613"/>
            <a:ext cx="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1"/>
          <p:cNvCxnSpPr>
            <a:stCxn id="191" idx="4"/>
            <a:endCxn id="193" idx="0"/>
          </p:cNvCxnSpPr>
          <p:nvPr/>
        </p:nvCxnSpPr>
        <p:spPr>
          <a:xfrm>
            <a:off x="6504700" y="28369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1"/>
          <p:cNvCxnSpPr>
            <a:stCxn id="192" idx="4"/>
            <a:endCxn id="194" idx="0"/>
          </p:cNvCxnSpPr>
          <p:nvPr/>
        </p:nvCxnSpPr>
        <p:spPr>
          <a:xfrm>
            <a:off x="7273775" y="28369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1"/>
          <p:cNvCxnSpPr>
            <a:stCxn id="193" idx="4"/>
            <a:endCxn id="195" idx="7"/>
          </p:cNvCxnSpPr>
          <p:nvPr/>
        </p:nvCxnSpPr>
        <p:spPr>
          <a:xfrm flipH="1">
            <a:off x="5891800" y="3437750"/>
            <a:ext cx="61290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1"/>
          <p:cNvCxnSpPr>
            <a:stCxn id="194" idx="4"/>
            <a:endCxn id="195" idx="6"/>
          </p:cNvCxnSpPr>
          <p:nvPr/>
        </p:nvCxnSpPr>
        <p:spPr>
          <a:xfrm flipH="1">
            <a:off x="5956475" y="3437750"/>
            <a:ext cx="13173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1"/>
          <p:cNvCxnSpPr>
            <a:endCxn id="192" idx="1"/>
          </p:cNvCxnSpPr>
          <p:nvPr/>
        </p:nvCxnSpPr>
        <p:spPr>
          <a:xfrm>
            <a:off x="5956346" y="2016519"/>
            <a:ext cx="1161300" cy="4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1"/>
          <p:cNvCxnSpPr>
            <a:stCxn id="188" idx="5"/>
            <a:endCxn id="191" idx="1"/>
          </p:cNvCxnSpPr>
          <p:nvPr/>
        </p:nvCxnSpPr>
        <p:spPr>
          <a:xfrm>
            <a:off x="5891754" y="2171731"/>
            <a:ext cx="4569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50" y="976600"/>
            <a:ext cx="3942300" cy="38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Metric 1, Metric 2, Metric 4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Statement coverage, Branch coverage, Cyclomatic complexity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60950" y="1802100"/>
            <a:ext cx="8286000" cy="30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Statement Coverage 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Statement coverage is a white-box testing approach. It is also known as Line coverage. It is used to measure and calculate the number of executable statements in a program.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Branch Coverage 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Branch coverage is also known as decision coverage. It covers all the edges and measures every branch in the program and fraction of independent code segments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Cyclomatic Complexity: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used to indicate the complexity of the given software by calculating the independent paths through your source code structure.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56600" y="4579450"/>
            <a:ext cx="2820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-107575" y="15067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Example - Knots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367250" y="896050"/>
            <a:ext cx="8395800" cy="4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Jumps = {(2,3), (2,6), (2,9), (5,11), (8,11)}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Knots = {[</a:t>
            </a:r>
            <a:r>
              <a:rPr lang="en" sz="1800">
                <a:solidFill>
                  <a:schemeClr val="lt2"/>
                </a:solidFill>
              </a:rPr>
              <a:t>(2,3), (2,6)</a:t>
            </a:r>
            <a:r>
              <a:rPr lang="en" sz="1800">
                <a:solidFill>
                  <a:schemeClr val="lt2"/>
                </a:solidFill>
              </a:rPr>
              <a:t>],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  [</a:t>
            </a:r>
            <a:r>
              <a:rPr lang="en" sz="1800">
                <a:solidFill>
                  <a:schemeClr val="lt2"/>
                </a:solidFill>
              </a:rPr>
              <a:t>(2,3), (2,9)</a:t>
            </a:r>
            <a:r>
              <a:rPr lang="en" sz="1800">
                <a:solidFill>
                  <a:schemeClr val="lt2"/>
                </a:solidFill>
              </a:rPr>
              <a:t>],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  [</a:t>
            </a:r>
            <a:r>
              <a:rPr lang="en" sz="1800">
                <a:solidFill>
                  <a:schemeClr val="lt2"/>
                </a:solidFill>
              </a:rPr>
              <a:t>(2,9), (2,6)</a:t>
            </a:r>
            <a:r>
              <a:rPr lang="en" sz="1800">
                <a:solidFill>
                  <a:schemeClr val="lt2"/>
                </a:solidFill>
              </a:rPr>
              <a:t>],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  [</a:t>
            </a:r>
            <a:r>
              <a:rPr lang="en" sz="1800">
                <a:solidFill>
                  <a:schemeClr val="lt2"/>
                </a:solidFill>
              </a:rPr>
              <a:t>(5,11), (2,6)</a:t>
            </a:r>
            <a:r>
              <a:rPr lang="en" sz="1800">
                <a:solidFill>
                  <a:schemeClr val="lt2"/>
                </a:solidFill>
              </a:rPr>
              <a:t>],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  [</a:t>
            </a:r>
            <a:r>
              <a:rPr lang="en" sz="1800">
                <a:solidFill>
                  <a:schemeClr val="lt2"/>
                </a:solidFill>
              </a:rPr>
              <a:t>(2,9), (5,11)</a:t>
            </a:r>
            <a:r>
              <a:rPr lang="en" sz="1800">
                <a:solidFill>
                  <a:schemeClr val="lt2"/>
                </a:solidFill>
              </a:rPr>
              <a:t>],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  [</a:t>
            </a:r>
            <a:r>
              <a:rPr lang="en" sz="1800">
                <a:solidFill>
                  <a:schemeClr val="lt2"/>
                </a:solidFill>
              </a:rPr>
              <a:t>(5,11), (8,11)</a:t>
            </a:r>
            <a:r>
              <a:rPr lang="en" sz="1800">
                <a:solidFill>
                  <a:schemeClr val="lt2"/>
                </a:solidFill>
              </a:rPr>
              <a:t>]}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Number of knots = 6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5577975" y="749800"/>
            <a:ext cx="315300" cy="30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5577975" y="4714275"/>
            <a:ext cx="315300" cy="30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5514825" y="123800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5514825" y="179685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5514825" y="239770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5514825" y="299855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4-5</a:t>
            </a:r>
            <a:endParaRPr sz="700"/>
          </a:p>
        </p:txBody>
      </p:sp>
      <p:sp>
        <p:nvSpPr>
          <p:cNvPr id="221" name="Google Shape;221;p32"/>
          <p:cNvSpPr/>
          <p:nvPr/>
        </p:nvSpPr>
        <p:spPr>
          <a:xfrm>
            <a:off x="6283900" y="239770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7052975" y="239770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6283900" y="299855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7-8</a:t>
            </a:r>
            <a:endParaRPr sz="700"/>
          </a:p>
        </p:txBody>
      </p:sp>
      <p:sp>
        <p:nvSpPr>
          <p:cNvPr id="224" name="Google Shape;224;p32"/>
          <p:cNvSpPr/>
          <p:nvPr/>
        </p:nvSpPr>
        <p:spPr>
          <a:xfrm>
            <a:off x="7052975" y="2998550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10</a:t>
            </a:r>
            <a:endParaRPr sz="700"/>
          </a:p>
        </p:txBody>
      </p:sp>
      <p:sp>
        <p:nvSpPr>
          <p:cNvPr id="225" name="Google Shape;225;p32"/>
          <p:cNvSpPr/>
          <p:nvPr/>
        </p:nvSpPr>
        <p:spPr>
          <a:xfrm>
            <a:off x="5514825" y="3856413"/>
            <a:ext cx="441600" cy="4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11</a:t>
            </a:r>
            <a:endParaRPr sz="900"/>
          </a:p>
        </p:txBody>
      </p:sp>
      <p:cxnSp>
        <p:nvCxnSpPr>
          <p:cNvPr id="226" name="Google Shape;226;p32"/>
          <p:cNvCxnSpPr>
            <a:stCxn id="215" idx="4"/>
            <a:endCxn id="217" idx="0"/>
          </p:cNvCxnSpPr>
          <p:nvPr/>
        </p:nvCxnSpPr>
        <p:spPr>
          <a:xfrm>
            <a:off x="5735625" y="1058200"/>
            <a:ext cx="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2"/>
          <p:cNvCxnSpPr>
            <a:endCxn id="218" idx="0"/>
          </p:cNvCxnSpPr>
          <p:nvPr/>
        </p:nvCxnSpPr>
        <p:spPr>
          <a:xfrm>
            <a:off x="5735625" y="1677150"/>
            <a:ext cx="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2"/>
          <p:cNvCxnSpPr>
            <a:stCxn id="218" idx="4"/>
            <a:endCxn id="219" idx="0"/>
          </p:cNvCxnSpPr>
          <p:nvPr/>
        </p:nvCxnSpPr>
        <p:spPr>
          <a:xfrm>
            <a:off x="5735625" y="223605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2"/>
          <p:cNvCxnSpPr>
            <a:stCxn id="219" idx="4"/>
            <a:endCxn id="220" idx="0"/>
          </p:cNvCxnSpPr>
          <p:nvPr/>
        </p:nvCxnSpPr>
        <p:spPr>
          <a:xfrm>
            <a:off x="5735625" y="28369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2"/>
          <p:cNvCxnSpPr>
            <a:stCxn id="220" idx="4"/>
            <a:endCxn id="225" idx="0"/>
          </p:cNvCxnSpPr>
          <p:nvPr/>
        </p:nvCxnSpPr>
        <p:spPr>
          <a:xfrm>
            <a:off x="5735625" y="3437750"/>
            <a:ext cx="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2"/>
          <p:cNvCxnSpPr>
            <a:stCxn id="225" idx="4"/>
            <a:endCxn id="216" idx="0"/>
          </p:cNvCxnSpPr>
          <p:nvPr/>
        </p:nvCxnSpPr>
        <p:spPr>
          <a:xfrm>
            <a:off x="5735625" y="4295613"/>
            <a:ext cx="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2"/>
          <p:cNvCxnSpPr>
            <a:stCxn id="221" idx="4"/>
            <a:endCxn id="223" idx="0"/>
          </p:cNvCxnSpPr>
          <p:nvPr/>
        </p:nvCxnSpPr>
        <p:spPr>
          <a:xfrm>
            <a:off x="6504700" y="28369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2"/>
          <p:cNvCxnSpPr>
            <a:stCxn id="222" idx="4"/>
            <a:endCxn id="224" idx="0"/>
          </p:cNvCxnSpPr>
          <p:nvPr/>
        </p:nvCxnSpPr>
        <p:spPr>
          <a:xfrm>
            <a:off x="7273775" y="2836900"/>
            <a:ext cx="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2"/>
          <p:cNvCxnSpPr>
            <a:stCxn id="223" idx="4"/>
            <a:endCxn id="225" idx="7"/>
          </p:cNvCxnSpPr>
          <p:nvPr/>
        </p:nvCxnSpPr>
        <p:spPr>
          <a:xfrm flipH="1">
            <a:off x="5891800" y="3437750"/>
            <a:ext cx="61290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2"/>
          <p:cNvCxnSpPr>
            <a:stCxn id="224" idx="4"/>
            <a:endCxn id="225" idx="6"/>
          </p:cNvCxnSpPr>
          <p:nvPr/>
        </p:nvCxnSpPr>
        <p:spPr>
          <a:xfrm flipH="1">
            <a:off x="5956475" y="3437750"/>
            <a:ext cx="13173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2"/>
          <p:cNvCxnSpPr>
            <a:endCxn id="222" idx="1"/>
          </p:cNvCxnSpPr>
          <p:nvPr/>
        </p:nvCxnSpPr>
        <p:spPr>
          <a:xfrm>
            <a:off x="5956346" y="2016519"/>
            <a:ext cx="1161300" cy="4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2"/>
          <p:cNvCxnSpPr>
            <a:stCxn id="218" idx="5"/>
            <a:endCxn id="221" idx="1"/>
          </p:cNvCxnSpPr>
          <p:nvPr/>
        </p:nvCxnSpPr>
        <p:spPr>
          <a:xfrm>
            <a:off x="5891754" y="2171731"/>
            <a:ext cx="4569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460950" y="443850"/>
            <a:ext cx="8222100" cy="13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Metric 6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Post Release Defect Density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319850" y="1723975"/>
            <a:ext cx="52866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Post-release Defect Density is a quality indicator of a project and considers the number of bugs after a release.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   </a:t>
            </a:r>
            <a:r>
              <a:rPr b="1" lang="en">
                <a:solidFill>
                  <a:schemeClr val="lt2"/>
                </a:solidFill>
              </a:rPr>
              <a:t>Defect Density = Number of known defects (bugs) </a:t>
            </a:r>
            <a:r>
              <a:rPr b="1" lang="en">
                <a:solidFill>
                  <a:schemeClr val="lt2"/>
                </a:solidFill>
              </a:rPr>
              <a:t>/ SLOC</a:t>
            </a:r>
            <a:endParaRPr b="1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Defect(fault) is a flaw in any aspect of the system that contributes, or may potentially contribute,to the occurrence of one or more failures.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5450850" y="1798650"/>
            <a:ext cx="354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to calculate ? </a:t>
            </a:r>
            <a:endParaRPr sz="1800">
              <a:solidFill>
                <a:schemeClr val="lt2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lt2"/>
                </a:solidFill>
              </a:rPr>
              <a:t>Extract the number of defects(bugs) from </a:t>
            </a:r>
            <a:r>
              <a:rPr b="1" lang="en">
                <a:solidFill>
                  <a:schemeClr val="lt2"/>
                </a:solidFill>
              </a:rPr>
              <a:t>JIRA reports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</a:rPr>
              <a:t>Run CLOC tool on project source and get Source lines of Code</a:t>
            </a:r>
            <a:endParaRPr>
              <a:solidFill>
                <a:schemeClr val="lt2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2"/>
                </a:solidFill>
              </a:rPr>
              <a:t>Compute Defect Density from 1 &amp; 2.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Post-release Defect Density Results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34"/>
          <p:cNvGraphicFramePr/>
          <p:nvPr/>
        </p:nvGraphicFramePr>
        <p:xfrm>
          <a:off x="110988" y="73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1654600"/>
                <a:gridCol w="1409600"/>
                <a:gridCol w="1759425"/>
                <a:gridCol w="1542425"/>
                <a:gridCol w="2555975"/>
              </a:tblGrid>
              <a:tr h="50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Project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Version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Number of Defects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SLOC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Post-release Defect Density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Apache Commons Collections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4.4.0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51622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0.000716749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Apache Commons Configuration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67632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0.0000</a:t>
                      </a:r>
                      <a:r>
                        <a:rPr lang="en" sz="1200"/>
                        <a:t>14785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Apache Commons Lang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75643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0.000237960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Apache Commons Math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3.6.1</a:t>
                      </a:r>
                      <a:endParaRPr sz="1200"/>
                    </a:p>
                  </a:txBody>
                  <a:tcPr marT="91425" marB="91425" marR="85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208891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0.000229785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208840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0.0000</a:t>
                      </a:r>
                      <a:r>
                        <a:rPr lang="en" sz="1200"/>
                        <a:t>7661</a:t>
                      </a: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196550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0.000203511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195595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0.0000</a:t>
                      </a:r>
                      <a:r>
                        <a:rPr lang="en" sz="1200"/>
                        <a:t>61351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187519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0.000197313</a:t>
                      </a:r>
                      <a:endParaRPr sz="1200"/>
                    </a:p>
                  </a:txBody>
                  <a:tcPr marT="91425" marB="91425" marR="91425" marL="1143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460950" y="1892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Metric Correlation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36"/>
          <p:cNvGraphicFramePr/>
          <p:nvPr/>
        </p:nvGraphicFramePr>
        <p:xfrm>
          <a:off x="3373375" y="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1064175"/>
                <a:gridCol w="77197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" name="Google Shape;261;p36"/>
          <p:cNvSpPr txBox="1"/>
          <p:nvPr/>
        </p:nvSpPr>
        <p:spPr>
          <a:xfrm>
            <a:off x="3503750" y="217225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 1 &amp; Metric 4</a:t>
            </a:r>
            <a:endParaRPr u="sng"/>
          </a:p>
        </p:txBody>
      </p:sp>
      <p:graphicFrame>
        <p:nvGraphicFramePr>
          <p:cNvPr id="262" name="Google Shape;262;p36"/>
          <p:cNvGraphicFramePr/>
          <p:nvPr/>
        </p:nvGraphicFramePr>
        <p:xfrm>
          <a:off x="3373375" y="31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957325"/>
                <a:gridCol w="87882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Google Shape;263;p36"/>
          <p:cNvSpPr txBox="1"/>
          <p:nvPr/>
        </p:nvSpPr>
        <p:spPr>
          <a:xfrm>
            <a:off x="3503750" y="2768500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 2 &amp; Metric 4</a:t>
            </a:r>
            <a:endParaRPr u="sng"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625" y="498750"/>
            <a:ext cx="2880375" cy="20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621" y="3136875"/>
            <a:ext cx="2880380" cy="18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 1 &amp; 2 with 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 txBox="1"/>
          <p:nvPr>
            <p:ph type="title"/>
          </p:nvPr>
        </p:nvSpPr>
        <p:spPr>
          <a:xfrm>
            <a:off x="102875" y="1347175"/>
            <a:ext cx="32100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Commons.Collections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 1 &amp; 2 with 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>
            <p:ph type="title"/>
          </p:nvPr>
        </p:nvSpPr>
        <p:spPr>
          <a:xfrm>
            <a:off x="102875" y="1347175"/>
            <a:ext cx="32100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Commons.Configuration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37"/>
          <p:cNvGraphicFramePr/>
          <p:nvPr/>
        </p:nvGraphicFramePr>
        <p:xfrm>
          <a:off x="3373375" y="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1064175"/>
                <a:gridCol w="77197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5" name="Google Shape;275;p37"/>
          <p:cNvSpPr txBox="1"/>
          <p:nvPr/>
        </p:nvSpPr>
        <p:spPr>
          <a:xfrm>
            <a:off x="3503750" y="217225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 1 &amp; Metric 4</a:t>
            </a:r>
            <a:endParaRPr u="sng"/>
          </a:p>
        </p:txBody>
      </p:sp>
      <p:graphicFrame>
        <p:nvGraphicFramePr>
          <p:cNvPr id="276" name="Google Shape;276;p37"/>
          <p:cNvGraphicFramePr/>
          <p:nvPr/>
        </p:nvGraphicFramePr>
        <p:xfrm>
          <a:off x="3373375" y="31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957325"/>
                <a:gridCol w="87882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" name="Google Shape;277;p37"/>
          <p:cNvSpPr txBox="1"/>
          <p:nvPr/>
        </p:nvSpPr>
        <p:spPr>
          <a:xfrm>
            <a:off x="3503750" y="2768500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 2 &amp; Metric 4</a:t>
            </a:r>
            <a:endParaRPr u="sng"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625" y="587775"/>
            <a:ext cx="2880375" cy="19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625" y="3188800"/>
            <a:ext cx="2880375" cy="182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 1 &amp; 2 with 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 txBox="1"/>
          <p:nvPr>
            <p:ph type="title"/>
          </p:nvPr>
        </p:nvSpPr>
        <p:spPr>
          <a:xfrm>
            <a:off x="272325" y="1326175"/>
            <a:ext cx="25227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Commons.Lang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" name="Google Shape;286;p38"/>
          <p:cNvGraphicFramePr/>
          <p:nvPr/>
        </p:nvGraphicFramePr>
        <p:xfrm>
          <a:off x="3373375" y="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1064175"/>
                <a:gridCol w="77197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38"/>
          <p:cNvSpPr txBox="1"/>
          <p:nvPr/>
        </p:nvSpPr>
        <p:spPr>
          <a:xfrm>
            <a:off x="3503750" y="217225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 1 &amp; Metric 4</a:t>
            </a:r>
            <a:endParaRPr u="sng"/>
          </a:p>
        </p:txBody>
      </p:sp>
      <p:graphicFrame>
        <p:nvGraphicFramePr>
          <p:cNvPr id="288" name="Google Shape;288;p38"/>
          <p:cNvGraphicFramePr/>
          <p:nvPr/>
        </p:nvGraphicFramePr>
        <p:xfrm>
          <a:off x="3373375" y="31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957325"/>
                <a:gridCol w="87882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8"/>
          <p:cNvSpPr txBox="1"/>
          <p:nvPr/>
        </p:nvSpPr>
        <p:spPr>
          <a:xfrm>
            <a:off x="3455275" y="2768500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 2 &amp; Metric 4</a:t>
            </a:r>
            <a:endParaRPr u="sng"/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625" y="637525"/>
            <a:ext cx="2880375" cy="20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625" y="3188800"/>
            <a:ext cx="2880375" cy="182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 1 &amp; 2 with 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273775" y="1394850"/>
            <a:ext cx="27126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Commons.Math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39"/>
          <p:cNvGraphicFramePr/>
          <p:nvPr/>
        </p:nvGraphicFramePr>
        <p:xfrm>
          <a:off x="3373375" y="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1064175"/>
                <a:gridCol w="77197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" name="Google Shape;299;p39"/>
          <p:cNvSpPr txBox="1"/>
          <p:nvPr/>
        </p:nvSpPr>
        <p:spPr>
          <a:xfrm>
            <a:off x="3503750" y="217225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 1 &amp; Metric 4</a:t>
            </a:r>
            <a:endParaRPr u="sng"/>
          </a:p>
        </p:txBody>
      </p:sp>
      <p:graphicFrame>
        <p:nvGraphicFramePr>
          <p:cNvPr id="300" name="Google Shape;300;p39"/>
          <p:cNvGraphicFramePr/>
          <p:nvPr/>
        </p:nvGraphicFramePr>
        <p:xfrm>
          <a:off x="3373375" y="31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957325"/>
                <a:gridCol w="87882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1" name="Google Shape;301;p39"/>
          <p:cNvSpPr txBox="1"/>
          <p:nvPr/>
        </p:nvSpPr>
        <p:spPr>
          <a:xfrm>
            <a:off x="3455250" y="2768500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 2 &amp; Metric 4</a:t>
            </a:r>
            <a:endParaRPr u="sng"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750" y="637525"/>
            <a:ext cx="2880375" cy="182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750" y="3188800"/>
            <a:ext cx="2880375" cy="182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40"/>
          <p:cNvGraphicFramePr/>
          <p:nvPr/>
        </p:nvGraphicFramePr>
        <p:xfrm>
          <a:off x="3373375" y="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824275"/>
                <a:gridCol w="101187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40"/>
          <p:cNvSpPr txBox="1"/>
          <p:nvPr/>
        </p:nvSpPr>
        <p:spPr>
          <a:xfrm>
            <a:off x="3503750" y="217225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Commons.Collections</a:t>
            </a:r>
            <a:endParaRPr u="sng"/>
          </a:p>
        </p:txBody>
      </p:sp>
      <p:graphicFrame>
        <p:nvGraphicFramePr>
          <p:cNvPr id="310" name="Google Shape;310;p40"/>
          <p:cNvGraphicFramePr/>
          <p:nvPr/>
        </p:nvGraphicFramePr>
        <p:xfrm>
          <a:off x="3373375" y="311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824275"/>
                <a:gridCol w="101187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40"/>
          <p:cNvSpPr txBox="1"/>
          <p:nvPr/>
        </p:nvSpPr>
        <p:spPr>
          <a:xfrm>
            <a:off x="3503750" y="2698650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Commons.</a:t>
            </a:r>
            <a:r>
              <a:rPr lang="en" u="sng"/>
              <a:t>Configuration</a:t>
            </a:r>
            <a:endParaRPr u="sng"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750" y="3111800"/>
            <a:ext cx="2802125" cy="188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462" y="637525"/>
            <a:ext cx="2764700" cy="19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 5 with 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226075" y="1256350"/>
            <a:ext cx="28803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Commons.Collections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Commons.Configuration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226078" y="3547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 5 with 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750" y="637513"/>
            <a:ext cx="2802125" cy="195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373375" y="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824275"/>
                <a:gridCol w="101187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0.359092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0.359092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Google Shape;323;p41"/>
          <p:cNvSpPr txBox="1"/>
          <p:nvPr/>
        </p:nvSpPr>
        <p:spPr>
          <a:xfrm>
            <a:off x="3503750" y="217225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Commons.Math</a:t>
            </a:r>
            <a:endParaRPr u="sng"/>
          </a:p>
        </p:txBody>
      </p:sp>
      <p:graphicFrame>
        <p:nvGraphicFramePr>
          <p:cNvPr id="324" name="Google Shape;324;p41"/>
          <p:cNvGraphicFramePr/>
          <p:nvPr/>
        </p:nvGraphicFramePr>
        <p:xfrm>
          <a:off x="3373375" y="31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{E1D3DBDB-BA24-4065-885B-74DBD606A0C1}</a:tableStyleId>
              </a:tblPr>
              <a:tblGrid>
                <a:gridCol w="824275"/>
                <a:gridCol w="1011875"/>
                <a:gridCol w="1044225"/>
              </a:tblGrid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-0.615587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-0.615587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41"/>
          <p:cNvSpPr txBox="1"/>
          <p:nvPr/>
        </p:nvSpPr>
        <p:spPr>
          <a:xfrm>
            <a:off x="3492900" y="2712650"/>
            <a:ext cx="2158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Commons.Lang</a:t>
            </a:r>
            <a:endParaRPr u="sng"/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150" y="3132950"/>
            <a:ext cx="2802125" cy="18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226075" y="1256350"/>
            <a:ext cx="3000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Commons.Math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Commons.Lang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JaCoCo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aCoCo is a free code coverage tool for java.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Gives the code coverage analysis of line , methods, branches and cyclomatic complexity.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Various format of report can be generated like HTML , CSV , XML , EXEC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Integrated JaCoCo with Maven-plugin for our project.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Process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471900" y="934200"/>
            <a:ext cx="8222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Import project using maven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the jacoco plugin into the pom file of java project.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Run the test cases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Execute mvn clean install and make sure it successfully build.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Execute mvn test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Execute mvn report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the target folder , different jacoco file is generated with .html , .xml , and we are using .csv extension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shows the class wise Statement , Branch and Code Complexity coverage for the project.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Challenges faced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88025" y="805775"/>
            <a:ext cx="88266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2"/>
                </a:solidFill>
              </a:rPr>
              <a:t>Build the multiple version of same project for the analysis of the result.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2"/>
                </a:solidFill>
              </a:rPr>
              <a:t>Ignore the test cases(@Ignore) which shows no coverage.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2"/>
                </a:solidFill>
              </a:rPr>
              <a:t>Resolved the dependency errors to run the project.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9850"/>
            <a:ext cx="8839200" cy="31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JaCoCo report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4900"/>
            <a:ext cx="9144000" cy="40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Metric 3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Mutation Testing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Mutation testing is conceptually quite simple. Faults (or mutations) are automatically seeded into your code, then your tests are run.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your tests fail then the mutation is killed.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your tests pass then the mutation lived.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quality of your tests can be gauged from the percentage of mutations killed.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Various Types of Mutants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441875" y="983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{E502A058-038F-4AE5-8640-D4375F2FA685}</a:tableStyleId>
              </a:tblPr>
              <a:tblGrid>
                <a:gridCol w="7837150"/>
              </a:tblGrid>
              <a:tr h="36412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  <a:highlight>
                            <a:srgbClr val="FFFFFF"/>
                          </a:highlight>
                        </a:rPr>
                        <a:t>Operand replacement operators</a:t>
                      </a:r>
                      <a:endParaRPr b="1">
                        <a:solidFill>
                          <a:schemeClr val="lt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9F9F9"/>
                          </a:highlight>
                        </a:rPr>
                        <a:t>         Replace the operand with another operand (x with y or y with x) or with the constant value.</a:t>
                      </a:r>
                      <a:endParaRPr>
                        <a:solidFill>
                          <a:schemeClr val="lt2"/>
                        </a:solidFill>
                        <a:highlight>
                          <a:srgbClr val="F9F9F9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FFFFF"/>
                          </a:highlight>
                        </a:rPr>
                        <a:t>         Example:-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FFFFF"/>
                          </a:highlight>
                        </a:rPr>
                        <a:t>If(x&gt;y) replace x and y values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      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FFFFF"/>
                          </a:highlight>
                        </a:rPr>
                        <a:t>                            If(5&gt;y) replace x by constant 5</a:t>
                      </a:r>
                      <a:endParaRPr>
                        <a:solidFill>
                          <a:schemeClr val="lt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Expression Modification Operators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9F9F9"/>
                          </a:highlight>
                        </a:rPr>
                        <a:t>         Replace an operator or insertion of new operators in a program statement.</a:t>
                      </a:r>
                      <a:endParaRPr>
                        <a:solidFill>
                          <a:schemeClr val="lt2"/>
                        </a:solidFill>
                        <a:highlight>
                          <a:srgbClr val="F9F9F9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FFFFF"/>
                          </a:highlight>
                        </a:rPr>
                        <a:t>         Example:-  If(x==y)</a:t>
                      </a:r>
                      <a:endParaRPr>
                        <a:solidFill>
                          <a:schemeClr val="lt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FFFFF"/>
                          </a:highlight>
                        </a:rPr>
                        <a:t>                           If(x==++y)</a:t>
                      </a:r>
                      <a:endParaRPr>
                        <a:solidFill>
                          <a:schemeClr val="lt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Statement modification Operators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9F9F9"/>
                          </a:highlight>
                        </a:rPr>
                        <a:t>         Programmatic statements are modified to create mutant programs.</a:t>
                      </a:r>
                      <a:endParaRPr>
                        <a:solidFill>
                          <a:schemeClr val="lt2"/>
                        </a:solidFill>
                        <a:highlight>
                          <a:srgbClr val="F9F9F9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FFFFF"/>
                          </a:highlight>
                        </a:rPr>
                        <a:t>         Example</a:t>
                      </a: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9F9F9"/>
                          </a:highlight>
                        </a:rPr>
                        <a:t>:-  </a:t>
                      </a:r>
                      <a:r>
                        <a:rPr lang="en">
                          <a:solidFill>
                            <a:schemeClr val="lt2"/>
                          </a:solidFill>
                          <a:highlight>
                            <a:srgbClr val="FFFFFF"/>
                          </a:highlight>
                        </a:rPr>
                        <a:t>Removing of else part in the if-else statement</a:t>
                      </a:r>
                      <a:endParaRPr>
                        <a:solidFill>
                          <a:schemeClr val="lt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50175" y="550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Process of running pit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PIT runs your unit tests against automatically modified versions of your application code.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the application code changes, it should produce different results and cause the unit tests to fail.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a unit test does not fail in this situation, it may indicate an issue with the test suite.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