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5143500" type="screen16x9"/>
  <p:notesSz cx="6858000" cy="9144000"/>
  <p:embeddedFontLst>
    <p:embeddedFont>
      <p:font typeface="IBM Plex Sans" panose="020B0503050203000203" pitchFamily="34" charset="0"/>
      <p:regular r:id="rId11"/>
      <p:bold r:id="rId12"/>
      <p:italic r:id="rId13"/>
      <p:boldItalic r:id="rId14"/>
    </p:embeddedFont>
    <p:embeddedFont>
      <p:font typeface="Merriweather"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F5123C-0FE4-449E-B941-DB11FE1DC0AA}" v="11" dt="2025-09-19T10:03:40.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ZenHarsha/-HackWithHyderabad-KLH" TargetMode="External"/><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hyperlink" Target="file:///G:\My%20Drive\HackWithHyd\Smart_Doc_Checker_Demo_Video.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2" y="658457"/>
            <a:ext cx="8171138" cy="4652812"/>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a:lnSpc>
                <a:spcPct val="140000"/>
              </a:lnSpc>
              <a:buSzPts val="1500"/>
            </a:pPr>
            <a:r>
              <a:rPr lang="en-GB" sz="1500" b="1" i="0" u="none" strike="noStrike" cap="none" dirty="0">
                <a:solidFill>
                  <a:srgbClr val="000000"/>
                </a:solidFill>
                <a:latin typeface="Arial"/>
                <a:ea typeface="Arial"/>
                <a:cs typeface="Arial"/>
                <a:sym typeface="Arial"/>
              </a:rPr>
              <a:t>Problem Statement:  </a:t>
            </a:r>
            <a:r>
              <a:rPr lang="en-IN" sz="1600" dirty="0"/>
              <a:t>Smart Doc Checker</a:t>
            </a:r>
            <a:endParaRPr lang="en-IN" sz="1600" dirty="0">
              <a:solidFill>
                <a:schemeClr val="dk1"/>
              </a:solidFill>
            </a:endParaRPr>
          </a:p>
          <a:p>
            <a:pPr>
              <a:lnSpc>
                <a:spcPct val="140000"/>
              </a:lnSpc>
              <a:buSzPts val="1500"/>
            </a:pPr>
            <a:endParaRPr sz="1500" b="1" i="0" u="none" strike="noStrike" cap="none" dirty="0">
              <a:solidFill>
                <a:srgbClr val="000000"/>
              </a:solidFill>
              <a:latin typeface="Arial"/>
              <a:ea typeface="Arial"/>
              <a:cs typeface="Arial"/>
              <a:sym typeface="Arial"/>
            </a:endParaRPr>
          </a:p>
          <a:p>
            <a:pPr lvl="0" algn="just">
              <a:lnSpc>
                <a:spcPct val="140000"/>
              </a:lnSpc>
              <a:buSzPts val="1500"/>
            </a:pPr>
            <a:r>
              <a:rPr lang="en-GB" sz="1500" b="1" i="0" u="none" strike="noStrike" cap="none" dirty="0">
                <a:solidFill>
                  <a:srgbClr val="000000"/>
                </a:solidFill>
                <a:latin typeface="Arial"/>
                <a:ea typeface="Arial"/>
                <a:cs typeface="Arial"/>
                <a:sym typeface="Arial"/>
              </a:rPr>
              <a:t>Team Name:  </a:t>
            </a:r>
            <a:r>
              <a:rPr lang="en-IN" dirty="0"/>
              <a:t>Net Ninjas</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a:t>
            </a:r>
            <a:r>
              <a:rPr lang="en-GB" sz="1500" b="1" dirty="0"/>
              <a:t>  </a:t>
            </a:r>
            <a:r>
              <a:rPr lang="en-GB" i="0" u="none" strike="noStrike" cap="none" dirty="0" err="1">
                <a:solidFill>
                  <a:srgbClr val="000000"/>
                </a:solidFill>
                <a:latin typeface="Arial"/>
                <a:ea typeface="Arial"/>
                <a:cs typeface="Arial"/>
                <a:sym typeface="Arial"/>
              </a:rPr>
              <a:t>Masetti</a:t>
            </a:r>
            <a:r>
              <a:rPr lang="en-GB" i="0" u="none" strike="noStrike" cap="none" dirty="0">
                <a:solidFill>
                  <a:srgbClr val="000000"/>
                </a:solidFill>
                <a:latin typeface="Arial"/>
                <a:ea typeface="Arial"/>
                <a:cs typeface="Arial"/>
                <a:sym typeface="Arial"/>
              </a:rPr>
              <a:t> Manasvini</a:t>
            </a:r>
            <a:endParaRPr sz="70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  </a:t>
            </a:r>
            <a:r>
              <a:rPr lang="en-GB" sz="1500" i="0" u="none" strike="noStrike" cap="none" dirty="0">
                <a:solidFill>
                  <a:srgbClr val="000000"/>
                </a:solidFill>
                <a:latin typeface="Arial"/>
                <a:ea typeface="Arial"/>
                <a:cs typeface="Arial"/>
                <a:sym typeface="Arial"/>
              </a:rPr>
              <a:t>KL Deemed To Be University</a:t>
            </a:r>
            <a:endParaRPr lang="en-GB" sz="700" dirty="0"/>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a:t>
            </a:r>
            <a:r>
              <a:rPr lang="en-GB" sz="1500" b="1" dirty="0"/>
              <a:t>  </a:t>
            </a:r>
            <a:r>
              <a:rPr lang="en-GB" dirty="0"/>
              <a:t>mashettimanasvini@gmail.com</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Problem and Solution</a:t>
            </a:r>
            <a:endParaRPr sz="700" dirty="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3D4AB6B4-18EA-2E9B-E838-955AE9171833}"/>
              </a:ext>
            </a:extLst>
          </p:cNvPr>
          <p:cNvSpPr txBox="1"/>
          <p:nvPr/>
        </p:nvSpPr>
        <p:spPr>
          <a:xfrm>
            <a:off x="546294" y="1128548"/>
            <a:ext cx="7934850" cy="4031873"/>
          </a:xfrm>
          <a:prstGeom prst="rect">
            <a:avLst/>
          </a:prstGeom>
          <a:noFill/>
        </p:spPr>
        <p:txBody>
          <a:bodyPr wrap="square">
            <a:spAutoFit/>
          </a:bodyPr>
          <a:lstStyle/>
          <a:p>
            <a:pPr algn="just"/>
            <a:r>
              <a:rPr lang="en-US" sz="1600" b="1" u="sng" dirty="0">
                <a:latin typeface="+mj-lt"/>
                <a:cs typeface="Times New Roman" panose="02020603050405020304" pitchFamily="18" charset="0"/>
              </a:rPr>
              <a:t>Problem:</a:t>
            </a:r>
          </a:p>
          <a:p>
            <a:pPr algn="just"/>
            <a:r>
              <a:rPr lang="en-US" sz="1600" dirty="0">
                <a:latin typeface="+mj-lt"/>
                <a:cs typeface="Times New Roman" panose="02020603050405020304" pitchFamily="18" charset="0"/>
              </a:rPr>
              <a:t>Organizations, from colleges to large companies, manage numerous documents like rules, contracts, and guidelines. Over time, these documents develop contradictions, such as conflicting submission deadlines (10 PM vs. midnight) or different notice periods (2 weeks vs. 1 month). Manually checking for these conflicts is tedious, prone to errors, and can lead to disputes, penalties, and widespread confusion.</a:t>
            </a:r>
          </a:p>
          <a:p>
            <a:pPr algn="just"/>
            <a:endParaRPr lang="en-US" sz="1600" dirty="0">
              <a:latin typeface="+mj-lt"/>
              <a:cs typeface="Times New Roman" panose="02020603050405020304" pitchFamily="18" charset="0"/>
            </a:endParaRPr>
          </a:p>
          <a:p>
            <a:pPr algn="just"/>
            <a:r>
              <a:rPr lang="en-US" sz="1600" b="1" u="sng" dirty="0">
                <a:latin typeface="+mj-lt"/>
                <a:cs typeface="Times New Roman" panose="02020603050405020304" pitchFamily="18" charset="0"/>
              </a:rPr>
              <a:t>Solution:</a:t>
            </a:r>
          </a:p>
          <a:p>
            <a:pPr algn="just"/>
            <a:r>
              <a:rPr lang="en-US" sz="1600" dirty="0">
                <a:latin typeface="+mj-lt"/>
                <a:cs typeface="Times New Roman" panose="02020603050405020304" pitchFamily="18" charset="0"/>
              </a:rPr>
              <a:t>We propose the </a:t>
            </a:r>
            <a:r>
              <a:rPr lang="en-US" sz="1600" b="1" dirty="0">
                <a:latin typeface="+mj-lt"/>
                <a:cs typeface="Times New Roman" panose="02020603050405020304" pitchFamily="18" charset="0"/>
              </a:rPr>
              <a:t>Smart Doc Checker</a:t>
            </a:r>
            <a:r>
              <a:rPr lang="en-US" sz="1600" dirty="0">
                <a:latin typeface="+mj-lt"/>
                <a:cs typeface="Times New Roman" panose="02020603050405020304" pitchFamily="18" charset="0"/>
              </a:rPr>
              <a:t>, an AI-powered agent designed to solve this problem. Our objective is to build a tool that allows users to:</a:t>
            </a:r>
          </a:p>
          <a:p>
            <a:pPr marL="285750" indent="-285750" algn="just">
              <a:buFont typeface="Arial" panose="020B0604020202020204" pitchFamily="34" charset="0"/>
              <a:buChar char="•"/>
            </a:pPr>
            <a:r>
              <a:rPr lang="en-US" sz="1600" dirty="0">
                <a:latin typeface="+mj-lt"/>
                <a:cs typeface="Times New Roman" panose="02020603050405020304" pitchFamily="18" charset="0"/>
              </a:rPr>
              <a:t>Upload multiple documents.</a:t>
            </a:r>
          </a:p>
          <a:p>
            <a:pPr marL="285750" indent="-285750" algn="just">
              <a:buFont typeface="Arial" panose="020B0604020202020204" pitchFamily="34" charset="0"/>
              <a:buChar char="•"/>
            </a:pPr>
            <a:r>
              <a:rPr lang="en-US" sz="1600" dirty="0">
                <a:latin typeface="+mj-lt"/>
                <a:cs typeface="Times New Roman" panose="02020603050405020304" pitchFamily="18" charset="0"/>
              </a:rPr>
              <a:t>Automatically detect contradictions and overlaps.</a:t>
            </a:r>
          </a:p>
          <a:p>
            <a:pPr marL="285750" indent="-285750" algn="just">
              <a:buFont typeface="Arial" panose="020B0604020202020204" pitchFamily="34" charset="0"/>
              <a:buChar char="•"/>
            </a:pPr>
            <a:r>
              <a:rPr lang="en-US" sz="1600" dirty="0">
                <a:latin typeface="+mj-lt"/>
                <a:cs typeface="Times New Roman" panose="02020603050405020304" pitchFamily="18" charset="0"/>
              </a:rPr>
              <a:t>Receive suggestions for clarifications and resolutions.</a:t>
            </a:r>
          </a:p>
          <a:p>
            <a:pPr marL="285750" indent="-285750" algn="just">
              <a:buFont typeface="Arial" panose="020B0604020202020204" pitchFamily="34" charset="0"/>
              <a:buChar char="•"/>
            </a:pPr>
            <a:r>
              <a:rPr lang="en-US" sz="1600" dirty="0">
                <a:latin typeface="+mj-lt"/>
                <a:cs typeface="Times New Roman" panose="02020603050405020304" pitchFamily="18" charset="0"/>
              </a:rPr>
              <a:t>Monitor external sources for updates that could create new conflicts.</a:t>
            </a:r>
          </a:p>
          <a:p>
            <a:pPr marL="285750" indent="-285750" algn="just">
              <a:buFont typeface="Arial" panose="020B0604020202020204" pitchFamily="34" charset="0"/>
              <a:buChar char="•"/>
            </a:pPr>
            <a:r>
              <a:rPr lang="en-US" sz="1600" dirty="0">
                <a:latin typeface="+mj-lt"/>
                <a:cs typeface="Times New Roman" panose="02020603050405020304" pitchFamily="18" charset="0"/>
              </a:rPr>
              <a:t>Generate clear reports with a simple, usage-based billing model.</a:t>
            </a:r>
          </a:p>
          <a:p>
            <a:pPr algn="just"/>
            <a:endParaRPr lang="en-IN" sz="1600"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Methodology &amp; Implementation</a:t>
            </a:r>
            <a:endParaRPr sz="700"/>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AD4F1C66-7609-635E-DA44-2201EE8F2AEB}"/>
              </a:ext>
            </a:extLst>
          </p:cNvPr>
          <p:cNvSpPr txBox="1"/>
          <p:nvPr/>
        </p:nvSpPr>
        <p:spPr>
          <a:xfrm>
            <a:off x="687659" y="1288559"/>
            <a:ext cx="7891775" cy="3570208"/>
          </a:xfrm>
          <a:prstGeom prst="rect">
            <a:avLst/>
          </a:prstGeom>
          <a:noFill/>
        </p:spPr>
        <p:txBody>
          <a:bodyPr wrap="square">
            <a:spAutoFit/>
          </a:bodyPr>
          <a:lstStyle/>
          <a:p>
            <a:pPr algn="just">
              <a:buNone/>
            </a:pPr>
            <a:r>
              <a:rPr lang="en-US" sz="1600" b="1" u="sng" dirty="0"/>
              <a:t>Our Approach</a:t>
            </a:r>
          </a:p>
          <a:p>
            <a:pPr algn="just">
              <a:buNone/>
            </a:pPr>
            <a:r>
              <a:rPr lang="en-US" dirty="0"/>
              <a:t>We are creating an </a:t>
            </a:r>
            <a:r>
              <a:rPr lang="en-US" b="1" dirty="0"/>
              <a:t>AI-powered web app</a:t>
            </a:r>
            <a:r>
              <a:rPr lang="en-US" dirty="0"/>
              <a:t> with a simple, user-friendly dashboard.</a:t>
            </a:r>
          </a:p>
          <a:p>
            <a:pPr algn="just">
              <a:lnSpc>
                <a:spcPct val="150000"/>
              </a:lnSpc>
              <a:buNone/>
            </a:pPr>
            <a:r>
              <a:rPr lang="en-US" b="1" dirty="0"/>
              <a:t>Core Features:</a:t>
            </a:r>
            <a:endParaRPr lang="en-US" dirty="0"/>
          </a:p>
          <a:p>
            <a:pPr algn="just">
              <a:lnSpc>
                <a:spcPct val="150000"/>
              </a:lnSpc>
              <a:buFont typeface="Arial" panose="020B0604020202020204" pitchFamily="34" charset="0"/>
              <a:buChar char="•"/>
            </a:pPr>
            <a:r>
              <a:rPr lang="en-US" b="1" dirty="0"/>
              <a:t>  Upload Multiple Documents</a:t>
            </a:r>
            <a:r>
              <a:rPr lang="en-US" dirty="0"/>
              <a:t> – Works with PDF, Word, and even images (via OCR).</a:t>
            </a:r>
          </a:p>
          <a:p>
            <a:pPr algn="just">
              <a:buFont typeface="Arial" panose="020B0604020202020204" pitchFamily="34" charset="0"/>
              <a:buChar char="•"/>
            </a:pPr>
            <a:r>
              <a:rPr lang="en-US" b="1" dirty="0"/>
              <a:t>  Conflict Detection</a:t>
            </a:r>
            <a:r>
              <a:rPr lang="en-US" dirty="0"/>
              <a:t> – AI finds contradictions and explains them clearly.</a:t>
            </a:r>
          </a:p>
          <a:p>
            <a:pPr algn="just">
              <a:buFont typeface="Arial" panose="020B0604020202020204" pitchFamily="34" charset="0"/>
              <a:buChar char="•"/>
            </a:pPr>
            <a:r>
              <a:rPr lang="en-US" b="1" dirty="0"/>
              <a:t>  Reports</a:t>
            </a:r>
            <a:r>
              <a:rPr lang="en-US" dirty="0"/>
              <a:t> – Auto-generates downloadable PDF/Word reports with conflicts and fixes.</a:t>
            </a:r>
          </a:p>
          <a:p>
            <a:pPr algn="just">
              <a:buFont typeface="Arial" panose="020B0604020202020204" pitchFamily="34" charset="0"/>
              <a:buChar char="•"/>
            </a:pPr>
            <a:r>
              <a:rPr lang="en-US" b="1" dirty="0"/>
              <a:t>  Usage &amp; Billing</a:t>
            </a:r>
            <a:r>
              <a:rPr lang="en-US" dirty="0"/>
              <a:t> – Tracks usage and bills per document/report with Flexprice.</a:t>
            </a:r>
          </a:p>
          <a:p>
            <a:pPr algn="just">
              <a:buFont typeface="Arial" panose="020B0604020202020204" pitchFamily="34" charset="0"/>
              <a:buChar char="•"/>
            </a:pPr>
            <a:r>
              <a:rPr lang="en-US" b="1" dirty="0"/>
              <a:t>  External Monitoring</a:t>
            </a:r>
            <a:r>
              <a:rPr lang="en-US" dirty="0"/>
              <a:t> – Pathway checks external policy pages for updates and re-analyzes.</a:t>
            </a:r>
          </a:p>
          <a:p>
            <a:pPr algn="just"/>
            <a:endParaRPr lang="en-US" dirty="0"/>
          </a:p>
          <a:p>
            <a:pPr algn="just">
              <a:lnSpc>
                <a:spcPct val="150000"/>
              </a:lnSpc>
              <a:buNone/>
            </a:pPr>
            <a:r>
              <a:rPr lang="en-US" b="1" u="sng" dirty="0"/>
              <a:t>Advanced Features:</a:t>
            </a:r>
            <a:endParaRPr lang="en-US" u="sng" dirty="0"/>
          </a:p>
          <a:p>
            <a:pPr algn="just">
              <a:lnSpc>
                <a:spcPct val="150000"/>
              </a:lnSpc>
              <a:buFont typeface="Arial" panose="020B0604020202020204" pitchFamily="34" charset="0"/>
              <a:buChar char="•"/>
            </a:pPr>
            <a:r>
              <a:rPr lang="en-US" b="1" dirty="0"/>
              <a:t>  Severity Levels</a:t>
            </a:r>
            <a:r>
              <a:rPr lang="en-US" dirty="0"/>
              <a:t> – Conflicts are marked as High, Medium, or Low.</a:t>
            </a:r>
          </a:p>
          <a:p>
            <a:pPr algn="just">
              <a:buFont typeface="Arial" panose="020B0604020202020204" pitchFamily="34" charset="0"/>
              <a:buChar char="•"/>
            </a:pPr>
            <a:r>
              <a:rPr lang="en-US" b="1" dirty="0"/>
              <a:t>  AI Suggestions</a:t>
            </a:r>
            <a:r>
              <a:rPr lang="en-US" dirty="0"/>
              <a:t> – Provides standard fixes for common issues.</a:t>
            </a:r>
          </a:p>
          <a:p>
            <a:pPr algn="just">
              <a:buFont typeface="Arial" panose="020B0604020202020204" pitchFamily="34" charset="0"/>
              <a:buChar char="•"/>
            </a:pPr>
            <a:r>
              <a:rPr lang="en-US" b="1" dirty="0"/>
              <a:t>  Conflict Map</a:t>
            </a:r>
            <a:r>
              <a:rPr lang="en-US" dirty="0"/>
              <a:t> – Interactive view of overlapping content between documents.</a:t>
            </a:r>
          </a:p>
          <a:p>
            <a:pPr algn="just">
              <a:buFont typeface="Arial" panose="020B0604020202020204" pitchFamily="34" charset="0"/>
              <a:buChar char="•"/>
            </a:pPr>
            <a:r>
              <a:rPr lang="en-US" b="1" dirty="0"/>
              <a:t>  Smart Alerts</a:t>
            </a:r>
            <a:r>
              <a:rPr lang="en-US" dirty="0"/>
              <a:t> – Notifies users via Slack, Email, or WhatsApp when new conflicts appear.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Technology Used</a:t>
            </a:r>
            <a:endParaRPr sz="700" dirty="0"/>
          </a:p>
        </p:txBody>
      </p:sp>
      <p:grpSp>
        <p:nvGrpSpPr>
          <p:cNvPr id="98" name="Google Shape;98;g37272eebcc5_0_5"/>
          <p:cNvGrpSpPr/>
          <p:nvPr/>
        </p:nvGrpSpPr>
        <p:grpSpPr>
          <a:xfrm>
            <a:off x="615850" y="1188648"/>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39820E65-0951-1616-B0B1-11ACF0217AF0}"/>
              </a:ext>
            </a:extLst>
          </p:cNvPr>
          <p:cNvSpPr txBox="1"/>
          <p:nvPr/>
        </p:nvSpPr>
        <p:spPr>
          <a:xfrm>
            <a:off x="691820" y="1249247"/>
            <a:ext cx="7842350" cy="3554819"/>
          </a:xfrm>
          <a:prstGeom prst="rect">
            <a:avLst/>
          </a:prstGeom>
          <a:noFill/>
        </p:spPr>
        <p:txBody>
          <a:bodyPr wrap="square">
            <a:spAutoFit/>
          </a:bodyPr>
          <a:lstStyle/>
          <a:p>
            <a:endParaRPr lang="en-US" sz="1500" b="1" dirty="0"/>
          </a:p>
          <a:p>
            <a:pPr marL="285750" indent="-285750">
              <a:buFont typeface="Arial" panose="020B0604020202020204" pitchFamily="34" charset="0"/>
              <a:buChar char="•"/>
            </a:pPr>
            <a:r>
              <a:rPr lang="en-US" b="1" dirty="0"/>
              <a:t>React</a:t>
            </a:r>
            <a:r>
              <a:rPr lang="en-US" dirty="0"/>
              <a:t> – Builds the single-page application (SPA) using reusable components and hooks (useState, useEffect) for managing state and data flow.</a:t>
            </a:r>
          </a:p>
          <a:p>
            <a:endParaRPr lang="en-US" dirty="0"/>
          </a:p>
          <a:p>
            <a:pPr marL="285750" indent="-285750">
              <a:buFont typeface="Arial" panose="020B0604020202020204" pitchFamily="34" charset="0"/>
              <a:buChar char="•"/>
            </a:pPr>
            <a:r>
              <a:rPr lang="en-US" b="1" dirty="0"/>
              <a:t>Tailwind CSS</a:t>
            </a:r>
            <a:r>
              <a:rPr lang="en-US" dirty="0"/>
              <a:t> – A utility-first CSS framework that makes designing layouts, styling, and responsiveness faster and more consistent.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Framer Motion</a:t>
            </a:r>
            <a:r>
              <a:rPr lang="en-US" dirty="0"/>
              <a:t> – Provides animations like smooth transitions, fade-ins, and element movement to improve user experience.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JavaScript (ES6+)</a:t>
            </a:r>
            <a:r>
              <a:rPr lang="en-US" dirty="0"/>
              <a:t> – The core programming language of the app, using modern features (arrow functions, async/await) to make code cleaner and efficient.</a:t>
            </a:r>
          </a:p>
          <a:p>
            <a:endParaRPr lang="en-US" dirty="0"/>
          </a:p>
          <a:p>
            <a:pPr marL="285750" indent="-285750">
              <a:buFont typeface="Arial" panose="020B0604020202020204" pitchFamily="34" charset="0"/>
              <a:buChar char="•"/>
            </a:pPr>
            <a:r>
              <a:rPr lang="en-US" b="1" dirty="0"/>
              <a:t>SVG Icons</a:t>
            </a:r>
            <a:r>
              <a:rPr lang="en-US" dirty="0"/>
              <a:t> – Resolution-independent icons that scale on any device and can be easily styled for a professional UI.</a:t>
            </a:r>
          </a:p>
          <a:p>
            <a:pPr>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grpSp>
        <p:nvGrpSpPr>
          <p:cNvPr id="111" name="Google Shape;111;p5"/>
          <p:cNvGrpSpPr/>
          <p:nvPr/>
        </p:nvGrpSpPr>
        <p:grpSpPr>
          <a:xfrm>
            <a:off x="291476" y="1188675"/>
            <a:ext cx="4280524" cy="3529884"/>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pic>
        <p:nvPicPr>
          <p:cNvPr id="1028" name="Picture 4">
            <a:extLst>
              <a:ext uri="{FF2B5EF4-FFF2-40B4-BE49-F238E27FC236}">
                <a16:creationId xmlns:a16="http://schemas.microsoft.com/office/drawing/2014/main" id="{6977AC56-495D-DC22-6A2A-10B7F2F2A2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437"/>
          <a:stretch>
            <a:fillRect/>
          </a:stretch>
        </p:blipFill>
        <p:spPr bwMode="auto">
          <a:xfrm>
            <a:off x="4731771" y="1375265"/>
            <a:ext cx="4183629" cy="31776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A048BDF-77D3-2E10-3CA6-6F4954F88BC9}"/>
              </a:ext>
            </a:extLst>
          </p:cNvPr>
          <p:cNvPicPr>
            <a:picLocks noChangeAspect="1"/>
          </p:cNvPicPr>
          <p:nvPr/>
        </p:nvPicPr>
        <p:blipFill>
          <a:blip r:embed="rId5"/>
          <a:stretch>
            <a:fillRect/>
          </a:stretch>
        </p:blipFill>
        <p:spPr>
          <a:xfrm>
            <a:off x="355465" y="1384093"/>
            <a:ext cx="4152447" cy="1721057"/>
          </a:xfrm>
          <a:prstGeom prst="rect">
            <a:avLst/>
          </a:prstGeom>
        </p:spPr>
      </p:pic>
      <p:pic>
        <p:nvPicPr>
          <p:cNvPr id="7" name="Picture 6">
            <a:extLst>
              <a:ext uri="{FF2B5EF4-FFF2-40B4-BE49-F238E27FC236}">
                <a16:creationId xmlns:a16="http://schemas.microsoft.com/office/drawing/2014/main" id="{8129884E-EF26-BEC4-5753-0D9A912BB176}"/>
              </a:ext>
            </a:extLst>
          </p:cNvPr>
          <p:cNvPicPr>
            <a:picLocks noChangeAspect="1"/>
          </p:cNvPicPr>
          <p:nvPr/>
        </p:nvPicPr>
        <p:blipFill>
          <a:blip r:embed="rId6"/>
          <a:stretch>
            <a:fillRect/>
          </a:stretch>
        </p:blipFill>
        <p:spPr>
          <a:xfrm>
            <a:off x="405726" y="2999680"/>
            <a:ext cx="4051924" cy="1553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59;p1">
            <a:extLst>
              <a:ext uri="{FF2B5EF4-FFF2-40B4-BE49-F238E27FC236}">
                <a16:creationId xmlns:a16="http://schemas.microsoft.com/office/drawing/2014/main" id="{FCBDF7DB-9673-E1D8-52DB-165DCD9ABC6D}"/>
              </a:ext>
            </a:extLst>
          </p:cNvPr>
          <p:cNvPicPr preferRelativeResize="0"/>
          <p:nvPr/>
        </p:nvPicPr>
        <p:blipFill rotWithShape="1">
          <a:blip r:embed="rId2">
            <a:alphaModFix/>
          </a:blip>
          <a:srcRect/>
          <a:stretch/>
        </p:blipFill>
        <p:spPr>
          <a:xfrm>
            <a:off x="392050" y="80200"/>
            <a:ext cx="1026150" cy="1026150"/>
          </a:xfrm>
          <a:prstGeom prst="rect">
            <a:avLst/>
          </a:prstGeom>
          <a:noFill/>
          <a:ln>
            <a:noFill/>
          </a:ln>
        </p:spPr>
      </p:pic>
      <p:sp>
        <p:nvSpPr>
          <p:cNvPr id="3" name="TextBox 2">
            <a:extLst>
              <a:ext uri="{FF2B5EF4-FFF2-40B4-BE49-F238E27FC236}">
                <a16:creationId xmlns:a16="http://schemas.microsoft.com/office/drawing/2014/main" id="{CBD7C5BE-9286-CB81-1008-164538BB8832}"/>
              </a:ext>
            </a:extLst>
          </p:cNvPr>
          <p:cNvSpPr txBox="1"/>
          <p:nvPr/>
        </p:nvSpPr>
        <p:spPr>
          <a:xfrm>
            <a:off x="533400" y="1657350"/>
            <a:ext cx="7794121" cy="1169551"/>
          </a:xfrm>
          <a:prstGeom prst="rect">
            <a:avLst/>
          </a:prstGeom>
          <a:noFill/>
        </p:spPr>
        <p:txBody>
          <a:bodyPr wrap="none" rtlCol="0">
            <a:spAutoFit/>
          </a:bodyPr>
          <a:lstStyle/>
          <a:p>
            <a:r>
              <a:rPr lang="en-IN" b="1" dirty="0"/>
              <a:t>GitHub Link: </a:t>
            </a:r>
          </a:p>
          <a:p>
            <a:r>
              <a:rPr lang="en-IN" b="1" dirty="0" err="1">
                <a:hlinkClick r:id="rId3"/>
              </a:rPr>
              <a:t>ZenHarsha</a:t>
            </a:r>
            <a:r>
              <a:rPr lang="en-IN" b="1" dirty="0">
                <a:hlinkClick r:id="rId3"/>
              </a:rPr>
              <a:t>/-</a:t>
            </a:r>
            <a:r>
              <a:rPr lang="en-IN" b="1" dirty="0" err="1">
                <a:hlinkClick r:id="rId3"/>
              </a:rPr>
              <a:t>HackWithHyderabad</a:t>
            </a:r>
            <a:r>
              <a:rPr lang="en-IN" b="1" dirty="0">
                <a:hlinkClick r:id="rId3"/>
              </a:rPr>
              <a:t>-KLH</a:t>
            </a:r>
            <a:endParaRPr lang="en-IN" b="1" dirty="0"/>
          </a:p>
          <a:p>
            <a:endParaRPr lang="en-IN" b="1" dirty="0"/>
          </a:p>
          <a:p>
            <a:r>
              <a:rPr lang="en-IN" b="1" dirty="0"/>
              <a:t>Demo video of our website: </a:t>
            </a:r>
          </a:p>
          <a:p>
            <a:r>
              <a:rPr lang="en-IN" b="1" dirty="0">
                <a:hlinkClick r:id="rId4" action="ppaction://hlinkfile"/>
              </a:rPr>
              <a:t>https://drive.google.com/file/d/14tTExXAprd11qyqIBgpciFSEp5uOAEvf/view?usp=sharing</a:t>
            </a:r>
            <a:endParaRPr lang="en-IN" b="1" dirty="0"/>
          </a:p>
        </p:txBody>
      </p:sp>
    </p:spTree>
    <p:extLst>
      <p:ext uri="{BB962C8B-B14F-4D97-AF65-F5344CB8AC3E}">
        <p14:creationId xmlns:p14="http://schemas.microsoft.com/office/powerpoint/2010/main" val="189455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pSp>
        <p:nvGrpSpPr>
          <p:cNvPr id="3" name="Google Shape;98;g37272eebcc5_0_5">
            <a:extLst>
              <a:ext uri="{FF2B5EF4-FFF2-40B4-BE49-F238E27FC236}">
                <a16:creationId xmlns:a16="http://schemas.microsoft.com/office/drawing/2014/main" id="{DF46FC62-404C-8158-568E-1E05EB670413}"/>
              </a:ext>
            </a:extLst>
          </p:cNvPr>
          <p:cNvGrpSpPr/>
          <p:nvPr/>
        </p:nvGrpSpPr>
        <p:grpSpPr>
          <a:xfrm>
            <a:off x="615850" y="1188648"/>
            <a:ext cx="7994685" cy="3676019"/>
            <a:chOff x="0" y="-38100"/>
            <a:chExt cx="2083903" cy="1503300"/>
          </a:xfrm>
        </p:grpSpPr>
        <p:sp>
          <p:nvSpPr>
            <p:cNvPr id="4" name="Google Shape;99;g37272eebcc5_0_5">
              <a:extLst>
                <a:ext uri="{FF2B5EF4-FFF2-40B4-BE49-F238E27FC236}">
                  <a16:creationId xmlns:a16="http://schemas.microsoft.com/office/drawing/2014/main" id="{C83ECEC4-30E8-9918-7B36-EB9E79BCE034}"/>
                </a:ext>
              </a:extLst>
            </p:cNvPr>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5" name="Google Shape;100;g37272eebcc5_0_5">
              <a:extLst>
                <a:ext uri="{FF2B5EF4-FFF2-40B4-BE49-F238E27FC236}">
                  <a16:creationId xmlns:a16="http://schemas.microsoft.com/office/drawing/2014/main" id="{380E2F04-69AF-1E4E-95C0-E1E2A00DAFA2}"/>
                </a:ext>
              </a:extLst>
            </p:cNvPr>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sz="7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8E4A1C2-0452-2C8C-53D3-23AFDDBF96BC}"/>
              </a:ext>
            </a:extLst>
          </p:cNvPr>
          <p:cNvSpPr txBox="1"/>
          <p:nvPr/>
        </p:nvSpPr>
        <p:spPr>
          <a:xfrm>
            <a:off x="685800" y="1485510"/>
            <a:ext cx="8001000" cy="3354765"/>
          </a:xfrm>
          <a:prstGeom prst="rect">
            <a:avLst/>
          </a:prstGeom>
          <a:noFill/>
        </p:spPr>
        <p:txBody>
          <a:bodyPr wrap="square" rtlCol="0">
            <a:spAutoFit/>
          </a:bodyPr>
          <a:lstStyle/>
          <a:p>
            <a:r>
              <a:rPr lang="en-US" sz="1500" b="1" u="sng" dirty="0"/>
              <a:t>Feasibility &amp; Uniqueness</a:t>
            </a:r>
            <a:endParaRPr lang="en-US" sz="1500" u="sng" dirty="0"/>
          </a:p>
          <a:p>
            <a:r>
              <a:rPr lang="en-US" dirty="0"/>
              <a:t>Our solution is highly feasible, leveraging a modern tech stack to meet all evaluation criteria. What makes our solution unique is that it doesn't just </a:t>
            </a:r>
            <a:r>
              <a:rPr lang="en-US" i="1" dirty="0"/>
              <a:t>find</a:t>
            </a:r>
            <a:r>
              <a:rPr lang="en-US" dirty="0"/>
              <a:t> problems—it helps </a:t>
            </a:r>
            <a:r>
              <a:rPr lang="en-US" i="1" dirty="0"/>
              <a:t>solve</a:t>
            </a:r>
            <a:r>
              <a:rPr lang="en-US" dirty="0"/>
              <a:t> them. Key differentiators include:</a:t>
            </a:r>
          </a:p>
          <a:p>
            <a:r>
              <a:rPr lang="en-US" b="1" dirty="0"/>
              <a:t>Proactive, not Reactive:</a:t>
            </a:r>
            <a:r>
              <a:rPr lang="en-US" dirty="0"/>
              <a:t> Real-time monitoring and notifications.</a:t>
            </a:r>
          </a:p>
          <a:p>
            <a:r>
              <a:rPr lang="en-US" b="1" dirty="0"/>
              <a:t>Actionable Insights:</a:t>
            </a:r>
            <a:r>
              <a:rPr lang="en-US" dirty="0"/>
              <a:t> Provides AI-powered resolutions and severity ranking.</a:t>
            </a:r>
          </a:p>
          <a:p>
            <a:r>
              <a:rPr lang="en-US" b="1" dirty="0"/>
              <a:t>Clarity:</a:t>
            </a:r>
            <a:r>
              <a:rPr lang="en-US" dirty="0"/>
              <a:t> A visual conflict map makes complex issues easy to understand.</a:t>
            </a:r>
          </a:p>
          <a:p>
            <a:r>
              <a:rPr lang="en-US" b="1" dirty="0"/>
              <a:t>Multilingual Support:</a:t>
            </a:r>
            <a:r>
              <a:rPr lang="en-US" dirty="0"/>
              <a:t> Essential for the diverse Indian market.</a:t>
            </a:r>
          </a:p>
          <a:p>
            <a:endParaRPr lang="en-US" dirty="0"/>
          </a:p>
          <a:p>
            <a:r>
              <a:rPr lang="en-US" sz="1500" b="1" u="sng" dirty="0"/>
              <a:t>Market Use &amp; Real-World Impact</a:t>
            </a:r>
            <a:endParaRPr lang="en-US" sz="1500" u="sng" dirty="0"/>
          </a:p>
          <a:p>
            <a:r>
              <a:rPr lang="en-US" b="1" dirty="0"/>
              <a:t>Colleges:</a:t>
            </a:r>
            <a:r>
              <a:rPr lang="en-US" dirty="0"/>
              <a:t> Reduce student disputes by ensuring circulars are consistent.</a:t>
            </a:r>
          </a:p>
          <a:p>
            <a:r>
              <a:rPr lang="en-US" b="1" dirty="0"/>
              <a:t>Companies:</a:t>
            </a:r>
            <a:r>
              <a:rPr lang="en-US" dirty="0"/>
              <a:t> Align HR handbooks, legal contracts, and project guidelines.</a:t>
            </a:r>
          </a:p>
          <a:p>
            <a:r>
              <a:rPr lang="en-US" b="1" dirty="0"/>
              <a:t>Startups:</a:t>
            </a:r>
            <a:r>
              <a:rPr lang="en-US" dirty="0"/>
              <a:t> Maintain policy consistency and save valuable time.</a:t>
            </a:r>
          </a:p>
          <a:p>
            <a:r>
              <a:rPr lang="en-US" b="1" dirty="0"/>
              <a:t>Government &amp; Enterprises:</a:t>
            </a:r>
            <a:r>
              <a:rPr lang="en-US" dirty="0"/>
              <a:t> Improve compliance tracking and avoid penalties.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a:t>Conclusion</a:t>
            </a:r>
            <a:endParaRPr sz="700" b="0" i="0" u="none" strike="noStrike" cap="none">
              <a:solidFill>
                <a:srgbClr val="000000"/>
              </a:solidFill>
              <a:latin typeface="Arial"/>
              <a:ea typeface="Arial"/>
              <a:cs typeface="Arial"/>
              <a:sym typeface="Arial"/>
            </a:endParaRPr>
          </a:p>
        </p:txBody>
      </p:sp>
      <p:sp>
        <p:nvSpPr>
          <p:cNvPr id="3" name="Google Shape;99;g37272eebcc5_0_5">
            <a:extLst>
              <a:ext uri="{FF2B5EF4-FFF2-40B4-BE49-F238E27FC236}">
                <a16:creationId xmlns:a16="http://schemas.microsoft.com/office/drawing/2014/main" id="{1D14142A-6E63-F572-7761-8754651A8829}"/>
              </a:ext>
            </a:extLst>
          </p:cNvPr>
          <p:cNvSpPr/>
          <p:nvPr/>
        </p:nvSpPr>
        <p:spPr>
          <a:xfrm>
            <a:off x="498425" y="1276350"/>
            <a:ext cx="8147150" cy="358262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dirty="0"/>
          </a:p>
        </p:txBody>
      </p:sp>
      <p:sp>
        <p:nvSpPr>
          <p:cNvPr id="5" name="TextBox 4">
            <a:extLst>
              <a:ext uri="{FF2B5EF4-FFF2-40B4-BE49-F238E27FC236}">
                <a16:creationId xmlns:a16="http://schemas.microsoft.com/office/drawing/2014/main" id="{6DF18746-9023-9186-3BA4-F2BD35607116}"/>
              </a:ext>
            </a:extLst>
          </p:cNvPr>
          <p:cNvSpPr txBox="1"/>
          <p:nvPr/>
        </p:nvSpPr>
        <p:spPr>
          <a:xfrm>
            <a:off x="685800" y="1733550"/>
            <a:ext cx="7772400" cy="2593018"/>
          </a:xfrm>
          <a:prstGeom prst="rect">
            <a:avLst/>
          </a:prstGeom>
          <a:noFill/>
        </p:spPr>
        <p:txBody>
          <a:bodyPr wrap="square" rtlCol="0">
            <a:spAutoFit/>
          </a:bodyPr>
          <a:lstStyle/>
          <a:p>
            <a:pPr>
              <a:lnSpc>
                <a:spcPct val="150000"/>
              </a:lnSpc>
            </a:pPr>
            <a:r>
              <a:rPr lang="en-US" sz="1500" b="1" dirty="0"/>
              <a:t>Smart Doc Checker – AI Compliance Assistant</a:t>
            </a:r>
          </a:p>
          <a:p>
            <a:r>
              <a:rPr lang="en-US" dirty="0"/>
              <a:t>Smart Doc Checker is more than a contradiction finder — it’s a </a:t>
            </a:r>
            <a:r>
              <a:rPr lang="en-US" b="1" dirty="0"/>
              <a:t>proactive compliance tool</a:t>
            </a:r>
            <a:r>
              <a:rPr lang="en-US" dirty="0"/>
              <a:t> that keeps your documents consistent and risk-free.</a:t>
            </a:r>
          </a:p>
          <a:p>
            <a:pPr marL="285750" indent="-285750">
              <a:buFont typeface="Arial" panose="020B0604020202020204" pitchFamily="34" charset="0"/>
              <a:buChar char="•"/>
            </a:pPr>
            <a:r>
              <a:rPr lang="en-US" b="1" dirty="0"/>
              <a:t>Early Detection</a:t>
            </a:r>
            <a:r>
              <a:rPr lang="en-US" dirty="0"/>
              <a:t> – Flags contradictions, overlaps, and gaps before they cause confusion or disputes.</a:t>
            </a:r>
          </a:p>
          <a:p>
            <a:pPr marL="285750" indent="-285750">
              <a:buFont typeface="Arial" panose="020B0604020202020204" pitchFamily="34" charset="0"/>
              <a:buChar char="•"/>
            </a:pPr>
            <a:r>
              <a:rPr lang="en-US" b="1" dirty="0"/>
              <a:t>AI Suggestions</a:t>
            </a:r>
            <a:r>
              <a:rPr lang="en-US" dirty="0"/>
              <a:t> – Recommends clear, standardized resolutions to fix conflicts.</a:t>
            </a:r>
          </a:p>
          <a:p>
            <a:pPr marL="285750" indent="-285750">
              <a:buFont typeface="Arial" panose="020B0604020202020204" pitchFamily="34" charset="0"/>
              <a:buChar char="•"/>
            </a:pPr>
            <a:r>
              <a:rPr lang="en-US" b="1" dirty="0"/>
              <a:t>Real-Time Monitoring</a:t>
            </a:r>
            <a:r>
              <a:rPr lang="en-US" dirty="0"/>
              <a:t> – Tracks external policy updates and re-checks automatically.</a:t>
            </a:r>
          </a:p>
          <a:p>
            <a:pPr marL="285750" indent="-285750">
              <a:buFont typeface="Arial" panose="020B0604020202020204" pitchFamily="34" charset="0"/>
              <a:buChar char="•"/>
            </a:pPr>
            <a:r>
              <a:rPr lang="en-US" b="1" dirty="0"/>
              <a:t>Visual Dashboard</a:t>
            </a:r>
            <a:r>
              <a:rPr lang="en-US" dirty="0"/>
              <a:t> – Shows conflicts with severity levels and an interactive map.</a:t>
            </a:r>
          </a:p>
          <a:p>
            <a:pPr marL="285750" indent="-285750">
              <a:buFont typeface="Arial" panose="020B0604020202020204" pitchFamily="34" charset="0"/>
              <a:buChar char="•"/>
            </a:pPr>
            <a:r>
              <a:rPr lang="en-US" b="1" dirty="0"/>
              <a:t>For Everyone</a:t>
            </a:r>
            <a:r>
              <a:rPr lang="en-US" dirty="0"/>
              <a:t> – Ideal for colleges, startups, and enterprises to maintain policy clarity and compliance.</a:t>
            </a:r>
          </a:p>
          <a:p>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740</Words>
  <Application>Microsoft Office PowerPoint</Application>
  <PresentationFormat>On-screen Show (16:9)</PresentationFormat>
  <Paragraphs>77</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Merriweather</vt:lpstr>
      <vt:lpstr>Calibri</vt:lpstr>
      <vt:lpstr>Arial</vt:lpstr>
      <vt:lpstr>IBM Plex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doma akshaya</dc:creator>
  <cp:lastModifiedBy>doma akshaya</cp:lastModifiedBy>
  <cp:revision>3</cp:revision>
  <dcterms:modified xsi:type="dcterms:W3CDTF">2025-09-19T10:06:04Z</dcterms:modified>
</cp:coreProperties>
</file>