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handoutMasterIdLst>
    <p:handoutMasterId r:id="rId51"/>
  </p:handoutMasterIdLst>
  <p:sldIdLst>
    <p:sldId id="256" r:id="rId2"/>
    <p:sldId id="313" r:id="rId3"/>
    <p:sldId id="287" r:id="rId4"/>
    <p:sldId id="314" r:id="rId5"/>
    <p:sldId id="288" r:id="rId6"/>
    <p:sldId id="289" r:id="rId7"/>
    <p:sldId id="315" r:id="rId8"/>
    <p:sldId id="327" r:id="rId9"/>
    <p:sldId id="267" r:id="rId10"/>
    <p:sldId id="257" r:id="rId11"/>
    <p:sldId id="269" r:id="rId12"/>
    <p:sldId id="271" r:id="rId13"/>
    <p:sldId id="282" r:id="rId14"/>
    <p:sldId id="273" r:id="rId15"/>
    <p:sldId id="283" r:id="rId16"/>
    <p:sldId id="284" r:id="rId17"/>
    <p:sldId id="276" r:id="rId18"/>
    <p:sldId id="285" r:id="rId19"/>
    <p:sldId id="286" r:id="rId20"/>
    <p:sldId id="279" r:id="rId21"/>
    <p:sldId id="262" r:id="rId22"/>
    <p:sldId id="316" r:id="rId23"/>
    <p:sldId id="326" r:id="rId24"/>
    <p:sldId id="318" r:id="rId25"/>
    <p:sldId id="319" r:id="rId26"/>
    <p:sldId id="292" r:id="rId27"/>
    <p:sldId id="263" r:id="rId28"/>
    <p:sldId id="294" r:id="rId29"/>
    <p:sldId id="299" r:id="rId30"/>
    <p:sldId id="264" r:id="rId31"/>
    <p:sldId id="296" r:id="rId32"/>
    <p:sldId id="297" r:id="rId33"/>
    <p:sldId id="298" r:id="rId34"/>
    <p:sldId id="300" r:id="rId35"/>
    <p:sldId id="320" r:id="rId36"/>
    <p:sldId id="265" r:id="rId37"/>
    <p:sldId id="321" r:id="rId38"/>
    <p:sldId id="322" r:id="rId39"/>
    <p:sldId id="291" r:id="rId40"/>
    <p:sldId id="302" r:id="rId41"/>
    <p:sldId id="266" r:id="rId42"/>
    <p:sldId id="323" r:id="rId43"/>
    <p:sldId id="311" r:id="rId44"/>
    <p:sldId id="312" r:id="rId45"/>
    <p:sldId id="309" r:id="rId46"/>
    <p:sldId id="310" r:id="rId47"/>
    <p:sldId id="325" r:id="rId48"/>
    <p:sldId id="329" r:id="rId49"/>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61" autoAdjust="0"/>
  </p:normalViewPr>
  <p:slideViewPr>
    <p:cSldViewPr snapToGrid="0" snapToObjects="1">
      <p:cViewPr varScale="1">
        <p:scale>
          <a:sx n="92" d="100"/>
          <a:sy n="92" d="100"/>
        </p:scale>
        <p:origin x="-114" y="-1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30949946-30E8-EF45-816C-54A0CC5828B3}" type="datetimeFigureOut">
              <a:rPr lang="en-US" smtClean="0"/>
              <a:pPr/>
              <a:t>7/6/2018</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val="1159605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1D08708B-7B32-BE4F-B0DB-B439E38FBDCE}" type="datetimeFigureOut">
              <a:rPr lang="en-US" smtClean="0"/>
              <a:pPr/>
              <a:t>7/6/2018</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val="90511303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BFC5C8D-D3DB-A946-B900-2FF2453738A5}" type="slidenum">
              <a:rPr lang="en-US" smtClean="0"/>
              <a:pPr/>
              <a:t>1</a:t>
            </a:fld>
            <a:endParaRPr lang="en-US"/>
          </a:p>
        </p:txBody>
      </p:sp>
    </p:spTree>
    <p:extLst>
      <p:ext uri="{BB962C8B-B14F-4D97-AF65-F5344CB8AC3E}">
        <p14:creationId xmlns:p14="http://schemas.microsoft.com/office/powerpoint/2010/main" val="1439383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12</a:t>
            </a:fld>
            <a:endParaRPr lang="en-US"/>
          </a:p>
        </p:txBody>
      </p:sp>
    </p:spTree>
    <p:extLst>
      <p:ext uri="{BB962C8B-B14F-4D97-AF65-F5344CB8AC3E}">
        <p14:creationId xmlns:p14="http://schemas.microsoft.com/office/powerpoint/2010/main" val="882257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13</a:t>
            </a:fld>
            <a:endParaRPr lang="en-US"/>
          </a:p>
        </p:txBody>
      </p:sp>
    </p:spTree>
    <p:extLst>
      <p:ext uri="{BB962C8B-B14F-4D97-AF65-F5344CB8AC3E}">
        <p14:creationId xmlns:p14="http://schemas.microsoft.com/office/powerpoint/2010/main" val="3897594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14</a:t>
            </a:fld>
            <a:endParaRPr lang="en-US"/>
          </a:p>
        </p:txBody>
      </p:sp>
    </p:spTree>
    <p:extLst>
      <p:ext uri="{BB962C8B-B14F-4D97-AF65-F5344CB8AC3E}">
        <p14:creationId xmlns:p14="http://schemas.microsoft.com/office/powerpoint/2010/main" val="6921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BFC5C8D-D3DB-A946-B900-2FF2453738A5}" type="slidenum">
              <a:rPr lang="en-US" smtClean="0"/>
              <a:pPr/>
              <a:t>16</a:t>
            </a:fld>
            <a:endParaRPr lang="en-US"/>
          </a:p>
        </p:txBody>
      </p:sp>
    </p:spTree>
    <p:extLst>
      <p:ext uri="{BB962C8B-B14F-4D97-AF65-F5344CB8AC3E}">
        <p14:creationId xmlns:p14="http://schemas.microsoft.com/office/powerpoint/2010/main" val="1998586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17</a:t>
            </a:fld>
            <a:endParaRPr lang="en-US"/>
          </a:p>
        </p:txBody>
      </p:sp>
    </p:spTree>
    <p:extLst>
      <p:ext uri="{BB962C8B-B14F-4D97-AF65-F5344CB8AC3E}">
        <p14:creationId xmlns:p14="http://schemas.microsoft.com/office/powerpoint/2010/main" val="3685679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18</a:t>
            </a:fld>
            <a:endParaRPr lang="en-US"/>
          </a:p>
        </p:txBody>
      </p:sp>
    </p:spTree>
    <p:extLst>
      <p:ext uri="{BB962C8B-B14F-4D97-AF65-F5344CB8AC3E}">
        <p14:creationId xmlns:p14="http://schemas.microsoft.com/office/powerpoint/2010/main" val="1183086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20</a:t>
            </a:fld>
            <a:endParaRPr lang="en-US"/>
          </a:p>
        </p:txBody>
      </p:sp>
    </p:spTree>
    <p:extLst>
      <p:ext uri="{BB962C8B-B14F-4D97-AF65-F5344CB8AC3E}">
        <p14:creationId xmlns:p14="http://schemas.microsoft.com/office/powerpoint/2010/main" val="956258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22</a:t>
            </a:fld>
            <a:endParaRPr lang="en-US"/>
          </a:p>
        </p:txBody>
      </p:sp>
    </p:spTree>
    <p:extLst>
      <p:ext uri="{BB962C8B-B14F-4D97-AF65-F5344CB8AC3E}">
        <p14:creationId xmlns:p14="http://schemas.microsoft.com/office/powerpoint/2010/main" val="615151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dirty="0"/>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dirty="0"/>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ltLang="zh-CN" dirty="0"/>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26</a:t>
            </a:fld>
            <a:endParaRPr lang="en-US"/>
          </a:p>
        </p:txBody>
      </p:sp>
    </p:spTree>
    <p:extLst>
      <p:ext uri="{BB962C8B-B14F-4D97-AF65-F5344CB8AC3E}">
        <p14:creationId xmlns:p14="http://schemas.microsoft.com/office/powerpoint/2010/main" val="2210777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27</a:t>
            </a:fld>
            <a:endParaRPr lang="en-US"/>
          </a:p>
        </p:txBody>
      </p:sp>
    </p:spTree>
    <p:extLst>
      <p:ext uri="{BB962C8B-B14F-4D97-AF65-F5344CB8AC3E}">
        <p14:creationId xmlns:p14="http://schemas.microsoft.com/office/powerpoint/2010/main" val="391704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dirty="0"/>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FC5C8D-D3DB-A946-B900-2FF2453738A5}" type="slidenum">
              <a:rPr lang="en-US" smtClean="0"/>
              <a:pPr/>
              <a:t>30</a:t>
            </a:fld>
            <a:endParaRPr lang="en-US"/>
          </a:p>
        </p:txBody>
      </p:sp>
    </p:spTree>
    <p:extLst>
      <p:ext uri="{BB962C8B-B14F-4D97-AF65-F5344CB8AC3E}">
        <p14:creationId xmlns:p14="http://schemas.microsoft.com/office/powerpoint/2010/main" val="2899503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31</a:t>
            </a:fld>
            <a:endParaRPr lang="en-US"/>
          </a:p>
        </p:txBody>
      </p:sp>
    </p:spTree>
    <p:extLst>
      <p:ext uri="{BB962C8B-B14F-4D97-AF65-F5344CB8AC3E}">
        <p14:creationId xmlns:p14="http://schemas.microsoft.com/office/powerpoint/2010/main" val="3612509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dirty="0"/>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34</a:t>
            </a:fld>
            <a:endParaRPr lang="en-US"/>
          </a:p>
        </p:txBody>
      </p:sp>
    </p:spTree>
    <p:extLst>
      <p:ext uri="{BB962C8B-B14F-4D97-AF65-F5344CB8AC3E}">
        <p14:creationId xmlns:p14="http://schemas.microsoft.com/office/powerpoint/2010/main" val="3934009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35</a:t>
            </a:fld>
            <a:endParaRPr lang="en-US"/>
          </a:p>
        </p:txBody>
      </p:sp>
    </p:spTree>
    <p:extLst>
      <p:ext uri="{BB962C8B-B14F-4D97-AF65-F5344CB8AC3E}">
        <p14:creationId xmlns:p14="http://schemas.microsoft.com/office/powerpoint/2010/main" val="1146935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4</a:t>
            </a:fld>
            <a:endParaRPr lang="en-US"/>
          </a:p>
        </p:txBody>
      </p:sp>
    </p:spTree>
    <p:extLst>
      <p:ext uri="{BB962C8B-B14F-4D97-AF65-F5344CB8AC3E}">
        <p14:creationId xmlns:p14="http://schemas.microsoft.com/office/powerpoint/2010/main" val="3231882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36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37</a:t>
            </a:fld>
            <a:endParaRPr lang="en-US"/>
          </a:p>
        </p:txBody>
      </p:sp>
    </p:spTree>
    <p:extLst>
      <p:ext uri="{BB962C8B-B14F-4D97-AF65-F5344CB8AC3E}">
        <p14:creationId xmlns:p14="http://schemas.microsoft.com/office/powerpoint/2010/main" val="10319687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39</a:t>
            </a:fld>
            <a:endParaRPr lang="en-US"/>
          </a:p>
        </p:txBody>
      </p:sp>
    </p:spTree>
    <p:extLst>
      <p:ext uri="{BB962C8B-B14F-4D97-AF65-F5344CB8AC3E}">
        <p14:creationId xmlns:p14="http://schemas.microsoft.com/office/powerpoint/2010/main" val="3757534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dirty="0"/>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42</a:t>
            </a:fld>
            <a:endParaRPr lang="en-US"/>
          </a:p>
        </p:txBody>
      </p:sp>
    </p:spTree>
    <p:extLst>
      <p:ext uri="{BB962C8B-B14F-4D97-AF65-F5344CB8AC3E}">
        <p14:creationId xmlns:p14="http://schemas.microsoft.com/office/powerpoint/2010/main" val="20426568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43</a:t>
            </a:fld>
            <a:endParaRPr lang="en-US"/>
          </a:p>
        </p:txBody>
      </p:sp>
    </p:spTree>
    <p:extLst>
      <p:ext uri="{BB962C8B-B14F-4D97-AF65-F5344CB8AC3E}">
        <p14:creationId xmlns:p14="http://schemas.microsoft.com/office/powerpoint/2010/main" val="671674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44</a:t>
            </a:fld>
            <a:endParaRPr lang="en-US"/>
          </a:p>
        </p:txBody>
      </p:sp>
    </p:spTree>
    <p:extLst>
      <p:ext uri="{BB962C8B-B14F-4D97-AF65-F5344CB8AC3E}">
        <p14:creationId xmlns:p14="http://schemas.microsoft.com/office/powerpoint/2010/main" val="23937739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dirty="0"/>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dirty="0"/>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dirty="0"/>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7</a:t>
            </a:fld>
            <a:endParaRPr lang="en-US"/>
          </a:p>
        </p:txBody>
      </p:sp>
    </p:spTree>
    <p:extLst>
      <p:ext uri="{BB962C8B-B14F-4D97-AF65-F5344CB8AC3E}">
        <p14:creationId xmlns:p14="http://schemas.microsoft.com/office/powerpoint/2010/main" val="259497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9</a:t>
            </a:fld>
            <a:endParaRPr lang="en-US"/>
          </a:p>
        </p:txBody>
      </p:sp>
    </p:spTree>
    <p:extLst>
      <p:ext uri="{BB962C8B-B14F-4D97-AF65-F5344CB8AC3E}">
        <p14:creationId xmlns:p14="http://schemas.microsoft.com/office/powerpoint/2010/main" val="2756152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10</a:t>
            </a:fld>
            <a:endParaRPr lang="en-US"/>
          </a:p>
        </p:txBody>
      </p:sp>
    </p:spTree>
    <p:extLst>
      <p:ext uri="{BB962C8B-B14F-4D97-AF65-F5344CB8AC3E}">
        <p14:creationId xmlns:p14="http://schemas.microsoft.com/office/powerpoint/2010/main" val="3989929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FC5C8D-D3DB-A946-B900-2FF2453738A5}" type="slidenum">
              <a:rPr lang="en-US" smtClean="0"/>
              <a:pPr/>
              <a:t>11</a:t>
            </a:fld>
            <a:endParaRPr lang="en-US"/>
          </a:p>
        </p:txBody>
      </p:sp>
    </p:spTree>
    <p:extLst>
      <p:ext uri="{BB962C8B-B14F-4D97-AF65-F5344CB8AC3E}">
        <p14:creationId xmlns:p14="http://schemas.microsoft.com/office/powerpoint/2010/main" val="205363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C75513F-92A4-7C4B-8701-36E11DD184AB}" type="datetime1">
              <a:rPr lang="en-US" smtClean="0"/>
              <a:pPr/>
              <a:t>7/6/2018</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pic>
        <p:nvPicPr>
          <p:cNvPr id="7" name="Picture 2" descr="C:\Users\wz\Desktop\1200px-Seal_of_NEU_China.sv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70775" y="5157788"/>
            <a:ext cx="1481138"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E29AC1A6-81D9-9A41-8956-2495F6CE6001}" type="datetime1">
              <a:rPr lang="en-US" smtClean="0"/>
              <a:pPr/>
              <a:t>7/6/2018</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6D93ACDA-74B5-C045-A71F-4CA1324B2E1A}" type="datetime1">
              <a:rPr lang="en-US" smtClean="0"/>
              <a:pPr/>
              <a:t>7/6/2018</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FEC8D4A3-74BC-084A-B204-38B75331AAFE}" type="datetime1">
              <a:rPr lang="en-US" smtClean="0"/>
              <a:pPr/>
              <a:t>7/6/2018</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pic>
        <p:nvPicPr>
          <p:cNvPr id="7" name="Picture 2" descr="C:\Users\wz\Desktop\1200px-Seal_of_NEU_China.sv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70775" y="5157788"/>
            <a:ext cx="1481138"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72FAF531-4AF6-794E-B055-103D100BF6D1}" type="datetime1">
              <a:rPr lang="en-US" smtClean="0"/>
              <a:pPr/>
              <a:t>7/6/2018</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B2775E18-F4C2-BB49-BC91-19117A7BA09C}" type="datetime1">
              <a:rPr lang="en-US" smtClean="0"/>
              <a:pPr/>
              <a:t>7/6/2018</a:t>
            </a:fld>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D25C86EA-F401-7042-AD99-D361DF2F16D1}" type="datetime1">
              <a:rPr lang="en-US" smtClean="0"/>
              <a:pPr/>
              <a:t>7/6/2018</a:t>
            </a:fld>
            <a:endParaRPr lang="en-US"/>
          </a:p>
        </p:txBody>
      </p:sp>
      <p:sp>
        <p:nvSpPr>
          <p:cNvPr id="8" name="Footer Placeholder 4"/>
          <p:cNvSpPr>
            <a:spLocks noGrp="1"/>
          </p:cNvSpPr>
          <p:nvPr>
            <p:ph type="ftr" sz="quarter" idx="11"/>
          </p:nvPr>
        </p:nvSpPr>
        <p:spPr/>
        <p:txBody>
          <a:bodyPr/>
          <a:lstStyle>
            <a:lvl1pPr>
              <a:defRPr/>
            </a:lvl1pPr>
          </a:lstStyle>
          <a:p>
            <a:r>
              <a:rPr lang="en-US"/>
              <a:t>Chapter 22 Project management</a:t>
            </a:r>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E8D80FD-42F3-5146-89CD-525246CCA2E7}" type="datetime1">
              <a:rPr lang="en-US" smtClean="0"/>
              <a:pPr/>
              <a:t>7/6/2018</a:t>
            </a:fld>
            <a:endParaRPr lang="en-US"/>
          </a:p>
        </p:txBody>
      </p:sp>
      <p:sp>
        <p:nvSpPr>
          <p:cNvPr id="4" name="Footer Placeholder 4"/>
          <p:cNvSpPr>
            <a:spLocks noGrp="1"/>
          </p:cNvSpPr>
          <p:nvPr>
            <p:ph type="ftr" sz="quarter" idx="11"/>
          </p:nvPr>
        </p:nvSpPr>
        <p:spPr/>
        <p:txBody>
          <a:bodyPr/>
          <a:lstStyle>
            <a:lvl1pPr>
              <a:defRPr/>
            </a:lvl1pPr>
          </a:lstStyle>
          <a:p>
            <a:r>
              <a:rPr lang="en-US"/>
              <a:t>Chapter 22 Project management</a:t>
            </a:r>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B18D6F0-743D-234B-8843-26EBD92013C8}" type="datetime1">
              <a:rPr lang="en-US" smtClean="0"/>
              <a:pPr/>
              <a:t>7/6/2018</a:t>
            </a:fld>
            <a:endParaRPr lang="en-US"/>
          </a:p>
        </p:txBody>
      </p:sp>
      <p:sp>
        <p:nvSpPr>
          <p:cNvPr id="3" name="Footer Placeholder 4"/>
          <p:cNvSpPr>
            <a:spLocks noGrp="1"/>
          </p:cNvSpPr>
          <p:nvPr>
            <p:ph type="ftr" sz="quarter" idx="11"/>
          </p:nvPr>
        </p:nvSpPr>
        <p:spPr/>
        <p:txBody>
          <a:bodyPr/>
          <a:lstStyle>
            <a:lvl1pPr>
              <a:defRPr/>
            </a:lvl1pPr>
          </a:lstStyle>
          <a:p>
            <a:r>
              <a:rPr lang="en-US"/>
              <a:t>Chapter 22 Project management</a:t>
            </a:r>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2FDD6FEC-C29B-B043-B5D8-4DC6DED65DCC}" type="datetime1">
              <a:rPr lang="en-US" smtClean="0"/>
              <a:pPr/>
              <a:t>7/6/2018</a:t>
            </a:fld>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31BA7A64-6008-8F42-9D87-9A8F333D813A}" type="datetime1">
              <a:rPr lang="en-US" smtClean="0"/>
              <a:pPr/>
              <a:t>7/6/2018</a:t>
            </a:fld>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90FD69DE-57F5-CD4E-8504-9FD58D3DE09F}" type="datetime1">
              <a:rPr lang="en-US" smtClean="0"/>
              <a:pPr/>
              <a:t>7/6/2018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22 Project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2400" dirty="0"/>
              <a:t>Section 3-1</a:t>
            </a:r>
            <a:r>
              <a:rPr lang="en-US" sz="2400" dirty="0"/>
              <a:t/>
            </a:r>
            <a:br>
              <a:rPr lang="en-US" sz="2400" dirty="0"/>
            </a:br>
            <a:r>
              <a:rPr lang="en-US" sz="2400" dirty="0"/>
              <a:t>Project Management</a:t>
            </a:r>
          </a:p>
        </p:txBody>
      </p:sp>
      <p:sp>
        <p:nvSpPr>
          <p:cNvPr id="3" name="Subtitle 2"/>
          <p:cNvSpPr>
            <a:spLocks noGrp="1"/>
          </p:cNvSpPr>
          <p:nvPr>
            <p:ph type="subTitle" idx="1"/>
          </p:nvPr>
        </p:nvSpPr>
        <p:spPr/>
        <p:txBody>
          <a:bodyPr/>
          <a:lstStyle/>
          <a:p>
            <a:r>
              <a:rPr lang="en-US" dirty="0"/>
              <a:t>Lecture 1</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common project, product, and business risks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5372499"/>
              </p:ext>
            </p:extLst>
          </p:nvPr>
        </p:nvGraphicFramePr>
        <p:xfrm>
          <a:off x="457200" y="1600200"/>
          <a:ext cx="8229600" cy="4912360"/>
        </p:xfrm>
        <a:graphic>
          <a:graphicData uri="http://schemas.openxmlformats.org/drawingml/2006/table">
            <a:tbl>
              <a:tblPr firstRow="1" bandRow="1">
                <a:tableStyleId>{5C22544A-7EE6-4342-B048-85BDC9FD1C3A}</a:tableStyleId>
              </a:tblPr>
              <a:tblGrid>
                <a:gridCol w="2150546">
                  <a:extLst>
                    <a:ext uri="{9D8B030D-6E8A-4147-A177-3AD203B41FA5}">
                      <a16:colId xmlns="" xmlns:a16="http://schemas.microsoft.com/office/drawing/2014/main" val="20000"/>
                    </a:ext>
                  </a:extLst>
                </a:gridCol>
                <a:gridCol w="2026745">
                  <a:extLst>
                    <a:ext uri="{9D8B030D-6E8A-4147-A177-3AD203B41FA5}">
                      <a16:colId xmlns="" xmlns:a16="http://schemas.microsoft.com/office/drawing/2014/main" val="20001"/>
                    </a:ext>
                  </a:extLst>
                </a:gridCol>
                <a:gridCol w="4052309">
                  <a:extLst>
                    <a:ext uri="{9D8B030D-6E8A-4147-A177-3AD203B41FA5}">
                      <a16:colId xmlns="" xmlns:a16="http://schemas.microsoft.com/office/drawing/2014/main" val="20002"/>
                    </a:ext>
                  </a:extLst>
                </a:gridCol>
              </a:tblGrid>
              <a:tr h="370840">
                <a:tc>
                  <a:txBody>
                    <a:bodyPr/>
                    <a:lstStyle/>
                    <a:p>
                      <a:pPr algn="just">
                        <a:spcAft>
                          <a:spcPts val="0"/>
                        </a:spcAft>
                      </a:pPr>
                      <a:r>
                        <a:rPr lang="en-GB" sz="14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Description</a:t>
                      </a:r>
                    </a:p>
                  </a:txBody>
                  <a:tcPr marL="73025" marR="73025" marT="91440" marB="91440"/>
                </a:tc>
                <a:extLst>
                  <a:ext uri="{0D108BD9-81ED-4DB2-BD59-A6C34878D82A}">
                    <a16:rowId xmlns="" xmlns:a16="http://schemas.microsoft.com/office/drawing/2014/main" val="10000"/>
                  </a:ext>
                </a:extLst>
              </a:tr>
              <a:tr h="370840">
                <a:tc>
                  <a:txBody>
                    <a:bodyPr/>
                    <a:lstStyle/>
                    <a:p>
                      <a:pPr algn="l">
                        <a:spcAft>
                          <a:spcPts val="0"/>
                        </a:spcAft>
                      </a:pPr>
                      <a:r>
                        <a:rPr lang="en-GB" sz="1400" dirty="0">
                          <a:solidFill>
                            <a:srgbClr val="000000"/>
                          </a:solidFill>
                          <a:latin typeface="Arial"/>
                          <a:ea typeface="Times New Roman"/>
                          <a:cs typeface="Arial"/>
                        </a:rPr>
                        <a:t>Staff 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extLst>
                  <a:ext uri="{0D108BD9-81ED-4DB2-BD59-A6C34878D82A}">
                    <a16:rowId xmlns="" xmlns:a16="http://schemas.microsoft.com/office/drawing/2014/main" val="10001"/>
                  </a:ext>
                </a:extLst>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extLst>
                  <a:ext uri="{0D108BD9-81ED-4DB2-BD59-A6C34878D82A}">
                    <a16:rowId xmlns="" xmlns:a16="http://schemas.microsoft.com/office/drawing/2014/main" val="10002"/>
                  </a:ext>
                </a:extLst>
              </a:tr>
              <a:tr h="370840">
                <a:tc>
                  <a:txBody>
                    <a:bodyPr/>
                    <a:lstStyle/>
                    <a:p>
                      <a:pPr algn="l">
                        <a:spcAft>
                          <a:spcPts val="0"/>
                        </a:spcAft>
                      </a:pPr>
                      <a:r>
                        <a:rPr lang="en-GB" sz="1400" dirty="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extLst>
                  <a:ext uri="{0D108BD9-81ED-4DB2-BD59-A6C34878D82A}">
                    <a16:rowId xmlns="" xmlns:a16="http://schemas.microsoft.com/office/drawing/2014/main" val="10003"/>
                  </a:ext>
                </a:extLst>
              </a:tr>
              <a:tr h="370840">
                <a:tc>
                  <a:txBody>
                    <a:bodyPr/>
                    <a:lstStyle/>
                    <a:p>
                      <a:pPr algn="l">
                        <a:spcAft>
                          <a:spcPts val="0"/>
                        </a:spcAft>
                      </a:pPr>
                      <a:r>
                        <a:rPr lang="en-GB" sz="1400" dirty="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There will be </a:t>
                      </a:r>
                      <a:r>
                        <a:rPr lang="en-GB" sz="1400" dirty="0">
                          <a:solidFill>
                            <a:srgbClr val="FF0000"/>
                          </a:solidFill>
                          <a:latin typeface="Arial"/>
                          <a:ea typeface="Times New Roman"/>
                          <a:cs typeface="Arial"/>
                        </a:rPr>
                        <a:t>a larger number of changes </a:t>
                      </a:r>
                      <a:r>
                        <a:rPr lang="en-GB" sz="1400" dirty="0">
                          <a:solidFill>
                            <a:srgbClr val="000000"/>
                          </a:solidFill>
                          <a:latin typeface="Arial"/>
                          <a:ea typeface="Times New Roman"/>
                          <a:cs typeface="Arial"/>
                        </a:rPr>
                        <a:t>to the requirements than anticipated.</a:t>
                      </a:r>
                    </a:p>
                  </a:txBody>
                  <a:tcPr marL="73025" marR="73025" marT="0" marB="91440"/>
                </a:tc>
                <a:extLst>
                  <a:ext uri="{0D108BD9-81ED-4DB2-BD59-A6C34878D82A}">
                    <a16:rowId xmlns="" xmlns:a16="http://schemas.microsoft.com/office/drawing/2014/main" val="10004"/>
                  </a:ext>
                </a:extLst>
              </a:tr>
              <a:tr h="370840">
                <a:tc>
                  <a:txBody>
                    <a:bodyPr/>
                    <a:lstStyle/>
                    <a:p>
                      <a:pPr algn="l">
                        <a:spcAft>
                          <a:spcPts val="0"/>
                        </a:spcAft>
                      </a:pPr>
                      <a:r>
                        <a:rPr lang="en-GB" sz="1400" dirty="0">
                          <a:solidFill>
                            <a:srgbClr val="FF0000"/>
                          </a:solidFill>
                          <a:latin typeface="Arial"/>
                          <a:ea typeface="Times New Roman"/>
                          <a:cs typeface="Arial"/>
                        </a:rPr>
                        <a:t>Specification delays</a:t>
                      </a:r>
                    </a:p>
                  </a:txBody>
                  <a:tcPr marL="73025" marR="73025" marT="0" marB="91440"/>
                </a:tc>
                <a:tc>
                  <a:txBody>
                    <a:bodyPr/>
                    <a:lstStyle/>
                    <a:p>
                      <a:pPr algn="l">
                        <a:spcAft>
                          <a:spcPts val="0"/>
                        </a:spcAft>
                      </a:pPr>
                      <a:r>
                        <a:rPr lang="en-GB" sz="1400" dirty="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Specifications of </a:t>
                      </a:r>
                      <a:r>
                        <a:rPr lang="en-GB" sz="1400" dirty="0">
                          <a:solidFill>
                            <a:srgbClr val="FF0000"/>
                          </a:solidFill>
                          <a:latin typeface="Arial"/>
                          <a:ea typeface="Times New Roman"/>
                          <a:cs typeface="Arial"/>
                        </a:rPr>
                        <a:t>essential interfaces </a:t>
                      </a:r>
                      <a:r>
                        <a:rPr lang="en-GB" sz="1400" dirty="0">
                          <a:solidFill>
                            <a:srgbClr val="000000"/>
                          </a:solidFill>
                          <a:latin typeface="Arial"/>
                          <a:ea typeface="Times New Roman"/>
                          <a:cs typeface="Arial"/>
                        </a:rPr>
                        <a:t>are not available on schedule.</a:t>
                      </a:r>
                    </a:p>
                  </a:txBody>
                  <a:tcPr marL="73025" marR="73025" marT="0" marB="91440"/>
                </a:tc>
                <a:extLst>
                  <a:ext uri="{0D108BD9-81ED-4DB2-BD59-A6C34878D82A}">
                    <a16:rowId xmlns="" xmlns:a16="http://schemas.microsoft.com/office/drawing/2014/main" val="10005"/>
                  </a:ext>
                </a:extLst>
              </a:tr>
              <a:tr h="370840">
                <a:tc>
                  <a:txBody>
                    <a:bodyPr/>
                    <a:lstStyle/>
                    <a:p>
                      <a:pPr algn="l">
                        <a:spcAft>
                          <a:spcPts val="0"/>
                        </a:spcAft>
                      </a:pPr>
                      <a:r>
                        <a:rPr lang="en-GB" sz="1400" dirty="0">
                          <a:solidFill>
                            <a:srgbClr val="FF0000"/>
                          </a:solidFill>
                          <a:latin typeface="Arial"/>
                          <a:ea typeface="Times New Roman"/>
                          <a:cs typeface="Arial"/>
                        </a:rPr>
                        <a:t>Size underestimate</a:t>
                      </a:r>
                    </a:p>
                  </a:txBody>
                  <a:tcPr marL="73025" marR="73025" marT="0" marB="91440"/>
                </a:tc>
                <a:tc>
                  <a:txBody>
                    <a:bodyPr/>
                    <a:lstStyle/>
                    <a:p>
                      <a:pPr algn="l">
                        <a:spcAft>
                          <a:spcPts val="0"/>
                        </a:spcAft>
                      </a:pPr>
                      <a:r>
                        <a:rPr lang="en-GB" sz="1400" dirty="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extLst>
                  <a:ext uri="{0D108BD9-81ED-4DB2-BD59-A6C34878D82A}">
                    <a16:rowId xmlns="" xmlns:a16="http://schemas.microsoft.com/office/drawing/2014/main" val="10006"/>
                  </a:ext>
                </a:extLst>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extLst>
                  <a:ext uri="{0D108BD9-81ED-4DB2-BD59-A6C34878D82A}">
                    <a16:rowId xmlns="" xmlns:a16="http://schemas.microsoft.com/office/drawing/2014/main" val="10007"/>
                  </a:ext>
                </a:extLst>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underlying technology on which the system is built is </a:t>
                      </a:r>
                      <a:r>
                        <a:rPr lang="en-GB" sz="1400" dirty="0">
                          <a:solidFill>
                            <a:srgbClr val="FF0000"/>
                          </a:solidFill>
                          <a:latin typeface="Arial"/>
                          <a:ea typeface="Times New Roman"/>
                          <a:cs typeface="Arial"/>
                        </a:rPr>
                        <a:t>superseded by new technology</a:t>
                      </a:r>
                      <a:r>
                        <a:rPr lang="en-GB" sz="1400" dirty="0">
                          <a:solidFill>
                            <a:srgbClr val="000000"/>
                          </a:solidFill>
                          <a:latin typeface="Arial"/>
                          <a:ea typeface="Times New Roman"/>
                          <a:cs typeface="Arial"/>
                        </a:rPr>
                        <a:t>.</a:t>
                      </a:r>
                    </a:p>
                  </a:txBody>
                  <a:tcPr marL="73025" marR="73025" marT="0" marB="91440"/>
                </a:tc>
                <a:extLst>
                  <a:ext uri="{0D108BD9-81ED-4DB2-BD59-A6C34878D82A}">
                    <a16:rowId xmlns="" xmlns:a16="http://schemas.microsoft.com/office/drawing/2014/main" val="10008"/>
                  </a:ext>
                </a:extLst>
              </a:tr>
              <a:tr h="370840">
                <a:tc>
                  <a:txBody>
                    <a:bodyPr/>
                    <a:lstStyle/>
                    <a:p>
                      <a:pPr algn="l">
                        <a:spcAft>
                          <a:spcPts val="0"/>
                        </a:spcAft>
                      </a:pPr>
                      <a:r>
                        <a:rPr lang="en-GB" sz="1400" dirty="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a:t>
                      </a:r>
                      <a:r>
                        <a:rPr lang="en-GB" sz="1400" dirty="0">
                          <a:solidFill>
                            <a:srgbClr val="FF0000"/>
                          </a:solidFill>
                          <a:latin typeface="Arial"/>
                          <a:ea typeface="Times New Roman"/>
                          <a:cs typeface="Arial"/>
                        </a:rPr>
                        <a:t>competitive product </a:t>
                      </a:r>
                      <a:r>
                        <a:rPr lang="en-GB" sz="1400" dirty="0">
                          <a:solidFill>
                            <a:srgbClr val="000000"/>
                          </a:solidFill>
                          <a:latin typeface="Arial"/>
                          <a:ea typeface="Times New Roman"/>
                          <a:cs typeface="Arial"/>
                        </a:rPr>
                        <a:t>is marketed before the system is completed.</a:t>
                      </a:r>
                    </a:p>
                  </a:txBody>
                  <a:tcPr marL="73025" marR="73025" marT="0" marB="91440"/>
                </a:tc>
                <a:extLst>
                  <a:ext uri="{0D108BD9-81ED-4DB2-BD59-A6C34878D82A}">
                    <a16:rowId xmlns=""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10</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dirty="0"/>
              <a:t>The </a:t>
            </a:r>
            <a:r>
              <a:rPr lang="en-GB" dirty="0">
                <a:solidFill>
                  <a:srgbClr val="FF0000"/>
                </a:solidFill>
              </a:rPr>
              <a:t>risk management </a:t>
            </a:r>
            <a:r>
              <a:rPr lang="en-GB" dirty="0"/>
              <a:t>process</a:t>
            </a:r>
            <a:r>
              <a:rPr lang="en-US" altLang="zh-CN" dirty="0"/>
              <a:t>- </a:t>
            </a:r>
            <a:r>
              <a:rPr lang="en-US" altLang="zh-CN" dirty="0">
                <a:solidFill>
                  <a:srgbClr val="FF0000"/>
                </a:solidFill>
              </a:rPr>
              <a:t>4 phases</a:t>
            </a:r>
            <a:endParaRPr lang="en-GB" dirty="0">
              <a:solidFill>
                <a:srgbClr val="FF0000"/>
              </a:solidFill>
            </a:endParaRPr>
          </a:p>
        </p:txBody>
      </p:sp>
      <p:sp>
        <p:nvSpPr>
          <p:cNvPr id="53251" name="Rectangle 3"/>
          <p:cNvSpPr>
            <a:spLocks noGrp="1" noChangeArrowheads="1"/>
          </p:cNvSpPr>
          <p:nvPr>
            <p:ph type="body" idx="1"/>
          </p:nvPr>
        </p:nvSpPr>
        <p:spPr/>
        <p:txBody>
          <a:bodyPr lIns="91797" tIns="45898" rIns="91797" bIns="45898"/>
          <a:lstStyle/>
          <a:p>
            <a:pPr>
              <a:lnSpc>
                <a:spcPct val="90000"/>
              </a:lnSpc>
            </a:pPr>
            <a:r>
              <a:rPr lang="en-GB" sz="2000" dirty="0"/>
              <a:t>Risk identification</a:t>
            </a:r>
          </a:p>
          <a:p>
            <a:pPr lvl="1">
              <a:lnSpc>
                <a:spcPct val="90000"/>
              </a:lnSpc>
            </a:pPr>
            <a:r>
              <a:rPr lang="en-GB" sz="1800" dirty="0"/>
              <a:t>Identify </a:t>
            </a:r>
            <a:r>
              <a:rPr lang="en-GB" sz="1800" dirty="0">
                <a:solidFill>
                  <a:srgbClr val="FF0000"/>
                </a:solidFill>
              </a:rPr>
              <a:t>project, product and business risks</a:t>
            </a:r>
            <a:r>
              <a:rPr lang="en-GB" sz="1800" dirty="0"/>
              <a:t>;</a:t>
            </a:r>
          </a:p>
          <a:p>
            <a:pPr>
              <a:lnSpc>
                <a:spcPct val="90000"/>
              </a:lnSpc>
            </a:pPr>
            <a:r>
              <a:rPr lang="en-GB" sz="2000" dirty="0"/>
              <a:t>Risk analysis</a:t>
            </a:r>
          </a:p>
          <a:p>
            <a:pPr lvl="1">
              <a:lnSpc>
                <a:spcPct val="90000"/>
              </a:lnSpc>
            </a:pPr>
            <a:r>
              <a:rPr lang="en-GB" sz="1800" dirty="0"/>
              <a:t>Assess the </a:t>
            </a:r>
            <a:r>
              <a:rPr lang="en-GB" sz="1800" dirty="0">
                <a:solidFill>
                  <a:srgbClr val="FF0000"/>
                </a:solidFill>
              </a:rPr>
              <a:t>likelihood</a:t>
            </a:r>
            <a:r>
              <a:rPr lang="en-GB" sz="1800" dirty="0"/>
              <a:t> and </a:t>
            </a:r>
            <a:r>
              <a:rPr lang="en-GB" sz="1800" dirty="0">
                <a:solidFill>
                  <a:srgbClr val="FF0000"/>
                </a:solidFill>
              </a:rPr>
              <a:t>consequences of these risks</a:t>
            </a:r>
            <a:r>
              <a:rPr lang="en-GB" sz="1800" dirty="0"/>
              <a:t>;</a:t>
            </a:r>
          </a:p>
          <a:p>
            <a:pPr>
              <a:lnSpc>
                <a:spcPct val="90000"/>
              </a:lnSpc>
            </a:pPr>
            <a:r>
              <a:rPr lang="en-GB" sz="2000" dirty="0"/>
              <a:t>Risk planning </a:t>
            </a:r>
            <a:r>
              <a:rPr lang="zh-CN" altLang="en-US" sz="2000" dirty="0"/>
              <a:t>风险规划</a:t>
            </a:r>
            <a:endParaRPr lang="en-GB" sz="2000" dirty="0"/>
          </a:p>
          <a:p>
            <a:pPr lvl="1">
              <a:lnSpc>
                <a:spcPct val="90000"/>
              </a:lnSpc>
            </a:pPr>
            <a:r>
              <a:rPr lang="en-GB" sz="1800" dirty="0"/>
              <a:t>Draw up </a:t>
            </a:r>
            <a:r>
              <a:rPr lang="en-GB" sz="1800" dirty="0">
                <a:solidFill>
                  <a:srgbClr val="FF0000"/>
                </a:solidFill>
              </a:rPr>
              <a:t>plans</a:t>
            </a:r>
            <a:r>
              <a:rPr lang="en-GB" sz="1800" dirty="0"/>
              <a:t> to avoid or minimise the effects of the risk;</a:t>
            </a:r>
          </a:p>
          <a:p>
            <a:pPr>
              <a:lnSpc>
                <a:spcPct val="90000"/>
              </a:lnSpc>
            </a:pPr>
            <a:r>
              <a:rPr lang="en-GB" sz="2000" dirty="0"/>
              <a:t>Risk </a:t>
            </a:r>
            <a:r>
              <a:rPr lang="en-GB" sz="2000" dirty="0" smtClean="0"/>
              <a:t>monitoring </a:t>
            </a:r>
            <a:r>
              <a:rPr lang="zh-CN" altLang="en-US" sz="2000" dirty="0" smtClean="0"/>
              <a:t>对风险和风险规划进行监控</a:t>
            </a:r>
            <a:endParaRPr lang="en-GB" sz="2000" dirty="0"/>
          </a:p>
          <a:p>
            <a:pPr lvl="1">
              <a:lnSpc>
                <a:spcPct val="90000"/>
              </a:lnSpc>
            </a:pPr>
            <a:r>
              <a:rPr lang="en-GB" sz="1800" dirty="0"/>
              <a:t>Monitor the risks throughout the project;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11</a:t>
            </a:fld>
            <a:endParaRPr lang="en-US"/>
          </a:p>
        </p:txBody>
      </p:sp>
      <p:sp>
        <p:nvSpPr>
          <p:cNvPr id="5" name="Footer Placeholder 4"/>
          <p:cNvSpPr>
            <a:spLocks noGrp="1"/>
          </p:cNvSpPr>
          <p:nvPr>
            <p:ph type="ftr" sz="quarter" idx="11"/>
          </p:nvPr>
        </p:nvSpPr>
        <p:spPr/>
        <p:txBody>
          <a:bodyPr/>
          <a:lstStyle/>
          <a:p>
            <a:r>
              <a:rPr lang="en-US"/>
              <a:t>Chapter 22 Project management</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819" y="4512680"/>
            <a:ext cx="6459793" cy="2120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Risk identification</a:t>
            </a:r>
          </a:p>
        </p:txBody>
      </p:sp>
      <p:sp>
        <p:nvSpPr>
          <p:cNvPr id="55299" name="Rectangle 3"/>
          <p:cNvSpPr>
            <a:spLocks noGrp="1" noChangeArrowheads="1"/>
          </p:cNvSpPr>
          <p:nvPr>
            <p:ph type="body" idx="1"/>
          </p:nvPr>
        </p:nvSpPr>
        <p:spPr/>
        <p:txBody>
          <a:bodyPr lIns="91797" tIns="45898" rIns="91797" bIns="45898"/>
          <a:lstStyle/>
          <a:p>
            <a:r>
              <a:rPr lang="en-US" altLang="zh-CN" dirty="0">
                <a:solidFill>
                  <a:srgbClr val="FF0000"/>
                </a:solidFill>
              </a:rPr>
              <a:t>How</a:t>
            </a:r>
          </a:p>
          <a:p>
            <a:pPr lvl="1"/>
            <a:r>
              <a:rPr lang="en-GB" dirty="0">
                <a:solidFill>
                  <a:srgbClr val="FF0000"/>
                </a:solidFill>
              </a:rPr>
              <a:t>May be a team activities </a:t>
            </a:r>
            <a:r>
              <a:rPr lang="en-GB" dirty="0"/>
              <a:t>or </a:t>
            </a:r>
          </a:p>
          <a:p>
            <a:pPr lvl="1"/>
            <a:r>
              <a:rPr lang="en-GB" dirty="0">
                <a:solidFill>
                  <a:srgbClr val="FF0000"/>
                </a:solidFill>
              </a:rPr>
              <a:t>based on the individual project manager’s experience</a:t>
            </a:r>
            <a:r>
              <a:rPr lang="en-GB" dirty="0"/>
              <a:t>.</a:t>
            </a:r>
          </a:p>
          <a:p>
            <a:r>
              <a:rPr lang="en-GB" dirty="0"/>
              <a:t>A </a:t>
            </a:r>
            <a:r>
              <a:rPr lang="en-GB" dirty="0">
                <a:solidFill>
                  <a:srgbClr val="7030A0"/>
                </a:solidFill>
              </a:rPr>
              <a:t>checklist</a:t>
            </a:r>
            <a:r>
              <a:rPr lang="en-GB" dirty="0"/>
              <a:t> of common risks may be used to identify risks in a project</a:t>
            </a:r>
          </a:p>
          <a:p>
            <a:pPr lvl="1"/>
            <a:r>
              <a:rPr lang="en-GB" dirty="0"/>
              <a:t>Technology risks.</a:t>
            </a:r>
          </a:p>
          <a:p>
            <a:pPr lvl="1"/>
            <a:r>
              <a:rPr lang="en-GB" dirty="0"/>
              <a:t>People risks.</a:t>
            </a:r>
          </a:p>
          <a:p>
            <a:pPr lvl="1"/>
            <a:r>
              <a:rPr lang="en-GB" dirty="0"/>
              <a:t>Organisational risks.</a:t>
            </a:r>
          </a:p>
          <a:p>
            <a:pPr lvl="1"/>
            <a:r>
              <a:rPr lang="en-GB" dirty="0"/>
              <a:t>Requirements risks.</a:t>
            </a:r>
          </a:p>
          <a:p>
            <a:pPr lvl="1"/>
            <a:r>
              <a:rPr lang="en-GB" dirty="0"/>
              <a:t>Estimation risks.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12</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t>
            </a:r>
            <a:r>
              <a:rPr lang="en-US" dirty="0">
                <a:solidFill>
                  <a:srgbClr val="7030A0"/>
                </a:solidFill>
              </a:rPr>
              <a:t>identification</a:t>
            </a:r>
            <a:r>
              <a:rPr lang="en-US" altLang="zh-CN" dirty="0"/>
              <a:t>-</a:t>
            </a:r>
            <a:r>
              <a:rPr lang="en-US" sz="2000" dirty="0"/>
              <a:t>Examples of different risk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51377726"/>
              </p:ext>
            </p:extLst>
          </p:nvPr>
        </p:nvGraphicFramePr>
        <p:xfrm>
          <a:off x="457200" y="1600200"/>
          <a:ext cx="8229600" cy="4572000"/>
        </p:xfrm>
        <a:graphic>
          <a:graphicData uri="http://schemas.openxmlformats.org/drawingml/2006/table">
            <a:tbl>
              <a:tblPr firstRow="1" bandRow="1">
                <a:tableStyleId>{5C22544A-7EE6-4342-B048-85BDC9FD1C3A}</a:tableStyleId>
              </a:tblPr>
              <a:tblGrid>
                <a:gridCol w="1718173">
                  <a:extLst>
                    <a:ext uri="{9D8B030D-6E8A-4147-A177-3AD203B41FA5}">
                      <a16:colId xmlns="" xmlns:a16="http://schemas.microsoft.com/office/drawing/2014/main" val="20000"/>
                    </a:ext>
                  </a:extLst>
                </a:gridCol>
                <a:gridCol w="6511427">
                  <a:extLst>
                    <a:ext uri="{9D8B030D-6E8A-4147-A177-3AD203B41FA5}">
                      <a16:colId xmlns=""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risks</a:t>
                      </a:r>
                    </a:p>
                  </a:txBody>
                  <a:tcPr marL="73025" marR="73025" marT="91440" marB="91440"/>
                </a:tc>
                <a:extLst>
                  <a:ext uri="{0D108BD9-81ED-4DB2-BD59-A6C34878D82A}">
                    <a16:rowId xmlns=""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7030A0"/>
                          </a:solidFill>
                          <a:latin typeface="Arial"/>
                          <a:ea typeface="Times New Roman"/>
                          <a:cs typeface="Arial"/>
                        </a:rPr>
                        <a:t>Reusable</a:t>
                      </a:r>
                      <a:r>
                        <a:rPr lang="en-GB" sz="1400" dirty="0">
                          <a:solidFill>
                            <a:srgbClr val="000000"/>
                          </a:solidFill>
                          <a:latin typeface="Arial"/>
                          <a:ea typeface="Times New Roman"/>
                          <a:cs typeface="Arial"/>
                        </a:rPr>
                        <a:t> software </a:t>
                      </a:r>
                      <a:r>
                        <a:rPr lang="en-GB" sz="1400" dirty="0">
                          <a:solidFill>
                            <a:srgbClr val="7030A0"/>
                          </a:solidFill>
                          <a:latin typeface="Arial"/>
                          <a:ea typeface="Times New Roman"/>
                          <a:cs typeface="Arial"/>
                        </a:rPr>
                        <a:t>components contain defects </a:t>
                      </a:r>
                      <a:r>
                        <a:rPr lang="en-GB" sz="1400" dirty="0">
                          <a:solidFill>
                            <a:srgbClr val="000000"/>
                          </a:solidFill>
                          <a:latin typeface="Arial"/>
                          <a:ea typeface="Times New Roman"/>
                          <a:cs typeface="Arial"/>
                        </a:rPr>
                        <a:t>that mean they cannot be reused as planned. (2)</a:t>
                      </a:r>
                    </a:p>
                  </a:txBody>
                  <a:tcPr marL="73025" marR="73025" marT="0" marB="91440"/>
                </a:tc>
                <a:extLst>
                  <a:ext uri="{0D108BD9-81ED-4DB2-BD59-A6C34878D82A}">
                    <a16:rowId xmlns="" xmlns:a16="http://schemas.microsoft.com/office/drawing/2014/main" val="10001"/>
                  </a:ext>
                </a:extLst>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It is </a:t>
                      </a:r>
                      <a:r>
                        <a:rPr lang="en-GB" sz="1400" dirty="0">
                          <a:solidFill>
                            <a:srgbClr val="7030A0"/>
                          </a:solidFill>
                          <a:latin typeface="Arial"/>
                          <a:ea typeface="Times New Roman"/>
                          <a:cs typeface="Arial"/>
                        </a:rPr>
                        <a:t>impossible to recruit staff </a:t>
                      </a:r>
                      <a:r>
                        <a:rPr lang="en-GB" sz="1400" dirty="0">
                          <a:solidFill>
                            <a:srgbClr val="000000"/>
                          </a:solidFill>
                          <a:latin typeface="Arial"/>
                          <a:ea typeface="Times New Roman"/>
                          <a:cs typeface="Arial"/>
                        </a:rPr>
                        <a:t>with the skills required. (3)</a:t>
                      </a:r>
                    </a:p>
                    <a:p>
                      <a:pPr algn="just">
                        <a:spcAft>
                          <a:spcPts val="0"/>
                        </a:spcAft>
                      </a:pPr>
                      <a:r>
                        <a:rPr lang="en-GB" sz="1400" dirty="0">
                          <a:solidFill>
                            <a:srgbClr val="000000"/>
                          </a:solidFill>
                          <a:latin typeface="Arial"/>
                          <a:ea typeface="Times New Roman"/>
                          <a:cs typeface="Arial"/>
                        </a:rPr>
                        <a:t>Key staff are </a:t>
                      </a:r>
                      <a:r>
                        <a:rPr lang="en-GB" sz="1400" dirty="0">
                          <a:solidFill>
                            <a:srgbClr val="7030A0"/>
                          </a:solidFill>
                          <a:latin typeface="Arial"/>
                          <a:ea typeface="Times New Roman"/>
                          <a:cs typeface="Arial"/>
                        </a:rPr>
                        <a:t>ill and unavailable </a:t>
                      </a:r>
                      <a:r>
                        <a:rPr lang="en-GB" sz="1400" dirty="0">
                          <a:solidFill>
                            <a:srgbClr val="000000"/>
                          </a:solidFill>
                          <a:latin typeface="Arial"/>
                          <a:ea typeface="Times New Roman"/>
                          <a:cs typeface="Arial"/>
                        </a:rPr>
                        <a:t>at critical times. (4)</a:t>
                      </a:r>
                    </a:p>
                    <a:p>
                      <a:pPr algn="just">
                        <a:spcAft>
                          <a:spcPts val="0"/>
                        </a:spcAft>
                      </a:pPr>
                      <a:r>
                        <a:rPr lang="en-GB" sz="1400" dirty="0">
                          <a:solidFill>
                            <a:srgbClr val="7030A0"/>
                          </a:solidFill>
                          <a:latin typeface="Arial"/>
                          <a:ea typeface="Times New Roman"/>
                          <a:cs typeface="Arial"/>
                        </a:rPr>
                        <a:t>Required training </a:t>
                      </a:r>
                      <a:r>
                        <a:rPr lang="en-GB" sz="1400" dirty="0">
                          <a:solidFill>
                            <a:srgbClr val="000000"/>
                          </a:solidFill>
                          <a:latin typeface="Arial"/>
                          <a:ea typeface="Times New Roman"/>
                          <a:cs typeface="Arial"/>
                        </a:rPr>
                        <a:t>for staff is not available. (5)</a:t>
                      </a:r>
                    </a:p>
                  </a:txBody>
                  <a:tcPr marL="73025" marR="73025" marT="0" marB="91440"/>
                </a:tc>
                <a:extLst>
                  <a:ext uri="{0D108BD9-81ED-4DB2-BD59-A6C34878D82A}">
                    <a16:rowId xmlns=""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organization is restructured so that </a:t>
                      </a:r>
                      <a:r>
                        <a:rPr lang="en-GB" sz="1400" dirty="0">
                          <a:solidFill>
                            <a:srgbClr val="7030A0"/>
                          </a:solidFill>
                          <a:latin typeface="Arial"/>
                          <a:ea typeface="Times New Roman"/>
                          <a:cs typeface="Arial"/>
                        </a:rPr>
                        <a:t>different management </a:t>
                      </a:r>
                      <a:r>
                        <a:rPr lang="en-GB" sz="1400" dirty="0">
                          <a:solidFill>
                            <a:srgbClr val="000000"/>
                          </a:solidFill>
                          <a:latin typeface="Arial"/>
                          <a:ea typeface="Times New Roman"/>
                          <a:cs typeface="Arial"/>
                        </a:rPr>
                        <a:t>are responsible for the project. (6)</a:t>
                      </a:r>
                    </a:p>
                    <a:p>
                      <a:pPr algn="just">
                        <a:spcAft>
                          <a:spcPts val="0"/>
                        </a:spcAft>
                      </a:pPr>
                      <a:r>
                        <a:rPr lang="en-GB" sz="1400" dirty="0">
                          <a:solidFill>
                            <a:srgbClr val="000000"/>
                          </a:solidFill>
                          <a:latin typeface="Arial"/>
                          <a:ea typeface="Times New Roman"/>
                          <a:cs typeface="Arial"/>
                        </a:rPr>
                        <a:t>Organizational </a:t>
                      </a:r>
                      <a:r>
                        <a:rPr lang="en-GB" sz="1400" dirty="0">
                          <a:solidFill>
                            <a:srgbClr val="7030A0"/>
                          </a:solidFill>
                          <a:latin typeface="Arial"/>
                          <a:ea typeface="Times New Roman"/>
                          <a:cs typeface="Arial"/>
                        </a:rPr>
                        <a:t>financial problems </a:t>
                      </a:r>
                      <a:r>
                        <a:rPr lang="en-GB" sz="1400" dirty="0">
                          <a:solidFill>
                            <a:srgbClr val="000000"/>
                          </a:solidFill>
                          <a:latin typeface="Arial"/>
                          <a:ea typeface="Times New Roman"/>
                          <a:cs typeface="Arial"/>
                        </a:rPr>
                        <a:t>force reductions in the project budget. (7)</a:t>
                      </a:r>
                    </a:p>
                  </a:txBody>
                  <a:tcPr marL="73025" marR="73025" marT="0" marB="91440"/>
                </a:tc>
                <a:extLst>
                  <a:ext uri="{0D108BD9-81ED-4DB2-BD59-A6C34878D82A}">
                    <a16:rowId xmlns="" xmlns:a16="http://schemas.microsoft.com/office/drawing/2014/main" val="10003"/>
                  </a:ext>
                </a:extLst>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code generated by software code generation tools is inefficient. (8)</a:t>
                      </a:r>
                    </a:p>
                    <a:p>
                      <a:pPr algn="just">
                        <a:spcAft>
                          <a:spcPts val="0"/>
                        </a:spcAft>
                      </a:pPr>
                      <a:r>
                        <a:rPr lang="en-GB" sz="1400">
                          <a:solidFill>
                            <a:srgbClr val="000000"/>
                          </a:solidFill>
                          <a:latin typeface="Arial"/>
                          <a:ea typeface="Times New Roman"/>
                          <a:cs typeface="Arial"/>
                        </a:rPr>
                        <a:t>Software tools cannot work together in an integrated way. (9)</a:t>
                      </a:r>
                    </a:p>
                  </a:txBody>
                  <a:tcPr marL="73025" marR="73025" marT="0" marB="91440"/>
                </a:tc>
                <a:extLst>
                  <a:ext uri="{0D108BD9-81ED-4DB2-BD59-A6C34878D82A}">
                    <a16:rowId xmlns="" xmlns:a16="http://schemas.microsoft.com/office/drawing/2014/main" val="10004"/>
                  </a:ext>
                </a:extLst>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7030A0"/>
                          </a:solidFill>
                          <a:latin typeface="Arial"/>
                          <a:ea typeface="Times New Roman"/>
                          <a:cs typeface="Arial"/>
                        </a:rPr>
                        <a:t>Changes to requirements </a:t>
                      </a:r>
                      <a:r>
                        <a:rPr lang="en-GB" sz="1400" dirty="0">
                          <a:solidFill>
                            <a:srgbClr val="000000"/>
                          </a:solidFill>
                          <a:latin typeface="Arial"/>
                          <a:ea typeface="Times New Roman"/>
                          <a:cs typeface="Arial"/>
                        </a:rPr>
                        <a:t>that </a:t>
                      </a:r>
                      <a:r>
                        <a:rPr lang="en-GB" sz="1400" dirty="0">
                          <a:solidFill>
                            <a:srgbClr val="7030A0"/>
                          </a:solidFill>
                          <a:latin typeface="Arial"/>
                          <a:ea typeface="Times New Roman"/>
                          <a:cs typeface="Arial"/>
                        </a:rPr>
                        <a:t>require major design rework </a:t>
                      </a:r>
                      <a:r>
                        <a:rPr lang="en-GB" sz="1400" dirty="0">
                          <a:solidFill>
                            <a:srgbClr val="000000"/>
                          </a:solidFill>
                          <a:latin typeface="Arial"/>
                          <a:ea typeface="Times New Roman"/>
                          <a:cs typeface="Arial"/>
                        </a:rPr>
                        <a:t>are proposed. (10)</a:t>
                      </a:r>
                    </a:p>
                    <a:p>
                      <a:pPr algn="just">
                        <a:spcAft>
                          <a:spcPts val="0"/>
                        </a:spcAft>
                      </a:pPr>
                      <a:r>
                        <a:rPr lang="en-GB" sz="1400" dirty="0">
                          <a:solidFill>
                            <a:srgbClr val="000000"/>
                          </a:solidFill>
                          <a:latin typeface="Arial"/>
                          <a:ea typeface="Times New Roman"/>
                          <a:cs typeface="Arial"/>
                        </a:rPr>
                        <a:t>Customers fail to understand the </a:t>
                      </a:r>
                      <a:r>
                        <a:rPr lang="en-GB" sz="1400" dirty="0">
                          <a:solidFill>
                            <a:srgbClr val="7030A0"/>
                          </a:solidFill>
                          <a:latin typeface="Arial"/>
                          <a:ea typeface="Times New Roman"/>
                          <a:cs typeface="Arial"/>
                        </a:rPr>
                        <a:t>impact of requirements changes</a:t>
                      </a:r>
                      <a:r>
                        <a:rPr lang="en-GB" sz="1400" dirty="0">
                          <a:solidFill>
                            <a:srgbClr val="000000"/>
                          </a:solidFill>
                          <a:latin typeface="Arial"/>
                          <a:ea typeface="Times New Roman"/>
                          <a:cs typeface="Arial"/>
                        </a:rPr>
                        <a:t>. (11)</a:t>
                      </a:r>
                    </a:p>
                  </a:txBody>
                  <a:tcPr marL="73025" marR="73025" marT="0" marB="91440"/>
                </a:tc>
                <a:extLst>
                  <a:ext uri="{0D108BD9-81ED-4DB2-BD59-A6C34878D82A}">
                    <a16:rowId xmlns="" xmlns:a16="http://schemas.microsoft.com/office/drawing/2014/main" val="10005"/>
                  </a:ext>
                </a:extLst>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p>
                  </a:txBody>
                  <a:tcPr marL="73025" marR="73025" marT="0" marB="91440"/>
                </a:tc>
                <a:extLst>
                  <a:ext uri="{0D108BD9-81ED-4DB2-BD59-A6C34878D82A}">
                    <a16:rowId xmlns=""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13</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t>Risk </a:t>
            </a:r>
            <a:r>
              <a:rPr lang="en-GB" dirty="0">
                <a:solidFill>
                  <a:srgbClr val="FF0000"/>
                </a:solidFill>
              </a:rPr>
              <a:t>analysis</a:t>
            </a:r>
          </a:p>
        </p:txBody>
      </p:sp>
      <p:sp>
        <p:nvSpPr>
          <p:cNvPr id="56323" name="Rectangle 3"/>
          <p:cNvSpPr>
            <a:spLocks noGrp="1" noChangeArrowheads="1"/>
          </p:cNvSpPr>
          <p:nvPr>
            <p:ph type="body" idx="1"/>
          </p:nvPr>
        </p:nvSpPr>
        <p:spPr>
          <a:xfrm>
            <a:off x="457200" y="1600200"/>
            <a:ext cx="7993626" cy="4525963"/>
          </a:xfrm>
        </p:spPr>
        <p:txBody>
          <a:bodyPr lIns="91797" tIns="45898" rIns="91797" bIns="45898"/>
          <a:lstStyle/>
          <a:p>
            <a:r>
              <a:rPr lang="en-GB" dirty="0"/>
              <a:t>Assess </a:t>
            </a:r>
            <a:r>
              <a:rPr lang="en-GB" dirty="0">
                <a:solidFill>
                  <a:srgbClr val="7030A0"/>
                </a:solidFill>
              </a:rPr>
              <a:t>probability</a:t>
            </a:r>
            <a:r>
              <a:rPr lang="en-GB" dirty="0"/>
              <a:t> and </a:t>
            </a:r>
            <a:r>
              <a:rPr lang="en-GB" dirty="0">
                <a:solidFill>
                  <a:srgbClr val="FF0000"/>
                </a:solidFill>
              </a:rPr>
              <a:t>seriousness</a:t>
            </a:r>
            <a:r>
              <a:rPr lang="en-GB" dirty="0"/>
              <a:t> of each risk.</a:t>
            </a:r>
          </a:p>
          <a:p>
            <a:endParaRPr lang="en-GB" dirty="0"/>
          </a:p>
          <a:p>
            <a:r>
              <a:rPr lang="en-GB" dirty="0">
                <a:solidFill>
                  <a:srgbClr val="7030A0"/>
                </a:solidFill>
              </a:rPr>
              <a:t>Probability</a:t>
            </a:r>
            <a:r>
              <a:rPr lang="en-GB" dirty="0"/>
              <a:t> may be </a:t>
            </a:r>
          </a:p>
          <a:p>
            <a:pPr lvl="1"/>
            <a:r>
              <a:rPr lang="en-GB" dirty="0">
                <a:solidFill>
                  <a:srgbClr val="FF0000"/>
                </a:solidFill>
              </a:rPr>
              <a:t>very low, </a:t>
            </a:r>
          </a:p>
          <a:p>
            <a:pPr lvl="1"/>
            <a:r>
              <a:rPr lang="en-GB" dirty="0">
                <a:solidFill>
                  <a:srgbClr val="FF0000"/>
                </a:solidFill>
              </a:rPr>
              <a:t>low, </a:t>
            </a:r>
          </a:p>
          <a:p>
            <a:pPr lvl="1"/>
            <a:r>
              <a:rPr lang="en-GB" dirty="0">
                <a:solidFill>
                  <a:srgbClr val="FF0000"/>
                </a:solidFill>
              </a:rPr>
              <a:t>moderate, </a:t>
            </a:r>
          </a:p>
          <a:p>
            <a:pPr lvl="1"/>
            <a:r>
              <a:rPr lang="en-GB" dirty="0">
                <a:solidFill>
                  <a:srgbClr val="FF0000"/>
                </a:solidFill>
              </a:rPr>
              <a:t>high or </a:t>
            </a:r>
          </a:p>
          <a:p>
            <a:pPr lvl="1"/>
            <a:r>
              <a:rPr lang="en-GB" dirty="0">
                <a:solidFill>
                  <a:srgbClr val="FF0000"/>
                </a:solidFill>
              </a:rPr>
              <a:t>very high</a:t>
            </a:r>
            <a:r>
              <a:rPr lang="en-GB" dirty="0" smtClean="0">
                <a:solidFill>
                  <a:srgbClr val="FF0000"/>
                </a:solidFill>
              </a:rPr>
              <a:t>.</a:t>
            </a:r>
          </a:p>
          <a:p>
            <a:pPr marL="457200" lvl="1" indent="0">
              <a:buNone/>
            </a:pPr>
            <a:endParaRPr lang="en-GB" dirty="0">
              <a:solidFill>
                <a:srgbClr val="FF0000"/>
              </a:solidFill>
            </a:endParaRPr>
          </a:p>
          <a:p>
            <a:pPr marL="457200" lvl="1" indent="0">
              <a:buNone/>
            </a:pPr>
            <a:r>
              <a:rPr lang="en-US" altLang="zh-CN" dirty="0" smtClean="0">
                <a:solidFill>
                  <a:srgbClr val="FF0000"/>
                </a:solidFill>
              </a:rPr>
              <a:t>Output</a:t>
            </a:r>
            <a:r>
              <a:rPr lang="zh-CN" altLang="en-US" dirty="0" smtClean="0">
                <a:solidFill>
                  <a:srgbClr val="FF0000"/>
                </a:solidFill>
              </a:rPr>
              <a:t>： </a:t>
            </a:r>
            <a:r>
              <a:rPr lang="en-US" altLang="zh-CN" dirty="0" smtClean="0">
                <a:solidFill>
                  <a:srgbClr val="FF0000"/>
                </a:solidFill>
              </a:rPr>
              <a:t>the risk analysis table</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A41DB566-6001-1B4F-A74B-7213F33DBA30}" type="slidenum">
              <a:rPr lang="en-US" smtClean="0"/>
              <a:pPr/>
              <a:t>14</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6" name="Rectangle 3"/>
          <p:cNvSpPr txBox="1">
            <a:spLocks noChangeArrowheads="1"/>
          </p:cNvSpPr>
          <p:nvPr/>
        </p:nvSpPr>
        <p:spPr>
          <a:xfrm>
            <a:off x="4510549" y="2676827"/>
            <a:ext cx="4508090" cy="3761505"/>
          </a:xfrm>
          <a:prstGeom prst="rect">
            <a:avLst/>
          </a:prstGeom>
        </p:spPr>
        <p:txBody>
          <a:bodyPr lIns="91797" tIns="45898" rIns="91797" bIns="45898"/>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solidFill>
                  <a:srgbClr val="7030A0"/>
                </a:solidFill>
              </a:rPr>
              <a:t>Risk consequences </a:t>
            </a:r>
            <a:r>
              <a:rPr lang="en-GB" dirty="0"/>
              <a:t>might be</a:t>
            </a:r>
          </a:p>
          <a:p>
            <a:pPr lvl="1"/>
            <a:r>
              <a:rPr lang="en-GB" dirty="0">
                <a:solidFill>
                  <a:srgbClr val="FF0000"/>
                </a:solidFill>
              </a:rPr>
              <a:t>catastrophic, </a:t>
            </a:r>
          </a:p>
          <a:p>
            <a:pPr lvl="1"/>
            <a:r>
              <a:rPr lang="en-GB" dirty="0">
                <a:solidFill>
                  <a:srgbClr val="FF0000"/>
                </a:solidFill>
              </a:rPr>
              <a:t>serious, </a:t>
            </a:r>
          </a:p>
          <a:p>
            <a:pPr lvl="1"/>
            <a:r>
              <a:rPr lang="en-GB" dirty="0">
                <a:solidFill>
                  <a:srgbClr val="FF0000"/>
                </a:solidFill>
              </a:rPr>
              <a:t>tolerable or </a:t>
            </a:r>
          </a:p>
          <a:p>
            <a:pPr lvl="1"/>
            <a:r>
              <a:rPr lang="en-GB" dirty="0">
                <a:solidFill>
                  <a:srgbClr val="FF0000"/>
                </a:solidFill>
              </a:rPr>
              <a:t>insignificant.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3609043"/>
              </p:ext>
            </p:extLst>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extLst>
                    <a:ext uri="{9D8B030D-6E8A-4147-A177-3AD203B41FA5}">
                      <a16:colId xmlns="" xmlns:a16="http://schemas.microsoft.com/office/drawing/2014/main" val="20000"/>
                    </a:ext>
                  </a:extLst>
                </a:gridCol>
                <a:gridCol w="1358150">
                  <a:extLst>
                    <a:ext uri="{9D8B030D-6E8A-4147-A177-3AD203B41FA5}">
                      <a16:colId xmlns="" xmlns:a16="http://schemas.microsoft.com/office/drawing/2014/main" val="20001"/>
                    </a:ext>
                  </a:extLst>
                </a:gridCol>
                <a:gridCol w="1288838">
                  <a:extLst>
                    <a:ext uri="{9D8B030D-6E8A-4147-A177-3AD203B41FA5}">
                      <a16:colId xmlns=""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 xmlns:a16="http://schemas.microsoft.com/office/drawing/2014/main" val="10000"/>
                  </a:ext>
                </a:extLst>
              </a:tr>
              <a:tr h="432155">
                <a:tc>
                  <a:txBody>
                    <a:bodyPr/>
                    <a:lstStyle/>
                    <a:p>
                      <a:pPr algn="just">
                        <a:spcAft>
                          <a:spcPts val="0"/>
                        </a:spcAft>
                      </a:pPr>
                      <a:r>
                        <a:rPr lang="en-GB" sz="1600" dirty="0">
                          <a:solidFill>
                            <a:srgbClr val="FF0000"/>
                          </a:solidFill>
                          <a:latin typeface="Arial"/>
                          <a:ea typeface="Times New Roman"/>
                          <a:cs typeface="Arial"/>
                        </a:rPr>
                        <a:t>Organizational financial problems </a:t>
                      </a:r>
                      <a:r>
                        <a:rPr lang="en-GB" sz="1600" dirty="0">
                          <a:solidFill>
                            <a:srgbClr val="000000"/>
                          </a:solidFill>
                          <a:latin typeface="Arial"/>
                          <a:ea typeface="Times New Roman"/>
                          <a:cs typeface="Arial"/>
                        </a:rPr>
                        <a:t>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extLst>
                  <a:ext uri="{0D108BD9-81ED-4DB2-BD59-A6C34878D82A}">
                    <a16:rowId xmlns="" xmlns:a16="http://schemas.microsoft.com/office/drawing/2014/main" val="10001"/>
                  </a:ext>
                </a:extLst>
              </a:tr>
              <a:tr h="432155">
                <a:tc>
                  <a:txBody>
                    <a:bodyPr/>
                    <a:lstStyle/>
                    <a:p>
                      <a:pPr algn="just">
                        <a:spcAft>
                          <a:spcPts val="0"/>
                        </a:spcAft>
                      </a:pPr>
                      <a:r>
                        <a:rPr lang="en-GB" sz="1600" dirty="0">
                          <a:solidFill>
                            <a:srgbClr val="000000"/>
                          </a:solidFill>
                          <a:latin typeface="Arial"/>
                          <a:ea typeface="Times New Roman"/>
                          <a:cs typeface="Arial"/>
                        </a:rPr>
                        <a:t>It is impossible to </a:t>
                      </a:r>
                      <a:r>
                        <a:rPr lang="en-GB" sz="1600" dirty="0">
                          <a:solidFill>
                            <a:srgbClr val="FF0000"/>
                          </a:solidFill>
                          <a:latin typeface="Arial"/>
                          <a:ea typeface="Times New Roman"/>
                          <a:cs typeface="Arial"/>
                        </a:rPr>
                        <a:t>recruit staff with the skills required </a:t>
                      </a:r>
                      <a:r>
                        <a:rPr lang="en-GB" sz="1600" dirty="0">
                          <a:solidFill>
                            <a:srgbClr val="000000"/>
                          </a:solidFill>
                          <a:latin typeface="Arial"/>
                          <a:ea typeface="Times New Roman"/>
                          <a:cs typeface="Arial"/>
                        </a:rPr>
                        <a:t>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extLst>
                  <a:ext uri="{0D108BD9-81ED-4DB2-BD59-A6C34878D82A}">
                    <a16:rowId xmlns="" xmlns:a16="http://schemas.microsoft.com/office/drawing/2014/main" val="10002"/>
                  </a:ext>
                </a:extLst>
              </a:tr>
              <a:tr h="363136">
                <a:tc>
                  <a:txBody>
                    <a:bodyPr/>
                    <a:lstStyle/>
                    <a:p>
                      <a:pPr algn="just">
                        <a:spcAft>
                          <a:spcPts val="0"/>
                        </a:spcAft>
                      </a:pPr>
                      <a:r>
                        <a:rPr lang="en-GB" sz="1600" dirty="0">
                          <a:solidFill>
                            <a:srgbClr val="FF0000"/>
                          </a:solidFill>
                          <a:latin typeface="Arial"/>
                          <a:ea typeface="Times New Roman"/>
                          <a:cs typeface="Arial"/>
                        </a:rPr>
                        <a:t>Key staff are ill </a:t>
                      </a:r>
                      <a:r>
                        <a:rPr lang="en-GB" sz="1600" dirty="0">
                          <a:solidFill>
                            <a:srgbClr val="000000"/>
                          </a:solidFill>
                          <a:latin typeface="Arial"/>
                          <a:ea typeface="Times New Roman"/>
                          <a:cs typeface="Arial"/>
                        </a:rPr>
                        <a:t>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 xmlns:a16="http://schemas.microsoft.com/office/drawing/2014/main" val="10003"/>
                  </a:ext>
                </a:extLst>
              </a:tr>
              <a:tr h="432155">
                <a:tc>
                  <a:txBody>
                    <a:bodyPr/>
                    <a:lstStyle/>
                    <a:p>
                      <a:pPr algn="just">
                        <a:spcAft>
                          <a:spcPts val="0"/>
                        </a:spcAft>
                      </a:pPr>
                      <a:r>
                        <a:rPr lang="en-GB" sz="1600" dirty="0">
                          <a:solidFill>
                            <a:srgbClr val="FF0000"/>
                          </a:solidFill>
                          <a:latin typeface="Arial"/>
                          <a:ea typeface="Times New Roman"/>
                          <a:cs typeface="Arial"/>
                        </a:rPr>
                        <a:t>Faults in reusable software components </a:t>
                      </a:r>
                      <a:r>
                        <a:rPr lang="en-GB" sz="1600" dirty="0">
                          <a:solidFill>
                            <a:srgbClr val="000000"/>
                          </a:solidFill>
                          <a:latin typeface="Arial"/>
                          <a:ea typeface="Times New Roman"/>
                          <a:cs typeface="Arial"/>
                        </a:rPr>
                        <a:t>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 xmlns:a16="http://schemas.microsoft.com/office/drawing/2014/main" val="10004"/>
                  </a:ext>
                </a:extLst>
              </a:tr>
              <a:tr h="432155">
                <a:tc>
                  <a:txBody>
                    <a:bodyPr/>
                    <a:lstStyle/>
                    <a:p>
                      <a:pPr algn="just">
                        <a:spcAft>
                          <a:spcPts val="0"/>
                        </a:spcAft>
                      </a:pPr>
                      <a:r>
                        <a:rPr lang="en-GB" sz="1600" dirty="0">
                          <a:solidFill>
                            <a:srgbClr val="FF0000"/>
                          </a:solidFill>
                          <a:latin typeface="Arial"/>
                          <a:ea typeface="Times New Roman"/>
                          <a:cs typeface="Arial"/>
                        </a:rPr>
                        <a:t>Changes to requirements </a:t>
                      </a:r>
                      <a:r>
                        <a:rPr lang="en-GB" sz="1600" dirty="0">
                          <a:solidFill>
                            <a:srgbClr val="000000"/>
                          </a:solidFill>
                          <a:latin typeface="Arial"/>
                          <a:ea typeface="Times New Roman"/>
                          <a:cs typeface="Arial"/>
                        </a:rPr>
                        <a:t>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 xmlns:a16="http://schemas.microsoft.com/office/drawing/2014/main" val="10005"/>
                  </a:ext>
                </a:extLst>
              </a:tr>
              <a:tr h="432155">
                <a:tc>
                  <a:txBody>
                    <a:bodyPr/>
                    <a:lstStyle/>
                    <a:p>
                      <a:pPr algn="just">
                        <a:spcAft>
                          <a:spcPts val="0"/>
                        </a:spcAft>
                      </a:pPr>
                      <a:r>
                        <a:rPr lang="en-GB" sz="1600" dirty="0">
                          <a:solidFill>
                            <a:srgbClr val="000000"/>
                          </a:solidFill>
                          <a:latin typeface="Arial"/>
                          <a:ea typeface="Times New Roman"/>
                          <a:cs typeface="Arial"/>
                        </a:rPr>
                        <a:t>The </a:t>
                      </a:r>
                      <a:r>
                        <a:rPr lang="en-GB" sz="1600" dirty="0">
                          <a:solidFill>
                            <a:srgbClr val="FF0000"/>
                          </a:solidFill>
                          <a:latin typeface="Arial"/>
                          <a:ea typeface="Times New Roman"/>
                          <a:cs typeface="Arial"/>
                        </a:rPr>
                        <a:t>organization is restructured </a:t>
                      </a:r>
                      <a:r>
                        <a:rPr lang="en-GB" sz="1600" dirty="0">
                          <a:solidFill>
                            <a:srgbClr val="000000"/>
                          </a:solidFill>
                          <a:latin typeface="Arial"/>
                          <a:ea typeface="Times New Roman"/>
                          <a:cs typeface="Arial"/>
                        </a:rPr>
                        <a:t>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 xmlns:a16="http://schemas.microsoft.com/office/drawing/2014/main" val="10006"/>
                  </a:ext>
                </a:extLst>
              </a:tr>
              <a:tr h="432155">
                <a:tc>
                  <a:txBody>
                    <a:bodyPr/>
                    <a:lstStyle/>
                    <a:p>
                      <a:pPr algn="just">
                        <a:spcAft>
                          <a:spcPts val="0"/>
                        </a:spcAft>
                      </a:pPr>
                      <a:r>
                        <a:rPr lang="en-GB" sz="1600" dirty="0">
                          <a:solidFill>
                            <a:srgbClr val="FF0000"/>
                          </a:solidFill>
                          <a:latin typeface="Arial"/>
                          <a:ea typeface="Times New Roman"/>
                          <a:cs typeface="Arial"/>
                        </a:rPr>
                        <a:t>The database used in the system </a:t>
                      </a:r>
                      <a:r>
                        <a:rPr lang="en-GB" sz="1600" dirty="0">
                          <a:solidFill>
                            <a:srgbClr val="000000"/>
                          </a:solidFill>
                          <a:latin typeface="Arial"/>
                          <a:ea typeface="Times New Roman"/>
                          <a:cs typeface="Arial"/>
                        </a:rPr>
                        <a:t>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extLst>
                  <a:ext uri="{0D108BD9-81ED-4DB2-BD59-A6C34878D82A}">
                    <a16:rowId xmlns="" xmlns:a16="http://schemas.microsoft.com/office/drawing/2014/main" val="10007"/>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15</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49920101"/>
              </p:ext>
            </p:extLst>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extLst>
                    <a:ext uri="{9D8B030D-6E8A-4147-A177-3AD203B41FA5}">
                      <a16:colId xmlns="" xmlns:a16="http://schemas.microsoft.com/office/drawing/2014/main" val="20000"/>
                    </a:ext>
                  </a:extLst>
                </a:gridCol>
                <a:gridCol w="1486280">
                  <a:extLst>
                    <a:ext uri="{9D8B030D-6E8A-4147-A177-3AD203B41FA5}">
                      <a16:colId xmlns="" xmlns:a16="http://schemas.microsoft.com/office/drawing/2014/main" val="20001"/>
                    </a:ext>
                  </a:extLst>
                </a:gridCol>
                <a:gridCol w="1472768">
                  <a:extLst>
                    <a:ext uri="{9D8B030D-6E8A-4147-A177-3AD203B41FA5}">
                      <a16:colId xmlns=""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 xmlns:a16="http://schemas.microsoft.com/office/drawing/2014/main" val="10000"/>
                  </a:ext>
                </a:extLst>
              </a:tr>
              <a:tr h="432155">
                <a:tc>
                  <a:txBody>
                    <a:bodyPr/>
                    <a:lstStyle/>
                    <a:p>
                      <a:pPr algn="just">
                        <a:spcAft>
                          <a:spcPts val="0"/>
                        </a:spcAft>
                      </a:pPr>
                      <a:r>
                        <a:rPr lang="en-GB" sz="1600" dirty="0">
                          <a:solidFill>
                            <a:srgbClr val="FF0000"/>
                          </a:solidFill>
                          <a:latin typeface="Arial"/>
                          <a:ea typeface="Times New Roman"/>
                          <a:cs typeface="Arial"/>
                        </a:rPr>
                        <a:t>The time required </a:t>
                      </a:r>
                      <a:r>
                        <a:rPr lang="en-GB" sz="1600" dirty="0">
                          <a:solidFill>
                            <a:srgbClr val="000000"/>
                          </a:solidFill>
                          <a:latin typeface="Arial"/>
                          <a:ea typeface="Times New Roman"/>
                          <a:cs typeface="Arial"/>
                        </a:rPr>
                        <a:t>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 xmlns:a16="http://schemas.microsoft.com/office/drawing/2014/main" val="10001"/>
                  </a:ext>
                </a:extLst>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 xmlns:a16="http://schemas.microsoft.com/office/drawing/2014/main" val="10002"/>
                  </a:ext>
                </a:extLst>
              </a:tr>
              <a:tr h="432155">
                <a:tc>
                  <a:txBody>
                    <a:bodyPr/>
                    <a:lstStyle/>
                    <a:p>
                      <a:pPr algn="just">
                        <a:spcAft>
                          <a:spcPts val="0"/>
                        </a:spcAft>
                      </a:pPr>
                      <a:r>
                        <a:rPr lang="en-GB" sz="1600" dirty="0">
                          <a:solidFill>
                            <a:srgbClr val="FF0000"/>
                          </a:solidFill>
                          <a:latin typeface="Arial"/>
                          <a:ea typeface="Times New Roman"/>
                          <a:cs typeface="Arial"/>
                        </a:rPr>
                        <a:t>Customers fail to understand</a:t>
                      </a:r>
                      <a:r>
                        <a:rPr lang="en-GB" sz="1600" dirty="0">
                          <a:solidFill>
                            <a:srgbClr val="000000"/>
                          </a:solidFill>
                          <a:latin typeface="Arial"/>
                          <a:ea typeface="Times New Roman"/>
                          <a:cs typeface="Arial"/>
                        </a:rPr>
                        <a:t>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extLst>
                  <a:ext uri="{0D108BD9-81ED-4DB2-BD59-A6C34878D82A}">
                    <a16:rowId xmlns="" xmlns:a16="http://schemas.microsoft.com/office/drawing/2014/main" val="10003"/>
                  </a:ext>
                </a:extLst>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 xmlns:a16="http://schemas.microsoft.com/office/drawing/2014/main" val="10004"/>
                  </a:ext>
                </a:extLst>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 xmlns:a16="http://schemas.microsoft.com/office/drawing/2014/main" val="10005"/>
                  </a:ext>
                </a:extLst>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 xmlns:a16="http://schemas.microsoft.com/office/drawing/2014/main" val="10006"/>
                  </a:ext>
                </a:extLst>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Insignificant</a:t>
                      </a:r>
                    </a:p>
                  </a:txBody>
                  <a:tcPr marL="73025" marR="73025" marT="0" marB="91440"/>
                </a:tc>
                <a:extLst>
                  <a:ext uri="{0D108BD9-81ED-4DB2-BD59-A6C34878D82A}">
                    <a16:rowId xmlns="" xmlns:a16="http://schemas.microsoft.com/office/drawing/2014/main" val="10007"/>
                  </a:ext>
                </a:extLst>
              </a:tr>
            </a:tbl>
          </a:graphicData>
        </a:graphic>
      </p:graphicFrame>
      <p:sp>
        <p:nvSpPr>
          <p:cNvPr id="5" name="Title 4"/>
          <p:cNvSpPr>
            <a:spLocks noGrp="1"/>
          </p:cNvSpPr>
          <p:nvPr>
            <p:ph type="title"/>
          </p:nvPr>
        </p:nvSpPr>
        <p:spPr/>
        <p:txBody>
          <a:bodyPr/>
          <a:lstStyle/>
          <a:p>
            <a:r>
              <a:rPr lang="en-US" dirty="0"/>
              <a:t>Risk types and examples</a:t>
            </a:r>
            <a:r>
              <a:rPr lang="en-GB" dirty="0"/>
              <a:t> </a:t>
            </a:r>
            <a:endParaRPr lang="en-US" dirty="0"/>
          </a:p>
        </p:txBody>
      </p:sp>
      <p:sp>
        <p:nvSpPr>
          <p:cNvPr id="6" name="Slide Number Placeholder 5"/>
          <p:cNvSpPr>
            <a:spLocks noGrp="1"/>
          </p:cNvSpPr>
          <p:nvPr>
            <p:ph type="sldNum" sz="quarter" idx="12"/>
          </p:nvPr>
        </p:nvSpPr>
        <p:spPr/>
        <p:txBody>
          <a:bodyPr/>
          <a:lstStyle/>
          <a:p>
            <a:fld id="{A41DB566-6001-1B4F-A74B-7213F33DBA30}" type="slidenum">
              <a:rPr lang="en-US" smtClean="0"/>
              <a:pPr/>
              <a:t>16</a:t>
            </a:fld>
            <a:endParaRPr lang="en-US"/>
          </a:p>
        </p:txBody>
      </p:sp>
      <p:sp>
        <p:nvSpPr>
          <p:cNvPr id="7" name="Footer Placeholder 6"/>
          <p:cNvSpPr>
            <a:spLocks noGrp="1"/>
          </p:cNvSpPr>
          <p:nvPr>
            <p:ph type="ftr" sz="quarter" idx="11"/>
          </p:nvPr>
        </p:nvSpPr>
        <p:spPr/>
        <p:txBody>
          <a:bodyPr/>
          <a:lstStyle/>
          <a:p>
            <a:r>
              <a:rPr lang="en-US"/>
              <a:t>Chapter 22 Project management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type="body" idx="1"/>
          </p:nvPr>
        </p:nvSpPr>
        <p:spPr/>
        <p:txBody>
          <a:bodyPr lIns="91797" tIns="45898" rIns="91797" bIns="45898"/>
          <a:lstStyle/>
          <a:p>
            <a:pPr>
              <a:lnSpc>
                <a:spcPct val="90000"/>
              </a:lnSpc>
            </a:pPr>
            <a:r>
              <a:rPr lang="en-GB" dirty="0">
                <a:solidFill>
                  <a:srgbClr val="7030A0"/>
                </a:solidFill>
              </a:rPr>
              <a:t>Consider each risk </a:t>
            </a:r>
            <a:r>
              <a:rPr lang="en-GB" dirty="0"/>
              <a:t>and </a:t>
            </a:r>
            <a:r>
              <a:rPr lang="en-GB" dirty="0">
                <a:solidFill>
                  <a:srgbClr val="7030A0"/>
                </a:solidFill>
              </a:rPr>
              <a:t>develop a strategy </a:t>
            </a:r>
            <a:r>
              <a:rPr lang="en-GB" dirty="0"/>
              <a:t>to manage that risk</a:t>
            </a:r>
            <a:r>
              <a:rPr lang="en-GB" dirty="0" smtClean="0"/>
              <a:t>.</a:t>
            </a:r>
          </a:p>
          <a:p>
            <a:pPr lvl="1">
              <a:lnSpc>
                <a:spcPct val="90000"/>
              </a:lnSpc>
            </a:pPr>
            <a:r>
              <a:rPr lang="zh-CN" altLang="en-US" dirty="0"/>
              <a:t>尤其</a:t>
            </a:r>
            <a:r>
              <a:rPr lang="zh-CN" altLang="en-US" dirty="0" smtClean="0"/>
              <a:t>是重大风险</a:t>
            </a:r>
            <a:endParaRPr lang="en-US" altLang="zh-CN" dirty="0" smtClean="0"/>
          </a:p>
          <a:p>
            <a:pPr lvl="1">
              <a:lnSpc>
                <a:spcPct val="90000"/>
              </a:lnSpc>
            </a:pPr>
            <a:endParaRPr lang="en-GB" dirty="0"/>
          </a:p>
          <a:p>
            <a:pPr>
              <a:lnSpc>
                <a:spcPct val="90000"/>
              </a:lnSpc>
            </a:pPr>
            <a:r>
              <a:rPr lang="en-GB" dirty="0">
                <a:solidFill>
                  <a:srgbClr val="FF0000"/>
                </a:solidFill>
              </a:rPr>
              <a:t>Avoidance strategies </a:t>
            </a:r>
            <a:r>
              <a:rPr lang="zh-CN" altLang="en-US" dirty="0">
                <a:solidFill>
                  <a:srgbClr val="FF0000"/>
                </a:solidFill>
              </a:rPr>
              <a:t>规避策略</a:t>
            </a:r>
            <a:endParaRPr lang="en-GB" dirty="0">
              <a:solidFill>
                <a:srgbClr val="FF0000"/>
              </a:solidFill>
            </a:endParaRPr>
          </a:p>
          <a:p>
            <a:pPr lvl="1">
              <a:lnSpc>
                <a:spcPct val="90000"/>
              </a:lnSpc>
            </a:pPr>
            <a:r>
              <a:rPr lang="en-GB" dirty="0"/>
              <a:t>The probability that the risk will arise is reduced</a:t>
            </a:r>
            <a:r>
              <a:rPr lang="en-GB" dirty="0" smtClean="0"/>
              <a:t>;</a:t>
            </a:r>
          </a:p>
          <a:p>
            <a:pPr lvl="1">
              <a:lnSpc>
                <a:spcPct val="90000"/>
              </a:lnSpc>
            </a:pPr>
            <a:r>
              <a:rPr lang="zh-CN" altLang="en-US" dirty="0" smtClean="0"/>
              <a:t>降低风险出现的可能性（有问题组件）</a:t>
            </a:r>
            <a:endParaRPr lang="en-GB" dirty="0"/>
          </a:p>
          <a:p>
            <a:pPr>
              <a:lnSpc>
                <a:spcPct val="90000"/>
              </a:lnSpc>
            </a:pPr>
            <a:r>
              <a:rPr lang="en-GB" dirty="0">
                <a:solidFill>
                  <a:srgbClr val="FF0000"/>
                </a:solidFill>
              </a:rPr>
              <a:t>Minimisation strategies </a:t>
            </a:r>
            <a:r>
              <a:rPr lang="zh-CN" altLang="en-US" dirty="0">
                <a:solidFill>
                  <a:srgbClr val="FF0000"/>
                </a:solidFill>
              </a:rPr>
              <a:t>最小化策略</a:t>
            </a:r>
            <a:endParaRPr lang="en-GB" dirty="0">
              <a:solidFill>
                <a:srgbClr val="FF0000"/>
              </a:solidFill>
            </a:endParaRPr>
          </a:p>
          <a:p>
            <a:pPr lvl="1">
              <a:lnSpc>
                <a:spcPct val="90000"/>
              </a:lnSpc>
            </a:pPr>
            <a:r>
              <a:rPr lang="en-GB" dirty="0"/>
              <a:t>The impact of the risk on the project or product will be reduced</a:t>
            </a:r>
            <a:r>
              <a:rPr lang="en-GB" dirty="0" smtClean="0"/>
              <a:t>;</a:t>
            </a:r>
          </a:p>
          <a:p>
            <a:pPr lvl="1">
              <a:lnSpc>
                <a:spcPct val="90000"/>
              </a:lnSpc>
            </a:pPr>
            <a:r>
              <a:rPr lang="zh-CN" altLang="en-US" dirty="0"/>
              <a:t>健康检查</a:t>
            </a:r>
            <a:endParaRPr lang="en-GB" dirty="0"/>
          </a:p>
          <a:p>
            <a:pPr>
              <a:lnSpc>
                <a:spcPct val="90000"/>
              </a:lnSpc>
            </a:pPr>
            <a:r>
              <a:rPr lang="en-GB" dirty="0">
                <a:solidFill>
                  <a:srgbClr val="FF0000"/>
                </a:solidFill>
              </a:rPr>
              <a:t>Contingency plans </a:t>
            </a:r>
            <a:r>
              <a:rPr lang="zh-CN" altLang="en-US" dirty="0">
                <a:solidFill>
                  <a:srgbClr val="FF0000"/>
                </a:solidFill>
              </a:rPr>
              <a:t>应急计划</a:t>
            </a:r>
            <a:endParaRPr lang="en-GB" dirty="0">
              <a:solidFill>
                <a:srgbClr val="FF0000"/>
              </a:solidFill>
            </a:endParaRPr>
          </a:p>
          <a:p>
            <a:pPr lvl="1">
              <a:lnSpc>
                <a:spcPct val="90000"/>
              </a:lnSpc>
            </a:pPr>
            <a:r>
              <a:rPr lang="en-GB" dirty="0"/>
              <a:t>If the risk arises, contingency plans are plans to deal with that risk;</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1537885"/>
              </p:ext>
            </p:extLst>
          </p:nvPr>
        </p:nvGraphicFramePr>
        <p:xfrm>
          <a:off x="713921" y="1952368"/>
          <a:ext cx="7798410" cy="4402712"/>
        </p:xfrm>
        <a:graphic>
          <a:graphicData uri="http://schemas.openxmlformats.org/drawingml/2006/table">
            <a:tbl>
              <a:tblPr firstRow="1" bandRow="1">
                <a:tableStyleId>{5C22544A-7EE6-4342-B048-85BDC9FD1C3A}</a:tableStyleId>
              </a:tblPr>
              <a:tblGrid>
                <a:gridCol w="2268334">
                  <a:extLst>
                    <a:ext uri="{9D8B030D-6E8A-4147-A177-3AD203B41FA5}">
                      <a16:colId xmlns="" xmlns:a16="http://schemas.microsoft.com/office/drawing/2014/main" val="20000"/>
                    </a:ext>
                  </a:extLst>
                </a:gridCol>
                <a:gridCol w="5530076">
                  <a:extLst>
                    <a:ext uri="{9D8B030D-6E8A-4147-A177-3AD203B41FA5}">
                      <a16:colId xmlns=""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 xmlns:a16="http://schemas.microsoft.com/office/drawing/2014/main" val="10000"/>
                  </a:ext>
                </a:extLst>
              </a:tr>
              <a:tr h="370840">
                <a:tc>
                  <a:txBody>
                    <a:bodyPr/>
                    <a:lstStyle/>
                    <a:p>
                      <a:pPr algn="l">
                        <a:spcAft>
                          <a:spcPts val="0"/>
                        </a:spcAft>
                      </a:pPr>
                      <a:r>
                        <a:rPr lang="en-GB" sz="1600" dirty="0">
                          <a:solidFill>
                            <a:srgbClr val="7030A0"/>
                          </a:solidFill>
                          <a:latin typeface="Arial"/>
                          <a:ea typeface="Times New Roman"/>
                          <a:cs typeface="Arial"/>
                        </a:rPr>
                        <a:t>Organizational financial problems</a:t>
                      </a:r>
                    </a:p>
                  </a:txBody>
                  <a:tcPr marL="73025" marR="73025" marT="0" marB="91440"/>
                </a:tc>
                <a:tc>
                  <a:txBody>
                    <a:bodyPr/>
                    <a:lstStyle/>
                    <a:p>
                      <a:pPr algn="just">
                        <a:spcAft>
                          <a:spcPts val="0"/>
                        </a:spcAft>
                      </a:pPr>
                      <a:r>
                        <a:rPr lang="en-GB" sz="1600" dirty="0" smtClean="0">
                          <a:solidFill>
                            <a:srgbClr val="000000"/>
                          </a:solidFill>
                          <a:latin typeface="Arial"/>
                          <a:ea typeface="Times New Roman"/>
                          <a:cs typeface="Arial"/>
                        </a:rPr>
                        <a:t>1 Prepare </a:t>
                      </a:r>
                      <a:r>
                        <a:rPr lang="en-GB" sz="1600" dirty="0">
                          <a:solidFill>
                            <a:srgbClr val="000000"/>
                          </a:solidFill>
                          <a:latin typeface="Arial"/>
                          <a:ea typeface="Times New Roman"/>
                          <a:cs typeface="Arial"/>
                        </a:rPr>
                        <a:t>a </a:t>
                      </a:r>
                      <a:r>
                        <a:rPr lang="en-GB" sz="1600" dirty="0">
                          <a:solidFill>
                            <a:srgbClr val="7030A0"/>
                          </a:solidFill>
                          <a:latin typeface="Arial"/>
                          <a:ea typeface="Times New Roman"/>
                          <a:cs typeface="Arial"/>
                        </a:rPr>
                        <a:t>briefing document </a:t>
                      </a:r>
                      <a:r>
                        <a:rPr lang="en-GB" sz="1600" dirty="0">
                          <a:solidFill>
                            <a:srgbClr val="000000"/>
                          </a:solidFill>
                          <a:latin typeface="Arial"/>
                          <a:ea typeface="Times New Roman"/>
                          <a:cs typeface="Arial"/>
                        </a:rPr>
                        <a:t>for </a:t>
                      </a:r>
                      <a:r>
                        <a:rPr lang="en-GB" sz="1600" dirty="0">
                          <a:solidFill>
                            <a:srgbClr val="7030A0"/>
                          </a:solidFill>
                          <a:latin typeface="Arial"/>
                          <a:ea typeface="Times New Roman"/>
                          <a:cs typeface="Arial"/>
                        </a:rPr>
                        <a:t>senior management </a:t>
                      </a:r>
                      <a:r>
                        <a:rPr lang="en-GB" sz="1600" dirty="0">
                          <a:solidFill>
                            <a:srgbClr val="000000"/>
                          </a:solidFill>
                          <a:latin typeface="Arial"/>
                          <a:ea typeface="Times New Roman"/>
                          <a:cs typeface="Arial"/>
                        </a:rPr>
                        <a:t>showing how the project is making a very important contribution to the goals of the business and </a:t>
                      </a:r>
                      <a:endParaRPr lang="en-GB" sz="1600" dirty="0" smtClean="0">
                        <a:solidFill>
                          <a:srgbClr val="000000"/>
                        </a:solidFill>
                        <a:latin typeface="Arial"/>
                        <a:ea typeface="Times New Roman"/>
                        <a:cs typeface="Arial"/>
                      </a:endParaRPr>
                    </a:p>
                    <a:p>
                      <a:pPr algn="just">
                        <a:spcAft>
                          <a:spcPts val="0"/>
                        </a:spcAft>
                      </a:pPr>
                      <a:r>
                        <a:rPr lang="en-GB" sz="1600" dirty="0" smtClean="0">
                          <a:solidFill>
                            <a:srgbClr val="000000"/>
                          </a:solidFill>
                          <a:latin typeface="Arial"/>
                          <a:ea typeface="Times New Roman"/>
                          <a:cs typeface="Arial"/>
                        </a:rPr>
                        <a:t>2 presenting </a:t>
                      </a:r>
                      <a:r>
                        <a:rPr lang="en-GB" sz="1600" dirty="0">
                          <a:solidFill>
                            <a:srgbClr val="000000"/>
                          </a:solidFill>
                          <a:latin typeface="Arial"/>
                          <a:ea typeface="Times New Roman"/>
                          <a:cs typeface="Arial"/>
                        </a:rPr>
                        <a:t>reasons why cuts to the project budget would not be cost-effective.</a:t>
                      </a:r>
                    </a:p>
                  </a:txBody>
                  <a:tcPr marL="73025" marR="73025" marT="0" marB="91440"/>
                </a:tc>
                <a:extLst>
                  <a:ext uri="{0D108BD9-81ED-4DB2-BD59-A6C34878D82A}">
                    <a16:rowId xmlns="" xmlns:a16="http://schemas.microsoft.com/office/drawing/2014/main" val="10001"/>
                  </a:ext>
                </a:extLst>
              </a:tr>
              <a:tr h="370840">
                <a:tc>
                  <a:txBody>
                    <a:bodyPr/>
                    <a:lstStyle/>
                    <a:p>
                      <a:pPr algn="l">
                        <a:spcAft>
                          <a:spcPts val="0"/>
                        </a:spcAft>
                      </a:pPr>
                      <a:r>
                        <a:rPr lang="en-GB" sz="1600" dirty="0">
                          <a:solidFill>
                            <a:srgbClr val="000000"/>
                          </a:solidFill>
                          <a:latin typeface="Arial"/>
                          <a:ea typeface="Times New Roman"/>
                          <a:cs typeface="Arial"/>
                        </a:rPr>
                        <a:t>Recruitment </a:t>
                      </a:r>
                      <a:r>
                        <a:rPr lang="en-GB" sz="1600" dirty="0" smtClean="0">
                          <a:solidFill>
                            <a:srgbClr val="000000"/>
                          </a:solidFill>
                          <a:latin typeface="Arial"/>
                          <a:ea typeface="Times New Roman"/>
                          <a:cs typeface="Arial"/>
                        </a:rPr>
                        <a:t>problems</a:t>
                      </a:r>
                    </a:p>
                    <a:p>
                      <a:pPr algn="l">
                        <a:spcAft>
                          <a:spcPts val="0"/>
                        </a:spcAft>
                      </a:pPr>
                      <a:r>
                        <a:rPr lang="zh-CN" altLang="en-US" sz="1600" dirty="0" smtClean="0">
                          <a:solidFill>
                            <a:srgbClr val="000000"/>
                          </a:solidFill>
                          <a:latin typeface="Arial"/>
                          <a:ea typeface="Times New Roman"/>
                          <a:cs typeface="Arial"/>
                        </a:rPr>
                        <a:t>招聘问题</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solidFill>
                            <a:srgbClr val="FF0000"/>
                          </a:solidFill>
                          <a:latin typeface="Arial"/>
                          <a:ea typeface="Times New Roman"/>
                          <a:cs typeface="Arial"/>
                        </a:rPr>
                        <a:t>Alert customer to potential difficulties </a:t>
                      </a:r>
                      <a:r>
                        <a:rPr lang="en-GB" sz="1600" dirty="0">
                          <a:solidFill>
                            <a:srgbClr val="000000"/>
                          </a:solidFill>
                          <a:latin typeface="Arial"/>
                          <a:ea typeface="Times New Roman"/>
                          <a:cs typeface="Arial"/>
                        </a:rPr>
                        <a:t>and the possibility of delays; investigate buying-in components.</a:t>
                      </a:r>
                    </a:p>
                  </a:txBody>
                  <a:tcPr marL="73025" marR="73025" marT="0" marB="91440"/>
                </a:tc>
                <a:extLst>
                  <a:ext uri="{0D108BD9-81ED-4DB2-BD59-A6C34878D82A}">
                    <a16:rowId xmlns="" xmlns:a16="http://schemas.microsoft.com/office/drawing/2014/main" val="10002"/>
                  </a:ext>
                </a:extLst>
              </a:tr>
              <a:tr h="370840">
                <a:tc>
                  <a:txBody>
                    <a:bodyPr/>
                    <a:lstStyle/>
                    <a:p>
                      <a:pPr algn="l">
                        <a:spcAft>
                          <a:spcPts val="0"/>
                        </a:spcAft>
                      </a:pPr>
                      <a:r>
                        <a:rPr lang="en-GB" sz="1600" dirty="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a:t>
                      </a:r>
                      <a:r>
                        <a:rPr lang="en-GB" sz="1600" dirty="0">
                          <a:solidFill>
                            <a:srgbClr val="FF0000"/>
                          </a:solidFill>
                          <a:latin typeface="Arial"/>
                          <a:ea typeface="Times New Roman"/>
                          <a:cs typeface="Arial"/>
                        </a:rPr>
                        <a:t>more overlap of work and people </a:t>
                      </a:r>
                      <a:r>
                        <a:rPr lang="en-GB" sz="1600" dirty="0">
                          <a:solidFill>
                            <a:srgbClr val="000000"/>
                          </a:solidFill>
                          <a:latin typeface="Arial"/>
                          <a:ea typeface="Times New Roman"/>
                          <a:cs typeface="Arial"/>
                        </a:rPr>
                        <a:t>therefore understand each other’s jobs.</a:t>
                      </a:r>
                    </a:p>
                  </a:txBody>
                  <a:tcPr marL="73025" marR="73025" marT="0" marB="91440"/>
                </a:tc>
                <a:extLst>
                  <a:ext uri="{0D108BD9-81ED-4DB2-BD59-A6C34878D82A}">
                    <a16:rowId xmlns="" xmlns:a16="http://schemas.microsoft.com/office/drawing/2014/main" val="10003"/>
                  </a:ext>
                </a:extLst>
              </a:tr>
              <a:tr h="370840">
                <a:tc>
                  <a:txBody>
                    <a:bodyPr/>
                    <a:lstStyle/>
                    <a:p>
                      <a:pPr algn="l">
                        <a:spcAft>
                          <a:spcPts val="0"/>
                        </a:spcAft>
                      </a:pPr>
                      <a:r>
                        <a:rPr lang="en-GB" sz="1600" dirty="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Replace potentially defective components with </a:t>
                      </a:r>
                      <a:r>
                        <a:rPr lang="en-GB" sz="1600" dirty="0">
                          <a:solidFill>
                            <a:srgbClr val="FF0000"/>
                          </a:solidFill>
                          <a:latin typeface="Arial"/>
                          <a:ea typeface="Times New Roman"/>
                          <a:cs typeface="Arial"/>
                        </a:rPr>
                        <a:t>bought-in components of known reliability.</a:t>
                      </a:r>
                    </a:p>
                  </a:txBody>
                  <a:tcPr marL="73025" marR="73025" marT="0" marB="91440"/>
                </a:tc>
                <a:extLst>
                  <a:ext uri="{0D108BD9-81ED-4DB2-BD59-A6C34878D82A}">
                    <a16:rowId xmlns="" xmlns:a16="http://schemas.microsoft.com/office/drawing/2014/main" val="10004"/>
                  </a:ext>
                </a:extLst>
              </a:tr>
              <a:tr h="927992">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a:t>
                      </a:r>
                    </a:p>
                  </a:txBody>
                  <a:tcPr marL="73025" marR="73025" marT="0" marB="91440"/>
                </a:tc>
                <a:extLst>
                  <a:ext uri="{0D108BD9-81ED-4DB2-BD59-A6C34878D82A}">
                    <a16:rowId xmlns=""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3" name="矩形 2"/>
          <p:cNvSpPr/>
          <p:nvPr/>
        </p:nvSpPr>
        <p:spPr>
          <a:xfrm>
            <a:off x="3225507" y="1583036"/>
            <a:ext cx="2345514" cy="369332"/>
          </a:xfrm>
          <a:prstGeom prst="rect">
            <a:avLst/>
          </a:prstGeom>
        </p:spPr>
        <p:txBody>
          <a:bodyPr wrap="none">
            <a:spAutoFit/>
          </a:bodyPr>
          <a:lstStyle/>
          <a:p>
            <a:r>
              <a:rPr lang="en-US" altLang="zh-CN" dirty="0"/>
              <a:t>Risk planning</a:t>
            </a:r>
            <a:r>
              <a:rPr lang="zh-CN" altLang="en-US" dirty="0"/>
              <a:t>风险规划</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7547789"/>
              </p:ext>
            </p:extLst>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extLst>
                    <a:ext uri="{9D8B030D-6E8A-4147-A177-3AD203B41FA5}">
                      <a16:colId xmlns="" xmlns:a16="http://schemas.microsoft.com/office/drawing/2014/main" val="20000"/>
                    </a:ext>
                  </a:extLst>
                </a:gridCol>
                <a:gridCol w="5309701">
                  <a:extLst>
                    <a:ext uri="{9D8B030D-6E8A-4147-A177-3AD203B41FA5}">
                      <a16:colId xmlns=""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extLst>
                  <a:ext uri="{0D108BD9-81ED-4DB2-BD59-A6C34878D82A}">
                    <a16:rowId xmlns=""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the possibility of </a:t>
                      </a:r>
                      <a:r>
                        <a:rPr lang="en-GB" sz="1600" dirty="0">
                          <a:solidFill>
                            <a:srgbClr val="FF0000"/>
                          </a:solidFill>
                          <a:latin typeface="Arial"/>
                          <a:ea typeface="Times New Roman"/>
                          <a:cs typeface="Arial"/>
                        </a:rPr>
                        <a:t>buying a higher-performance database. </a:t>
                      </a:r>
                    </a:p>
                  </a:txBody>
                  <a:tcPr marL="73025" marR="73025" marT="0" marB="91440"/>
                </a:tc>
                <a:extLst>
                  <a:ext uri="{0D108BD9-81ED-4DB2-BD59-A6C34878D82A}">
                    <a16:rowId xmlns=""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FF0000"/>
                          </a:solidFill>
                          <a:latin typeface="Arial"/>
                          <a:ea typeface="Times New Roman"/>
                          <a:cs typeface="Arial"/>
                        </a:rPr>
                        <a:t>Investigate buying-in components</a:t>
                      </a:r>
                      <a:r>
                        <a:rPr lang="en-GB" sz="1600" dirty="0">
                          <a:solidFill>
                            <a:srgbClr val="000000"/>
                          </a:solidFill>
                          <a:latin typeface="Arial"/>
                          <a:ea typeface="Times New Roman"/>
                          <a:cs typeface="Arial"/>
                        </a:rPr>
                        <a:t>; investigate use of a program generator.</a:t>
                      </a:r>
                    </a:p>
                  </a:txBody>
                  <a:tcPr marL="73025" marR="73025" marT="0" marB="91440"/>
                </a:tc>
                <a:extLst>
                  <a:ext uri="{0D108BD9-81ED-4DB2-BD59-A6C34878D82A}">
                    <a16:rowId xmlns=""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19</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altLang="zh-CN" dirty="0" smtClean="0"/>
              <a:t>Project Management</a:t>
            </a:r>
          </a:p>
          <a:p>
            <a:r>
              <a:rPr lang="en-GB" dirty="0" smtClean="0"/>
              <a:t>Risk </a:t>
            </a:r>
            <a:r>
              <a:rPr lang="en-GB" dirty="0"/>
              <a:t>management</a:t>
            </a:r>
          </a:p>
          <a:p>
            <a:r>
              <a:rPr lang="en-GB" dirty="0"/>
              <a:t>Managing </a:t>
            </a:r>
            <a:r>
              <a:rPr lang="en-GB" dirty="0">
                <a:solidFill>
                  <a:srgbClr val="FF0000"/>
                </a:solidFill>
              </a:rPr>
              <a:t>people</a:t>
            </a:r>
          </a:p>
          <a:p>
            <a:r>
              <a:rPr lang="en-GB" dirty="0"/>
              <a:t>Teamwork </a:t>
            </a: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type="body" idx="1"/>
          </p:nvPr>
        </p:nvSpPr>
        <p:spPr>
          <a:xfrm>
            <a:off x="1005840" y="1600200"/>
            <a:ext cx="7680960" cy="4525963"/>
          </a:xfrm>
        </p:spPr>
        <p:txBody>
          <a:bodyPr lIns="91797" tIns="45898" rIns="91797" bIns="45898"/>
          <a:lstStyle/>
          <a:p>
            <a:r>
              <a:rPr lang="en-GB" dirty="0" smtClean="0">
                <a:solidFill>
                  <a:srgbClr val="FF0000"/>
                </a:solidFill>
              </a:rPr>
              <a:t>Assess </a:t>
            </a:r>
            <a:r>
              <a:rPr lang="en-GB" dirty="0">
                <a:solidFill>
                  <a:srgbClr val="FF0000"/>
                </a:solidFill>
              </a:rPr>
              <a:t>each identified risks regularly </a:t>
            </a:r>
            <a:r>
              <a:rPr lang="en-GB" dirty="0"/>
              <a:t>to decide whether or not it is becoming less or more probable.</a:t>
            </a:r>
          </a:p>
          <a:p>
            <a:pPr lvl="1"/>
            <a:r>
              <a:rPr lang="en-US" altLang="zh-CN" dirty="0"/>
              <a:t>A program</a:t>
            </a:r>
            <a:r>
              <a:rPr lang="zh-CN" altLang="en-US" dirty="0"/>
              <a:t>’</a:t>
            </a:r>
            <a:r>
              <a:rPr lang="en-US" altLang="zh-CN" dirty="0"/>
              <a:t>s bugs number increase</a:t>
            </a:r>
            <a:endParaRPr lang="en-GB" dirty="0"/>
          </a:p>
          <a:p>
            <a:r>
              <a:rPr lang="en-GB" dirty="0"/>
              <a:t>Also assess whether the effects of the </a:t>
            </a:r>
            <a:r>
              <a:rPr lang="en-GB" dirty="0">
                <a:solidFill>
                  <a:srgbClr val="FF0000"/>
                </a:solidFill>
              </a:rPr>
              <a:t>risk have changed.</a:t>
            </a:r>
          </a:p>
          <a:p>
            <a:pPr lvl="1"/>
            <a:r>
              <a:rPr lang="en-US" altLang="zh-CN" dirty="0">
                <a:solidFill>
                  <a:srgbClr val="FF0000"/>
                </a:solidFill>
              </a:rPr>
              <a:t>Fully documentation of a key programmer</a:t>
            </a:r>
            <a:endParaRPr lang="en-GB" dirty="0">
              <a:solidFill>
                <a:srgbClr val="FF0000"/>
              </a:solidFill>
            </a:endParaRPr>
          </a:p>
          <a:p>
            <a:r>
              <a:rPr lang="en-GB" dirty="0">
                <a:solidFill>
                  <a:srgbClr val="FF0000"/>
                </a:solidFill>
              </a:rPr>
              <a:t>Each key risk should be discussed </a:t>
            </a:r>
            <a:r>
              <a:rPr lang="en-GB" dirty="0"/>
              <a:t>at management progress meetings.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20</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2" name="矩形 1"/>
          <p:cNvSpPr/>
          <p:nvPr/>
        </p:nvSpPr>
        <p:spPr>
          <a:xfrm>
            <a:off x="7242" y="1689854"/>
            <a:ext cx="998598" cy="646331"/>
          </a:xfrm>
          <a:prstGeom prst="rect">
            <a:avLst/>
          </a:prstGeom>
          <a:ln>
            <a:solidFill>
              <a:schemeClr val="accent1"/>
            </a:solidFill>
          </a:ln>
        </p:spPr>
        <p:txBody>
          <a:bodyPr wrap="square">
            <a:spAutoFit/>
          </a:bodyPr>
          <a:lstStyle/>
          <a:p>
            <a:r>
              <a:rPr lang="zh-CN" altLang="en-US" dirty="0">
                <a:solidFill>
                  <a:srgbClr val="FF0000"/>
                </a:solidFill>
              </a:rPr>
              <a:t>风险的概率</a:t>
            </a:r>
            <a:endParaRPr lang="en-GB" altLang="zh-CN" dirty="0">
              <a:solidFill>
                <a:srgbClr val="FF0000"/>
              </a:solidFill>
            </a:endParaRPr>
          </a:p>
        </p:txBody>
      </p:sp>
      <p:sp>
        <p:nvSpPr>
          <p:cNvPr id="7" name="矩形 6"/>
          <p:cNvSpPr/>
          <p:nvPr/>
        </p:nvSpPr>
        <p:spPr>
          <a:xfrm>
            <a:off x="7242" y="2884670"/>
            <a:ext cx="998598" cy="646331"/>
          </a:xfrm>
          <a:prstGeom prst="rect">
            <a:avLst/>
          </a:prstGeom>
          <a:ln>
            <a:solidFill>
              <a:schemeClr val="accent1"/>
            </a:solidFill>
          </a:ln>
        </p:spPr>
        <p:txBody>
          <a:bodyPr wrap="square">
            <a:spAutoFit/>
          </a:bodyPr>
          <a:lstStyle/>
          <a:p>
            <a:r>
              <a:rPr lang="zh-CN" altLang="en-US" dirty="0">
                <a:solidFill>
                  <a:srgbClr val="FF0000"/>
                </a:solidFill>
              </a:rPr>
              <a:t>风险</a:t>
            </a:r>
            <a:r>
              <a:rPr lang="zh-CN" altLang="en-US" dirty="0" smtClean="0">
                <a:solidFill>
                  <a:srgbClr val="FF0000"/>
                </a:solidFill>
              </a:rPr>
              <a:t>的</a:t>
            </a:r>
            <a:r>
              <a:rPr lang="zh-CN" altLang="en-US" dirty="0">
                <a:solidFill>
                  <a:srgbClr val="FF0000"/>
                </a:solidFill>
              </a:rPr>
              <a:t>影响</a:t>
            </a:r>
            <a:endParaRPr lang="en-GB" altLang="zh-CN"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indicators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69488487"/>
              </p:ext>
            </p:extLst>
          </p:nvPr>
        </p:nvGraphicFramePr>
        <p:xfrm>
          <a:off x="457200" y="2059545"/>
          <a:ext cx="8229600" cy="3063240"/>
        </p:xfrm>
        <a:graphic>
          <a:graphicData uri="http://schemas.openxmlformats.org/drawingml/2006/table">
            <a:tbl>
              <a:tblPr firstRow="1" bandRow="1">
                <a:tableStyleId>{5C22544A-7EE6-4342-B048-85BDC9FD1C3A}</a:tableStyleId>
              </a:tblPr>
              <a:tblGrid>
                <a:gridCol w="2407267">
                  <a:extLst>
                    <a:ext uri="{9D8B030D-6E8A-4147-A177-3AD203B41FA5}">
                      <a16:colId xmlns="" xmlns:a16="http://schemas.microsoft.com/office/drawing/2014/main" val="20000"/>
                    </a:ext>
                  </a:extLst>
                </a:gridCol>
                <a:gridCol w="5822333">
                  <a:extLst>
                    <a:ext uri="{9D8B030D-6E8A-4147-A177-3AD203B41FA5}">
                      <a16:colId xmlns=""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 </a:t>
                      </a:r>
                      <a:r>
                        <a:rPr lang="zh-CN" altLang="en-US" sz="1400" b="1" dirty="0">
                          <a:solidFill>
                            <a:srgbClr val="000000"/>
                          </a:solidFill>
                          <a:latin typeface="Arial"/>
                          <a:ea typeface="Times New Roman"/>
                          <a:cs typeface="Arial"/>
                        </a:rPr>
                        <a:t>风险类型</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indicators </a:t>
                      </a:r>
                      <a:r>
                        <a:rPr lang="zh-CN" altLang="en-US" sz="1400" b="1" dirty="0">
                          <a:solidFill>
                            <a:srgbClr val="000000"/>
                          </a:solidFill>
                          <a:latin typeface="Arial"/>
                          <a:ea typeface="Times New Roman"/>
                          <a:cs typeface="Arial"/>
                        </a:rPr>
                        <a:t>表象</a:t>
                      </a:r>
                      <a:endParaRPr lang="en-GB" sz="1400" b="1" dirty="0">
                        <a:solidFill>
                          <a:srgbClr val="000000"/>
                        </a:solidFill>
                        <a:latin typeface="Arial"/>
                        <a:ea typeface="Times New Roman"/>
                        <a:cs typeface="Arial"/>
                      </a:endParaRPr>
                    </a:p>
                  </a:txBody>
                  <a:tcPr marL="73025" marR="73025" marT="91440" marB="91440"/>
                </a:tc>
                <a:extLst>
                  <a:ext uri="{0D108BD9-81ED-4DB2-BD59-A6C34878D82A}">
                    <a16:rowId xmlns=""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400" dirty="0">
                          <a:solidFill>
                            <a:srgbClr val="FF0000"/>
                          </a:solidFill>
                          <a:latin typeface="Arial"/>
                          <a:ea typeface="Times New Roman"/>
                          <a:cs typeface="Arial"/>
                        </a:rPr>
                        <a:t>Late delivery </a:t>
                      </a:r>
                      <a:r>
                        <a:rPr lang="en-GB" sz="1400" dirty="0">
                          <a:solidFill>
                            <a:srgbClr val="000000"/>
                          </a:solidFill>
                          <a:latin typeface="Arial"/>
                          <a:ea typeface="Times New Roman"/>
                          <a:cs typeface="Arial"/>
                        </a:rPr>
                        <a:t>of software; </a:t>
                      </a:r>
                      <a:r>
                        <a:rPr lang="en-GB" sz="1400" dirty="0">
                          <a:solidFill>
                            <a:srgbClr val="FF0000"/>
                          </a:solidFill>
                          <a:latin typeface="Arial"/>
                          <a:ea typeface="Times New Roman"/>
                          <a:cs typeface="Arial"/>
                        </a:rPr>
                        <a:t>many reported technology problems</a:t>
                      </a:r>
                      <a:r>
                        <a:rPr lang="en-GB" sz="1400" dirty="0">
                          <a:solidFill>
                            <a:srgbClr val="000000"/>
                          </a:solidFill>
                          <a:latin typeface="Arial"/>
                          <a:ea typeface="Times New Roman"/>
                          <a:cs typeface="Arial"/>
                        </a:rPr>
                        <a:t>.</a:t>
                      </a:r>
                    </a:p>
                  </a:txBody>
                  <a:tcPr marL="73025" marR="73025" marT="0" marB="91440"/>
                </a:tc>
                <a:extLst>
                  <a:ext uri="{0D108BD9-81ED-4DB2-BD59-A6C34878D82A}">
                    <a16:rowId xmlns="" xmlns:a16="http://schemas.microsoft.com/office/drawing/2014/main" val="10001"/>
                  </a:ext>
                </a:extLst>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FF0000"/>
                          </a:solidFill>
                          <a:latin typeface="Arial"/>
                          <a:ea typeface="Times New Roman"/>
                          <a:cs typeface="Arial"/>
                        </a:rPr>
                        <a:t>Poor staff morale</a:t>
                      </a:r>
                      <a:r>
                        <a:rPr lang="en-GB" sz="1400" dirty="0">
                          <a:solidFill>
                            <a:srgbClr val="000000"/>
                          </a:solidFill>
                          <a:latin typeface="Arial"/>
                          <a:ea typeface="Times New Roman"/>
                          <a:cs typeface="Arial"/>
                        </a:rPr>
                        <a:t>; poor relationships amongst team members; high staff turnover.</a:t>
                      </a:r>
                    </a:p>
                  </a:txBody>
                  <a:tcPr marL="73025" marR="73025" marT="0" marB="91440"/>
                </a:tc>
                <a:extLst>
                  <a:ext uri="{0D108BD9-81ED-4DB2-BD59-A6C34878D82A}">
                    <a16:rowId xmlns=""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FF0000"/>
                          </a:solidFill>
                          <a:latin typeface="Arial"/>
                          <a:ea typeface="Times New Roman"/>
                          <a:cs typeface="Arial"/>
                        </a:rPr>
                        <a:t>Organizational gossip</a:t>
                      </a:r>
                      <a:r>
                        <a:rPr lang="en-GB" sz="1400" dirty="0">
                          <a:solidFill>
                            <a:srgbClr val="000000"/>
                          </a:solidFill>
                          <a:latin typeface="Arial"/>
                          <a:ea typeface="Times New Roman"/>
                          <a:cs typeface="Arial"/>
                        </a:rPr>
                        <a:t>; lack of action by senior management.</a:t>
                      </a:r>
                    </a:p>
                  </a:txBody>
                  <a:tcPr marL="73025" marR="73025" marT="0" marB="91440"/>
                </a:tc>
                <a:extLst>
                  <a:ext uri="{0D108BD9-81ED-4DB2-BD59-A6C34878D82A}">
                    <a16:rowId xmlns="" xmlns:a16="http://schemas.microsoft.com/office/drawing/2014/main" val="10003"/>
                  </a:ext>
                </a:extLst>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complaints about CASE tools; </a:t>
                      </a:r>
                    </a:p>
                    <a:p>
                      <a:pPr algn="just">
                        <a:spcAft>
                          <a:spcPts val="0"/>
                        </a:spcAft>
                      </a:pPr>
                      <a:r>
                        <a:rPr lang="en-GB" sz="1400" dirty="0">
                          <a:solidFill>
                            <a:srgbClr val="000000"/>
                          </a:solidFill>
                          <a:latin typeface="Arial"/>
                          <a:ea typeface="Times New Roman"/>
                          <a:cs typeface="Arial"/>
                        </a:rPr>
                        <a:t>demands for higher-powered workstations.</a:t>
                      </a:r>
                    </a:p>
                  </a:txBody>
                  <a:tcPr marL="73025" marR="73025" marT="0" marB="91440"/>
                </a:tc>
                <a:extLst>
                  <a:ext uri="{0D108BD9-81ED-4DB2-BD59-A6C34878D82A}">
                    <a16:rowId xmlns="" xmlns:a16="http://schemas.microsoft.com/office/drawing/2014/main" val="10004"/>
                  </a:ext>
                </a:extLst>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Many requirements change requests; customer complaints.</a:t>
                      </a:r>
                    </a:p>
                  </a:txBody>
                  <a:tcPr marL="73025" marR="73025" marT="0" marB="91440"/>
                </a:tc>
                <a:extLst>
                  <a:ext uri="{0D108BD9-81ED-4DB2-BD59-A6C34878D82A}">
                    <a16:rowId xmlns="" xmlns:a16="http://schemas.microsoft.com/office/drawing/2014/main" val="10005"/>
                  </a:ext>
                </a:extLst>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a:t>
                      </a:r>
                    </a:p>
                    <a:p>
                      <a:pPr algn="just">
                        <a:spcAft>
                          <a:spcPts val="0"/>
                        </a:spcAft>
                      </a:pPr>
                      <a:r>
                        <a:rPr lang="en-GB" sz="1400" dirty="0">
                          <a:solidFill>
                            <a:srgbClr val="000000"/>
                          </a:solidFill>
                          <a:latin typeface="Arial"/>
                          <a:ea typeface="Times New Roman"/>
                          <a:cs typeface="Arial"/>
                        </a:rPr>
                        <a:t>failure to clear reported defects.</a:t>
                      </a:r>
                    </a:p>
                  </a:txBody>
                  <a:tcPr marL="73025" marR="73025" marT="0" marB="91440"/>
                </a:tc>
                <a:extLst>
                  <a:ext uri="{0D108BD9-81ED-4DB2-BD59-A6C34878D82A}">
                    <a16:rowId xmlns=""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21</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solidFill>
                  <a:srgbClr val="FF0000"/>
                </a:solidFill>
              </a:rPr>
              <a:t>Good project management </a:t>
            </a:r>
            <a:r>
              <a:rPr lang="en-GB" sz="2000" dirty="0"/>
              <a:t>is essential if software engineering projects are to be developed </a:t>
            </a:r>
            <a:r>
              <a:rPr lang="en-GB" sz="2000" dirty="0">
                <a:solidFill>
                  <a:srgbClr val="FF0000"/>
                </a:solidFill>
              </a:rPr>
              <a:t>on schedule and within budget</a:t>
            </a:r>
            <a:r>
              <a:rPr lang="en-GB" sz="2000" dirty="0"/>
              <a:t>.</a:t>
            </a:r>
          </a:p>
          <a:p>
            <a:r>
              <a:rPr lang="en-GB" sz="2000" dirty="0"/>
              <a:t>Software management is </a:t>
            </a:r>
            <a:r>
              <a:rPr lang="en-GB" sz="2000" dirty="0">
                <a:solidFill>
                  <a:srgbClr val="FF0000"/>
                </a:solidFill>
              </a:rPr>
              <a:t>distinct from other engineering </a:t>
            </a:r>
            <a:r>
              <a:rPr lang="en-GB" sz="2000" dirty="0"/>
              <a:t>management. </a:t>
            </a:r>
          </a:p>
          <a:p>
            <a:pPr lvl="1"/>
            <a:r>
              <a:rPr lang="en-GB" sz="1600" dirty="0"/>
              <a:t>Software is intangible. </a:t>
            </a:r>
          </a:p>
          <a:p>
            <a:pPr lvl="1"/>
            <a:r>
              <a:rPr lang="en-GB" sz="1600" dirty="0"/>
              <a:t>Projects may be novel or innovative with no body of experience to guide their management. </a:t>
            </a:r>
          </a:p>
          <a:p>
            <a:pPr lvl="1"/>
            <a:r>
              <a:rPr lang="en-GB" sz="1600" dirty="0"/>
              <a:t>Software processes are not as mature as </a:t>
            </a:r>
            <a:r>
              <a:rPr lang="en-GB" sz="1600" dirty="0">
                <a:solidFill>
                  <a:srgbClr val="FF0000"/>
                </a:solidFill>
              </a:rPr>
              <a:t>traditional engineering processes</a:t>
            </a:r>
            <a:r>
              <a:rPr lang="en-GB" sz="1600" dirty="0"/>
              <a:t>.</a:t>
            </a:r>
          </a:p>
          <a:p>
            <a:r>
              <a:rPr lang="en-GB" sz="2000" dirty="0">
                <a:solidFill>
                  <a:srgbClr val="FF0000"/>
                </a:solidFill>
              </a:rPr>
              <a:t>Risk management </a:t>
            </a:r>
            <a:r>
              <a:rPr lang="en-GB" sz="2000" dirty="0"/>
              <a:t>is now recognized as one of </a:t>
            </a:r>
            <a:r>
              <a:rPr lang="en-GB" sz="2000" dirty="0">
                <a:solidFill>
                  <a:srgbClr val="7030A0"/>
                </a:solidFill>
              </a:rPr>
              <a:t>the most important project management tasks</a:t>
            </a:r>
            <a:r>
              <a:rPr lang="en-GB" sz="2000" dirty="0"/>
              <a:t>.</a:t>
            </a:r>
          </a:p>
          <a:p>
            <a:r>
              <a:rPr lang="en-GB" sz="2000" dirty="0">
                <a:solidFill>
                  <a:srgbClr val="FF0000"/>
                </a:solidFill>
              </a:rPr>
              <a:t>Risk management </a:t>
            </a:r>
            <a:r>
              <a:rPr lang="en-GB" sz="2000" dirty="0"/>
              <a:t>involves identifying and assessing project risks to establish the probability that they will occur and the consequences for the project if that risk does arise. You should make plans to avoid, manage or deal with likely risks if or when they arise.  </a:t>
            </a:r>
          </a:p>
          <a:p>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Project Management</a:t>
            </a:r>
          </a:p>
        </p:txBody>
      </p:sp>
      <p:sp>
        <p:nvSpPr>
          <p:cNvPr id="3" name="Subtitle 2"/>
          <p:cNvSpPr>
            <a:spLocks noGrp="1"/>
          </p:cNvSpPr>
          <p:nvPr>
            <p:ph type="subTitle" idx="1"/>
          </p:nvPr>
        </p:nvSpPr>
        <p:spPr/>
        <p:txBody>
          <a:bodyPr/>
          <a:lstStyle/>
          <a:p>
            <a:r>
              <a:rPr lang="en-US" dirty="0"/>
              <a:t>Lecture 2</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23</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a:t>Managing people</a:t>
            </a:r>
          </a:p>
        </p:txBody>
      </p:sp>
      <p:sp>
        <p:nvSpPr>
          <p:cNvPr id="8195" name="Rectangle 3"/>
          <p:cNvSpPr>
            <a:spLocks noGrp="1" noChangeArrowheads="1"/>
          </p:cNvSpPr>
          <p:nvPr>
            <p:ph type="body" idx="1"/>
          </p:nvPr>
        </p:nvSpPr>
        <p:spPr>
          <a:noFill/>
          <a:ln/>
        </p:spPr>
        <p:txBody>
          <a:bodyPr lIns="90840" tIns="44623" rIns="90840" bIns="44623"/>
          <a:lstStyle/>
          <a:p>
            <a:r>
              <a:rPr lang="en-GB" dirty="0"/>
              <a:t>People are an organisation’s </a:t>
            </a:r>
            <a:r>
              <a:rPr lang="en-GB" dirty="0">
                <a:solidFill>
                  <a:srgbClr val="FF0000"/>
                </a:solidFill>
              </a:rPr>
              <a:t>most important assets</a:t>
            </a:r>
            <a:r>
              <a:rPr lang="en-GB" dirty="0"/>
              <a:t>.</a:t>
            </a:r>
          </a:p>
          <a:p>
            <a:r>
              <a:rPr lang="en-GB" dirty="0"/>
              <a:t>The tasks of a manager are essentially </a:t>
            </a:r>
            <a:r>
              <a:rPr lang="en-GB" dirty="0">
                <a:solidFill>
                  <a:srgbClr val="FF0000"/>
                </a:solidFill>
              </a:rPr>
              <a:t>people-oriented.</a:t>
            </a:r>
            <a:r>
              <a:rPr lang="en-GB" dirty="0"/>
              <a:t> Unless there is some </a:t>
            </a:r>
            <a:r>
              <a:rPr lang="en-GB" dirty="0">
                <a:solidFill>
                  <a:srgbClr val="FF0000"/>
                </a:solidFill>
              </a:rPr>
              <a:t>understanding of people</a:t>
            </a:r>
            <a:r>
              <a:rPr lang="en-GB" dirty="0"/>
              <a:t>, management </a:t>
            </a:r>
            <a:r>
              <a:rPr lang="en-GB" dirty="0">
                <a:solidFill>
                  <a:srgbClr val="FF0000"/>
                </a:solidFill>
              </a:rPr>
              <a:t>will </a:t>
            </a:r>
            <a:r>
              <a:rPr lang="en-US" altLang="zh-CN" dirty="0" smtClean="0">
                <a:solidFill>
                  <a:srgbClr val="FF0000"/>
                </a:solidFill>
              </a:rPr>
              <a:t>not </a:t>
            </a:r>
            <a:r>
              <a:rPr lang="en-GB" dirty="0" smtClean="0">
                <a:solidFill>
                  <a:srgbClr val="FF0000"/>
                </a:solidFill>
              </a:rPr>
              <a:t>be successful</a:t>
            </a:r>
            <a:r>
              <a:rPr lang="en-GB" dirty="0"/>
              <a:t>.</a:t>
            </a:r>
          </a:p>
          <a:p>
            <a:r>
              <a:rPr lang="en-GB" dirty="0">
                <a:solidFill>
                  <a:srgbClr val="FF0000"/>
                </a:solidFill>
              </a:rPr>
              <a:t>Poor people </a:t>
            </a:r>
            <a:r>
              <a:rPr lang="en-GB" dirty="0"/>
              <a:t>management is </a:t>
            </a:r>
            <a:r>
              <a:rPr lang="en-GB" dirty="0">
                <a:solidFill>
                  <a:srgbClr val="FF0000"/>
                </a:solidFill>
              </a:rPr>
              <a:t>an important contributor to project failure</a:t>
            </a:r>
            <a:r>
              <a:rPr lang="en-GB" dirty="0" smtClean="0">
                <a:solidFill>
                  <a:srgbClr val="FF0000"/>
                </a:solidFill>
              </a:rPr>
              <a:t>.</a:t>
            </a:r>
          </a:p>
          <a:p>
            <a:r>
              <a:rPr lang="zh-CN" altLang="en-US" dirty="0" smtClean="0">
                <a:solidFill>
                  <a:srgbClr val="FF0000"/>
                </a:solidFill>
              </a:rPr>
              <a:t>项目的管理者对于技术的理解也是非常重要的。</a:t>
            </a:r>
            <a:endParaRPr lang="en-GB" dirty="0">
              <a:solidFill>
                <a:srgbClr val="FF0000"/>
              </a:solidFill>
            </a:endParaRPr>
          </a:p>
        </p:txBody>
      </p:sp>
    </p:spTree>
  </p:cSld>
  <p:clrMapOvr>
    <a:masterClrMapping/>
  </p:clrMapOvr>
  <p:transition advTm="2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People management factors</a:t>
            </a:r>
          </a:p>
        </p:txBody>
      </p:sp>
      <p:sp>
        <p:nvSpPr>
          <p:cNvPr id="10243" name="Rectangle 3"/>
          <p:cNvSpPr>
            <a:spLocks noGrp="1" noChangeArrowheads="1"/>
          </p:cNvSpPr>
          <p:nvPr>
            <p:ph type="body" idx="1"/>
          </p:nvPr>
        </p:nvSpPr>
        <p:spPr>
          <a:noFill/>
          <a:ln/>
        </p:spPr>
        <p:txBody>
          <a:bodyPr lIns="90840" tIns="44623" rIns="90840" bIns="44623"/>
          <a:lstStyle/>
          <a:p>
            <a:pPr>
              <a:lnSpc>
                <a:spcPct val="90000"/>
              </a:lnSpc>
            </a:pPr>
            <a:r>
              <a:rPr lang="en-GB" sz="2400" dirty="0"/>
              <a:t>Consistency</a:t>
            </a:r>
          </a:p>
          <a:p>
            <a:pPr lvl="1">
              <a:lnSpc>
                <a:spcPct val="90000"/>
              </a:lnSpc>
            </a:pPr>
            <a:r>
              <a:rPr lang="en-GB" sz="2000" dirty="0"/>
              <a:t>Team members should </a:t>
            </a:r>
            <a:r>
              <a:rPr lang="en-GB" sz="2000" dirty="0">
                <a:solidFill>
                  <a:srgbClr val="FF0000"/>
                </a:solidFill>
              </a:rPr>
              <a:t>all be treated in a comparable way </a:t>
            </a:r>
            <a:r>
              <a:rPr lang="en-GB" sz="2000" dirty="0"/>
              <a:t>without favourites or discrimination.</a:t>
            </a:r>
          </a:p>
          <a:p>
            <a:pPr>
              <a:lnSpc>
                <a:spcPct val="90000"/>
              </a:lnSpc>
            </a:pPr>
            <a:r>
              <a:rPr lang="en-GB" sz="2400" dirty="0"/>
              <a:t>Respect</a:t>
            </a:r>
          </a:p>
          <a:p>
            <a:pPr lvl="1">
              <a:lnSpc>
                <a:spcPct val="90000"/>
              </a:lnSpc>
            </a:pPr>
            <a:r>
              <a:rPr lang="en-GB" sz="2000" dirty="0"/>
              <a:t>Different team members have </a:t>
            </a:r>
            <a:r>
              <a:rPr lang="en-GB" sz="2000" dirty="0">
                <a:solidFill>
                  <a:srgbClr val="FF0000"/>
                </a:solidFill>
              </a:rPr>
              <a:t>different skills </a:t>
            </a:r>
            <a:r>
              <a:rPr lang="en-GB" sz="2000" dirty="0"/>
              <a:t>and these differences </a:t>
            </a:r>
            <a:r>
              <a:rPr lang="en-GB" sz="2000" dirty="0">
                <a:solidFill>
                  <a:srgbClr val="FF0000"/>
                </a:solidFill>
              </a:rPr>
              <a:t>should be respected</a:t>
            </a:r>
            <a:r>
              <a:rPr lang="en-GB" sz="2000" dirty="0"/>
              <a:t>.</a:t>
            </a:r>
          </a:p>
          <a:p>
            <a:pPr>
              <a:lnSpc>
                <a:spcPct val="90000"/>
              </a:lnSpc>
            </a:pPr>
            <a:r>
              <a:rPr lang="en-GB" sz="2400" dirty="0" smtClean="0"/>
              <a:t>Inclusion </a:t>
            </a:r>
            <a:r>
              <a:rPr lang="zh-CN" altLang="en-US" sz="2400" dirty="0" smtClean="0"/>
              <a:t>包容</a:t>
            </a:r>
            <a:endParaRPr lang="en-GB" sz="2400" dirty="0"/>
          </a:p>
          <a:p>
            <a:pPr lvl="1">
              <a:lnSpc>
                <a:spcPct val="90000"/>
              </a:lnSpc>
            </a:pPr>
            <a:r>
              <a:rPr lang="en-GB" sz="2000" dirty="0"/>
              <a:t>Involve all team members and make sure that </a:t>
            </a:r>
            <a:r>
              <a:rPr lang="en-GB" sz="2000" dirty="0">
                <a:solidFill>
                  <a:srgbClr val="FF0000"/>
                </a:solidFill>
              </a:rPr>
              <a:t>people’s views are considered.</a:t>
            </a:r>
          </a:p>
          <a:p>
            <a:pPr>
              <a:lnSpc>
                <a:spcPct val="90000"/>
              </a:lnSpc>
            </a:pPr>
            <a:r>
              <a:rPr lang="en-GB" sz="2400" dirty="0"/>
              <a:t>Honesty</a:t>
            </a:r>
          </a:p>
          <a:p>
            <a:pPr lvl="1">
              <a:lnSpc>
                <a:spcPct val="90000"/>
              </a:lnSpc>
            </a:pPr>
            <a:r>
              <a:rPr lang="en-GB" sz="2000" dirty="0"/>
              <a:t>You should always be honest about what is </a:t>
            </a:r>
            <a:r>
              <a:rPr lang="en-GB" sz="2000" dirty="0">
                <a:solidFill>
                  <a:srgbClr val="FF0000"/>
                </a:solidFill>
              </a:rPr>
              <a:t>going well </a:t>
            </a:r>
            <a:r>
              <a:rPr lang="en-GB" sz="2000" dirty="0"/>
              <a:t>and what is </a:t>
            </a:r>
            <a:r>
              <a:rPr lang="en-GB" sz="2000" dirty="0">
                <a:solidFill>
                  <a:srgbClr val="FF0000"/>
                </a:solidFill>
              </a:rPr>
              <a:t>going badly in a project</a:t>
            </a:r>
            <a:r>
              <a:rPr lang="en-GB" sz="2000" dirty="0"/>
              <a:t>.</a:t>
            </a:r>
          </a:p>
        </p:txBody>
      </p:sp>
    </p:spTree>
  </p:cSld>
  <p:clrMapOvr>
    <a:masterClrMapping/>
  </p:clrMapOvr>
  <p:transition advTm="2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type="body" idx="1"/>
          </p:nvPr>
        </p:nvSpPr>
        <p:spPr/>
        <p:txBody>
          <a:bodyPr/>
          <a:lstStyle/>
          <a:p>
            <a:pPr>
              <a:lnSpc>
                <a:spcPct val="90000"/>
              </a:lnSpc>
            </a:pPr>
            <a:r>
              <a:rPr lang="en-GB" dirty="0"/>
              <a:t>An important role of a manager is to </a:t>
            </a:r>
            <a:r>
              <a:rPr lang="en-GB" dirty="0">
                <a:solidFill>
                  <a:srgbClr val="FF0000"/>
                </a:solidFill>
              </a:rPr>
              <a:t>motivate the people working on a project.</a:t>
            </a:r>
          </a:p>
          <a:p>
            <a:pPr>
              <a:lnSpc>
                <a:spcPct val="90000"/>
              </a:lnSpc>
            </a:pPr>
            <a:r>
              <a:rPr lang="en-GB" dirty="0" smtClean="0">
                <a:solidFill>
                  <a:srgbClr val="FF0000"/>
                </a:solidFill>
              </a:rPr>
              <a:t>WHY</a:t>
            </a:r>
            <a:r>
              <a:rPr lang="en-GB" dirty="0" smtClean="0"/>
              <a:t> </a:t>
            </a:r>
            <a:r>
              <a:rPr lang="en-GB" dirty="0" smtClean="0">
                <a:solidFill>
                  <a:srgbClr val="FF0000"/>
                </a:solidFill>
              </a:rPr>
              <a:t>Motivatio</a:t>
            </a:r>
            <a:r>
              <a:rPr lang="en-GB" dirty="0" smtClean="0"/>
              <a:t>n-to </a:t>
            </a:r>
            <a:r>
              <a:rPr lang="en-GB" dirty="0">
                <a:solidFill>
                  <a:srgbClr val="7030A0"/>
                </a:solidFill>
              </a:rPr>
              <a:t>encourage people to work </a:t>
            </a:r>
            <a:r>
              <a:rPr lang="en-GB" dirty="0" smtClean="0">
                <a:solidFill>
                  <a:srgbClr val="7030A0"/>
                </a:solidFill>
              </a:rPr>
              <a:t>effectively</a:t>
            </a:r>
            <a:r>
              <a:rPr lang="en-GB" dirty="0" smtClean="0"/>
              <a:t> </a:t>
            </a:r>
            <a:endParaRPr lang="en-GB" dirty="0"/>
          </a:p>
          <a:p>
            <a:pPr lvl="1">
              <a:lnSpc>
                <a:spcPct val="90000"/>
              </a:lnSpc>
            </a:pPr>
            <a:r>
              <a:rPr lang="en-GB" dirty="0"/>
              <a:t>If people are not motivated, they </a:t>
            </a:r>
            <a:r>
              <a:rPr lang="en-GB" dirty="0">
                <a:solidFill>
                  <a:srgbClr val="FF0000"/>
                </a:solidFill>
              </a:rPr>
              <a:t>will not be interested </a:t>
            </a:r>
            <a:r>
              <a:rPr lang="en-GB" dirty="0"/>
              <a:t>in the work they are doing. They </a:t>
            </a:r>
            <a:r>
              <a:rPr lang="en-GB" dirty="0">
                <a:solidFill>
                  <a:srgbClr val="FF0000"/>
                </a:solidFill>
              </a:rPr>
              <a:t>will work slowly</a:t>
            </a:r>
            <a:r>
              <a:rPr lang="en-GB" dirty="0"/>
              <a:t>, be more </a:t>
            </a:r>
            <a:r>
              <a:rPr lang="en-GB" dirty="0">
                <a:solidFill>
                  <a:srgbClr val="FF0000"/>
                </a:solidFill>
              </a:rPr>
              <a:t>likely to make mistakes</a:t>
            </a:r>
            <a:r>
              <a:rPr lang="en-GB" dirty="0"/>
              <a:t> and will </a:t>
            </a:r>
            <a:r>
              <a:rPr lang="en-GB" dirty="0">
                <a:solidFill>
                  <a:srgbClr val="FF0000"/>
                </a:solidFill>
              </a:rPr>
              <a:t>not contribute to the broader </a:t>
            </a:r>
            <a:r>
              <a:rPr lang="en-GB" dirty="0"/>
              <a:t>goals of the team or the organization. </a:t>
            </a:r>
          </a:p>
          <a:p>
            <a:pPr>
              <a:lnSpc>
                <a:spcPct val="90000"/>
              </a:lnSpc>
            </a:pPr>
            <a:r>
              <a:rPr lang="en-GB" dirty="0"/>
              <a:t>Motivation is </a:t>
            </a:r>
            <a:r>
              <a:rPr lang="en-GB" dirty="0">
                <a:solidFill>
                  <a:srgbClr val="FF0000"/>
                </a:solidFill>
              </a:rPr>
              <a:t>a complex issue </a:t>
            </a:r>
            <a:r>
              <a:rPr lang="en-GB" dirty="0"/>
              <a:t>but it appears that their are different types of motivation based on:</a:t>
            </a:r>
          </a:p>
          <a:p>
            <a:pPr lvl="1">
              <a:lnSpc>
                <a:spcPct val="90000"/>
              </a:lnSpc>
            </a:pPr>
            <a:r>
              <a:rPr lang="en-GB" dirty="0"/>
              <a:t>Basic needs (e.g. </a:t>
            </a:r>
            <a:r>
              <a:rPr lang="en-GB" dirty="0">
                <a:solidFill>
                  <a:srgbClr val="7030A0"/>
                </a:solidFill>
              </a:rPr>
              <a:t>food</a:t>
            </a:r>
            <a:r>
              <a:rPr lang="en-GB" dirty="0"/>
              <a:t>, sleep, etc.);</a:t>
            </a:r>
          </a:p>
          <a:p>
            <a:pPr lvl="1">
              <a:lnSpc>
                <a:spcPct val="90000"/>
              </a:lnSpc>
            </a:pPr>
            <a:r>
              <a:rPr lang="en-GB" dirty="0"/>
              <a:t>Personal needs (e.g. </a:t>
            </a:r>
            <a:r>
              <a:rPr lang="en-GB" dirty="0">
                <a:solidFill>
                  <a:srgbClr val="7030A0"/>
                </a:solidFill>
              </a:rPr>
              <a:t>respect, self-esteem</a:t>
            </a:r>
            <a:r>
              <a:rPr lang="en-GB" dirty="0"/>
              <a:t>);</a:t>
            </a:r>
          </a:p>
          <a:p>
            <a:pPr lvl="1">
              <a:lnSpc>
                <a:spcPct val="90000"/>
              </a:lnSpc>
            </a:pPr>
            <a:r>
              <a:rPr lang="en-GB" dirty="0"/>
              <a:t>Social needs (e.g. to be </a:t>
            </a:r>
            <a:r>
              <a:rPr lang="en-GB" dirty="0">
                <a:solidFill>
                  <a:srgbClr val="7030A0"/>
                </a:solidFill>
              </a:rPr>
              <a:t>accepted as part of a group</a:t>
            </a:r>
            <a:r>
              <a:rPr lang="en-GB" dirty="0"/>
              <a:t>).</a:t>
            </a:r>
          </a:p>
          <a:p>
            <a:pPr>
              <a:lnSpc>
                <a:spcPct val="90000"/>
              </a:lnSpc>
            </a:pP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26</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2" name="矩形 1"/>
          <p:cNvSpPr/>
          <p:nvPr/>
        </p:nvSpPr>
        <p:spPr>
          <a:xfrm>
            <a:off x="973606" y="2802406"/>
            <a:ext cx="7713194" cy="1243321"/>
          </a:xfrm>
          <a:prstGeom prst="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needs hierarchy </a:t>
            </a:r>
            <a:r>
              <a:rPr lang="en-GB" dirty="0"/>
              <a:t> </a:t>
            </a:r>
            <a:endParaRPr lang="en-US"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27</a:t>
            </a:fld>
            <a:endParaRPr lang="en-US"/>
          </a:p>
        </p:txBody>
      </p:sp>
      <p:sp>
        <p:nvSpPr>
          <p:cNvPr id="6" name="Footer Placeholder 5"/>
          <p:cNvSpPr>
            <a:spLocks noGrp="1"/>
          </p:cNvSpPr>
          <p:nvPr>
            <p:ph type="ftr" sz="quarter" idx="11"/>
          </p:nvPr>
        </p:nvSpPr>
        <p:spPr/>
        <p:txBody>
          <a:bodyPr/>
          <a:lstStyle/>
          <a:p>
            <a:r>
              <a:rPr lang="en-US"/>
              <a:t>Chapter 22 Project management</a:t>
            </a: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6541" y="1866947"/>
            <a:ext cx="6959187"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820144" y="1682281"/>
            <a:ext cx="2179699" cy="523220"/>
          </a:xfrm>
          <a:prstGeom prst="rect">
            <a:avLst/>
          </a:prstGeom>
        </p:spPr>
        <p:txBody>
          <a:bodyPr wrap="none">
            <a:spAutoFit/>
          </a:bodyPr>
          <a:lstStyle/>
          <a:p>
            <a:r>
              <a:rPr lang="en-US" altLang="zh-CN" sz="2800" b="1" u="sng" dirty="0">
                <a:solidFill>
                  <a:srgbClr val="FF0000"/>
                </a:solidFill>
                <a:effectLst>
                  <a:outerShdw blurRad="38100" dist="38100" dir="2700000" algn="tl">
                    <a:srgbClr val="000000">
                      <a:alpha val="43137"/>
                    </a:srgbClr>
                  </a:outerShdw>
                </a:effectLst>
              </a:rPr>
              <a:t>Maslow 1954</a:t>
            </a:r>
            <a:endParaRPr lang="zh-CN" altLang="en-US" sz="2800" b="1" u="sng"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Need satisfaction</a:t>
            </a:r>
          </a:p>
        </p:txBody>
      </p:sp>
      <p:sp>
        <p:nvSpPr>
          <p:cNvPr id="46083" name="Rectangle 3"/>
          <p:cNvSpPr>
            <a:spLocks noGrp="1" noChangeArrowheads="1"/>
          </p:cNvSpPr>
          <p:nvPr>
            <p:ph type="body" idx="1"/>
          </p:nvPr>
        </p:nvSpPr>
        <p:spPr>
          <a:noFill/>
          <a:ln/>
        </p:spPr>
        <p:txBody>
          <a:bodyPr lIns="90840" tIns="44623" rIns="90840" bIns="44623"/>
          <a:lstStyle/>
          <a:p>
            <a:pPr>
              <a:lnSpc>
                <a:spcPct val="90000"/>
              </a:lnSpc>
            </a:pPr>
            <a:r>
              <a:rPr lang="en-GB" dirty="0"/>
              <a:t>In software development groups, </a:t>
            </a:r>
            <a:r>
              <a:rPr lang="en-GB" dirty="0">
                <a:solidFill>
                  <a:srgbClr val="FF0000"/>
                </a:solidFill>
              </a:rPr>
              <a:t>basic physiological and safety needs are not an issue</a:t>
            </a:r>
            <a:r>
              <a:rPr lang="en-GB" dirty="0"/>
              <a:t>.</a:t>
            </a:r>
          </a:p>
          <a:p>
            <a:pPr>
              <a:lnSpc>
                <a:spcPct val="90000"/>
              </a:lnSpc>
            </a:pPr>
            <a:r>
              <a:rPr lang="en-GB" dirty="0"/>
              <a:t>Social</a:t>
            </a:r>
          </a:p>
          <a:p>
            <a:pPr lvl="1">
              <a:lnSpc>
                <a:spcPct val="90000"/>
              </a:lnSpc>
            </a:pPr>
            <a:r>
              <a:rPr lang="en-GB" dirty="0"/>
              <a:t>Provide communal facilities;</a:t>
            </a:r>
          </a:p>
          <a:p>
            <a:pPr lvl="1">
              <a:lnSpc>
                <a:spcPct val="90000"/>
              </a:lnSpc>
            </a:pPr>
            <a:r>
              <a:rPr lang="en-GB" dirty="0"/>
              <a:t>Allow </a:t>
            </a:r>
            <a:r>
              <a:rPr lang="en-GB" dirty="0">
                <a:solidFill>
                  <a:srgbClr val="FF0000"/>
                </a:solidFill>
              </a:rPr>
              <a:t>informal communications </a:t>
            </a:r>
            <a:r>
              <a:rPr lang="en-GB" dirty="0"/>
              <a:t>e.g. </a:t>
            </a:r>
            <a:r>
              <a:rPr lang="en-GB" dirty="0">
                <a:solidFill>
                  <a:srgbClr val="FF0000"/>
                </a:solidFill>
              </a:rPr>
              <a:t>via social networking</a:t>
            </a:r>
          </a:p>
          <a:p>
            <a:pPr>
              <a:lnSpc>
                <a:spcPct val="90000"/>
              </a:lnSpc>
            </a:pPr>
            <a:r>
              <a:rPr lang="en-GB" dirty="0"/>
              <a:t>Esteem</a:t>
            </a:r>
          </a:p>
          <a:p>
            <a:pPr lvl="1">
              <a:lnSpc>
                <a:spcPct val="90000"/>
              </a:lnSpc>
            </a:pPr>
            <a:r>
              <a:rPr lang="en-GB" dirty="0"/>
              <a:t>Recognition of </a:t>
            </a:r>
            <a:r>
              <a:rPr lang="en-GB" dirty="0">
                <a:solidFill>
                  <a:srgbClr val="FF0000"/>
                </a:solidFill>
              </a:rPr>
              <a:t>achievements</a:t>
            </a:r>
            <a:r>
              <a:rPr lang="en-GB" dirty="0" smtClean="0"/>
              <a:t>;</a:t>
            </a:r>
            <a:r>
              <a:rPr lang="zh-CN" altLang="en-US" dirty="0" smtClean="0"/>
              <a:t>对员工的成绩给与认同</a:t>
            </a:r>
            <a:endParaRPr lang="en-GB" dirty="0"/>
          </a:p>
          <a:p>
            <a:pPr lvl="1">
              <a:lnSpc>
                <a:spcPct val="90000"/>
              </a:lnSpc>
            </a:pPr>
            <a:r>
              <a:rPr lang="en-GB" dirty="0"/>
              <a:t>Appropriate </a:t>
            </a:r>
            <a:r>
              <a:rPr lang="en-GB" dirty="0" smtClean="0">
                <a:solidFill>
                  <a:srgbClr val="FF0000"/>
                </a:solidFill>
              </a:rPr>
              <a:t>rewards </a:t>
            </a:r>
            <a:r>
              <a:rPr lang="en-US" altLang="zh-CN" dirty="0" smtClean="0">
                <a:solidFill>
                  <a:srgbClr val="FF0000"/>
                </a:solidFill>
              </a:rPr>
              <a:t>and payment</a:t>
            </a:r>
          </a:p>
          <a:p>
            <a:pPr lvl="1">
              <a:lnSpc>
                <a:spcPct val="90000"/>
              </a:lnSpc>
            </a:pPr>
            <a:endParaRPr lang="en-GB" dirty="0"/>
          </a:p>
          <a:p>
            <a:pPr>
              <a:lnSpc>
                <a:spcPct val="90000"/>
              </a:lnSpc>
            </a:pPr>
            <a:r>
              <a:rPr lang="en-GB" dirty="0"/>
              <a:t>Self-realization</a:t>
            </a:r>
          </a:p>
          <a:p>
            <a:pPr lvl="1">
              <a:lnSpc>
                <a:spcPct val="90000"/>
              </a:lnSpc>
            </a:pPr>
            <a:r>
              <a:rPr lang="en-GB" altLang="zh-CN" dirty="0"/>
              <a:t>Responsibility</a:t>
            </a:r>
            <a:endParaRPr lang="en-GB" dirty="0" smtClean="0"/>
          </a:p>
          <a:p>
            <a:pPr lvl="1">
              <a:lnSpc>
                <a:spcPct val="90000"/>
              </a:lnSpc>
            </a:pPr>
            <a:r>
              <a:rPr lang="en-GB" b="1" i="1" dirty="0" smtClean="0">
                <a:solidFill>
                  <a:srgbClr val="7030A0"/>
                </a:solidFill>
              </a:rPr>
              <a:t>Training </a:t>
            </a:r>
            <a:r>
              <a:rPr lang="en-GB" b="1" i="1" dirty="0">
                <a:solidFill>
                  <a:srgbClr val="7030A0"/>
                </a:solidFill>
              </a:rPr>
              <a:t>- people want to learn </a:t>
            </a:r>
            <a:r>
              <a:rPr lang="en-GB" b="1" i="1" dirty="0" smtClean="0">
                <a:solidFill>
                  <a:srgbClr val="7030A0"/>
                </a:solidFill>
              </a:rPr>
              <a:t>more</a:t>
            </a:r>
            <a:endParaRPr lang="en-GB" altLang="zh-CN" b="1" i="1" dirty="0">
              <a:solidFill>
                <a:srgbClr val="7030A0"/>
              </a:solidFill>
            </a:endParaRPr>
          </a:p>
          <a:p>
            <a:pPr lvl="1">
              <a:lnSpc>
                <a:spcPct val="90000"/>
              </a:lnSpc>
            </a:pPr>
            <a:endParaRPr lang="en-GB"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28</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advTm="2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motivation</a:t>
            </a:r>
            <a:r>
              <a:rPr lang="en-US" altLang="zh-CN" dirty="0">
                <a:solidFill>
                  <a:srgbClr val="FF0000"/>
                </a:solidFill>
              </a:rPr>
              <a:t>– CASE STUDY </a:t>
            </a:r>
            <a:endParaRPr lang="en-US" dirty="0">
              <a:solidFill>
                <a:srgbClr val="FF0000"/>
              </a:solidFill>
            </a:endParaRPr>
          </a:p>
        </p:txBody>
      </p:sp>
      <p:sp>
        <p:nvSpPr>
          <p:cNvPr id="4" name="TextBox 3"/>
          <p:cNvSpPr txBox="1"/>
          <p:nvPr/>
        </p:nvSpPr>
        <p:spPr>
          <a:xfrm>
            <a:off x="297259" y="2025588"/>
            <a:ext cx="8484125" cy="4462760"/>
          </a:xfrm>
          <a:prstGeom prst="rect">
            <a:avLst/>
          </a:prstGeom>
          <a:solidFill>
            <a:srgbClr val="FFFF00">
              <a:alpha val="34000"/>
            </a:srgbClr>
          </a:solidFill>
        </p:spPr>
        <p:txBody>
          <a:bodyPr wrap="square" rtlCol="0">
            <a:spAutoFit/>
          </a:bodyPr>
          <a:lstStyle/>
          <a:p>
            <a:r>
              <a:rPr lang="en-GB" sz="1600" dirty="0">
                <a:solidFill>
                  <a:srgbClr val="FF0000"/>
                </a:solidFill>
                <a:latin typeface="Arial"/>
                <a:cs typeface="Arial"/>
              </a:rPr>
              <a:t>Alice</a:t>
            </a:r>
            <a:r>
              <a:rPr lang="en-GB" sz="1600" dirty="0">
                <a:latin typeface="Arial"/>
                <a:cs typeface="Arial"/>
              </a:rPr>
              <a:t> is a software project manager working in a company that develops alarm systems. This company wishes to enter the growing market of assistive technology to help elderly and disabled people live independently. Alice has been asked to </a:t>
            </a:r>
            <a:r>
              <a:rPr lang="en-GB" sz="1600" dirty="0">
                <a:solidFill>
                  <a:srgbClr val="FF0000"/>
                </a:solidFill>
                <a:latin typeface="Arial"/>
                <a:cs typeface="Arial"/>
              </a:rPr>
              <a:t>lead a team of 6 developers </a:t>
            </a:r>
            <a:r>
              <a:rPr lang="en-GB" sz="1600" dirty="0">
                <a:latin typeface="Arial"/>
                <a:cs typeface="Arial"/>
              </a:rPr>
              <a:t>than can develop new products based around the company’s alarm technology.  </a:t>
            </a:r>
          </a:p>
          <a:p>
            <a:endParaRPr lang="en-GB" sz="1600" dirty="0">
              <a:latin typeface="Arial"/>
              <a:cs typeface="Arial"/>
            </a:endParaRPr>
          </a:p>
          <a:p>
            <a:r>
              <a:rPr lang="en-GB" sz="1600" dirty="0">
                <a:latin typeface="Arial"/>
                <a:cs typeface="Arial"/>
              </a:rPr>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a:t>
            </a:r>
            <a:r>
              <a:rPr lang="en-GB" sz="1600" dirty="0">
                <a:solidFill>
                  <a:srgbClr val="FF0000"/>
                </a:solidFill>
                <a:latin typeface="Arial"/>
                <a:cs typeface="Arial"/>
              </a:rPr>
              <a:t>Dorothy</a:t>
            </a:r>
            <a:r>
              <a:rPr lang="en-GB" sz="1600" dirty="0">
                <a:latin typeface="Arial"/>
                <a:cs typeface="Arial"/>
              </a:rPr>
              <a:t>, a hardware design expert</a:t>
            </a:r>
            <a:r>
              <a:rPr lang="en-GB" sz="1600" dirty="0">
                <a:solidFill>
                  <a:srgbClr val="7030A0"/>
                </a:solidFill>
                <a:latin typeface="Arial"/>
                <a:cs typeface="Arial"/>
              </a:rPr>
              <a:t>, starts coming into work late, the quality of her work deteriorates and, increasingly, that she does not appear to be communicating with other members of the team.</a:t>
            </a:r>
          </a:p>
          <a:p>
            <a:r>
              <a:rPr lang="en-GB" sz="1600" dirty="0">
                <a:latin typeface="Arial"/>
                <a:cs typeface="Arial"/>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p>
          <a:p>
            <a:endParaRPr lang="en-GB" sz="1400" dirty="0"/>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29</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altLang="zh-CN" dirty="0" smtClean="0"/>
              <a:t>Reason</a:t>
            </a:r>
          </a:p>
          <a:p>
            <a:pPr lvl="1"/>
            <a:r>
              <a:rPr lang="en-US" altLang="zh-CN" dirty="0" smtClean="0"/>
              <a:t>Software Crisis</a:t>
            </a:r>
            <a:endParaRPr lang="en-GB" altLang="zh-CN" dirty="0"/>
          </a:p>
          <a:p>
            <a:pPr lvl="1"/>
            <a:r>
              <a:rPr lang="en-GB" altLang="zh-CN" dirty="0"/>
              <a:t>Project management is needed because </a:t>
            </a:r>
            <a:r>
              <a:rPr lang="en-GB" altLang="zh-CN" dirty="0">
                <a:solidFill>
                  <a:srgbClr val="7030A0"/>
                </a:solidFill>
              </a:rPr>
              <a:t>software development is always subject to </a:t>
            </a:r>
            <a:r>
              <a:rPr lang="en-GB" altLang="zh-CN" dirty="0">
                <a:solidFill>
                  <a:srgbClr val="FF0000"/>
                </a:solidFill>
              </a:rPr>
              <a:t>budget and schedule </a:t>
            </a:r>
            <a:r>
              <a:rPr lang="en-GB" altLang="zh-CN" dirty="0">
                <a:solidFill>
                  <a:srgbClr val="7030A0"/>
                </a:solidFill>
              </a:rPr>
              <a:t>constraints</a:t>
            </a:r>
            <a:r>
              <a:rPr lang="en-GB" altLang="zh-CN" dirty="0"/>
              <a:t> that are set by the organisation developing the software.</a:t>
            </a:r>
          </a:p>
          <a:p>
            <a:r>
              <a:rPr lang="en-GB" dirty="0"/>
              <a:t>Definition：</a:t>
            </a:r>
          </a:p>
        </p:txBody>
      </p:sp>
      <p:sp>
        <p:nvSpPr>
          <p:cNvPr id="8195" name="Rectangle 3"/>
          <p:cNvSpPr>
            <a:spLocks noGrp="1" noChangeArrowheads="1"/>
          </p:cNvSpPr>
          <p:nvPr>
            <p:ph type="title"/>
          </p:nvPr>
        </p:nvSpPr>
        <p:spPr>
          <a:noFill/>
          <a:ln/>
        </p:spPr>
        <p:txBody>
          <a:bodyPr lIns="90840" tIns="44623" rIns="90840" bIns="44623"/>
          <a:lstStyle/>
          <a:p>
            <a:r>
              <a:rPr lang="en-GB" dirty="0"/>
              <a:t>Software project </a:t>
            </a:r>
            <a:r>
              <a:rPr lang="en-GB" dirty="0" smtClean="0"/>
              <a:t>management </a:t>
            </a:r>
            <a:r>
              <a:rPr lang="zh-CN" altLang="en-US" dirty="0" smtClean="0">
                <a:solidFill>
                  <a:srgbClr val="FF0000"/>
                </a:solidFill>
              </a:rPr>
              <a:t>软件项目管理</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2" name="矩形 1">
            <a:extLst>
              <a:ext uri="{FF2B5EF4-FFF2-40B4-BE49-F238E27FC236}">
                <a16:creationId xmlns="" xmlns:a16="http://schemas.microsoft.com/office/drawing/2014/main" id="{5EA844CB-C90C-44BD-BF61-687ECFF81852}"/>
              </a:ext>
            </a:extLst>
          </p:cNvPr>
          <p:cNvSpPr/>
          <p:nvPr/>
        </p:nvSpPr>
        <p:spPr>
          <a:xfrm>
            <a:off x="1634148" y="4220020"/>
            <a:ext cx="5717266" cy="1631216"/>
          </a:xfrm>
          <a:prstGeom prst="rect">
            <a:avLst/>
          </a:prstGeom>
          <a:noFill/>
          <a:ln w="44450" cmpd="tri">
            <a:solidFill>
              <a:schemeClr val="accent1"/>
            </a:solidFill>
          </a:ln>
        </p:spPr>
        <p:txBody>
          <a:bodyPr wrap="square">
            <a:spAutoFit/>
          </a:bodyPr>
          <a:lstStyle/>
          <a:p>
            <a:pPr lvl="1"/>
            <a:r>
              <a:rPr lang="en-GB" altLang="zh-CN" sz="2000" dirty="0"/>
              <a:t>Concerned with </a:t>
            </a:r>
            <a:r>
              <a:rPr lang="en-GB" altLang="zh-CN" sz="2000" dirty="0">
                <a:solidFill>
                  <a:srgbClr val="7030A0"/>
                </a:solidFill>
              </a:rPr>
              <a:t>activities involved in ensuring </a:t>
            </a:r>
            <a:r>
              <a:rPr lang="en-GB" altLang="zh-CN" sz="2000" dirty="0"/>
              <a:t/>
            </a:r>
            <a:br>
              <a:rPr lang="en-GB" altLang="zh-CN" sz="2000" dirty="0"/>
            </a:br>
            <a:r>
              <a:rPr lang="en-GB" altLang="zh-CN" sz="2000" dirty="0"/>
              <a:t>that </a:t>
            </a:r>
            <a:r>
              <a:rPr lang="en-GB" altLang="zh-CN" sz="2000" dirty="0">
                <a:solidFill>
                  <a:srgbClr val="FF0000"/>
                </a:solidFill>
              </a:rPr>
              <a:t>software is delivered on time and on </a:t>
            </a:r>
            <a:br>
              <a:rPr lang="en-GB" altLang="zh-CN" sz="2000" dirty="0">
                <a:solidFill>
                  <a:srgbClr val="FF0000"/>
                </a:solidFill>
              </a:rPr>
            </a:br>
            <a:r>
              <a:rPr lang="en-GB" altLang="zh-CN" sz="2000" dirty="0">
                <a:solidFill>
                  <a:srgbClr val="FF0000"/>
                </a:solidFill>
              </a:rPr>
              <a:t>schedule </a:t>
            </a:r>
            <a:r>
              <a:rPr lang="en-GB" altLang="zh-CN" sz="2000" dirty="0"/>
              <a:t>and in accordance with the </a:t>
            </a:r>
            <a:br>
              <a:rPr lang="en-GB" altLang="zh-CN" sz="2000" dirty="0"/>
            </a:br>
            <a:r>
              <a:rPr lang="en-GB" altLang="zh-CN" sz="2000" dirty="0"/>
              <a:t>requirements of the organisations developing </a:t>
            </a:r>
            <a:br>
              <a:rPr lang="en-GB" altLang="zh-CN" sz="2000" dirty="0"/>
            </a:br>
            <a:r>
              <a:rPr lang="en-GB" altLang="zh-CN" sz="2000" dirty="0"/>
              <a:t>and procuring （</a:t>
            </a:r>
            <a:r>
              <a:rPr lang="zh-CN" altLang="en-GB" sz="2000" dirty="0"/>
              <a:t>取得</a:t>
            </a:r>
            <a:r>
              <a:rPr lang="en-GB" altLang="zh-CN" sz="2000" dirty="0"/>
              <a:t>）the software.</a:t>
            </a:r>
          </a:p>
        </p:txBody>
      </p:sp>
    </p:spTree>
  </p:cSld>
  <p:clrMapOvr>
    <a:masterClrMapping/>
  </p:clrMapOvr>
  <p:transition advTm="2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motivation</a:t>
            </a:r>
            <a:r>
              <a:rPr lang="en-US" altLang="zh-CN" dirty="0">
                <a:solidFill>
                  <a:srgbClr val="FF0000"/>
                </a:solidFill>
              </a:rPr>
              <a:t>– CASE STUDY </a:t>
            </a:r>
            <a:r>
              <a:rPr lang="en-US" dirty="0"/>
              <a:t> </a:t>
            </a:r>
          </a:p>
        </p:txBody>
      </p:sp>
      <p:sp>
        <p:nvSpPr>
          <p:cNvPr id="4" name="TextBox 3"/>
          <p:cNvSpPr txBox="1"/>
          <p:nvPr/>
        </p:nvSpPr>
        <p:spPr>
          <a:xfrm>
            <a:off x="457200" y="1999476"/>
            <a:ext cx="7987573" cy="3262431"/>
          </a:xfrm>
          <a:prstGeom prst="rect">
            <a:avLst/>
          </a:prstGeom>
          <a:solidFill>
            <a:srgbClr val="FFFF00">
              <a:alpha val="34000"/>
            </a:srgbClr>
          </a:solidFill>
        </p:spPr>
        <p:txBody>
          <a:bodyPr wrap="square" rtlCol="0">
            <a:spAutoFit/>
          </a:bodyPr>
          <a:lstStyle/>
          <a:p>
            <a:endParaRPr lang="en-GB" sz="1600" dirty="0">
              <a:latin typeface="Arial"/>
              <a:cs typeface="Arial"/>
            </a:endParaRPr>
          </a:p>
          <a:p>
            <a:r>
              <a:rPr lang="en-GB" sz="1600" dirty="0">
                <a:latin typeface="Arial"/>
                <a:cs typeface="Arial"/>
              </a:rPr>
              <a:t>After </a:t>
            </a:r>
            <a:r>
              <a:rPr lang="en-GB" sz="1600" dirty="0">
                <a:solidFill>
                  <a:srgbClr val="FF0000"/>
                </a:solidFill>
                <a:latin typeface="Arial"/>
                <a:cs typeface="Arial"/>
              </a:rPr>
              <a:t>some initial denials </a:t>
            </a:r>
            <a:r>
              <a:rPr lang="en-GB" sz="1600" dirty="0">
                <a:latin typeface="Arial"/>
                <a:cs typeface="Arial"/>
              </a:rPr>
              <a:t>that there is a problem, Dorothy admits that she has lost interest in the job. She expected that she would be able to </a:t>
            </a:r>
            <a:r>
              <a:rPr lang="en-GB" sz="1600" dirty="0">
                <a:solidFill>
                  <a:srgbClr val="FF0000"/>
                </a:solidFill>
                <a:latin typeface="Arial"/>
                <a:cs typeface="Arial"/>
              </a:rPr>
              <a:t>develop and use her hardware interfacing skills.</a:t>
            </a:r>
            <a:r>
              <a:rPr lang="en-GB" sz="1600" dirty="0">
                <a:latin typeface="Arial"/>
                <a:cs typeface="Arial"/>
              </a:rPr>
              <a:t> However, because of the product direction that has been chosen, she has little opportunity for this. Basically, </a:t>
            </a:r>
            <a:r>
              <a:rPr lang="en-GB" sz="1600" dirty="0">
                <a:solidFill>
                  <a:srgbClr val="FF0000"/>
                </a:solidFill>
                <a:latin typeface="Arial"/>
                <a:cs typeface="Arial"/>
              </a:rPr>
              <a:t>she is working as a C programmer with other team members. </a:t>
            </a:r>
          </a:p>
          <a:p>
            <a:endParaRPr lang="en-GB" sz="1600" dirty="0">
              <a:latin typeface="Arial"/>
              <a:cs typeface="Arial"/>
            </a:endParaRPr>
          </a:p>
          <a:p>
            <a:r>
              <a:rPr lang="en-GB" sz="1600" dirty="0">
                <a:latin typeface="Arial"/>
                <a:cs typeface="Arial"/>
              </a:rPr>
              <a:t>Although she admits that the work is challenging, she is concerned that she is not developing her interfacing skills. </a:t>
            </a:r>
            <a:r>
              <a:rPr lang="en-GB" sz="1600" dirty="0">
                <a:solidFill>
                  <a:srgbClr val="FF0000"/>
                </a:solidFill>
                <a:latin typeface="Arial"/>
                <a:cs typeface="Arial"/>
              </a:rPr>
              <a:t>She is worried that finding a job that involves hardware interfacing will be difficult after this project</a:t>
            </a:r>
            <a:r>
              <a:rPr lang="en-GB" sz="1600" dirty="0">
                <a:latin typeface="Arial"/>
                <a:cs typeface="Arial"/>
              </a:rPr>
              <a:t>. Because she does not want to upset the team by revealing that she is thinking about the next project, she has decided that it is best to minimize conversation with them.</a:t>
            </a:r>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30</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840" tIns="44623" rIns="90840" bIns="44623"/>
          <a:lstStyle/>
          <a:p>
            <a:r>
              <a:rPr lang="en-GB"/>
              <a:t>Personality types</a:t>
            </a:r>
          </a:p>
        </p:txBody>
      </p:sp>
      <p:sp>
        <p:nvSpPr>
          <p:cNvPr id="34819" name="Rectangle 3"/>
          <p:cNvSpPr>
            <a:spLocks noGrp="1" noChangeArrowheads="1"/>
          </p:cNvSpPr>
          <p:nvPr>
            <p:ph type="body" idx="1"/>
          </p:nvPr>
        </p:nvSpPr>
        <p:spPr>
          <a:noFill/>
          <a:ln/>
        </p:spPr>
        <p:txBody>
          <a:bodyPr lIns="90840" tIns="44623" rIns="90840" bIns="44623"/>
          <a:lstStyle/>
          <a:p>
            <a:r>
              <a:rPr lang="en-GB" dirty="0">
                <a:solidFill>
                  <a:srgbClr val="FF0000"/>
                </a:solidFill>
              </a:rPr>
              <a:t>The needs hierarchy </a:t>
            </a:r>
            <a:r>
              <a:rPr lang="en-GB" dirty="0"/>
              <a:t>is almost certainly </a:t>
            </a:r>
            <a:r>
              <a:rPr lang="en-GB" dirty="0">
                <a:solidFill>
                  <a:srgbClr val="FF0000"/>
                </a:solidFill>
              </a:rPr>
              <a:t>an over-simplification</a:t>
            </a:r>
            <a:r>
              <a:rPr lang="en-GB" dirty="0"/>
              <a:t> of motivation in practice</a:t>
            </a:r>
            <a:r>
              <a:rPr lang="en-GB" dirty="0" smtClean="0"/>
              <a:t>.</a:t>
            </a:r>
          </a:p>
          <a:p>
            <a:r>
              <a:rPr lang="zh-CN" altLang="en-US" dirty="0"/>
              <a:t>人格类型也会对激励产生</a:t>
            </a:r>
            <a:r>
              <a:rPr lang="zh-CN" altLang="en-US" dirty="0" smtClean="0"/>
              <a:t>影响</a:t>
            </a:r>
            <a:endParaRPr lang="en-GB" dirty="0"/>
          </a:p>
          <a:p>
            <a:r>
              <a:rPr lang="en-GB" dirty="0"/>
              <a:t>Motivation should also take into </a:t>
            </a:r>
            <a:r>
              <a:rPr lang="en-GB" dirty="0">
                <a:solidFill>
                  <a:srgbClr val="FF0000"/>
                </a:solidFill>
              </a:rPr>
              <a:t>account different personality types</a:t>
            </a:r>
            <a:r>
              <a:rPr lang="en-GB" dirty="0"/>
              <a:t>:</a:t>
            </a:r>
          </a:p>
          <a:p>
            <a:pPr lvl="1"/>
            <a:r>
              <a:rPr lang="en-GB" dirty="0"/>
              <a:t>Task-oriented</a:t>
            </a:r>
            <a:r>
              <a:rPr lang="en-GB" dirty="0" smtClean="0"/>
              <a:t>;</a:t>
            </a:r>
            <a:r>
              <a:rPr lang="zh-CN" altLang="en-US" dirty="0" smtClean="0"/>
              <a:t>任务本身激发了他们的工作热情</a:t>
            </a:r>
            <a:endParaRPr lang="en-GB" dirty="0"/>
          </a:p>
          <a:p>
            <a:pPr lvl="1"/>
            <a:r>
              <a:rPr lang="en-GB" dirty="0"/>
              <a:t>Self-oriented</a:t>
            </a:r>
            <a:r>
              <a:rPr lang="en-GB" dirty="0" smtClean="0"/>
              <a:t>;</a:t>
            </a:r>
            <a:r>
              <a:rPr lang="zh-CN" altLang="en-US" dirty="0" smtClean="0"/>
              <a:t>个人成功和得到认可，不想当将军的士兵不是好士兵</a:t>
            </a:r>
            <a:endParaRPr lang="en-GB" dirty="0"/>
          </a:p>
          <a:p>
            <a:pPr lvl="1"/>
            <a:r>
              <a:rPr lang="en-GB" dirty="0"/>
              <a:t>Interaction-oriented</a:t>
            </a:r>
            <a:r>
              <a:rPr lang="en-GB" dirty="0" smtClean="0"/>
              <a:t>.</a:t>
            </a:r>
            <a:r>
              <a:rPr lang="zh-CN" altLang="en-US" dirty="0" smtClean="0"/>
              <a:t>交流协作</a:t>
            </a:r>
            <a:endParaRPr lang="en-GB" dirty="0"/>
          </a:p>
          <a:p>
            <a:pPr lvl="1"/>
            <a:r>
              <a:rPr lang="en-US" altLang="zh-CN" dirty="0">
                <a:solidFill>
                  <a:srgbClr val="FF0000"/>
                </a:solidFill>
              </a:rPr>
              <a:t>Or Multiple types</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A41DB566-6001-1B4F-A74B-7213F33DBA30}" type="slidenum">
              <a:rPr lang="en-US" smtClean="0"/>
              <a:pPr/>
              <a:t>31</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840" tIns="44623" rIns="90840" bIns="44623"/>
          <a:lstStyle/>
          <a:p>
            <a:r>
              <a:rPr lang="en-GB"/>
              <a:t>Personality types</a:t>
            </a:r>
          </a:p>
        </p:txBody>
      </p:sp>
      <p:sp>
        <p:nvSpPr>
          <p:cNvPr id="35843" name="Rectangle 3"/>
          <p:cNvSpPr>
            <a:spLocks noGrp="1" noChangeArrowheads="1"/>
          </p:cNvSpPr>
          <p:nvPr>
            <p:ph type="body" idx="1"/>
          </p:nvPr>
        </p:nvSpPr>
        <p:spPr>
          <a:noFill/>
          <a:ln/>
        </p:spPr>
        <p:txBody>
          <a:bodyPr lIns="90840" tIns="44623" rIns="90840" bIns="44623"/>
          <a:lstStyle/>
          <a:p>
            <a:r>
              <a:rPr lang="en-GB" sz="2400" dirty="0"/>
              <a:t>Task-oriented.  </a:t>
            </a:r>
          </a:p>
          <a:p>
            <a:pPr lvl="1"/>
            <a:r>
              <a:rPr lang="en-GB" sz="2000" dirty="0"/>
              <a:t>The motivation for doing the </a:t>
            </a:r>
            <a:r>
              <a:rPr lang="en-GB" sz="2000" dirty="0">
                <a:solidFill>
                  <a:srgbClr val="FF0000"/>
                </a:solidFill>
              </a:rPr>
              <a:t>work is the work itself</a:t>
            </a:r>
            <a:r>
              <a:rPr lang="en-GB" sz="2000" dirty="0"/>
              <a:t>;</a:t>
            </a:r>
          </a:p>
          <a:p>
            <a:r>
              <a:rPr lang="en-GB" sz="2400" dirty="0"/>
              <a:t>Self-oriented. </a:t>
            </a:r>
          </a:p>
          <a:p>
            <a:pPr lvl="1"/>
            <a:r>
              <a:rPr lang="en-GB" sz="2000" dirty="0"/>
              <a:t>The work is a means to an end which is the </a:t>
            </a:r>
            <a:r>
              <a:rPr lang="en-GB" sz="2000" dirty="0">
                <a:solidFill>
                  <a:srgbClr val="7030A0"/>
                </a:solidFill>
              </a:rPr>
              <a:t>achievement of individual goals </a:t>
            </a:r>
            <a:r>
              <a:rPr lang="en-GB" sz="2000" dirty="0"/>
              <a:t>- e.g. </a:t>
            </a:r>
            <a:r>
              <a:rPr lang="en-GB" sz="2000" dirty="0">
                <a:solidFill>
                  <a:srgbClr val="FF0000"/>
                </a:solidFill>
              </a:rPr>
              <a:t>to get rich, to play tennis, to travel etc</a:t>
            </a:r>
            <a:r>
              <a:rPr lang="en-GB" sz="2000" dirty="0"/>
              <a:t>.;</a:t>
            </a:r>
          </a:p>
          <a:p>
            <a:r>
              <a:rPr lang="en-GB" sz="2400" dirty="0"/>
              <a:t>Interaction-oriented</a:t>
            </a:r>
          </a:p>
          <a:p>
            <a:pPr lvl="1"/>
            <a:r>
              <a:rPr lang="en-GB" sz="2000" dirty="0"/>
              <a:t>The principal motivation is </a:t>
            </a:r>
            <a:r>
              <a:rPr lang="en-GB" sz="2000" dirty="0">
                <a:solidFill>
                  <a:srgbClr val="7030A0"/>
                </a:solidFill>
              </a:rPr>
              <a:t>the presence and actions of </a:t>
            </a:r>
            <a:br>
              <a:rPr lang="en-GB" sz="2000" dirty="0">
                <a:solidFill>
                  <a:srgbClr val="7030A0"/>
                </a:solidFill>
              </a:rPr>
            </a:br>
            <a:r>
              <a:rPr lang="en-GB" sz="2000" dirty="0">
                <a:solidFill>
                  <a:srgbClr val="7030A0"/>
                </a:solidFill>
              </a:rPr>
              <a:t>co-workers</a:t>
            </a:r>
            <a:r>
              <a:rPr lang="en-GB" sz="2000" dirty="0"/>
              <a:t>. People go to work because they like to go to </a:t>
            </a:r>
            <a:br>
              <a:rPr lang="en-GB" sz="2000" dirty="0"/>
            </a:br>
            <a:r>
              <a:rPr lang="en-GB" sz="2000" dirty="0"/>
              <a:t>work.</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32</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advTm="2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a:t>Motivation balance</a:t>
            </a:r>
          </a:p>
        </p:txBody>
      </p:sp>
      <p:sp>
        <p:nvSpPr>
          <p:cNvPr id="37891" name="Rectangle 3"/>
          <p:cNvSpPr>
            <a:spLocks noGrp="1" noChangeArrowheads="1"/>
          </p:cNvSpPr>
          <p:nvPr>
            <p:ph type="body" idx="1"/>
          </p:nvPr>
        </p:nvSpPr>
        <p:spPr>
          <a:noFill/>
          <a:ln/>
        </p:spPr>
        <p:txBody>
          <a:bodyPr lIns="90840" tIns="44623" rIns="90840" bIns="44623"/>
          <a:lstStyle/>
          <a:p>
            <a:r>
              <a:rPr lang="en-US" altLang="zh-CN" sz="2400" dirty="0"/>
              <a:t>For </a:t>
            </a:r>
            <a:r>
              <a:rPr lang="en-US" altLang="zh-CN" sz="2400" dirty="0">
                <a:solidFill>
                  <a:srgbClr val="FF0000"/>
                </a:solidFill>
              </a:rPr>
              <a:t>each Programmer:</a:t>
            </a:r>
          </a:p>
          <a:p>
            <a:pPr lvl="1"/>
            <a:r>
              <a:rPr lang="en-US" sz="2000" dirty="0"/>
              <a:t>A</a:t>
            </a:r>
            <a:r>
              <a:rPr lang="en-US" sz="2000" dirty="0">
                <a:solidFill>
                  <a:srgbClr val="FF0000"/>
                </a:solidFill>
              </a:rPr>
              <a:t> balance </a:t>
            </a:r>
            <a:r>
              <a:rPr lang="en-US" sz="2000" dirty="0"/>
              <a:t>among </a:t>
            </a:r>
            <a:r>
              <a:rPr lang="en-US" sz="2000" dirty="0">
                <a:solidFill>
                  <a:srgbClr val="7030A0"/>
                </a:solidFill>
              </a:rPr>
              <a:t>Task, Self-, Interaction </a:t>
            </a:r>
            <a:endParaRPr lang="en-GB" sz="2000" dirty="0">
              <a:solidFill>
                <a:srgbClr val="7030A0"/>
              </a:solidFill>
            </a:endParaRPr>
          </a:p>
          <a:p>
            <a:r>
              <a:rPr lang="en-GB" sz="2400" dirty="0"/>
              <a:t>The </a:t>
            </a:r>
            <a:r>
              <a:rPr lang="en-GB" sz="2400" dirty="0">
                <a:solidFill>
                  <a:srgbClr val="FF0000"/>
                </a:solidFill>
              </a:rPr>
              <a:t>balance can change </a:t>
            </a:r>
            <a:r>
              <a:rPr lang="en-GB" sz="2400" dirty="0"/>
              <a:t>depending on </a:t>
            </a:r>
            <a:r>
              <a:rPr lang="en-GB" sz="2400" dirty="0">
                <a:solidFill>
                  <a:srgbClr val="00B050"/>
                </a:solidFill>
              </a:rPr>
              <a:t>personal </a:t>
            </a:r>
            <a:br>
              <a:rPr lang="en-GB" sz="2400" dirty="0">
                <a:solidFill>
                  <a:srgbClr val="00B050"/>
                </a:solidFill>
              </a:rPr>
            </a:br>
            <a:r>
              <a:rPr lang="en-GB" sz="2400" dirty="0">
                <a:solidFill>
                  <a:srgbClr val="00B050"/>
                </a:solidFill>
              </a:rPr>
              <a:t>circumstances and external events</a:t>
            </a:r>
            <a:r>
              <a:rPr lang="en-GB" sz="2400" dirty="0" smtClean="0">
                <a:solidFill>
                  <a:srgbClr val="00B050"/>
                </a:solidFill>
              </a:rPr>
              <a:t>.</a:t>
            </a:r>
          </a:p>
          <a:p>
            <a:pPr lvl="1"/>
            <a:r>
              <a:rPr lang="zh-CN" altLang="en-US" dirty="0"/>
              <a:t>面向任务的程序员，如果得不到足够的薪水，会编程自我型程序员。</a:t>
            </a:r>
            <a:endParaRPr lang="en-US" altLang="zh-CN" dirty="0"/>
          </a:p>
          <a:p>
            <a:pPr lvl="1"/>
            <a:r>
              <a:rPr lang="zh-CN" altLang="en-US" dirty="0"/>
              <a:t>自我型程序员，在一个氛围非常好的，学习型的团队中，也会变成交互型的程序员。</a:t>
            </a:r>
            <a:endParaRPr lang="en-US" altLang="zh-CN" dirty="0"/>
          </a:p>
          <a:p>
            <a:pPr lvl="1"/>
            <a:endParaRPr lang="en-GB" sz="2000" dirty="0"/>
          </a:p>
          <a:p>
            <a:r>
              <a:rPr lang="en-GB" sz="2400" dirty="0" smtClean="0">
                <a:solidFill>
                  <a:srgbClr val="FF0000"/>
                </a:solidFill>
              </a:rPr>
              <a:t>a </a:t>
            </a:r>
            <a:r>
              <a:rPr lang="en-GB" sz="2400" dirty="0">
                <a:solidFill>
                  <a:srgbClr val="FF0000"/>
                </a:solidFill>
              </a:rPr>
              <a:t>group and culture</a:t>
            </a:r>
            <a:r>
              <a:rPr lang="en-GB" sz="2400" dirty="0"/>
              <a:t>. </a:t>
            </a:r>
          </a:p>
          <a:p>
            <a:r>
              <a:rPr lang="en-GB" sz="2400" dirty="0"/>
              <a:t>People go to work because they are </a:t>
            </a:r>
            <a:r>
              <a:rPr lang="en-GB" sz="2400" dirty="0">
                <a:solidFill>
                  <a:srgbClr val="FF0000"/>
                </a:solidFill>
              </a:rPr>
              <a:t>motivated by the people that they work with.</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33</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advTm="2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Teamwork</a:t>
            </a:r>
          </a:p>
        </p:txBody>
      </p:sp>
      <p:sp>
        <p:nvSpPr>
          <p:cNvPr id="89091" name="Rectangle 3"/>
          <p:cNvSpPr>
            <a:spLocks noGrp="1" noChangeArrowheads="1"/>
          </p:cNvSpPr>
          <p:nvPr>
            <p:ph type="body" idx="1"/>
          </p:nvPr>
        </p:nvSpPr>
        <p:spPr/>
        <p:txBody>
          <a:bodyPr/>
          <a:lstStyle/>
          <a:p>
            <a:pPr>
              <a:lnSpc>
                <a:spcPct val="90000"/>
              </a:lnSpc>
            </a:pPr>
            <a:r>
              <a:rPr lang="en-GB" dirty="0"/>
              <a:t>Most software engineering </a:t>
            </a:r>
            <a:r>
              <a:rPr lang="en-GB" dirty="0">
                <a:solidFill>
                  <a:srgbClr val="FF0000"/>
                </a:solidFill>
              </a:rPr>
              <a:t>is a group activity</a:t>
            </a:r>
          </a:p>
          <a:p>
            <a:pPr lvl="1">
              <a:lnSpc>
                <a:spcPct val="90000"/>
              </a:lnSpc>
            </a:pPr>
            <a:r>
              <a:rPr lang="en-GB" dirty="0"/>
              <a:t>The development </a:t>
            </a:r>
            <a:r>
              <a:rPr lang="en-GB" dirty="0" smtClean="0">
                <a:solidFill>
                  <a:srgbClr val="FF0000"/>
                </a:solidFill>
              </a:rPr>
              <a:t>cannot </a:t>
            </a:r>
            <a:r>
              <a:rPr lang="en-GB" dirty="0">
                <a:solidFill>
                  <a:srgbClr val="FF0000"/>
                </a:solidFill>
              </a:rPr>
              <a:t>be completed by one person </a:t>
            </a:r>
            <a:r>
              <a:rPr lang="en-GB" dirty="0"/>
              <a:t>working alone.</a:t>
            </a:r>
          </a:p>
          <a:p>
            <a:pPr>
              <a:lnSpc>
                <a:spcPct val="90000"/>
              </a:lnSpc>
            </a:pPr>
            <a:r>
              <a:rPr lang="en-GB" dirty="0"/>
              <a:t> A good group is </a:t>
            </a:r>
            <a:r>
              <a:rPr lang="en-GB" dirty="0">
                <a:solidFill>
                  <a:srgbClr val="FF0000"/>
                </a:solidFill>
              </a:rPr>
              <a:t>cohesive</a:t>
            </a:r>
            <a:r>
              <a:rPr lang="en-GB" dirty="0"/>
              <a:t> and has </a:t>
            </a:r>
            <a:r>
              <a:rPr lang="en-GB" dirty="0">
                <a:solidFill>
                  <a:srgbClr val="FF0000"/>
                </a:solidFill>
              </a:rPr>
              <a:t>a team spirit</a:t>
            </a:r>
            <a:r>
              <a:rPr lang="en-GB" dirty="0"/>
              <a:t>. </a:t>
            </a:r>
            <a:endParaRPr lang="en-GB" dirty="0" smtClean="0"/>
          </a:p>
          <a:p>
            <a:pPr>
              <a:lnSpc>
                <a:spcPct val="90000"/>
              </a:lnSpc>
            </a:pPr>
            <a:r>
              <a:rPr lang="en-GB" dirty="0" smtClean="0"/>
              <a:t>The </a:t>
            </a:r>
            <a:r>
              <a:rPr lang="en-GB" dirty="0"/>
              <a:t>people involved are motivated by the </a:t>
            </a:r>
            <a:r>
              <a:rPr lang="en-GB" dirty="0">
                <a:solidFill>
                  <a:srgbClr val="00B050"/>
                </a:solidFill>
              </a:rPr>
              <a:t>success of the group</a:t>
            </a:r>
            <a:r>
              <a:rPr lang="en-GB" dirty="0"/>
              <a:t> as well as by </a:t>
            </a:r>
            <a:r>
              <a:rPr lang="en-GB" dirty="0">
                <a:solidFill>
                  <a:srgbClr val="00B050"/>
                </a:solidFill>
              </a:rPr>
              <a:t>their own personal goals</a:t>
            </a:r>
            <a:r>
              <a:rPr lang="en-GB" dirty="0"/>
              <a:t>. </a:t>
            </a:r>
          </a:p>
          <a:p>
            <a:pPr>
              <a:lnSpc>
                <a:spcPct val="90000"/>
              </a:lnSpc>
            </a:pPr>
            <a:r>
              <a:rPr lang="en-GB" dirty="0">
                <a:solidFill>
                  <a:srgbClr val="FF0000"/>
                </a:solidFill>
              </a:rPr>
              <a:t>Group interaction </a:t>
            </a:r>
            <a:r>
              <a:rPr lang="en-GB" dirty="0"/>
              <a:t>is a key </a:t>
            </a:r>
            <a:r>
              <a:rPr lang="en-GB" dirty="0" smtClean="0"/>
              <a:t>of </a:t>
            </a:r>
            <a:r>
              <a:rPr lang="en-GB" dirty="0"/>
              <a:t>group performance.</a:t>
            </a:r>
          </a:p>
          <a:p>
            <a:pPr marL="0" indent="0">
              <a:lnSpc>
                <a:spcPct val="90000"/>
              </a:lnSpc>
              <a:buNone/>
            </a:pPr>
            <a:endParaRPr lang="en-GB" dirty="0"/>
          </a:p>
          <a:p>
            <a:pPr>
              <a:lnSpc>
                <a:spcPct val="90000"/>
              </a:lnSpc>
            </a:pP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34</a:t>
            </a:fld>
            <a:endParaRPr lang="en-US"/>
          </a:p>
        </p:txBody>
      </p:sp>
      <p:sp>
        <p:nvSpPr>
          <p:cNvPr id="5" name="Footer Placeholder 4"/>
          <p:cNvSpPr>
            <a:spLocks noGrp="1"/>
          </p:cNvSpPr>
          <p:nvPr>
            <p:ph type="ftr" sz="quarter" idx="11"/>
          </p:nvPr>
        </p:nvSpPr>
        <p:spPr/>
        <p:txBody>
          <a:bodyPr/>
          <a:lstStyle/>
          <a:p>
            <a:r>
              <a:rPr lang="en-US"/>
              <a:t>Chapter 22 Project management</a:t>
            </a:r>
          </a:p>
        </p:txBody>
      </p:sp>
      <p:pic>
        <p:nvPicPr>
          <p:cNvPr id="1026" name="Picture 2" descr="C:\Users\wz\Desktop\th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461" y="4527969"/>
            <a:ext cx="3465739" cy="21935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840" tIns="44623" rIns="90840" bIns="44623"/>
          <a:lstStyle/>
          <a:p>
            <a:r>
              <a:rPr lang="en-GB" dirty="0"/>
              <a:t>Group cohesiveness</a:t>
            </a:r>
          </a:p>
        </p:txBody>
      </p:sp>
      <p:sp>
        <p:nvSpPr>
          <p:cNvPr id="57347" name="Rectangle 3"/>
          <p:cNvSpPr>
            <a:spLocks noGrp="1" noChangeArrowheads="1"/>
          </p:cNvSpPr>
          <p:nvPr>
            <p:ph type="body" idx="1"/>
          </p:nvPr>
        </p:nvSpPr>
        <p:spPr>
          <a:noFill/>
          <a:ln/>
        </p:spPr>
        <p:txBody>
          <a:bodyPr lIns="90840" tIns="44623" rIns="90840" bIns="44623"/>
          <a:lstStyle/>
          <a:p>
            <a:pPr>
              <a:lnSpc>
                <a:spcPct val="90000"/>
              </a:lnSpc>
            </a:pPr>
            <a:r>
              <a:rPr lang="en-GB" dirty="0"/>
              <a:t>In a cohesive group, members consider </a:t>
            </a:r>
            <a:r>
              <a:rPr lang="en-GB" dirty="0">
                <a:solidFill>
                  <a:srgbClr val="FF0000"/>
                </a:solidFill>
              </a:rPr>
              <a:t>the group to be more important than any individual</a:t>
            </a:r>
            <a:r>
              <a:rPr lang="en-GB" dirty="0"/>
              <a:t> in it</a:t>
            </a:r>
            <a:r>
              <a:rPr lang="en-GB" dirty="0" smtClean="0"/>
              <a:t>.</a:t>
            </a:r>
          </a:p>
          <a:p>
            <a:pPr>
              <a:lnSpc>
                <a:spcPct val="90000"/>
              </a:lnSpc>
            </a:pPr>
            <a:r>
              <a:rPr lang="zh-CN" altLang="en-US" dirty="0" smtClean="0"/>
              <a:t>团结小组的优势</a:t>
            </a:r>
            <a:endParaRPr lang="en-GB" dirty="0"/>
          </a:p>
          <a:p>
            <a:pPr>
              <a:lnSpc>
                <a:spcPct val="90000"/>
              </a:lnSpc>
            </a:pPr>
            <a:r>
              <a:rPr lang="en-GB" dirty="0"/>
              <a:t>The advantages of </a:t>
            </a:r>
            <a:r>
              <a:rPr lang="en-GB" dirty="0">
                <a:solidFill>
                  <a:srgbClr val="FF0000"/>
                </a:solidFill>
              </a:rPr>
              <a:t>a cohesive group </a:t>
            </a:r>
            <a:r>
              <a:rPr lang="en-GB" dirty="0"/>
              <a:t>are:</a:t>
            </a:r>
          </a:p>
          <a:p>
            <a:pPr marL="914400" lvl="1" indent="-457200">
              <a:lnSpc>
                <a:spcPct val="90000"/>
              </a:lnSpc>
              <a:buFont typeface="+mj-lt"/>
              <a:buAutoNum type="arabicPeriod"/>
            </a:pPr>
            <a:r>
              <a:rPr lang="en-GB" dirty="0">
                <a:solidFill>
                  <a:srgbClr val="FF0000"/>
                </a:solidFill>
              </a:rPr>
              <a:t>Group quality standards </a:t>
            </a:r>
            <a:r>
              <a:rPr lang="en-GB" dirty="0"/>
              <a:t>can be developed by the group members.</a:t>
            </a:r>
          </a:p>
          <a:p>
            <a:pPr marL="914400" lvl="1" indent="-457200">
              <a:lnSpc>
                <a:spcPct val="90000"/>
              </a:lnSpc>
              <a:buFont typeface="+mj-lt"/>
              <a:buAutoNum type="arabicPeriod"/>
            </a:pPr>
            <a:r>
              <a:rPr lang="en-GB" dirty="0">
                <a:solidFill>
                  <a:srgbClr val="FF0000"/>
                </a:solidFill>
              </a:rPr>
              <a:t>Team members  learn from each other </a:t>
            </a:r>
            <a:r>
              <a:rPr lang="en-GB" dirty="0"/>
              <a:t>and get to know each other’s work; Inhibitions caused by ignorance are reduced.</a:t>
            </a:r>
          </a:p>
          <a:p>
            <a:pPr marL="914400" lvl="1" indent="-457200">
              <a:lnSpc>
                <a:spcPct val="90000"/>
              </a:lnSpc>
              <a:buFont typeface="+mj-lt"/>
              <a:buAutoNum type="arabicPeriod"/>
            </a:pPr>
            <a:r>
              <a:rPr lang="en-GB" dirty="0">
                <a:solidFill>
                  <a:srgbClr val="FF0000"/>
                </a:solidFill>
              </a:rPr>
              <a:t>Knowledge is shared</a:t>
            </a:r>
            <a:r>
              <a:rPr lang="en-GB" dirty="0"/>
              <a:t>. Continuity can be maintained if a group member leaves.</a:t>
            </a:r>
          </a:p>
          <a:p>
            <a:pPr marL="914400" lvl="1" indent="-457200">
              <a:lnSpc>
                <a:spcPct val="90000"/>
              </a:lnSpc>
              <a:buFont typeface="+mj-lt"/>
              <a:buAutoNum type="arabicPeriod"/>
            </a:pPr>
            <a:r>
              <a:rPr lang="en-GB" sz="2000" dirty="0">
                <a:solidFill>
                  <a:srgbClr val="FF0000"/>
                </a:solidFill>
              </a:rPr>
              <a:t>Refactoring and continual improvement is encouraged</a:t>
            </a:r>
            <a:r>
              <a:rPr lang="en-GB" sz="2000" dirty="0"/>
              <a:t>. </a:t>
            </a:r>
            <a:r>
              <a:rPr lang="en-GB" smtClean="0"/>
              <a:t>Group</a:t>
            </a:r>
            <a:endParaRPr lang="en-GB" sz="200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Team spirit</a:t>
            </a:r>
            <a:endParaRPr lang="en-US" dirty="0">
              <a:solidFill>
                <a:srgbClr val="FF0000"/>
              </a:solidFill>
            </a:endParaRPr>
          </a:p>
        </p:txBody>
      </p:sp>
      <p:sp>
        <p:nvSpPr>
          <p:cNvPr id="6" name="TextBox 5"/>
          <p:cNvSpPr txBox="1"/>
          <p:nvPr/>
        </p:nvSpPr>
        <p:spPr>
          <a:xfrm>
            <a:off x="484225" y="1756297"/>
            <a:ext cx="8229600" cy="4493538"/>
          </a:xfrm>
          <a:prstGeom prst="rect">
            <a:avLst/>
          </a:prstGeom>
          <a:solidFill>
            <a:srgbClr val="FFFF00">
              <a:alpha val="33000"/>
            </a:srgbClr>
          </a:solidFill>
        </p:spPr>
        <p:txBody>
          <a:bodyPr wrap="square" rtlCol="0">
            <a:spAutoFit/>
          </a:bodyPr>
          <a:lstStyle/>
          <a:p>
            <a:r>
              <a:rPr lang="en-GB" sz="1600" dirty="0">
                <a:latin typeface="Arial"/>
                <a:cs typeface="Arial"/>
              </a:rPr>
              <a:t>Alice, an experienced project manager, understands the importance of creating a cohesive group. As they are developing a new product, she takes the opportunity of involving </a:t>
            </a:r>
            <a:r>
              <a:rPr lang="en-GB" sz="1600" dirty="0">
                <a:solidFill>
                  <a:srgbClr val="FF0000"/>
                </a:solidFill>
                <a:latin typeface="Arial"/>
                <a:cs typeface="Arial"/>
              </a:rPr>
              <a:t>all group members </a:t>
            </a:r>
            <a:r>
              <a:rPr lang="en-GB" sz="1600" dirty="0">
                <a:latin typeface="Arial"/>
                <a:cs typeface="Arial"/>
              </a:rPr>
              <a:t>in the product specification and design by getting them to discuss possible technology with elderly members </a:t>
            </a:r>
            <a:r>
              <a:rPr lang="en-GB" sz="1600" dirty="0">
                <a:solidFill>
                  <a:srgbClr val="FF0000"/>
                </a:solidFill>
                <a:latin typeface="Arial"/>
                <a:cs typeface="Arial"/>
              </a:rPr>
              <a:t>of their families</a:t>
            </a:r>
            <a:r>
              <a:rPr lang="en-GB" sz="1600" dirty="0">
                <a:latin typeface="Arial"/>
                <a:cs typeface="Arial"/>
              </a:rPr>
              <a:t>. She also encourages them to bring these </a:t>
            </a:r>
            <a:r>
              <a:rPr lang="en-GB" sz="1600" dirty="0">
                <a:solidFill>
                  <a:srgbClr val="FF0000"/>
                </a:solidFill>
                <a:latin typeface="Arial"/>
                <a:cs typeface="Arial"/>
              </a:rPr>
              <a:t>family members to meet other members </a:t>
            </a:r>
            <a:r>
              <a:rPr lang="en-GB" sz="1600" dirty="0">
                <a:latin typeface="Arial"/>
                <a:cs typeface="Arial"/>
              </a:rPr>
              <a:t>of the development group. </a:t>
            </a:r>
          </a:p>
          <a:p>
            <a:endParaRPr lang="en-GB" sz="1600" dirty="0">
              <a:latin typeface="Arial"/>
              <a:cs typeface="Arial"/>
            </a:endParaRPr>
          </a:p>
          <a:p>
            <a:r>
              <a:rPr lang="en-GB" sz="1600" dirty="0">
                <a:latin typeface="Arial"/>
                <a:cs typeface="Arial"/>
              </a:rPr>
              <a:t>Alice also arranges </a:t>
            </a:r>
            <a:r>
              <a:rPr lang="en-GB" sz="1600" dirty="0">
                <a:solidFill>
                  <a:srgbClr val="FF0000"/>
                </a:solidFill>
                <a:latin typeface="Arial"/>
                <a:cs typeface="Arial"/>
              </a:rPr>
              <a:t>monthly lunches for everyone in the group</a:t>
            </a:r>
            <a:r>
              <a:rPr lang="en-GB" sz="1600" dirty="0">
                <a:latin typeface="Arial"/>
                <a:cs typeface="Arial"/>
              </a:rPr>
              <a:t>. These lunches are an opportunity for all team members to meet</a:t>
            </a:r>
            <a:r>
              <a:rPr lang="en-GB" sz="1600" dirty="0">
                <a:solidFill>
                  <a:srgbClr val="FF0000"/>
                </a:solidFill>
                <a:latin typeface="Arial"/>
                <a:cs typeface="Arial"/>
              </a:rPr>
              <a:t> informally</a:t>
            </a:r>
            <a:r>
              <a:rPr lang="en-GB" sz="1600" dirty="0">
                <a:latin typeface="Arial"/>
                <a:cs typeface="Arial"/>
              </a:rPr>
              <a:t>, talk around issues of concern, and get to know each other. At the lunch, </a:t>
            </a:r>
            <a:r>
              <a:rPr lang="en-GB" sz="1600" dirty="0">
                <a:solidFill>
                  <a:srgbClr val="00B050"/>
                </a:solidFill>
                <a:latin typeface="Arial"/>
                <a:cs typeface="Arial"/>
              </a:rPr>
              <a:t>Alice tells the group what she knows about organizational news, policies, strategies, and so forth</a:t>
            </a:r>
            <a:r>
              <a:rPr lang="en-GB" sz="1600" dirty="0">
                <a:latin typeface="Arial"/>
                <a:cs typeface="Arial"/>
              </a:rPr>
              <a:t>. Each team member then briefly summarizes what they have been doing and the group discusses a general topic, </a:t>
            </a:r>
            <a:r>
              <a:rPr lang="en-GB" sz="1600" dirty="0">
                <a:solidFill>
                  <a:srgbClr val="00B050"/>
                </a:solidFill>
                <a:latin typeface="Arial"/>
                <a:cs typeface="Arial"/>
              </a:rPr>
              <a:t>such as new product ideas from elderly relatives.</a:t>
            </a:r>
          </a:p>
          <a:p>
            <a:endParaRPr lang="en-GB" sz="1600" dirty="0">
              <a:latin typeface="Arial"/>
              <a:cs typeface="Arial"/>
            </a:endParaRPr>
          </a:p>
          <a:p>
            <a:r>
              <a:rPr lang="en-GB" sz="1600" dirty="0">
                <a:latin typeface="Arial"/>
                <a:cs typeface="Arial"/>
              </a:rPr>
              <a:t>Every few months, Alice organizes an ‘</a:t>
            </a:r>
            <a:r>
              <a:rPr lang="en-GB" sz="1600" dirty="0">
                <a:solidFill>
                  <a:srgbClr val="FF0000"/>
                </a:solidFill>
                <a:latin typeface="Arial"/>
                <a:cs typeface="Arial"/>
              </a:rPr>
              <a:t>away day</a:t>
            </a:r>
            <a:r>
              <a:rPr lang="en-GB" sz="1600" dirty="0">
                <a:latin typeface="Arial"/>
                <a:cs typeface="Arial"/>
              </a:rPr>
              <a:t>’ for the group where the team spends two days on ‘technology updating’. Each team member prepares an update on a relevant </a:t>
            </a:r>
            <a:r>
              <a:rPr lang="en-GB" sz="1600" dirty="0">
                <a:solidFill>
                  <a:srgbClr val="FF0000"/>
                </a:solidFill>
                <a:latin typeface="Arial"/>
                <a:cs typeface="Arial"/>
              </a:rPr>
              <a:t>technology and presents it to the group</a:t>
            </a:r>
            <a:r>
              <a:rPr lang="en-GB" sz="1600" dirty="0">
                <a:latin typeface="Arial"/>
                <a:cs typeface="Arial"/>
              </a:rPr>
              <a:t>. This is an </a:t>
            </a:r>
            <a:r>
              <a:rPr lang="en-GB" sz="1600" dirty="0">
                <a:solidFill>
                  <a:srgbClr val="FF0000"/>
                </a:solidFill>
                <a:latin typeface="Arial"/>
                <a:cs typeface="Arial"/>
              </a:rPr>
              <a:t>off-site meeting in a good hotel </a:t>
            </a:r>
            <a:r>
              <a:rPr lang="en-GB" sz="1600" dirty="0">
                <a:latin typeface="Arial"/>
                <a:cs typeface="Arial"/>
              </a:rPr>
              <a:t>and plenty of time is scheduled for discussion and social interaction. </a:t>
            </a:r>
          </a:p>
          <a:p>
            <a:endParaRPr lang="en-US" sz="1400" dirty="0">
              <a:latin typeface="Arial"/>
              <a:cs typeface="Arial"/>
            </a:endParaRPr>
          </a:p>
        </p:txBody>
      </p:sp>
      <p:sp>
        <p:nvSpPr>
          <p:cNvPr id="4" name="Slide Number Placeholder 3"/>
          <p:cNvSpPr>
            <a:spLocks noGrp="1"/>
          </p:cNvSpPr>
          <p:nvPr>
            <p:ph type="sldNum" sz="quarter" idx="12"/>
          </p:nvPr>
        </p:nvSpPr>
        <p:spPr/>
        <p:txBody>
          <a:bodyPr/>
          <a:lstStyle/>
          <a:p>
            <a:fld id="{A41DB566-6001-1B4F-A74B-7213F33DBA30}" type="slidenum">
              <a:rPr lang="en-US" smtClean="0"/>
              <a:pPr/>
              <a:t>36</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solidFill>
                  <a:srgbClr val="FF0000"/>
                </a:solidFill>
              </a:rPr>
              <a:t>effectiveness</a:t>
            </a:r>
            <a:r>
              <a:rPr lang="en-US" dirty="0"/>
              <a:t> of a team</a:t>
            </a:r>
            <a:br>
              <a:rPr lang="en-US" dirty="0"/>
            </a:br>
            <a:r>
              <a:rPr lang="zh-CN" altLang="en-US" dirty="0"/>
              <a:t>如何建立一个有效的团队</a:t>
            </a:r>
            <a:endParaRPr lang="en-US" dirty="0"/>
          </a:p>
        </p:txBody>
      </p:sp>
      <p:sp>
        <p:nvSpPr>
          <p:cNvPr id="3" name="Content Placeholder 2"/>
          <p:cNvSpPr>
            <a:spLocks noGrp="1"/>
          </p:cNvSpPr>
          <p:nvPr>
            <p:ph idx="1"/>
          </p:nvPr>
        </p:nvSpPr>
        <p:spPr/>
        <p:txBody>
          <a:bodyPr/>
          <a:lstStyle/>
          <a:p>
            <a:r>
              <a:rPr lang="en-GB" dirty="0"/>
              <a:t>The </a:t>
            </a:r>
            <a:r>
              <a:rPr lang="en-GB" dirty="0">
                <a:solidFill>
                  <a:srgbClr val="FF0000"/>
                </a:solidFill>
              </a:rPr>
              <a:t>people </a:t>
            </a:r>
            <a:r>
              <a:rPr lang="en-GB" dirty="0"/>
              <a:t>in the group </a:t>
            </a:r>
          </a:p>
          <a:p>
            <a:pPr lvl="1"/>
            <a:r>
              <a:rPr lang="en-GB" dirty="0"/>
              <a:t>You </a:t>
            </a:r>
            <a:r>
              <a:rPr lang="en-GB" dirty="0">
                <a:solidFill>
                  <a:srgbClr val="FF0000"/>
                </a:solidFill>
              </a:rPr>
              <a:t>need a mix of people </a:t>
            </a:r>
            <a:r>
              <a:rPr lang="en-GB" dirty="0"/>
              <a:t>in a project group as software development involves diverse activities such as </a:t>
            </a:r>
            <a:r>
              <a:rPr lang="en-GB" dirty="0">
                <a:solidFill>
                  <a:srgbClr val="FF0000"/>
                </a:solidFill>
              </a:rPr>
              <a:t>negotiating with clients</a:t>
            </a:r>
            <a:r>
              <a:rPr lang="en-GB" dirty="0"/>
              <a:t>, </a:t>
            </a:r>
            <a:r>
              <a:rPr lang="en-GB" dirty="0">
                <a:solidFill>
                  <a:srgbClr val="FF0000"/>
                </a:solidFill>
              </a:rPr>
              <a:t>programming, testing and documentation</a:t>
            </a:r>
            <a:r>
              <a:rPr lang="en-GB" dirty="0"/>
              <a:t>.  </a:t>
            </a:r>
          </a:p>
          <a:p>
            <a:r>
              <a:rPr lang="en-GB" dirty="0"/>
              <a:t>The group organization </a:t>
            </a:r>
          </a:p>
          <a:p>
            <a:pPr lvl="1"/>
            <a:r>
              <a:rPr lang="en-GB" dirty="0"/>
              <a:t>A group should be organized so that </a:t>
            </a:r>
            <a:r>
              <a:rPr lang="en-GB" dirty="0">
                <a:solidFill>
                  <a:srgbClr val="FF0000"/>
                </a:solidFill>
              </a:rPr>
              <a:t>individuals can contribute to the best of their abilities</a:t>
            </a:r>
            <a:r>
              <a:rPr lang="en-GB" dirty="0"/>
              <a:t> and tasks can be completed as expected.</a:t>
            </a:r>
          </a:p>
          <a:p>
            <a:r>
              <a:rPr lang="en-GB" dirty="0">
                <a:solidFill>
                  <a:srgbClr val="FF0000"/>
                </a:solidFill>
              </a:rPr>
              <a:t>Technical and managerial communications </a:t>
            </a:r>
          </a:p>
          <a:p>
            <a:pPr lvl="1"/>
            <a:r>
              <a:rPr lang="en-GB" dirty="0"/>
              <a:t>Good communications between group members, and between the software engineering team and other project stakeholders, is essential.</a:t>
            </a:r>
          </a:p>
          <a:p>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Selecting group members</a:t>
            </a:r>
          </a:p>
        </p:txBody>
      </p:sp>
      <p:sp>
        <p:nvSpPr>
          <p:cNvPr id="3" name="Content Placeholder 2"/>
          <p:cNvSpPr>
            <a:spLocks noGrp="1"/>
          </p:cNvSpPr>
          <p:nvPr>
            <p:ph idx="1"/>
          </p:nvPr>
        </p:nvSpPr>
        <p:spPr/>
        <p:txBody>
          <a:bodyPr/>
          <a:lstStyle/>
          <a:p>
            <a:r>
              <a:rPr lang="en-GB" dirty="0">
                <a:solidFill>
                  <a:srgbClr val="FF0000"/>
                </a:solidFill>
              </a:rPr>
              <a:t>A manager </a:t>
            </a:r>
            <a:r>
              <a:rPr lang="en-GB" dirty="0" smtClean="0"/>
              <a:t>is </a:t>
            </a:r>
            <a:r>
              <a:rPr lang="en-GB" dirty="0"/>
              <a:t>to create </a:t>
            </a:r>
            <a:r>
              <a:rPr lang="en-GB" dirty="0">
                <a:solidFill>
                  <a:srgbClr val="7030A0"/>
                </a:solidFill>
              </a:rPr>
              <a:t>a cohesive group </a:t>
            </a:r>
            <a:r>
              <a:rPr lang="en-GB" dirty="0"/>
              <a:t>and organize their group so that they can work together effectively. </a:t>
            </a:r>
          </a:p>
          <a:p>
            <a:r>
              <a:rPr lang="en-GB" dirty="0"/>
              <a:t>This involves creating a group with the </a:t>
            </a:r>
            <a:r>
              <a:rPr lang="en-GB" dirty="0">
                <a:solidFill>
                  <a:srgbClr val="FF0000"/>
                </a:solidFill>
              </a:rPr>
              <a:t>right balance of technical skills and personalities</a:t>
            </a:r>
            <a:r>
              <a:rPr lang="en-GB" dirty="0"/>
              <a:t>, and organizing that group so that the members work together effectively. </a:t>
            </a:r>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dirty="0">
                <a:solidFill>
                  <a:schemeClr val="tx1"/>
                </a:solidFill>
              </a:rPr>
              <a:t>Assembling a team</a:t>
            </a:r>
          </a:p>
        </p:txBody>
      </p:sp>
      <p:sp>
        <p:nvSpPr>
          <p:cNvPr id="18435" name="Rectangle 3"/>
          <p:cNvSpPr>
            <a:spLocks noGrp="1" noChangeArrowheads="1"/>
          </p:cNvSpPr>
          <p:nvPr>
            <p:ph type="body" idx="1"/>
          </p:nvPr>
        </p:nvSpPr>
        <p:spPr>
          <a:noFill/>
          <a:ln/>
        </p:spPr>
        <p:txBody>
          <a:bodyPr lIns="90840" tIns="44623" rIns="90840" bIns="44623"/>
          <a:lstStyle/>
          <a:p>
            <a:r>
              <a:rPr lang="en-GB" sz="2300" dirty="0">
                <a:solidFill>
                  <a:srgbClr val="FF0000"/>
                </a:solidFill>
              </a:rPr>
              <a:t>May not be possible </a:t>
            </a:r>
            <a:r>
              <a:rPr lang="en-GB" sz="2300" dirty="0"/>
              <a:t>to appoint the </a:t>
            </a:r>
            <a:r>
              <a:rPr lang="en-GB" sz="2300" dirty="0">
                <a:solidFill>
                  <a:srgbClr val="FF0000"/>
                </a:solidFill>
              </a:rPr>
              <a:t>ideal people </a:t>
            </a:r>
            <a:r>
              <a:rPr lang="en-GB" sz="2300" dirty="0"/>
              <a:t>to work on a project</a:t>
            </a:r>
          </a:p>
          <a:p>
            <a:pPr lvl="1"/>
            <a:r>
              <a:rPr lang="en-GB" sz="2100" dirty="0">
                <a:solidFill>
                  <a:srgbClr val="FF0000"/>
                </a:solidFill>
              </a:rPr>
              <a:t>Project budget </a:t>
            </a:r>
            <a:r>
              <a:rPr lang="en-GB" sz="2100" dirty="0"/>
              <a:t>may not allow for the use of </a:t>
            </a:r>
            <a:r>
              <a:rPr lang="en-GB" sz="2100" b="1" i="1" dirty="0">
                <a:solidFill>
                  <a:srgbClr val="7030A0"/>
                </a:solidFill>
              </a:rPr>
              <a:t>highly-paid staff</a:t>
            </a:r>
            <a:r>
              <a:rPr lang="en-GB" sz="2100" dirty="0"/>
              <a:t>;</a:t>
            </a:r>
          </a:p>
          <a:p>
            <a:pPr lvl="1"/>
            <a:r>
              <a:rPr lang="en-GB" sz="2100" dirty="0"/>
              <a:t>Staff with the </a:t>
            </a:r>
            <a:r>
              <a:rPr lang="en-GB" sz="2100" dirty="0">
                <a:solidFill>
                  <a:srgbClr val="FF0000"/>
                </a:solidFill>
              </a:rPr>
              <a:t>appropriate experience </a:t>
            </a:r>
            <a:r>
              <a:rPr lang="en-GB" sz="2100" dirty="0"/>
              <a:t>may not be available;</a:t>
            </a:r>
          </a:p>
          <a:p>
            <a:pPr lvl="1"/>
            <a:r>
              <a:rPr lang="en-GB" sz="2100" dirty="0"/>
              <a:t>An organisation may wish to </a:t>
            </a:r>
            <a:r>
              <a:rPr lang="en-GB" sz="2100" dirty="0">
                <a:solidFill>
                  <a:srgbClr val="FF0000"/>
                </a:solidFill>
              </a:rPr>
              <a:t>develop employee skills on a software project.</a:t>
            </a:r>
          </a:p>
          <a:p>
            <a:r>
              <a:rPr lang="en-GB" sz="2300" dirty="0"/>
              <a:t>Managers have to work </a:t>
            </a:r>
            <a:r>
              <a:rPr lang="en-GB" sz="2300" dirty="0">
                <a:solidFill>
                  <a:srgbClr val="FF0000"/>
                </a:solidFill>
              </a:rPr>
              <a:t>within these constraints </a:t>
            </a:r>
            <a:r>
              <a:rPr lang="en-GB" sz="2300" dirty="0"/>
              <a:t>especially when there are </a:t>
            </a:r>
            <a:r>
              <a:rPr lang="en-GB" sz="2300" dirty="0">
                <a:solidFill>
                  <a:srgbClr val="FF0000"/>
                </a:solidFill>
              </a:rPr>
              <a:t>shortages of trained staff</a:t>
            </a:r>
            <a:r>
              <a:rPr lang="en-GB" sz="2300" dirty="0"/>
              <a: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39</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criteria</a:t>
            </a:r>
          </a:p>
        </p:txBody>
      </p:sp>
      <p:sp>
        <p:nvSpPr>
          <p:cNvPr id="3" name="Content Placeholder 2"/>
          <p:cNvSpPr>
            <a:spLocks noGrp="1"/>
          </p:cNvSpPr>
          <p:nvPr>
            <p:ph idx="1"/>
          </p:nvPr>
        </p:nvSpPr>
        <p:spPr/>
        <p:txBody>
          <a:bodyPr/>
          <a:lstStyle/>
          <a:p>
            <a:r>
              <a:rPr lang="en-GB" dirty="0"/>
              <a:t>Deliver the software to the customer </a:t>
            </a:r>
            <a:r>
              <a:rPr lang="en-GB" dirty="0">
                <a:solidFill>
                  <a:srgbClr val="FF0000"/>
                </a:solidFill>
              </a:rPr>
              <a:t>at the agreed time</a:t>
            </a:r>
            <a:r>
              <a:rPr lang="en-GB" dirty="0"/>
              <a:t>.</a:t>
            </a:r>
          </a:p>
          <a:p>
            <a:r>
              <a:rPr lang="en-GB" dirty="0"/>
              <a:t>Keep </a:t>
            </a:r>
            <a:r>
              <a:rPr lang="en-GB" dirty="0">
                <a:solidFill>
                  <a:srgbClr val="FF0000"/>
                </a:solidFill>
              </a:rPr>
              <a:t>overall costs </a:t>
            </a:r>
            <a:r>
              <a:rPr lang="en-GB" dirty="0"/>
              <a:t>within budget.</a:t>
            </a:r>
          </a:p>
          <a:p>
            <a:r>
              <a:rPr lang="en-GB" dirty="0"/>
              <a:t>Deliver software that meets the </a:t>
            </a:r>
            <a:r>
              <a:rPr lang="en-GB" dirty="0">
                <a:solidFill>
                  <a:srgbClr val="FF0000"/>
                </a:solidFill>
              </a:rPr>
              <a:t>customer’s expectations</a:t>
            </a:r>
            <a:r>
              <a:rPr lang="en-GB" dirty="0" smtClean="0"/>
              <a:t>.</a:t>
            </a:r>
          </a:p>
          <a:p>
            <a:endParaRPr lang="en-GB" dirty="0"/>
          </a:p>
          <a:p>
            <a:r>
              <a:rPr lang="en-GB" dirty="0"/>
              <a:t>Maintain </a:t>
            </a:r>
            <a:r>
              <a:rPr lang="en-GB" dirty="0">
                <a:solidFill>
                  <a:srgbClr val="FF0000"/>
                </a:solidFill>
              </a:rPr>
              <a:t>a </a:t>
            </a:r>
            <a:r>
              <a:rPr lang="en-GB" dirty="0">
                <a:solidFill>
                  <a:srgbClr val="0070C0"/>
                </a:solidFill>
              </a:rPr>
              <a:t>happy</a:t>
            </a:r>
            <a:r>
              <a:rPr lang="en-GB" dirty="0">
                <a:solidFill>
                  <a:srgbClr val="FF0000"/>
                </a:solidFill>
              </a:rPr>
              <a:t> and well-functioning （</a:t>
            </a:r>
            <a:r>
              <a:rPr lang="zh-CN" altLang="en-GB" dirty="0">
                <a:solidFill>
                  <a:srgbClr val="FF0000"/>
                </a:solidFill>
              </a:rPr>
              <a:t>运作良好</a:t>
            </a:r>
            <a:r>
              <a:rPr lang="en-GB" dirty="0">
                <a:solidFill>
                  <a:srgbClr val="FF0000"/>
                </a:solidFill>
              </a:rPr>
              <a:t>）development team.</a:t>
            </a:r>
          </a:p>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a:solidFill>
                  <a:srgbClr val="FF0000"/>
                </a:solidFill>
              </a:rPr>
              <a:t>Group composition</a:t>
            </a:r>
          </a:p>
        </p:txBody>
      </p:sp>
      <p:sp>
        <p:nvSpPr>
          <p:cNvPr id="53251" name="Rectangle 3"/>
          <p:cNvSpPr>
            <a:spLocks noGrp="1" noChangeArrowheads="1"/>
          </p:cNvSpPr>
          <p:nvPr>
            <p:ph type="body" idx="1"/>
          </p:nvPr>
        </p:nvSpPr>
        <p:spPr>
          <a:xfrm>
            <a:off x="990600" y="1676400"/>
            <a:ext cx="7804150" cy="4505325"/>
          </a:xfrm>
          <a:noFill/>
          <a:ln/>
        </p:spPr>
        <p:txBody>
          <a:bodyPr lIns="90840" tIns="44623" rIns="90840" bIns="44623"/>
          <a:lstStyle/>
          <a:p>
            <a:r>
              <a:rPr lang="en-GB" sz="2400" dirty="0"/>
              <a:t>Group composed of members </a:t>
            </a:r>
            <a:r>
              <a:rPr lang="en-GB" sz="2400" dirty="0">
                <a:solidFill>
                  <a:srgbClr val="FF0000"/>
                </a:solidFill>
              </a:rPr>
              <a:t>who share the </a:t>
            </a:r>
            <a:br>
              <a:rPr lang="en-GB" sz="2400" dirty="0">
                <a:solidFill>
                  <a:srgbClr val="FF0000"/>
                </a:solidFill>
              </a:rPr>
            </a:br>
            <a:r>
              <a:rPr lang="en-GB" sz="2400" dirty="0">
                <a:solidFill>
                  <a:srgbClr val="FF0000"/>
                </a:solidFill>
              </a:rPr>
              <a:t>same motivation can be problematic</a:t>
            </a:r>
          </a:p>
          <a:p>
            <a:pPr lvl="1"/>
            <a:r>
              <a:rPr lang="en-GB" sz="2000" dirty="0"/>
              <a:t>Task-oriented - </a:t>
            </a:r>
            <a:r>
              <a:rPr lang="en-GB" sz="2000" dirty="0">
                <a:solidFill>
                  <a:srgbClr val="FF0000"/>
                </a:solidFill>
              </a:rPr>
              <a:t>everyone wants to do their own thing</a:t>
            </a:r>
            <a:r>
              <a:rPr lang="en-GB" sz="2000" dirty="0"/>
              <a:t>;</a:t>
            </a:r>
          </a:p>
          <a:p>
            <a:pPr lvl="1"/>
            <a:r>
              <a:rPr lang="en-GB" sz="2000" dirty="0"/>
              <a:t>Self-oriented - </a:t>
            </a:r>
            <a:r>
              <a:rPr lang="en-GB" sz="2000" dirty="0">
                <a:solidFill>
                  <a:srgbClr val="FF0000"/>
                </a:solidFill>
              </a:rPr>
              <a:t>everyone wants to be the boss</a:t>
            </a:r>
            <a:r>
              <a:rPr lang="en-GB" sz="2000" dirty="0"/>
              <a:t>;</a:t>
            </a:r>
          </a:p>
          <a:p>
            <a:pPr lvl="1"/>
            <a:r>
              <a:rPr lang="en-GB" sz="2000" dirty="0"/>
              <a:t>Interaction-oriented - </a:t>
            </a:r>
            <a:r>
              <a:rPr lang="en-GB" sz="2000" dirty="0">
                <a:solidFill>
                  <a:srgbClr val="FF0000"/>
                </a:solidFill>
              </a:rPr>
              <a:t>too much chatting, not enough work</a:t>
            </a:r>
            <a:r>
              <a:rPr lang="en-GB" sz="2000" dirty="0"/>
              <a:t>.</a:t>
            </a:r>
          </a:p>
          <a:p>
            <a:r>
              <a:rPr lang="en-GB" sz="2400" dirty="0"/>
              <a:t>An effective group </a:t>
            </a:r>
            <a:r>
              <a:rPr lang="en-GB" sz="2400" dirty="0">
                <a:solidFill>
                  <a:srgbClr val="FF0000"/>
                </a:solidFill>
              </a:rPr>
              <a:t>has a balance of all types</a:t>
            </a:r>
            <a:r>
              <a:rPr lang="en-GB" sz="2400" dirty="0"/>
              <a:t>.</a:t>
            </a:r>
          </a:p>
          <a:p>
            <a:r>
              <a:rPr lang="en-GB" sz="2400" dirty="0"/>
              <a:t>This can be difficult to achieve </a:t>
            </a:r>
          </a:p>
          <a:p>
            <a:pPr lvl="1"/>
            <a:r>
              <a:rPr lang="en-GB" sz="2000" dirty="0">
                <a:solidFill>
                  <a:srgbClr val="7030A0"/>
                </a:solidFill>
              </a:rPr>
              <a:t>software engineers are often task-oriented</a:t>
            </a:r>
            <a:r>
              <a:rPr lang="en-GB" sz="2000" dirty="0"/>
              <a:t>.</a:t>
            </a:r>
          </a:p>
          <a:p>
            <a:r>
              <a:rPr lang="en-GB" sz="2400" dirty="0">
                <a:solidFill>
                  <a:srgbClr val="7030A0"/>
                </a:solidFill>
              </a:rPr>
              <a:t>Interaction-oriented people</a:t>
            </a:r>
            <a:r>
              <a:rPr lang="en-GB" sz="2400" dirty="0"/>
              <a:t> are very important as they can detect and defuse </a:t>
            </a:r>
            <a:r>
              <a:rPr lang="en-GB" sz="2400" dirty="0">
                <a:solidFill>
                  <a:srgbClr val="7030A0"/>
                </a:solidFill>
              </a:rPr>
              <a:t>tensions that arise</a:t>
            </a:r>
            <a:r>
              <a:rPr lang="en-GB" sz="2400" dirty="0"/>
              <a: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40</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advTm="2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a:t>
            </a:r>
            <a:r>
              <a:rPr lang="en-US" b="1" dirty="0"/>
              <a:t> </a:t>
            </a:r>
            <a:r>
              <a:rPr lang="en-US" dirty="0"/>
              <a:t>composition</a:t>
            </a:r>
            <a:r>
              <a:rPr lang="en-GB" dirty="0"/>
              <a:t> </a:t>
            </a:r>
            <a:endParaRPr lang="en-US" dirty="0"/>
          </a:p>
        </p:txBody>
      </p:sp>
      <p:sp>
        <p:nvSpPr>
          <p:cNvPr id="4" name="TextBox 3"/>
          <p:cNvSpPr txBox="1"/>
          <p:nvPr/>
        </p:nvSpPr>
        <p:spPr>
          <a:xfrm>
            <a:off x="525772" y="1715767"/>
            <a:ext cx="8161028" cy="4247317"/>
          </a:xfrm>
          <a:prstGeom prst="rect">
            <a:avLst/>
          </a:prstGeom>
          <a:solidFill>
            <a:srgbClr val="FFFF00">
              <a:alpha val="34000"/>
            </a:srgbClr>
          </a:solidFill>
        </p:spPr>
        <p:txBody>
          <a:bodyPr wrap="square" rtlCol="0">
            <a:spAutoFit/>
          </a:bodyPr>
          <a:lstStyle/>
          <a:p>
            <a:r>
              <a:rPr lang="en-GB" sz="1600" dirty="0">
                <a:latin typeface="Arial"/>
                <a:cs typeface="Arial"/>
              </a:rPr>
              <a:t>In creating a group for assistive technology development, Alice is aware of the importance of selecting members with </a:t>
            </a:r>
            <a:r>
              <a:rPr lang="en-GB" sz="1600" dirty="0">
                <a:solidFill>
                  <a:srgbClr val="FF0000"/>
                </a:solidFill>
                <a:latin typeface="Arial"/>
                <a:cs typeface="Arial"/>
              </a:rPr>
              <a:t>complementary personalities</a:t>
            </a:r>
            <a:r>
              <a:rPr lang="en-GB" sz="1600" dirty="0">
                <a:latin typeface="Arial"/>
                <a:cs typeface="Arial"/>
              </a:rPr>
              <a:t>. When interviewing potential group members, </a:t>
            </a:r>
            <a:r>
              <a:rPr lang="en-GB" sz="1600" dirty="0">
                <a:solidFill>
                  <a:srgbClr val="FF0000"/>
                </a:solidFill>
                <a:latin typeface="Arial"/>
                <a:cs typeface="Arial"/>
              </a:rPr>
              <a:t>she tried to assess whether they were task-oriented, self-oriented, or interaction-oriented</a:t>
            </a:r>
            <a:r>
              <a:rPr lang="en-GB" sz="1600" dirty="0">
                <a:latin typeface="Arial"/>
                <a:cs typeface="Arial"/>
              </a:rPr>
              <a:t>. She felt that </a:t>
            </a:r>
            <a:r>
              <a:rPr lang="en-GB" sz="1600" dirty="0">
                <a:solidFill>
                  <a:srgbClr val="FF0000"/>
                </a:solidFill>
                <a:latin typeface="Arial"/>
                <a:cs typeface="Arial"/>
              </a:rPr>
              <a:t>she was primarily a self-oriented </a:t>
            </a:r>
            <a:r>
              <a:rPr lang="en-GB" sz="1600" dirty="0">
                <a:latin typeface="Arial"/>
                <a:cs typeface="Arial"/>
              </a:rPr>
              <a:t>type because she considered the project to be a way of getting noticed by senior management and possibly promoted. She therefore looked for </a:t>
            </a:r>
            <a:r>
              <a:rPr lang="en-GB" sz="1600" dirty="0">
                <a:solidFill>
                  <a:srgbClr val="FF0000"/>
                </a:solidFill>
                <a:latin typeface="Arial"/>
                <a:cs typeface="Arial"/>
              </a:rPr>
              <a:t>one or perhaps two interaction-oriented personalities, with task-oriented individuals to complete the team</a:t>
            </a:r>
            <a:r>
              <a:rPr lang="en-GB" sz="1600" dirty="0">
                <a:latin typeface="Arial"/>
                <a:cs typeface="Arial"/>
              </a:rPr>
              <a:t>. The final assessment that she arrived at was:</a:t>
            </a:r>
          </a:p>
          <a:p>
            <a:endParaRPr lang="en-GB" sz="1600" dirty="0">
              <a:latin typeface="Arial"/>
              <a:cs typeface="Arial"/>
            </a:endParaRPr>
          </a:p>
          <a:p>
            <a:r>
              <a:rPr lang="en-GB" sz="1600" dirty="0">
                <a:latin typeface="Arial"/>
                <a:cs typeface="Arial"/>
              </a:rPr>
              <a:t>	Alice—self-oriented</a:t>
            </a:r>
          </a:p>
          <a:p>
            <a:r>
              <a:rPr lang="en-GB" sz="1600" dirty="0">
                <a:latin typeface="Arial"/>
                <a:cs typeface="Arial"/>
              </a:rPr>
              <a:t>	Brian—task-oriented</a:t>
            </a:r>
          </a:p>
          <a:p>
            <a:r>
              <a:rPr lang="en-GB" sz="1600" dirty="0">
                <a:latin typeface="Arial"/>
                <a:cs typeface="Arial"/>
              </a:rPr>
              <a:t>	Bob—task-oriented</a:t>
            </a:r>
          </a:p>
          <a:p>
            <a:r>
              <a:rPr lang="en-GB" sz="1600" dirty="0">
                <a:latin typeface="Arial"/>
                <a:cs typeface="Arial"/>
              </a:rPr>
              <a:t>	Carol—interaction-oriented</a:t>
            </a:r>
          </a:p>
          <a:p>
            <a:r>
              <a:rPr lang="en-GB" sz="1600" dirty="0">
                <a:latin typeface="Arial"/>
                <a:cs typeface="Arial"/>
              </a:rPr>
              <a:t>	Dorothy—self-oriented</a:t>
            </a:r>
          </a:p>
          <a:p>
            <a:r>
              <a:rPr lang="en-GB" sz="1600" dirty="0">
                <a:latin typeface="Arial"/>
                <a:cs typeface="Arial"/>
              </a:rPr>
              <a:t>	Ed—interaction-oriented</a:t>
            </a:r>
          </a:p>
          <a:p>
            <a:r>
              <a:rPr lang="en-GB" sz="1600" dirty="0">
                <a:latin typeface="Arial"/>
                <a:cs typeface="Arial"/>
              </a:rPr>
              <a:t>	Fred—task-oriented</a:t>
            </a:r>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41</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Group organization</a:t>
            </a:r>
          </a:p>
        </p:txBody>
      </p:sp>
      <p:sp>
        <p:nvSpPr>
          <p:cNvPr id="3" name="Content Placeholder 2"/>
          <p:cNvSpPr>
            <a:spLocks noGrp="1"/>
          </p:cNvSpPr>
          <p:nvPr>
            <p:ph idx="1"/>
          </p:nvPr>
        </p:nvSpPr>
        <p:spPr/>
        <p:txBody>
          <a:bodyPr/>
          <a:lstStyle/>
          <a:p>
            <a:r>
              <a:rPr lang="en-GB" dirty="0"/>
              <a:t>The way that a group is organized affects </a:t>
            </a:r>
            <a:r>
              <a:rPr lang="en-GB" dirty="0">
                <a:solidFill>
                  <a:srgbClr val="FF0000"/>
                </a:solidFill>
              </a:rPr>
              <a:t>the decisions </a:t>
            </a:r>
            <a:r>
              <a:rPr lang="en-GB" dirty="0"/>
              <a:t>that are made by that group, </a:t>
            </a:r>
            <a:r>
              <a:rPr lang="en-GB" dirty="0">
                <a:solidFill>
                  <a:srgbClr val="FF0000"/>
                </a:solidFill>
              </a:rPr>
              <a:t>the ways that information is exchanged </a:t>
            </a:r>
            <a:r>
              <a:rPr lang="en-GB" dirty="0"/>
              <a:t>and the interactions between the development group and external project stakeholders. </a:t>
            </a:r>
          </a:p>
          <a:p>
            <a:pPr lvl="1"/>
            <a:r>
              <a:rPr lang="en-GB" dirty="0"/>
              <a:t>Key questions include:</a:t>
            </a:r>
          </a:p>
          <a:p>
            <a:pPr marL="1257300" lvl="2" indent="-342900">
              <a:buFont typeface="+mj-lt"/>
              <a:buAutoNum type="arabicPeriod"/>
            </a:pPr>
            <a:r>
              <a:rPr lang="en-GB" dirty="0"/>
              <a:t>Should the </a:t>
            </a:r>
            <a:r>
              <a:rPr lang="en-GB" dirty="0">
                <a:solidFill>
                  <a:srgbClr val="FF0000"/>
                </a:solidFill>
              </a:rPr>
              <a:t>project manager be the technical leader </a:t>
            </a:r>
            <a:r>
              <a:rPr lang="en-GB" dirty="0"/>
              <a:t>of the group? </a:t>
            </a:r>
          </a:p>
          <a:p>
            <a:pPr marL="1257300" lvl="2" indent="-342900">
              <a:buFont typeface="+mj-lt"/>
              <a:buAutoNum type="arabicPeriod"/>
            </a:pPr>
            <a:r>
              <a:rPr lang="en-GB" dirty="0">
                <a:solidFill>
                  <a:srgbClr val="FF0000"/>
                </a:solidFill>
              </a:rPr>
              <a:t>Who</a:t>
            </a:r>
            <a:r>
              <a:rPr lang="en-GB" dirty="0"/>
              <a:t> will be involved in </a:t>
            </a:r>
            <a:r>
              <a:rPr lang="en-GB" dirty="0">
                <a:solidFill>
                  <a:srgbClr val="FF0000"/>
                </a:solidFill>
              </a:rPr>
              <a:t>making critical technical decisions</a:t>
            </a:r>
            <a:r>
              <a:rPr lang="en-GB" dirty="0"/>
              <a:t>, and how will these be made? </a:t>
            </a:r>
          </a:p>
          <a:p>
            <a:pPr marL="1257300" lvl="2" indent="-342900">
              <a:buFont typeface="+mj-lt"/>
              <a:buAutoNum type="arabicPeriod"/>
            </a:pPr>
            <a:r>
              <a:rPr lang="en-GB" dirty="0"/>
              <a:t>How will </a:t>
            </a:r>
            <a:r>
              <a:rPr lang="en-GB" dirty="0">
                <a:solidFill>
                  <a:srgbClr val="FF0000"/>
                </a:solidFill>
              </a:rPr>
              <a:t>interactions with </a:t>
            </a:r>
            <a:r>
              <a:rPr lang="en-GB" dirty="0">
                <a:solidFill>
                  <a:srgbClr val="7030A0"/>
                </a:solidFill>
              </a:rPr>
              <a:t>external stakeholders </a:t>
            </a:r>
            <a:r>
              <a:rPr lang="en-GB" dirty="0"/>
              <a:t>and </a:t>
            </a:r>
            <a:r>
              <a:rPr lang="en-GB" dirty="0">
                <a:solidFill>
                  <a:srgbClr val="7030A0"/>
                </a:solidFill>
              </a:rPr>
              <a:t>senior company management </a:t>
            </a:r>
            <a:r>
              <a:rPr lang="en-GB" dirty="0"/>
              <a:t>be handled? </a:t>
            </a:r>
            <a:r>
              <a:rPr lang="zh-CN" altLang="en-US" dirty="0" smtClean="0"/>
              <a:t>（如何与利益</a:t>
            </a:r>
            <a:r>
              <a:rPr lang="zh-CN" altLang="en-US" dirty="0"/>
              <a:t>相关者和公司</a:t>
            </a:r>
            <a:r>
              <a:rPr lang="zh-CN" altLang="en-US" dirty="0" smtClean="0"/>
              <a:t>高层进行交流？）</a:t>
            </a:r>
            <a:endParaRPr lang="en-GB" dirty="0"/>
          </a:p>
          <a:p>
            <a:pPr marL="1257300" lvl="2" indent="-342900">
              <a:buFont typeface="+mj-lt"/>
              <a:buAutoNum type="arabicPeriod"/>
            </a:pPr>
            <a:r>
              <a:rPr lang="en-GB" dirty="0"/>
              <a:t>How can groups </a:t>
            </a:r>
            <a:r>
              <a:rPr lang="en-GB" dirty="0">
                <a:solidFill>
                  <a:srgbClr val="7030A0"/>
                </a:solidFill>
              </a:rPr>
              <a:t>integrate people </a:t>
            </a:r>
            <a:r>
              <a:rPr lang="en-GB" dirty="0"/>
              <a:t>who are </a:t>
            </a:r>
            <a:r>
              <a:rPr lang="en-GB" dirty="0">
                <a:solidFill>
                  <a:srgbClr val="7030A0"/>
                </a:solidFill>
              </a:rPr>
              <a:t>not co-located</a:t>
            </a:r>
            <a:r>
              <a:rPr lang="en-GB" dirty="0"/>
              <a:t>? </a:t>
            </a:r>
          </a:p>
          <a:p>
            <a:pPr marL="1257300" lvl="2" indent="-342900">
              <a:buFont typeface="+mj-lt"/>
              <a:buAutoNum type="arabicPeriod"/>
            </a:pPr>
            <a:r>
              <a:rPr lang="en-GB" dirty="0"/>
              <a:t>How can knowledge be shared across the group? </a:t>
            </a:r>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organization</a:t>
            </a:r>
          </a:p>
        </p:txBody>
      </p:sp>
      <p:sp>
        <p:nvSpPr>
          <p:cNvPr id="62467" name="Rectangle 3"/>
          <p:cNvSpPr>
            <a:spLocks noGrp="1" noChangeArrowheads="1"/>
          </p:cNvSpPr>
          <p:nvPr>
            <p:ph type="body" idx="1"/>
          </p:nvPr>
        </p:nvSpPr>
        <p:spPr>
          <a:noFill/>
          <a:ln/>
        </p:spPr>
        <p:txBody>
          <a:bodyPr lIns="90840" tIns="44623" rIns="90840" bIns="44623"/>
          <a:lstStyle/>
          <a:p>
            <a:r>
              <a:rPr lang="en-GB" dirty="0">
                <a:solidFill>
                  <a:srgbClr val="FF0000"/>
                </a:solidFill>
              </a:rPr>
              <a:t>Small software engineering groups </a:t>
            </a:r>
            <a:r>
              <a:rPr lang="en-GB" dirty="0"/>
              <a:t>are usually organised informally </a:t>
            </a:r>
            <a:r>
              <a:rPr lang="en-GB" dirty="0">
                <a:solidFill>
                  <a:srgbClr val="7030A0"/>
                </a:solidFill>
              </a:rPr>
              <a:t>without a rigid structure</a:t>
            </a:r>
            <a:r>
              <a:rPr lang="en-GB" dirty="0"/>
              <a:t>.</a:t>
            </a:r>
          </a:p>
          <a:p>
            <a:r>
              <a:rPr lang="en-GB" dirty="0">
                <a:solidFill>
                  <a:srgbClr val="FF0000"/>
                </a:solidFill>
              </a:rPr>
              <a:t>For large projects</a:t>
            </a:r>
            <a:r>
              <a:rPr lang="en-GB" dirty="0"/>
              <a:t>, there may be a </a:t>
            </a:r>
            <a:r>
              <a:rPr lang="en-GB" dirty="0">
                <a:solidFill>
                  <a:srgbClr val="FF0000"/>
                </a:solidFill>
              </a:rPr>
              <a:t>hierarchical structure </a:t>
            </a:r>
            <a:r>
              <a:rPr lang="en-GB" dirty="0"/>
              <a:t>where different groups are responsible for different sub-projects.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43</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solidFill>
                  <a:srgbClr val="FF0000"/>
                </a:solidFill>
              </a:rPr>
              <a:t>Informal groups</a:t>
            </a:r>
          </a:p>
        </p:txBody>
      </p:sp>
      <p:sp>
        <p:nvSpPr>
          <p:cNvPr id="81923" name="Rectangle 3"/>
          <p:cNvSpPr>
            <a:spLocks noGrp="1" noChangeArrowheads="1"/>
          </p:cNvSpPr>
          <p:nvPr>
            <p:ph type="body" idx="1"/>
          </p:nvPr>
        </p:nvSpPr>
        <p:spPr/>
        <p:txBody>
          <a:bodyPr/>
          <a:lstStyle/>
          <a:p>
            <a:r>
              <a:rPr lang="en-GB" sz="2400" dirty="0"/>
              <a:t>The </a:t>
            </a:r>
            <a:r>
              <a:rPr lang="en-GB" sz="2400" dirty="0">
                <a:solidFill>
                  <a:srgbClr val="FF0000"/>
                </a:solidFill>
              </a:rPr>
              <a:t>group acts as a whole </a:t>
            </a:r>
            <a:r>
              <a:rPr lang="en-GB" sz="2400" dirty="0"/>
              <a:t>and comes to a consensus on decisions.</a:t>
            </a:r>
          </a:p>
          <a:p>
            <a:r>
              <a:rPr lang="en-GB" sz="2400" dirty="0"/>
              <a:t>The </a:t>
            </a:r>
            <a:r>
              <a:rPr lang="en-GB" sz="2400" dirty="0">
                <a:solidFill>
                  <a:srgbClr val="FF0000"/>
                </a:solidFill>
              </a:rPr>
              <a:t>group leader serves as the external interface </a:t>
            </a:r>
            <a:r>
              <a:rPr lang="en-GB" sz="2400" dirty="0"/>
              <a:t>of the group but </a:t>
            </a:r>
            <a:r>
              <a:rPr lang="en-GB" sz="2400" dirty="0">
                <a:solidFill>
                  <a:srgbClr val="FF0000"/>
                </a:solidFill>
              </a:rPr>
              <a:t>does not allocate specific work items</a:t>
            </a:r>
            <a:r>
              <a:rPr lang="en-GB" sz="2400" dirty="0"/>
              <a:t>.</a:t>
            </a:r>
          </a:p>
          <a:p>
            <a:r>
              <a:rPr lang="en-GB" sz="2400" dirty="0"/>
              <a:t>Rather, </a:t>
            </a:r>
            <a:r>
              <a:rPr lang="en-GB" sz="2400" dirty="0">
                <a:solidFill>
                  <a:srgbClr val="FF0000"/>
                </a:solidFill>
              </a:rPr>
              <a:t>work is discussed by the group </a:t>
            </a:r>
            <a:r>
              <a:rPr lang="en-GB" sz="2400" dirty="0"/>
              <a:t>as a whole and tasks are allocated according to ability and experience.</a:t>
            </a:r>
          </a:p>
          <a:p>
            <a:r>
              <a:rPr lang="en-GB" sz="2400" dirty="0"/>
              <a:t>This </a:t>
            </a:r>
            <a:r>
              <a:rPr lang="en-GB" sz="2400" dirty="0">
                <a:solidFill>
                  <a:srgbClr val="FF0000"/>
                </a:solidFill>
              </a:rPr>
              <a:t>approach is successful </a:t>
            </a:r>
            <a:r>
              <a:rPr lang="en-GB" sz="2400" dirty="0"/>
              <a:t>for groups where </a:t>
            </a:r>
            <a:r>
              <a:rPr lang="en-GB" sz="2400" dirty="0">
                <a:solidFill>
                  <a:srgbClr val="FF0000"/>
                </a:solidFill>
              </a:rPr>
              <a:t>all members are experienced and competent.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44</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Group communications</a:t>
            </a:r>
          </a:p>
        </p:txBody>
      </p:sp>
      <p:sp>
        <p:nvSpPr>
          <p:cNvPr id="80899" name="Rectangle 3"/>
          <p:cNvSpPr>
            <a:spLocks noGrp="1" noChangeArrowheads="1"/>
          </p:cNvSpPr>
          <p:nvPr>
            <p:ph type="body" idx="1"/>
          </p:nvPr>
        </p:nvSpPr>
        <p:spPr/>
        <p:txBody>
          <a:bodyPr/>
          <a:lstStyle/>
          <a:p>
            <a:r>
              <a:rPr lang="en-GB" dirty="0">
                <a:solidFill>
                  <a:srgbClr val="FF0000"/>
                </a:solidFill>
              </a:rPr>
              <a:t>Good communications are essential </a:t>
            </a:r>
            <a:r>
              <a:rPr lang="en-GB" dirty="0"/>
              <a:t>for effective group working.</a:t>
            </a:r>
          </a:p>
          <a:p>
            <a:r>
              <a:rPr lang="en-GB" dirty="0"/>
              <a:t>Information must be exchanged on the status of work, design decisions and changes to previous decisions.</a:t>
            </a:r>
          </a:p>
          <a:p>
            <a:r>
              <a:rPr lang="en-GB" dirty="0"/>
              <a:t>Good communications also strengthens group cohesion as it promotes understanding.</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45</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lIns="90840" tIns="44623" rIns="90840" bIns="44623"/>
          <a:lstStyle/>
          <a:p>
            <a:pPr>
              <a:lnSpc>
                <a:spcPct val="90000"/>
              </a:lnSpc>
            </a:pPr>
            <a:r>
              <a:rPr lang="en-GB" sz="2400" dirty="0">
                <a:solidFill>
                  <a:srgbClr val="FF0000"/>
                </a:solidFill>
              </a:rPr>
              <a:t>Group size</a:t>
            </a:r>
          </a:p>
          <a:p>
            <a:pPr lvl="1">
              <a:lnSpc>
                <a:spcPct val="90000"/>
              </a:lnSpc>
            </a:pPr>
            <a:r>
              <a:rPr lang="en-GB" sz="2000" dirty="0"/>
              <a:t>The larger the group, the harder it is for people to communicate with other group members.</a:t>
            </a:r>
          </a:p>
          <a:p>
            <a:pPr>
              <a:lnSpc>
                <a:spcPct val="90000"/>
              </a:lnSpc>
            </a:pPr>
            <a:r>
              <a:rPr lang="en-GB" sz="2400" dirty="0">
                <a:solidFill>
                  <a:srgbClr val="FF0000"/>
                </a:solidFill>
              </a:rPr>
              <a:t>Group structure</a:t>
            </a:r>
          </a:p>
          <a:p>
            <a:pPr lvl="1">
              <a:lnSpc>
                <a:spcPct val="90000"/>
              </a:lnSpc>
            </a:pPr>
            <a:r>
              <a:rPr lang="en-GB" sz="2000" dirty="0"/>
              <a:t>Communication is better in informally structured groups than in hierarchically structured groups.</a:t>
            </a:r>
          </a:p>
          <a:p>
            <a:pPr>
              <a:lnSpc>
                <a:spcPct val="90000"/>
              </a:lnSpc>
            </a:pPr>
            <a:r>
              <a:rPr lang="en-GB" sz="2400" dirty="0"/>
              <a:t>Group composition</a:t>
            </a:r>
          </a:p>
          <a:p>
            <a:pPr lvl="1">
              <a:lnSpc>
                <a:spcPct val="90000"/>
              </a:lnSpc>
            </a:pPr>
            <a:r>
              <a:rPr lang="en-GB" sz="2000" dirty="0"/>
              <a:t>Communication is better when there are different personality types in a group and when groups are </a:t>
            </a:r>
            <a:r>
              <a:rPr lang="en-GB" sz="2000" dirty="0">
                <a:solidFill>
                  <a:srgbClr val="FF0000"/>
                </a:solidFill>
              </a:rPr>
              <a:t>mixed rather than single sex.</a:t>
            </a:r>
          </a:p>
          <a:p>
            <a:pPr>
              <a:lnSpc>
                <a:spcPct val="90000"/>
              </a:lnSpc>
            </a:pPr>
            <a:r>
              <a:rPr lang="en-GB" sz="2400" dirty="0"/>
              <a:t>The physical work environment</a:t>
            </a:r>
          </a:p>
          <a:p>
            <a:pPr lvl="1">
              <a:lnSpc>
                <a:spcPct val="90000"/>
              </a:lnSpc>
            </a:pPr>
            <a:r>
              <a:rPr lang="en-GB" sz="2000" dirty="0"/>
              <a:t>Good workplace organisation can help encourage communications.</a:t>
            </a:r>
          </a:p>
        </p:txBody>
      </p:sp>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a:t>Group communications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46</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advTm="2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People are motivated by interaction with other people, the recognition of management and their peers, and by being given opportunities for personal development. </a:t>
            </a:r>
          </a:p>
          <a:p>
            <a:r>
              <a:rPr lang="en-GB" sz="2000" dirty="0"/>
              <a:t>Software development groups should be fairly small and cohesive. The key factors that influence the effectiveness of a group are the people in that group, the way that it is organized and the communication between group members.</a:t>
            </a:r>
          </a:p>
          <a:p>
            <a:r>
              <a:rPr lang="en-GB" sz="2000" dirty="0"/>
              <a:t>Communications within a group are influenced by factors such as the status of group members, the size of the group, the gender composition of the group, personalities and available communication channels.</a:t>
            </a:r>
          </a:p>
          <a:p>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219075" y="1508125"/>
            <a:ext cx="7772400" cy="1143000"/>
          </a:xfrm>
        </p:spPr>
        <p:txBody>
          <a:bodyPr/>
          <a:lstStyle/>
          <a:p>
            <a:r>
              <a:rPr lang="en-US" altLang="zh-CN" dirty="0" smtClean="0">
                <a:solidFill>
                  <a:srgbClr val="FF0000"/>
                </a:solidFill>
              </a:rPr>
              <a:t>The end of the Course</a:t>
            </a:r>
            <a:r>
              <a:rPr lang="en-US" altLang="zh-CN" dirty="0" smtClean="0">
                <a:solidFill>
                  <a:srgbClr val="7030A0"/>
                </a:solidFill>
              </a:rPr>
              <a:t/>
            </a:r>
            <a:br>
              <a:rPr lang="en-US" altLang="zh-CN" dirty="0" smtClean="0">
                <a:solidFill>
                  <a:srgbClr val="7030A0"/>
                </a:solidFill>
              </a:rPr>
            </a:br>
            <a:r>
              <a:rPr lang="en-US" altLang="zh-CN" sz="2800" dirty="0" smtClean="0">
                <a:solidFill>
                  <a:srgbClr val="7030A0"/>
                </a:solidFill>
              </a:rPr>
              <a:t>My contact:</a:t>
            </a:r>
            <a:endParaRPr lang="zh-CN" altLang="en-US" sz="2800" dirty="0" smtClean="0">
              <a:solidFill>
                <a:srgbClr val="7030A0"/>
              </a:solidFill>
            </a:endParaRPr>
          </a:p>
        </p:txBody>
      </p:sp>
      <p:sp>
        <p:nvSpPr>
          <p:cNvPr id="19459" name="TextBox 2"/>
          <p:cNvSpPr txBox="1">
            <a:spLocks noChangeArrowheads="1"/>
          </p:cNvSpPr>
          <p:nvPr/>
        </p:nvSpPr>
        <p:spPr bwMode="auto">
          <a:xfrm>
            <a:off x="219075" y="2651125"/>
            <a:ext cx="46418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b="1">
                <a:solidFill>
                  <a:srgbClr val="FF0000"/>
                </a:solidFill>
              </a:rPr>
              <a:t>Email: </a:t>
            </a:r>
            <a:r>
              <a:rPr lang="en-US" altLang="zh-CN" sz="2800">
                <a:solidFill>
                  <a:srgbClr val="7030A0"/>
                </a:solidFill>
              </a:rPr>
              <a:t>zhangwei@swc.neu.edu.cn</a:t>
            </a:r>
          </a:p>
          <a:p>
            <a:pPr eaLnBrk="1" hangingPunct="1"/>
            <a:r>
              <a:rPr lang="en-US" altLang="zh-CN" sz="2800" b="1">
                <a:solidFill>
                  <a:srgbClr val="FF0000"/>
                </a:solidFill>
              </a:rPr>
              <a:t>Website: </a:t>
            </a:r>
            <a:r>
              <a:rPr lang="en-US" altLang="zh-CN" sz="2800">
                <a:solidFill>
                  <a:srgbClr val="7030A0"/>
                </a:solidFill>
              </a:rPr>
              <a:t>http://faculty.neu.edu.cn/swc/zhangwei</a:t>
            </a:r>
          </a:p>
          <a:p>
            <a:pPr eaLnBrk="1" hangingPunct="1"/>
            <a:r>
              <a:rPr lang="zh-CN" altLang="en-US" sz="2800" b="1">
                <a:solidFill>
                  <a:srgbClr val="FF0000"/>
                </a:solidFill>
              </a:rPr>
              <a:t>微信：</a:t>
            </a:r>
            <a:r>
              <a:rPr lang="en-US" altLang="zh-CN" sz="2800">
                <a:solidFill>
                  <a:srgbClr val="7030A0"/>
                </a:solidFill>
              </a:rPr>
              <a:t>neuswczhangwei</a:t>
            </a:r>
            <a:endParaRPr lang="zh-CN" altLang="en-US" sz="2800">
              <a:solidFill>
                <a:srgbClr val="7030A0"/>
              </a:solidFill>
            </a:endParaRPr>
          </a:p>
        </p:txBody>
      </p:sp>
      <p:pic>
        <p:nvPicPr>
          <p:cNvPr id="19460" name="Picture 2" descr="C:\Users\cc\Desktop\mmqrcode14680381988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925" y="1989138"/>
            <a:ext cx="409575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177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lIns="90840" tIns="44623" rIns="90840" bIns="44623"/>
          <a:lstStyle/>
          <a:p>
            <a:r>
              <a:rPr lang="en-GB" dirty="0"/>
              <a:t>The product </a:t>
            </a:r>
            <a:r>
              <a:rPr lang="en-GB" dirty="0">
                <a:solidFill>
                  <a:srgbClr val="7030A0"/>
                </a:solidFill>
              </a:rPr>
              <a:t>is intangible</a:t>
            </a:r>
            <a:r>
              <a:rPr lang="zh-CN" altLang="en-US" dirty="0"/>
              <a:t>（无形的）</a:t>
            </a:r>
            <a:r>
              <a:rPr lang="en-GB" dirty="0"/>
              <a:t>.</a:t>
            </a:r>
          </a:p>
          <a:p>
            <a:pPr lvl="1"/>
            <a:r>
              <a:rPr lang="en-GB" dirty="0"/>
              <a:t>Software cannot be seen or touched. Software project managers </a:t>
            </a:r>
            <a:r>
              <a:rPr lang="en-GB" dirty="0">
                <a:solidFill>
                  <a:srgbClr val="FF0000"/>
                </a:solidFill>
              </a:rPr>
              <a:t>cannot see progress by simply looking </a:t>
            </a:r>
            <a:r>
              <a:rPr lang="en-GB" dirty="0"/>
              <a:t>at the artefact that is being constructed. </a:t>
            </a:r>
          </a:p>
          <a:p>
            <a:r>
              <a:rPr lang="en-GB" dirty="0"/>
              <a:t>Many software projects are </a:t>
            </a:r>
            <a:r>
              <a:rPr lang="en-GB" dirty="0">
                <a:solidFill>
                  <a:srgbClr val="7030A0"/>
                </a:solidFill>
              </a:rPr>
              <a:t>'one-off' projects</a:t>
            </a:r>
            <a:r>
              <a:rPr lang="en-GB" dirty="0"/>
              <a:t>.</a:t>
            </a:r>
          </a:p>
          <a:p>
            <a:pPr lvl="1"/>
            <a:r>
              <a:rPr lang="en-GB" dirty="0"/>
              <a:t>Large software projects are usually </a:t>
            </a:r>
            <a:r>
              <a:rPr lang="en-GB" dirty="0">
                <a:solidFill>
                  <a:srgbClr val="FF0000"/>
                </a:solidFill>
              </a:rPr>
              <a:t>different in some ways from previous projects</a:t>
            </a:r>
            <a:r>
              <a:rPr lang="en-GB" dirty="0"/>
              <a:t>. </a:t>
            </a:r>
            <a:r>
              <a:rPr lang="en-GB" dirty="0">
                <a:solidFill>
                  <a:srgbClr val="0070C0"/>
                </a:solidFill>
              </a:rPr>
              <a:t>Even managers who have lots of previous experience may find it difficult to anticipate problems</a:t>
            </a:r>
            <a:r>
              <a:rPr lang="en-GB" dirty="0"/>
              <a:t>. </a:t>
            </a:r>
          </a:p>
          <a:p>
            <a:r>
              <a:rPr lang="en-GB" dirty="0"/>
              <a:t>Software </a:t>
            </a:r>
            <a:r>
              <a:rPr lang="en-GB" dirty="0">
                <a:solidFill>
                  <a:srgbClr val="FF0000"/>
                </a:solidFill>
              </a:rPr>
              <a:t>processes are variable </a:t>
            </a:r>
            <a:r>
              <a:rPr lang="en-GB" dirty="0"/>
              <a:t>and </a:t>
            </a:r>
            <a:r>
              <a:rPr lang="en-GB" dirty="0">
                <a:solidFill>
                  <a:srgbClr val="FF0000"/>
                </a:solidFill>
              </a:rPr>
              <a:t>organization specific.</a:t>
            </a:r>
          </a:p>
          <a:p>
            <a:pPr lvl="1"/>
            <a:r>
              <a:rPr lang="en-GB" dirty="0">
                <a:solidFill>
                  <a:srgbClr val="0070C0"/>
                </a:solidFill>
              </a:rPr>
              <a:t>We still cannot reliably predict when a particular software process is likely to lead to development problems. </a:t>
            </a:r>
          </a:p>
        </p:txBody>
      </p:sp>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dirty="0"/>
              <a:t>Software management </a:t>
            </a:r>
            <a:r>
              <a:rPr lang="en-GB" dirty="0">
                <a:solidFill>
                  <a:srgbClr val="FF0000"/>
                </a:solidFill>
              </a:rPr>
              <a:t>distinctions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
        <p:nvSpPr>
          <p:cNvPr id="5" name="Footer Placeholder 4"/>
          <p:cNvSpPr>
            <a:spLocks noGrp="1"/>
          </p:cNvSpPr>
          <p:nvPr>
            <p:ph type="ftr" sz="quarter" idx="11"/>
          </p:nvPr>
        </p:nvSpPr>
        <p:spPr/>
        <p:txBody>
          <a:bodyPr/>
          <a:lstStyle/>
          <a:p>
            <a:r>
              <a:rPr lang="en-US" dirty="0"/>
              <a:t>Chapter 22 Project management</a:t>
            </a:r>
          </a:p>
        </p:txBody>
      </p:sp>
    </p:spTree>
  </p:cSld>
  <p:clrMapOvr>
    <a:masterClrMapping/>
  </p:clrMapOvr>
  <p:transition advTm="2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p:spPr>
        <p:txBody>
          <a:bodyPr lIns="90840" tIns="44623" rIns="90840" bIns="44623"/>
          <a:lstStyle/>
          <a:p>
            <a:r>
              <a:rPr lang="en-GB" i="1" dirty="0"/>
              <a:t>Project planning </a:t>
            </a:r>
            <a:r>
              <a:rPr lang="zh-CN" altLang="en-GB" i="1" dirty="0"/>
              <a:t>项目</a:t>
            </a:r>
            <a:r>
              <a:rPr lang="zh-CN" altLang="en-US" i="1" dirty="0"/>
              <a:t>规划</a:t>
            </a:r>
            <a:endParaRPr lang="en-GB" i="1" dirty="0"/>
          </a:p>
          <a:p>
            <a:pPr lvl="1"/>
            <a:r>
              <a:rPr lang="en-GB" dirty="0">
                <a:solidFill>
                  <a:srgbClr val="FF0000"/>
                </a:solidFill>
              </a:rPr>
              <a:t>Project managers </a:t>
            </a:r>
            <a:r>
              <a:rPr lang="en-GB" dirty="0"/>
              <a:t>are responsible for planning. </a:t>
            </a:r>
            <a:r>
              <a:rPr lang="en-GB" dirty="0">
                <a:solidFill>
                  <a:schemeClr val="accent6">
                    <a:lumMod val="50000"/>
                  </a:schemeClr>
                </a:solidFill>
              </a:rPr>
              <a:t>estimating and scheduling project development</a:t>
            </a:r>
            <a:r>
              <a:rPr lang="en-GB" dirty="0"/>
              <a:t> and assigning </a:t>
            </a:r>
            <a:r>
              <a:rPr lang="en-GB" dirty="0">
                <a:solidFill>
                  <a:schemeClr val="accent6">
                    <a:lumMod val="50000"/>
                  </a:schemeClr>
                </a:solidFill>
              </a:rPr>
              <a:t>people to tasks</a:t>
            </a:r>
            <a:r>
              <a:rPr lang="en-GB" dirty="0"/>
              <a:t>.</a:t>
            </a:r>
          </a:p>
          <a:p>
            <a:r>
              <a:rPr lang="en-GB" i="1" dirty="0"/>
              <a:t>Reporting</a:t>
            </a:r>
            <a:r>
              <a:rPr lang="en-GB" dirty="0"/>
              <a:t> </a:t>
            </a:r>
            <a:r>
              <a:rPr lang="zh-CN" altLang="en-GB" dirty="0"/>
              <a:t>工作报告</a:t>
            </a:r>
            <a:endParaRPr lang="en-GB" dirty="0"/>
          </a:p>
          <a:p>
            <a:pPr lvl="1"/>
            <a:r>
              <a:rPr lang="en-GB" dirty="0"/>
              <a:t>Project managers are usually responsible for reporting on the progress of a project to </a:t>
            </a:r>
            <a:r>
              <a:rPr lang="en-GB" dirty="0">
                <a:solidFill>
                  <a:srgbClr val="FF0000"/>
                </a:solidFill>
              </a:rPr>
              <a:t>customer</a:t>
            </a:r>
            <a:r>
              <a:rPr lang="en-GB" dirty="0"/>
              <a:t>s and to the </a:t>
            </a:r>
            <a:r>
              <a:rPr lang="en-GB" dirty="0">
                <a:solidFill>
                  <a:srgbClr val="FF0000"/>
                </a:solidFill>
              </a:rPr>
              <a:t>manager</a:t>
            </a:r>
            <a:r>
              <a:rPr lang="en-GB" dirty="0"/>
              <a:t>s of the company developing the software. </a:t>
            </a:r>
          </a:p>
          <a:p>
            <a:r>
              <a:rPr lang="en-GB" i="1" dirty="0"/>
              <a:t>Risk management</a:t>
            </a:r>
            <a:r>
              <a:rPr lang="zh-CN" altLang="en-GB" i="1" dirty="0"/>
              <a:t>风险管理</a:t>
            </a:r>
            <a:endParaRPr lang="en-GB" i="1" dirty="0"/>
          </a:p>
          <a:p>
            <a:pPr lvl="1"/>
            <a:r>
              <a:rPr lang="en-GB" dirty="0"/>
              <a:t> </a:t>
            </a:r>
            <a:r>
              <a:rPr lang="en-GB" dirty="0">
                <a:solidFill>
                  <a:srgbClr val="FF0000"/>
                </a:solidFill>
              </a:rPr>
              <a:t>Project managers </a:t>
            </a:r>
            <a:r>
              <a:rPr lang="en-GB" dirty="0"/>
              <a:t>assess the risks that may affect a project, </a:t>
            </a:r>
            <a:r>
              <a:rPr lang="en-GB" dirty="0">
                <a:solidFill>
                  <a:srgbClr val="FF0000"/>
                </a:solidFill>
              </a:rPr>
              <a:t>monitor these risks </a:t>
            </a:r>
            <a:r>
              <a:rPr lang="en-GB" dirty="0"/>
              <a:t>and take action </a:t>
            </a:r>
            <a:r>
              <a:rPr lang="en-GB" dirty="0">
                <a:solidFill>
                  <a:srgbClr val="FF0000"/>
                </a:solidFill>
              </a:rPr>
              <a:t>when problems arise</a:t>
            </a:r>
            <a:r>
              <a:rPr lang="en-GB" dirty="0" smtClean="0"/>
              <a:t>.</a:t>
            </a:r>
          </a:p>
          <a:p>
            <a:pPr lvl="1"/>
            <a:r>
              <a:rPr lang="zh-CN" altLang="en-US" dirty="0"/>
              <a:t>评估</a:t>
            </a:r>
            <a:r>
              <a:rPr lang="zh-CN" altLang="en-US" dirty="0" smtClean="0"/>
              <a:t>风险、监管风险、解决问题</a:t>
            </a:r>
            <a:r>
              <a:rPr lang="en-GB" dirty="0" smtClean="0"/>
              <a:t>  </a:t>
            </a:r>
            <a:endParaRPr lang="en-GB" dirty="0"/>
          </a:p>
        </p:txBody>
      </p:sp>
      <p:sp>
        <p:nvSpPr>
          <p:cNvPr id="14339" name="Rectangle 3"/>
          <p:cNvSpPr>
            <a:spLocks noGrp="1" noChangeArrowheads="1"/>
          </p:cNvSpPr>
          <p:nvPr>
            <p:ph type="title"/>
          </p:nvPr>
        </p:nvSpPr>
        <p:spPr>
          <a:noFill/>
          <a:ln/>
        </p:spPr>
        <p:txBody>
          <a:bodyPr lIns="90840" tIns="44623" rIns="90840" bIns="44623"/>
          <a:lstStyle/>
          <a:p>
            <a:r>
              <a:rPr lang="en-GB" dirty="0"/>
              <a:t>Management activities</a:t>
            </a:r>
            <a:r>
              <a:rPr lang="en-GB" dirty="0" smtClean="0"/>
              <a:t>（</a:t>
            </a:r>
            <a:r>
              <a:rPr lang="zh-CN" altLang="en-US" dirty="0">
                <a:solidFill>
                  <a:srgbClr val="FF0000"/>
                </a:solidFill>
              </a:rPr>
              <a:t>项目</a:t>
            </a:r>
            <a:r>
              <a:rPr lang="zh-CN" altLang="en-US" dirty="0" smtClean="0">
                <a:solidFill>
                  <a:srgbClr val="FF0000"/>
                </a:solidFill>
              </a:rPr>
              <a:t>经理</a:t>
            </a:r>
            <a:r>
              <a:rPr lang="zh-CN" altLang="en-US" dirty="0" smtClean="0"/>
              <a:t>的</a:t>
            </a:r>
            <a:r>
              <a:rPr lang="en-US" altLang="zh-CN" dirty="0"/>
              <a:t>5</a:t>
            </a:r>
            <a:r>
              <a:rPr lang="zh-CN" altLang="en-US" dirty="0"/>
              <a:t>项工作</a:t>
            </a:r>
            <a:r>
              <a:rPr lang="en-GB" dirty="0"/>
              <a: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6</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advTm="2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activities</a:t>
            </a:r>
          </a:p>
        </p:txBody>
      </p:sp>
      <p:sp>
        <p:nvSpPr>
          <p:cNvPr id="3" name="Content Placeholder 2"/>
          <p:cNvSpPr>
            <a:spLocks noGrp="1"/>
          </p:cNvSpPr>
          <p:nvPr>
            <p:ph idx="1"/>
          </p:nvPr>
        </p:nvSpPr>
        <p:spPr/>
        <p:txBody>
          <a:bodyPr/>
          <a:lstStyle/>
          <a:p>
            <a:r>
              <a:rPr lang="en-GB" i="1" dirty="0"/>
              <a:t>People management</a:t>
            </a:r>
            <a:r>
              <a:rPr lang="en-GB" dirty="0"/>
              <a:t> </a:t>
            </a:r>
            <a:r>
              <a:rPr lang="zh-CN" altLang="en-GB" dirty="0"/>
              <a:t>人员管理</a:t>
            </a:r>
            <a:endParaRPr lang="en-GB" dirty="0"/>
          </a:p>
          <a:p>
            <a:pPr lvl="1"/>
            <a:r>
              <a:rPr lang="en-GB" dirty="0"/>
              <a:t>Project managers have to </a:t>
            </a:r>
            <a:r>
              <a:rPr lang="en-GB" dirty="0">
                <a:solidFill>
                  <a:srgbClr val="FF0000"/>
                </a:solidFill>
              </a:rPr>
              <a:t>choose people </a:t>
            </a:r>
            <a:r>
              <a:rPr lang="en-GB" dirty="0"/>
              <a:t>for their team and establish ways of working that </a:t>
            </a:r>
            <a:r>
              <a:rPr lang="en-GB" dirty="0">
                <a:solidFill>
                  <a:srgbClr val="FF0000"/>
                </a:solidFill>
              </a:rPr>
              <a:t>leads to effective team performance </a:t>
            </a:r>
            <a:endParaRPr lang="en-GB" dirty="0" smtClean="0">
              <a:solidFill>
                <a:srgbClr val="FF0000"/>
              </a:solidFill>
            </a:endParaRPr>
          </a:p>
          <a:p>
            <a:pPr lvl="1"/>
            <a:r>
              <a:rPr lang="en-GB" dirty="0" smtClean="0">
                <a:solidFill>
                  <a:srgbClr val="FF0000"/>
                </a:solidFill>
              </a:rPr>
              <a:t>Happy working</a:t>
            </a:r>
            <a:endParaRPr lang="en-GB" dirty="0">
              <a:solidFill>
                <a:srgbClr val="FF0000"/>
              </a:solidFill>
            </a:endParaRPr>
          </a:p>
          <a:p>
            <a:r>
              <a:rPr lang="en-GB" dirty="0"/>
              <a:t> </a:t>
            </a:r>
            <a:r>
              <a:rPr lang="en-GB" i="1" dirty="0"/>
              <a:t>Proposal writing</a:t>
            </a:r>
            <a:r>
              <a:rPr lang="en-GB" dirty="0"/>
              <a:t> </a:t>
            </a:r>
            <a:r>
              <a:rPr lang="zh-CN" altLang="en-US" dirty="0"/>
              <a:t>文档撰写</a:t>
            </a:r>
            <a:endParaRPr lang="en-GB" dirty="0"/>
          </a:p>
          <a:p>
            <a:pPr lvl="1"/>
            <a:r>
              <a:rPr lang="en-US" altLang="zh-CN" dirty="0" smtClean="0">
                <a:solidFill>
                  <a:srgbClr val="FF0000"/>
                </a:solidFill>
              </a:rPr>
              <a:t>W</a:t>
            </a:r>
            <a:r>
              <a:rPr lang="en-GB" dirty="0" err="1" smtClean="0">
                <a:solidFill>
                  <a:srgbClr val="FF0000"/>
                </a:solidFill>
              </a:rPr>
              <a:t>riting</a:t>
            </a:r>
            <a:r>
              <a:rPr lang="en-GB" dirty="0" smtClean="0">
                <a:solidFill>
                  <a:srgbClr val="FF0000"/>
                </a:solidFill>
              </a:rPr>
              <a:t> </a:t>
            </a:r>
            <a:r>
              <a:rPr lang="en-GB" dirty="0">
                <a:solidFill>
                  <a:srgbClr val="FF0000"/>
                </a:solidFill>
              </a:rPr>
              <a:t>a proposal </a:t>
            </a:r>
            <a:r>
              <a:rPr lang="en-GB" dirty="0"/>
              <a:t>to win a </a:t>
            </a:r>
            <a:r>
              <a:rPr lang="en-GB" b="1" i="1" dirty="0">
                <a:solidFill>
                  <a:srgbClr val="FF0000"/>
                </a:solidFill>
              </a:rPr>
              <a:t>contract</a:t>
            </a:r>
            <a:r>
              <a:rPr lang="en-GB" dirty="0"/>
              <a:t> to carry out an item of work. </a:t>
            </a:r>
            <a:endParaRPr lang="en-GB" dirty="0" smtClean="0"/>
          </a:p>
          <a:p>
            <a:pPr lvl="1"/>
            <a:r>
              <a:rPr lang="en-GB" dirty="0" smtClean="0"/>
              <a:t>The </a:t>
            </a:r>
            <a:r>
              <a:rPr lang="en-GB" dirty="0"/>
              <a:t>proposal describes the objectives of the project and how it will be carried out. </a:t>
            </a:r>
          </a:p>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altLang="zh-CN" dirty="0" smtClean="0"/>
              <a:t>Project Management</a:t>
            </a:r>
          </a:p>
          <a:p>
            <a:r>
              <a:rPr lang="en-GB" dirty="0" smtClean="0"/>
              <a:t>Risk </a:t>
            </a:r>
            <a:r>
              <a:rPr lang="en-GB" dirty="0"/>
              <a:t>management</a:t>
            </a:r>
          </a:p>
          <a:p>
            <a:r>
              <a:rPr lang="en-GB" dirty="0"/>
              <a:t>Managing </a:t>
            </a:r>
            <a:r>
              <a:rPr lang="en-GB" dirty="0">
                <a:solidFill>
                  <a:srgbClr val="FF0000"/>
                </a:solidFill>
              </a:rPr>
              <a:t>people</a:t>
            </a:r>
          </a:p>
          <a:p>
            <a:r>
              <a:rPr lang="en-GB" dirty="0"/>
              <a:t>Teamwork </a:t>
            </a: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8</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extLst>
      <p:ext uri="{BB962C8B-B14F-4D97-AF65-F5344CB8AC3E}">
        <p14:creationId xmlns:p14="http://schemas.microsoft.com/office/powerpoint/2010/main" val="1203114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type="body" idx="1"/>
          </p:nvPr>
        </p:nvSpPr>
        <p:spPr/>
        <p:txBody>
          <a:bodyPr lIns="91797" tIns="45898" rIns="91797" bIns="45898"/>
          <a:lstStyle/>
          <a:p>
            <a:pPr>
              <a:lnSpc>
                <a:spcPct val="90000"/>
              </a:lnSpc>
            </a:pPr>
            <a:r>
              <a:rPr lang="en-GB" dirty="0">
                <a:solidFill>
                  <a:srgbClr val="FF0000"/>
                </a:solidFill>
              </a:rPr>
              <a:t>Risk management </a:t>
            </a:r>
            <a:r>
              <a:rPr lang="en-GB" dirty="0"/>
              <a:t>is concerned with </a:t>
            </a:r>
            <a:r>
              <a:rPr lang="en-GB" dirty="0">
                <a:solidFill>
                  <a:srgbClr val="FF0000"/>
                </a:solidFill>
              </a:rPr>
              <a:t>identifying risks </a:t>
            </a:r>
            <a:r>
              <a:rPr lang="en-GB" dirty="0">
                <a:solidFill>
                  <a:schemeClr val="tx1">
                    <a:lumMod val="95000"/>
                    <a:lumOff val="5000"/>
                  </a:schemeClr>
                </a:solidFill>
              </a:rPr>
              <a:t>and</a:t>
            </a:r>
            <a:r>
              <a:rPr lang="en-GB" dirty="0">
                <a:solidFill>
                  <a:srgbClr val="FF0000"/>
                </a:solidFill>
              </a:rPr>
              <a:t> drawing up plans</a:t>
            </a:r>
            <a:r>
              <a:rPr lang="en-GB" dirty="0"/>
              <a:t> to </a:t>
            </a:r>
            <a:r>
              <a:rPr lang="en-GB" dirty="0">
                <a:solidFill>
                  <a:srgbClr val="00B050"/>
                </a:solidFill>
              </a:rPr>
              <a:t>minimise their effect on a project</a:t>
            </a:r>
            <a:r>
              <a:rPr lang="en-GB" dirty="0"/>
              <a:t>.</a:t>
            </a:r>
          </a:p>
          <a:p>
            <a:pPr>
              <a:lnSpc>
                <a:spcPct val="90000"/>
              </a:lnSpc>
            </a:pPr>
            <a:r>
              <a:rPr lang="en-GB" dirty="0"/>
              <a:t>A risk is </a:t>
            </a:r>
            <a:r>
              <a:rPr lang="en-GB" dirty="0">
                <a:solidFill>
                  <a:srgbClr val="FF0000"/>
                </a:solidFill>
              </a:rPr>
              <a:t>a probability </a:t>
            </a:r>
            <a:r>
              <a:rPr lang="en-GB" dirty="0"/>
              <a:t>that some </a:t>
            </a:r>
            <a:r>
              <a:rPr lang="en-GB" dirty="0">
                <a:solidFill>
                  <a:srgbClr val="FF0000"/>
                </a:solidFill>
              </a:rPr>
              <a:t>adverse circumstance </a:t>
            </a:r>
            <a:r>
              <a:rPr lang="en-GB" dirty="0"/>
              <a:t>will occur </a:t>
            </a:r>
          </a:p>
          <a:p>
            <a:pPr lvl="1">
              <a:lnSpc>
                <a:spcPct val="90000"/>
              </a:lnSpc>
            </a:pPr>
            <a:r>
              <a:rPr lang="en-GB" u="sng" dirty="0">
                <a:solidFill>
                  <a:srgbClr val="7030A0"/>
                </a:solidFill>
                <a:effectLst>
                  <a:outerShdw blurRad="38100" dist="38100" dir="2700000" algn="tl">
                    <a:srgbClr val="000000">
                      <a:alpha val="43137"/>
                    </a:srgbClr>
                  </a:outerShdw>
                </a:effectLst>
              </a:rPr>
              <a:t>Project risks </a:t>
            </a:r>
            <a:r>
              <a:rPr lang="en-GB" dirty="0">
                <a:solidFill>
                  <a:srgbClr val="FF0000"/>
                </a:solidFill>
              </a:rPr>
              <a:t>affect schedule </a:t>
            </a:r>
            <a:r>
              <a:rPr lang="en-GB" dirty="0"/>
              <a:t>or </a:t>
            </a:r>
            <a:r>
              <a:rPr lang="en-GB" dirty="0">
                <a:solidFill>
                  <a:srgbClr val="FF0000"/>
                </a:solidFill>
              </a:rPr>
              <a:t>resources</a:t>
            </a:r>
            <a:r>
              <a:rPr lang="en-GB" dirty="0" smtClean="0"/>
              <a:t>;</a:t>
            </a:r>
            <a:r>
              <a:rPr lang="zh-CN" altLang="en-US" dirty="0" smtClean="0"/>
              <a:t>影响项目进度和资源</a:t>
            </a:r>
            <a:endParaRPr lang="en-GB" dirty="0"/>
          </a:p>
          <a:p>
            <a:pPr lvl="2">
              <a:lnSpc>
                <a:spcPct val="90000"/>
              </a:lnSpc>
            </a:pPr>
            <a:r>
              <a:rPr lang="en-US" altLang="zh-CN" dirty="0"/>
              <a:t>A good programmer or designer </a:t>
            </a:r>
            <a:endParaRPr lang="en-GB" dirty="0"/>
          </a:p>
          <a:p>
            <a:pPr lvl="1">
              <a:lnSpc>
                <a:spcPct val="90000"/>
              </a:lnSpc>
            </a:pPr>
            <a:r>
              <a:rPr lang="en-GB" u="sng" dirty="0">
                <a:solidFill>
                  <a:srgbClr val="7030A0"/>
                </a:solidFill>
                <a:effectLst>
                  <a:outerShdw blurRad="38100" dist="38100" dir="2700000" algn="tl">
                    <a:srgbClr val="000000">
                      <a:alpha val="43137"/>
                    </a:srgbClr>
                  </a:outerShdw>
                </a:effectLst>
              </a:rPr>
              <a:t>Product risks </a:t>
            </a:r>
            <a:r>
              <a:rPr lang="en-GB" dirty="0"/>
              <a:t>affect the </a:t>
            </a:r>
            <a:r>
              <a:rPr lang="en-GB" dirty="0">
                <a:solidFill>
                  <a:srgbClr val="FF0000"/>
                </a:solidFill>
              </a:rPr>
              <a:t>quality</a:t>
            </a:r>
            <a:r>
              <a:rPr lang="en-GB" dirty="0"/>
              <a:t> or </a:t>
            </a:r>
            <a:r>
              <a:rPr lang="en-GB" dirty="0">
                <a:solidFill>
                  <a:srgbClr val="FF0000"/>
                </a:solidFill>
              </a:rPr>
              <a:t>performance</a:t>
            </a:r>
            <a:r>
              <a:rPr lang="en-GB" dirty="0"/>
              <a:t> of the software being developed;</a:t>
            </a:r>
          </a:p>
          <a:p>
            <a:pPr lvl="2">
              <a:lnSpc>
                <a:spcPct val="90000"/>
              </a:lnSpc>
            </a:pPr>
            <a:r>
              <a:rPr lang="en-US" altLang="zh-CN" dirty="0"/>
              <a:t>Bad Component provided by other organization </a:t>
            </a:r>
            <a:endParaRPr lang="en-GB" dirty="0"/>
          </a:p>
          <a:p>
            <a:pPr lvl="1">
              <a:lnSpc>
                <a:spcPct val="90000"/>
              </a:lnSpc>
            </a:pPr>
            <a:r>
              <a:rPr lang="en-GB" u="sng" dirty="0">
                <a:solidFill>
                  <a:srgbClr val="7030A0"/>
                </a:solidFill>
                <a:effectLst>
                  <a:outerShdw blurRad="38100" dist="38100" dir="2700000" algn="tl">
                    <a:srgbClr val="000000">
                      <a:alpha val="43137"/>
                    </a:srgbClr>
                  </a:outerShdw>
                </a:effectLst>
              </a:rPr>
              <a:t>Business risks </a:t>
            </a:r>
            <a:r>
              <a:rPr lang="en-GB" dirty="0"/>
              <a:t>affect the </a:t>
            </a:r>
            <a:r>
              <a:rPr lang="en-GB" dirty="0" smtClean="0">
                <a:solidFill>
                  <a:srgbClr val="FF0000"/>
                </a:solidFill>
              </a:rPr>
              <a:t>organization</a:t>
            </a:r>
            <a:r>
              <a:rPr lang="en-GB" dirty="0" smtClean="0"/>
              <a:t> </a:t>
            </a:r>
            <a:r>
              <a:rPr lang="en-GB" dirty="0"/>
              <a:t>developing or procuring the software</a:t>
            </a:r>
            <a:r>
              <a:rPr lang="en-GB" dirty="0" smtClean="0"/>
              <a:t>.</a:t>
            </a:r>
            <a:r>
              <a:rPr lang="zh-CN" altLang="en-US" dirty="0" smtClean="0"/>
              <a:t>与竞争对手和行业相关</a:t>
            </a:r>
            <a:endParaRPr lang="en-GB" dirty="0"/>
          </a:p>
          <a:p>
            <a:pPr lvl="2">
              <a:lnSpc>
                <a:spcPct val="90000"/>
              </a:lnSpc>
            </a:pPr>
            <a:r>
              <a:rPr lang="en-US" altLang="zh-CN" dirty="0"/>
              <a:t>Other company </a:t>
            </a:r>
            <a:r>
              <a:rPr lang="en-US" altLang="zh-CN" dirty="0">
                <a:solidFill>
                  <a:srgbClr val="FF0000"/>
                </a:solidFill>
              </a:rPr>
              <a:t>provide novel product</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A41DB566-6001-1B4F-A74B-7213F33DBA30}" type="slidenum">
              <a:rPr lang="en-US" smtClean="0"/>
              <a:pPr/>
              <a:t>9</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1545</TotalTime>
  <Words>3896</Words>
  <Application>Microsoft Office PowerPoint</Application>
  <PresentationFormat>全屏显示(4:3)</PresentationFormat>
  <Paragraphs>544</Paragraphs>
  <Slides>48</Slides>
  <Notes>38</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SE9</vt:lpstr>
      <vt:lpstr>Section 3-1 Project Management</vt:lpstr>
      <vt:lpstr>Topics covered</vt:lpstr>
      <vt:lpstr>Software project management 软件项目管理</vt:lpstr>
      <vt:lpstr>Success criteria</vt:lpstr>
      <vt:lpstr>Software management distinctions</vt:lpstr>
      <vt:lpstr>Management activities（项目经理的5项工作）</vt:lpstr>
      <vt:lpstr>Management activities</vt:lpstr>
      <vt:lpstr>Topics covered</vt:lpstr>
      <vt:lpstr>Risk management</vt:lpstr>
      <vt:lpstr>Examples of common project, product, and business risks </vt:lpstr>
      <vt:lpstr>The risk management process- 4 phases</vt:lpstr>
      <vt:lpstr>Risk identification</vt:lpstr>
      <vt:lpstr>Risk identification-Examples of different risk types</vt:lpstr>
      <vt:lpstr>Risk analysis</vt:lpstr>
      <vt:lpstr>Risk types and examples </vt:lpstr>
      <vt:lpstr>Risk types and examples </vt:lpstr>
      <vt:lpstr>Risk planning</vt:lpstr>
      <vt:lpstr>Strategies to help manage risk </vt:lpstr>
      <vt:lpstr>Strategies to help manage risk </vt:lpstr>
      <vt:lpstr>Risk monitoring</vt:lpstr>
      <vt:lpstr>Risk indicators </vt:lpstr>
      <vt:lpstr>Key points</vt:lpstr>
      <vt:lpstr>Project Management</vt:lpstr>
      <vt:lpstr>Managing people</vt:lpstr>
      <vt:lpstr>People management factors</vt:lpstr>
      <vt:lpstr>Motivating people</vt:lpstr>
      <vt:lpstr>Human needs hierarchy  </vt:lpstr>
      <vt:lpstr>Need satisfaction</vt:lpstr>
      <vt:lpstr>Individual motivation– CASE STUDY </vt:lpstr>
      <vt:lpstr>Individual motivation– CASE STUDY  </vt:lpstr>
      <vt:lpstr>Personality types</vt:lpstr>
      <vt:lpstr>Personality types</vt:lpstr>
      <vt:lpstr>Motivation balance</vt:lpstr>
      <vt:lpstr>Teamwork</vt:lpstr>
      <vt:lpstr>Group cohesiveness</vt:lpstr>
      <vt:lpstr>Team spirit</vt:lpstr>
      <vt:lpstr>The effectiveness of a team 如何建立一个有效的团队</vt:lpstr>
      <vt:lpstr>Selecting group members</vt:lpstr>
      <vt:lpstr>Assembling a team</vt:lpstr>
      <vt:lpstr>Group composition</vt:lpstr>
      <vt:lpstr>Group composition </vt:lpstr>
      <vt:lpstr>Group organization</vt:lpstr>
      <vt:lpstr>Group organization</vt:lpstr>
      <vt:lpstr>Informal groups</vt:lpstr>
      <vt:lpstr>Group communications</vt:lpstr>
      <vt:lpstr>Group communications</vt:lpstr>
      <vt:lpstr>Key points</vt:lpstr>
      <vt:lpstr>The end of the Course My contact:</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wz</cp:lastModifiedBy>
  <cp:revision>164</cp:revision>
  <cp:lastPrinted>2018-07-05T02:23:19Z</cp:lastPrinted>
  <dcterms:created xsi:type="dcterms:W3CDTF">2010-02-12T10:22:34Z</dcterms:created>
  <dcterms:modified xsi:type="dcterms:W3CDTF">2018-07-06T05:14:17Z</dcterms:modified>
</cp:coreProperties>
</file>