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8" r:id="rId3"/>
    <p:sldId id="257" r:id="rId4"/>
    <p:sldId id="259" r:id="rId5"/>
    <p:sldId id="260" r:id="rId6"/>
    <p:sldId id="272" r:id="rId7"/>
    <p:sldId id="261" r:id="rId8"/>
    <p:sldId id="271" r:id="rId9"/>
    <p:sldId id="262" r:id="rId10"/>
    <p:sldId id="263" r:id="rId11"/>
    <p:sldId id="264" r:id="rId12"/>
    <p:sldId id="265" r:id="rId13"/>
    <p:sldId id="266" r:id="rId14"/>
    <p:sldId id="267" r:id="rId15"/>
    <p:sldId id="268" r:id="rId16"/>
    <p:sldId id="269" r:id="rId17"/>
    <p:sldId id="270" r:id="rId18"/>
    <p:sldId id="28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651749D-23E8-9544-A728-61BF023D3DD0}">
          <p14:sldIdLst>
            <p14:sldId id="256"/>
            <p14:sldId id="258"/>
            <p14:sldId id="257"/>
          </p14:sldIdLst>
        </p14:section>
        <p14:section name="What is Black Box Testing" id="{F2121538-1A7F-7E4D-8EAB-EBDD9581B375}">
          <p14:sldIdLst>
            <p14:sldId id="259"/>
            <p14:sldId id="260"/>
            <p14:sldId id="272"/>
            <p14:sldId id="261"/>
            <p14:sldId id="271"/>
            <p14:sldId id="262"/>
          </p14:sldIdLst>
        </p14:section>
        <p14:section name="Equivalence Partitions" id="{BFC279B4-C00E-2B4A-8F1F-8F31339D96D1}">
          <p14:sldIdLst>
            <p14:sldId id="263"/>
            <p14:sldId id="264"/>
            <p14:sldId id="265"/>
            <p14:sldId id="266"/>
            <p14:sldId id="267"/>
            <p14:sldId id="268"/>
          </p14:sldIdLst>
        </p14:section>
        <p14:section name="Summary" id="{C320C1C5-CD66-B848-BD32-AE821D5203BD}">
          <p14:sldIdLst>
            <p14:sldId id="269"/>
            <p14:sldId id="270"/>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C6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22"/>
    <p:restoredTop sz="76612" autoAdjust="0"/>
  </p:normalViewPr>
  <p:slideViewPr>
    <p:cSldViewPr snapToGrid="0" snapToObjects="1">
      <p:cViewPr varScale="1">
        <p:scale>
          <a:sx n="76" d="100"/>
          <a:sy n="76" d="100"/>
        </p:scale>
        <p:origin x="276"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804DE4-4CDE-5043-95F8-297FAED2FA85}" type="datetimeFigureOut">
              <a:rPr lang="en-US" smtClean="0"/>
              <a:t>12/10/2019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4847DF-6612-BE49-9021-2571CA1B61C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4847DF-6612-BE49-9021-2571CA1B61CC}"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6FDC2A-0EC6-0845-A688-293E1C023A1A}" type="slidenum">
              <a:rPr lang="en-US" smtClean="0"/>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黑盒测试</a:t>
            </a:r>
          </a:p>
          <a:p>
            <a:r>
              <a:rPr lang="zh-CN" altLang="en-US"/>
              <a:t>第二章</a:t>
            </a:r>
          </a:p>
          <a:p>
            <a:r>
              <a:rPr lang="zh-CN" altLang="en-US"/>
              <a:t>介绍</a:t>
            </a:r>
          </a:p>
          <a:p>
            <a:r>
              <a:rPr lang="zh-CN" altLang="en-US"/>
              <a:t>我们如何识别测试用例?</a:t>
            </a:r>
          </a:p>
          <a:p>
            <a:r>
              <a:rPr lang="zh-CN" altLang="en-US"/>
              <a:t>一种通用的方法:黑盒测试——基于规范的测试</a:t>
            </a:r>
          </a:p>
          <a:p>
            <a:r>
              <a:rPr lang="zh-CN" altLang="en-US"/>
              <a:t>技术包括:</a:t>
            </a:r>
          </a:p>
          <a:p>
            <a:r>
              <a:rPr lang="zh-CN" altLang="en-US"/>
              <a:t>等价的分区</a:t>
            </a:r>
          </a:p>
          <a:p>
            <a:r>
              <a:rPr lang="zh-CN" altLang="en-US"/>
              <a:t>边界值分析</a:t>
            </a:r>
          </a:p>
          <a:p>
            <a:r>
              <a:rPr lang="zh-CN" altLang="en-US"/>
              <a:t>例子</a:t>
            </a:r>
          </a:p>
          <a:p>
            <a:r>
              <a:rPr lang="zh-CN" altLang="en-US"/>
              <a:t>学习成果</a:t>
            </a:r>
          </a:p>
          <a:p>
            <a:r>
              <a:rPr lang="zh-CN" altLang="en-US"/>
              <a:t>讨论黑盒测试的作用，包括它的优点和缺点</a:t>
            </a:r>
          </a:p>
          <a:p>
            <a:r>
              <a:rPr lang="zh-CN" altLang="en-US"/>
              <a:t>讨论等价划分这个术语，以及如何使用它来识别一些测试用例。</a:t>
            </a:r>
          </a:p>
          <a:p>
            <a:r>
              <a:rPr lang="zh-CN" altLang="en-US"/>
              <a:t>软件就像一个黑匣子</a:t>
            </a:r>
          </a:p>
          <a:p>
            <a:r>
              <a:rPr lang="zh-CN" altLang="en-US"/>
              <a:t>软件</a:t>
            </a:r>
          </a:p>
          <a:p>
            <a:r>
              <a:rPr lang="zh-CN" altLang="en-US"/>
              <a:t>三角形的例子</a:t>
            </a:r>
          </a:p>
          <a:p>
            <a:r>
              <a:rPr lang="zh-CN" altLang="en-US"/>
              <a:t>形状模块有一个特性，可以返回一个值来指示三角形是否是“等腰”、“等边”或“不等边”类型之一。</a:t>
            </a:r>
          </a:p>
          <a:p>
            <a:r>
              <a:rPr lang="zh-CN" altLang="en-US"/>
              <a:t>该特性取三个值，表示三角形的三条边的长度。</a:t>
            </a:r>
          </a:p>
          <a:p>
            <a:r>
              <a:rPr lang="zh-CN" altLang="en-US"/>
              <a:t>基于上述描述编写测试将是黑盒测试。</a:t>
            </a:r>
          </a:p>
          <a:p>
            <a:r>
              <a:rPr lang="zh-CN" altLang="en-US"/>
              <a:t>你不知道这是怎么做到的。</a:t>
            </a:r>
          </a:p>
          <a:p>
            <a:r>
              <a:rPr lang="zh-CN" altLang="en-US"/>
              <a:t>测试可能的输入和预期的输出。</a:t>
            </a:r>
          </a:p>
          <a:p>
            <a:r>
              <a:rPr lang="zh-CN" altLang="en-US"/>
              <a:t>三种三角形的规则</a:t>
            </a:r>
          </a:p>
          <a:p>
            <a:r>
              <a:rPr lang="zh-CN" altLang="en-US"/>
              <a:t>等边三角形是至少有两条等边的三角形。</a:t>
            </a:r>
          </a:p>
          <a:p>
            <a:r>
              <a:rPr lang="zh-CN" altLang="en-US"/>
              <a:t>等边三角形是有三条等边的三角形。</a:t>
            </a:r>
          </a:p>
          <a:p>
            <a:r>
              <a:rPr lang="zh-CN" altLang="en-US"/>
              <a:t>不等边就是没有长度匹配的边。</a:t>
            </a:r>
          </a:p>
          <a:p>
            <a:r>
              <a:rPr lang="zh-CN" altLang="en-US"/>
              <a:t>如果任意两条边的长度之和大于其余边的长度，则这些值表示三角形。</a:t>
            </a:r>
          </a:p>
          <a:p>
            <a:r>
              <a:rPr lang="zh-CN" altLang="en-US"/>
              <a:t>黑盒测试的优点</a:t>
            </a:r>
          </a:p>
          <a:p>
            <a:r>
              <a:rPr lang="zh-CN" altLang="en-US"/>
              <a:t>黑盒测试有什么优点?</a:t>
            </a:r>
          </a:p>
          <a:p>
            <a:r>
              <a:rPr lang="zh-CN" altLang="en-US"/>
              <a:t>黑盒测试的优点</a:t>
            </a:r>
          </a:p>
          <a:p>
            <a:r>
              <a:rPr lang="zh-CN" altLang="en-US"/>
              <a:t>黑盒测试有什么优点?</a:t>
            </a:r>
          </a:p>
          <a:p>
            <a:r>
              <a:rPr lang="zh-CN" altLang="en-US"/>
              <a:t>您不需要知道它是如何实现的</a:t>
            </a:r>
          </a:p>
          <a:p>
            <a:r>
              <a:rPr lang="zh-CN" altLang="en-US"/>
              <a:t>您可以更早地计划测试</a:t>
            </a:r>
          </a:p>
          <a:p>
            <a:r>
              <a:rPr lang="zh-CN" altLang="en-US"/>
              <a:t>您可以更早地编写测试</a:t>
            </a:r>
          </a:p>
          <a:p>
            <a:r>
              <a:rPr lang="zh-CN" altLang="en-US"/>
              <a:t>您不必是实现代码的人</a:t>
            </a:r>
          </a:p>
          <a:p>
            <a:r>
              <a:rPr lang="zh-CN" altLang="en-US"/>
              <a:t>当实现发生变化时，测试应该仍然可以工作</a:t>
            </a:r>
          </a:p>
          <a:p>
            <a:r>
              <a:rPr lang="zh-CN" altLang="en-US"/>
              <a:t>如何决定要测试哪些值?</a:t>
            </a:r>
          </a:p>
          <a:p>
            <a:r>
              <a:rPr lang="zh-CN" altLang="en-US"/>
              <a:t>对于许多方法，您无法测试所有可能的值</a:t>
            </a:r>
          </a:p>
          <a:p>
            <a:r>
              <a:rPr lang="zh-CN" altLang="en-US"/>
              <a:t>公共字符串getTriangleType(int a, int b, int c)</a:t>
            </a:r>
          </a:p>
          <a:p>
            <a:r>
              <a:rPr lang="zh-CN" altLang="en-US"/>
              <a:t>如果您没有测试所有的值，您如何知道您的测试是否覆盖了所有的可能性?</a:t>
            </a:r>
          </a:p>
          <a:p>
            <a:r>
              <a:rPr lang="zh-CN" altLang="en-US"/>
              <a:t>您使用不同的技术来识别好的测试值:</a:t>
            </a:r>
          </a:p>
          <a:p>
            <a:r>
              <a:rPr lang="zh-CN" altLang="en-US"/>
              <a:t>等价划分</a:t>
            </a:r>
          </a:p>
          <a:p>
            <a:r>
              <a:rPr lang="zh-CN" altLang="en-US"/>
              <a:t>边界值分析</a:t>
            </a:r>
          </a:p>
          <a:p>
            <a:r>
              <a:rPr lang="zh-CN" altLang="en-US"/>
              <a:t>决策表</a:t>
            </a:r>
          </a:p>
          <a:p>
            <a:r>
              <a:rPr lang="zh-CN" altLang="en-US"/>
              <a:t>因果图</a:t>
            </a:r>
          </a:p>
          <a:p>
            <a:r>
              <a:rPr lang="zh-CN" altLang="en-US"/>
              <a:t>错误猜测</a:t>
            </a:r>
          </a:p>
          <a:p>
            <a:r>
              <a:rPr lang="zh-CN" altLang="en-US"/>
              <a:t>...</a:t>
            </a:r>
          </a:p>
          <a:p>
            <a:r>
              <a:rPr lang="zh-CN" altLang="en-US"/>
              <a:t>等价划分</a:t>
            </a:r>
          </a:p>
          <a:p>
            <a:r>
              <a:rPr lang="zh-CN" altLang="en-US"/>
              <a:t>输入数据和输出结果通常属于不同的类，其中类的所有成员都是相关的。</a:t>
            </a:r>
          </a:p>
          <a:p>
            <a:r>
              <a:rPr lang="zh-CN" altLang="en-US"/>
              <a:t>这些类中的每一个都是等价分区或域，其中程序对每个类成员的行为都是等价的。</a:t>
            </a:r>
          </a:p>
          <a:p>
            <a:r>
              <a:rPr lang="zh-CN" altLang="en-US"/>
              <a:t>应该从每个分区中选择测试用例。</a:t>
            </a:r>
          </a:p>
          <a:p>
            <a:r>
              <a:rPr lang="zh-CN" altLang="en-US"/>
              <a:t>选择类(1)</a:t>
            </a:r>
          </a:p>
          <a:p>
            <a:r>
              <a:rPr lang="zh-CN" altLang="en-US"/>
              <a:t>有效等价类</a:t>
            </a:r>
          </a:p>
          <a:p>
            <a:r>
              <a:rPr lang="zh-CN" altLang="en-US"/>
              <a:t>这将是一组数据，其中所有值都可以合理地被视为“相同的”</a:t>
            </a:r>
          </a:p>
          <a:p>
            <a:r>
              <a:rPr lang="zh-CN" altLang="en-US"/>
              <a:t>它们可以用来检查应用程序是否正确地执行了预测的函数</a:t>
            </a:r>
          </a:p>
          <a:p>
            <a:r>
              <a:rPr lang="zh-CN" altLang="en-US"/>
              <a:t>例子:</a:t>
            </a:r>
          </a:p>
          <a:p>
            <a:r>
              <a:rPr lang="zh-CN" altLang="en-US"/>
              <a:t>在游戏中，玩家有一定数量的生命值——以0到100之间的整数表示。下列规则适用:</a:t>
            </a:r>
          </a:p>
          <a:p>
            <a:r>
              <a:rPr lang="zh-CN" altLang="en-US"/>
              <a:t>一个良好的数字健康点是40或更多</a:t>
            </a:r>
          </a:p>
          <a:p>
            <a:r>
              <a:rPr lang="zh-CN" altLang="en-US"/>
              <a:t>较低的健康点数在15到39之间</a:t>
            </a:r>
          </a:p>
          <a:p>
            <a:r>
              <a:rPr lang="zh-CN" altLang="en-US"/>
              <a:t>健康点数低于14是一个危险的数字</a:t>
            </a:r>
          </a:p>
          <a:p>
            <a:r>
              <a:rPr lang="zh-CN" altLang="en-US"/>
              <a:t>我们可以为这些数据创建什么类?</a:t>
            </a:r>
          </a:p>
          <a:p>
            <a:r>
              <a:rPr lang="zh-CN" altLang="en-US"/>
              <a:t>选择类(2)</a:t>
            </a:r>
          </a:p>
          <a:p>
            <a:r>
              <a:rPr lang="zh-CN" altLang="en-US"/>
              <a:t>无效等价类:</a:t>
            </a:r>
          </a:p>
          <a:p>
            <a:r>
              <a:rPr lang="zh-CN" altLang="en-US"/>
              <a:t>这将是规范描述为无效的数据</a:t>
            </a:r>
          </a:p>
          <a:p>
            <a:r>
              <a:rPr lang="zh-CN" altLang="en-US"/>
              <a:t>如果规范没有清楚地标识无效数据怎么办?</a:t>
            </a:r>
          </a:p>
          <a:p>
            <a:r>
              <a:rPr lang="zh-CN" altLang="en-US"/>
              <a:t>可能需要更多的检查，如果一个方法采取用户输入</a:t>
            </a:r>
          </a:p>
          <a:p>
            <a:r>
              <a:rPr lang="zh-CN" altLang="en-US"/>
              <a:t>确保正确处理无效数据</a:t>
            </a:r>
          </a:p>
          <a:p>
            <a:r>
              <a:rPr lang="zh-CN" altLang="en-US"/>
              <a:t>即使没有用户输入，仍然需要担心测试用例的合理数据</a:t>
            </a:r>
          </a:p>
          <a:p>
            <a:r>
              <a:rPr lang="zh-CN" altLang="en-US"/>
              <a:t>变量指引(1)</a:t>
            </a:r>
          </a:p>
          <a:p>
            <a:r>
              <a:rPr lang="zh-CN" altLang="en-US"/>
              <a:t>如果变量是一个合法范围内的数字:</a:t>
            </a:r>
          </a:p>
          <a:p>
            <a:r>
              <a:rPr lang="zh-CN" altLang="en-US"/>
              <a:t>合法范围有一个等价类，非法范围有两个等价类。</a:t>
            </a:r>
          </a:p>
          <a:p>
            <a:r>
              <a:rPr lang="zh-CN" altLang="en-US"/>
              <a:t>例如:有一种方法是利用人们工作的年龄。在英国，法定年龄范围在16到67岁之间。</a:t>
            </a:r>
          </a:p>
          <a:p>
            <a:r>
              <a:rPr lang="zh-CN" altLang="en-US"/>
              <a:t>如果变量是字符串:</a:t>
            </a:r>
          </a:p>
          <a:p>
            <a:r>
              <a:rPr lang="zh-CN" altLang="en-US"/>
              <a:t>至少有一个类包含所有合法字符串，还有一个类包含所有非法字符串。</a:t>
            </a:r>
          </a:p>
          <a:p>
            <a:r>
              <a:rPr lang="zh-CN" altLang="en-US"/>
              <a:t>合法的(有效的)字符串可能有一个最大(和最小)长度，并且可能有一个所需的字符串格式，例如电话号码。</a:t>
            </a:r>
          </a:p>
          <a:p>
            <a:r>
              <a:rPr lang="zh-CN" altLang="en-US"/>
              <a:t>变量指引(2)</a:t>
            </a:r>
          </a:p>
          <a:p>
            <a:r>
              <a:rPr lang="zh-CN" altLang="en-US"/>
              <a:t>如果变量是枚举类型:</a:t>
            </a:r>
          </a:p>
          <a:p>
            <a:r>
              <a:rPr lang="zh-CN" altLang="en-US"/>
              <a:t>每个值都是一个单独的等价类</a:t>
            </a:r>
          </a:p>
          <a:p>
            <a:r>
              <a:rPr lang="zh-CN" altLang="en-US"/>
              <a:t>例如:汽车的一组有效颜色可能是红色、黄色和白色。</a:t>
            </a:r>
          </a:p>
          <a:p>
            <a:r>
              <a:rPr lang="zh-CN" altLang="en-US"/>
              <a:t>如果变量是一个数组:</a:t>
            </a:r>
          </a:p>
          <a:p>
            <a:r>
              <a:rPr lang="zh-CN" altLang="en-US"/>
              <a:t>一个包含所有合法数组的等价类，一个只包含空数组，另一个包含比预期大小大的数组。</a:t>
            </a:r>
          </a:p>
          <a:p>
            <a:r>
              <a:rPr lang="zh-CN" altLang="en-US"/>
              <a:t>根据语言的不同，空数组和null之间有区别吗?</a:t>
            </a:r>
          </a:p>
          <a:p>
            <a:r>
              <a:rPr lang="zh-CN" altLang="en-US"/>
              <a:t>设计合理的测试用例</a:t>
            </a:r>
          </a:p>
          <a:p>
            <a:r>
              <a:rPr lang="zh-CN" altLang="en-US"/>
              <a:t>确定等价类</a:t>
            </a:r>
          </a:p>
          <a:p>
            <a:r>
              <a:rPr lang="zh-CN" altLang="en-US"/>
              <a:t>设计一个新的测试用例，用一个唯一的ID，覆盖一个有效的等价类，它还没有被测试过</a:t>
            </a:r>
          </a:p>
          <a:p>
            <a:r>
              <a:rPr lang="zh-CN" altLang="en-US"/>
              <a:t>重复此步骤，直到包含所有有效的等价类</a:t>
            </a:r>
          </a:p>
          <a:p>
            <a:r>
              <a:rPr lang="zh-CN" altLang="en-US"/>
              <a:t>设计一个新的测试用例，用一个唯一的ID，覆盖一个无效的等价类，这个等价类还没有被测试过</a:t>
            </a:r>
          </a:p>
          <a:p>
            <a:r>
              <a:rPr lang="zh-CN" altLang="en-US"/>
              <a:t>重复此步骤，直到包含所有无效的等价类</a:t>
            </a:r>
          </a:p>
          <a:p>
            <a:r>
              <a:rPr lang="zh-CN" altLang="en-US"/>
              <a:t>总结</a:t>
            </a:r>
          </a:p>
          <a:p>
            <a:r>
              <a:rPr lang="zh-CN" altLang="en-US"/>
              <a:t>黑盒测试的定义</a:t>
            </a:r>
          </a:p>
          <a:p>
            <a:r>
              <a:rPr lang="zh-CN" altLang="en-US"/>
              <a:t>测试，基于规范</a:t>
            </a:r>
          </a:p>
          <a:p>
            <a:r>
              <a:rPr lang="zh-CN" altLang="en-US"/>
              <a:t>黑盒测试的优点</a:t>
            </a:r>
          </a:p>
          <a:p>
            <a:r>
              <a:rPr lang="zh-CN" altLang="en-US"/>
              <a:t>等价划分是一种确定测试值的技术</a:t>
            </a:r>
          </a:p>
          <a:p>
            <a:r>
              <a:rPr lang="zh-CN" altLang="en-US"/>
              <a:t>有效的和无效的等价类</a:t>
            </a:r>
          </a:p>
          <a:p>
            <a:r>
              <a:rPr lang="zh-CN" altLang="en-US"/>
              <a:t>基于等价划分的测试用例开发方法</a:t>
            </a:r>
          </a:p>
          <a:p>
            <a:r>
              <a:rPr lang="zh-CN" altLang="en-US"/>
              <a:t>有什么问题吗?</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6FDC2A-0EC6-0845-A688-293E1C023A1A}"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central idea to black</a:t>
            </a:r>
            <a:r>
              <a:rPr lang="en-US" baseline="0" dirty="0"/>
              <a:t> box system is that the software to be tested is able to take a set of inputs and produce outputs. The requirements tells us what we should be able to do with the software. Using the specification, we can think about the inputs and what the corresponding outputs should be. We don’t know how the software produces the outputs, which is where the idea of a black box comes from. We use the software without seeing the different techniques that have been used to make it achieve its function. </a:t>
            </a:r>
          </a:p>
          <a:p>
            <a:endParaRPr lang="en-US" dirty="0"/>
          </a:p>
          <a:p>
            <a:r>
              <a:rPr lang="en-US" dirty="0"/>
              <a:t>(final part of animation…) </a:t>
            </a:r>
          </a:p>
          <a:p>
            <a:r>
              <a:rPr lang="en-US" dirty="0"/>
              <a:t>We do this in the real world.</a:t>
            </a:r>
            <a:r>
              <a:rPr lang="en-US" baseline="0" dirty="0"/>
              <a:t> Think about some machine or device that you use. For example, a car or a motor cycle. How does it work? Do you know? Do you need to know in order to use it? </a:t>
            </a:r>
          </a:p>
        </p:txBody>
      </p:sp>
      <p:sp>
        <p:nvSpPr>
          <p:cNvPr id="4" name="Slide Number Placeholder 3"/>
          <p:cNvSpPr>
            <a:spLocks noGrp="1"/>
          </p:cNvSpPr>
          <p:nvPr>
            <p:ph type="sldNum" sz="quarter" idx="10"/>
          </p:nvPr>
        </p:nvSpPr>
        <p:spPr/>
        <p:txBody>
          <a:bodyPr/>
          <a:lstStyle/>
          <a:p>
            <a:fld id="{AA6FDC2A-0EC6-0845-A688-293E1C023A1A}"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Isoceles</a:t>
            </a:r>
            <a:r>
              <a:rPr lang="en-US" dirty="0"/>
              <a:t> triangle</a:t>
            </a:r>
            <a:r>
              <a:rPr lang="en-US" baseline="0" dirty="0"/>
              <a:t> is one that has at least two equal sides. </a:t>
            </a:r>
          </a:p>
          <a:p>
            <a:r>
              <a:rPr lang="en-US" baseline="0" dirty="0"/>
              <a:t>Equilateral triangle is one that has three equal sides. </a:t>
            </a:r>
          </a:p>
          <a:p>
            <a:r>
              <a:rPr lang="en-US" baseline="0" dirty="0"/>
              <a:t>Scalene is one where no sides have matching length. </a:t>
            </a:r>
          </a:p>
          <a:p>
            <a:endParaRPr lang="en-US" baseline="0" dirty="0"/>
          </a:p>
          <a:p>
            <a:r>
              <a:rPr lang="en-US" baseline="0" dirty="0"/>
              <a:t>The values represent a triangle if the sum of the lengths of any two sides is greater than the length of the remaining side. </a:t>
            </a:r>
            <a:endParaRPr lang="en-US" dirty="0"/>
          </a:p>
        </p:txBody>
      </p:sp>
      <p:sp>
        <p:nvSpPr>
          <p:cNvPr id="4" name="Slide Number Placeholder 3"/>
          <p:cNvSpPr>
            <a:spLocks noGrp="1"/>
          </p:cNvSpPr>
          <p:nvPr>
            <p:ph type="sldNum" sz="quarter" idx="10"/>
          </p:nvPr>
        </p:nvSpPr>
        <p:spPr/>
        <p:txBody>
          <a:bodyPr/>
          <a:lstStyle/>
          <a:p>
            <a:fld id="{AA6FDC2A-0EC6-0845-A688-293E1C023A1A}"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6FDC2A-0EC6-0845-A688-293E1C023A1A}" type="slidenum">
              <a:rPr lang="en-US" smtClean="0"/>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6FDC2A-0EC6-0845-A688-293E1C023A1A}" type="slidenum">
              <a:rPr lang="en-US" smtClean="0"/>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slide shows</a:t>
            </a:r>
            <a:r>
              <a:rPr lang="en-US" baseline="0" dirty="0"/>
              <a:t> an example method signature for the Triangle example (in Java syntax).  There are three </a:t>
            </a:r>
            <a:r>
              <a:rPr lang="en-US" baseline="0" dirty="0" err="1"/>
              <a:t>int</a:t>
            </a:r>
            <a:r>
              <a:rPr lang="en-US" baseline="0" dirty="0"/>
              <a:t> values as parameters and a String as a result.  What is the range of values that we could pass in for the parameter ‘a’? In Java, it can be between </a:t>
            </a:r>
            <a:r>
              <a:rPr lang="en-US" baseline="0" dirty="0" err="1"/>
              <a:t>Integer.MIN_VALUE</a:t>
            </a:r>
            <a:r>
              <a:rPr lang="en-US" baseline="0" dirty="0"/>
              <a:t> (which is -2</a:t>
            </a:r>
            <a:r>
              <a:rPr lang="en-US" baseline="30000" dirty="0"/>
              <a:t>31</a:t>
            </a:r>
            <a:r>
              <a:rPr lang="en-US" baseline="0" dirty="0"/>
              <a:t>) and </a:t>
            </a:r>
            <a:r>
              <a:rPr lang="en-US" baseline="0" dirty="0" err="1"/>
              <a:t>Integer.MAX_VALUE</a:t>
            </a:r>
            <a:r>
              <a:rPr lang="en-US" baseline="0" dirty="0"/>
              <a:t> (which is 2</a:t>
            </a:r>
            <a:r>
              <a:rPr lang="en-US" baseline="30000" dirty="0"/>
              <a:t>31</a:t>
            </a:r>
            <a:r>
              <a:rPr lang="en-US" baseline="0" dirty="0"/>
              <a:t>-1) … so, -2147483648 to 2147483647 or a range of approximately 4,000,000,000 values, which is a lot of specific values to test.</a:t>
            </a:r>
          </a:p>
          <a:p>
            <a:endParaRPr lang="en-US" baseline="0" dirty="0"/>
          </a:p>
          <a:p>
            <a:r>
              <a:rPr lang="en-US" baseline="0" dirty="0"/>
              <a:t>We are going to look at the first two techniques: Equivalence Partitioning and Boundary Value Analysis. </a:t>
            </a:r>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AA6FDC2A-0EC6-0845-A688-293E1C023A1A}" type="slidenum">
              <a:rPr lang="en-US" smtClean="0"/>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6FDC2A-0EC6-0845-A688-293E1C023A1A}" type="slidenum">
              <a:rPr lang="en-US" smtClean="0"/>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6FDC2A-0EC6-0845-A688-293E1C023A1A}" type="slidenum">
              <a:rPr lang="en-US" smtClean="0"/>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1" y="3629819"/>
            <a:ext cx="12192000" cy="3255962"/>
          </a:xfrm>
          <a:prstGeom prst="rect">
            <a:avLst/>
          </a:prstGeom>
          <a:solidFill>
            <a:srgbClr val="B8C6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1" y="0"/>
            <a:ext cx="12192000" cy="350996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US" dirty="0">
              <a:solidFill>
                <a:schemeClr val="lt1">
                  <a:alpha val="30000"/>
                </a:schemeClr>
              </a:solidFill>
            </a:endParaRP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
        <p:nvSpPr>
          <p:cNvPr id="9" name="TextBox 8"/>
          <p:cNvSpPr txBox="1"/>
          <p:nvPr userDrawn="1"/>
        </p:nvSpPr>
        <p:spPr>
          <a:xfrm>
            <a:off x="511834" y="191849"/>
            <a:ext cx="11168331" cy="377493"/>
          </a:xfrm>
          <a:prstGeom prst="rect">
            <a:avLst/>
          </a:prstGeom>
          <a:noFill/>
        </p:spPr>
        <p:txBody>
          <a:bodyPr wrap="square" rtlCol="0">
            <a:spAutoFit/>
          </a:bodyPr>
          <a:lstStyle/>
          <a:p>
            <a:pPr algn="ctr"/>
            <a:r>
              <a:rPr lang="en-US" b="1" dirty="0">
                <a:solidFill>
                  <a:schemeClr val="bg1"/>
                </a:solidFill>
              </a:rPr>
              <a:t>Software Quality Assurance and Testing (SQAT)</a:t>
            </a:r>
          </a:p>
        </p:txBody>
      </p:sp>
      <p:sp>
        <p:nvSpPr>
          <p:cNvPr id="3" name="Subtitle 2"/>
          <p:cNvSpPr>
            <a:spLocks noGrp="1"/>
          </p:cNvSpPr>
          <p:nvPr>
            <p:ph type="subTitle" idx="1" hasCustomPrompt="1"/>
          </p:nvPr>
        </p:nvSpPr>
        <p:spPr>
          <a:xfrm>
            <a:off x="511834" y="3602038"/>
            <a:ext cx="11168332" cy="1655762"/>
          </a:xfrm>
        </p:spPr>
        <p:txBody>
          <a:bodyPr>
            <a:normAutofit/>
          </a:bodyPr>
          <a:lstStyle>
            <a:lvl1pPr marL="0" indent="0" algn="ctr">
              <a:buNone/>
              <a:defRPr sz="40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Enter subtitle</a:t>
            </a:r>
          </a:p>
        </p:txBody>
      </p:sp>
      <p:sp>
        <p:nvSpPr>
          <p:cNvPr id="2" name="Title 1"/>
          <p:cNvSpPr>
            <a:spLocks noGrp="1"/>
          </p:cNvSpPr>
          <p:nvPr>
            <p:ph type="ctrTitle"/>
          </p:nvPr>
        </p:nvSpPr>
        <p:spPr>
          <a:xfrm>
            <a:off x="511834" y="1122363"/>
            <a:ext cx="11168332" cy="2387600"/>
          </a:xfrm>
        </p:spPr>
        <p:txBody>
          <a:bodyPr anchor="b">
            <a:noAutofit/>
          </a:bodyPr>
          <a:lstStyle>
            <a:lvl1pPr algn="ctr">
              <a:defRPr sz="8800">
                <a:solidFill>
                  <a:schemeClr val="bg1"/>
                </a:solidFill>
              </a:defRPr>
            </a:lvl1pPr>
          </a:lstStyle>
          <a:p>
            <a:r>
              <a:rPr lang="en-US"/>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D90AFF93-45AE-CC4D-A56A-612CB3C1AB5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D90AFF93-45AE-CC4D-A56A-612CB3C1AB5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D90AFF93-45AE-CC4D-A56A-612CB3C1AB5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90AFF93-45AE-CC4D-A56A-612CB3C1AB5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D90AFF93-45AE-CC4D-A56A-612CB3C1AB5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hasCustomPrompt="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D90AFF93-45AE-CC4D-A56A-612CB3C1AB5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0" y="6176963"/>
            <a:ext cx="12192000" cy="681037"/>
          </a:xfrm>
          <a:prstGeom prst="rect">
            <a:avLst/>
          </a:prstGeom>
          <a:solidFill>
            <a:srgbClr val="B8C6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48573" y="244354"/>
            <a:ext cx="11369615"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48573" y="1704854"/>
            <a:ext cx="1136961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610600" y="6356350"/>
            <a:ext cx="3207588" cy="365125"/>
          </a:xfrm>
          <a:prstGeom prst="rect">
            <a:avLst/>
          </a:prstGeom>
        </p:spPr>
        <p:txBody>
          <a:bodyPr vert="horz" lIns="91440" tIns="45720" rIns="91440" bIns="45720" rtlCol="0" anchor="ctr"/>
          <a:lstStyle>
            <a:lvl1pPr algn="r">
              <a:defRPr sz="1600" b="1">
                <a:solidFill>
                  <a:schemeClr val="bg1"/>
                </a:solidFill>
              </a:defRPr>
            </a:lvl1pPr>
          </a:lstStyle>
          <a:p>
            <a:fld id="{D90AFF93-45AE-CC4D-A56A-612CB3C1AB5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Black-box Testing</a:t>
            </a:r>
          </a:p>
        </p:txBody>
      </p:sp>
      <p:sp>
        <p:nvSpPr>
          <p:cNvPr id="3" name="Subtitle 2"/>
          <p:cNvSpPr>
            <a:spLocks noGrp="1"/>
          </p:cNvSpPr>
          <p:nvPr>
            <p:ph type="subTitle" idx="1"/>
          </p:nvPr>
        </p:nvSpPr>
        <p:spPr/>
        <p:txBody>
          <a:bodyPr/>
          <a:lstStyle/>
          <a:p>
            <a:r>
              <a:rPr lang="en-US" dirty="0"/>
              <a:t>Chapter 2</a:t>
            </a:r>
          </a:p>
        </p:txBody>
      </p:sp>
      <p:sp>
        <p:nvSpPr>
          <p:cNvPr id="5" name="Slide Number Placeholder 4"/>
          <p:cNvSpPr>
            <a:spLocks noGrp="1"/>
          </p:cNvSpPr>
          <p:nvPr>
            <p:ph type="sldNum" sz="quarter" idx="12"/>
          </p:nvPr>
        </p:nvSpPr>
        <p:spPr/>
        <p:txBody>
          <a:bodyPr/>
          <a:lstStyle/>
          <a:p>
            <a:fld id="{D90AFF93-45AE-CC4D-A56A-612CB3C1AB5C}"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Partitioning</a:t>
            </a:r>
          </a:p>
        </p:txBody>
      </p:sp>
      <p:sp>
        <p:nvSpPr>
          <p:cNvPr id="3" name="Content Placeholder 2"/>
          <p:cNvSpPr>
            <a:spLocks noGrp="1"/>
          </p:cNvSpPr>
          <p:nvPr>
            <p:ph idx="1"/>
          </p:nvPr>
        </p:nvSpPr>
        <p:spPr>
          <a:xfrm>
            <a:off x="448573" y="1449977"/>
            <a:ext cx="11369615" cy="2782389"/>
          </a:xfrm>
        </p:spPr>
        <p:txBody>
          <a:bodyPr/>
          <a:lstStyle/>
          <a:p>
            <a:r>
              <a:rPr lang="en-US" dirty="0"/>
              <a:t>Input data and output results often fall into different classes, where all members of the class are related. </a:t>
            </a:r>
          </a:p>
          <a:p>
            <a:r>
              <a:rPr lang="en-US" dirty="0"/>
              <a:t>Each of these classes is an </a:t>
            </a:r>
            <a:r>
              <a:rPr lang="en-US" b="1" dirty="0"/>
              <a:t>equivalence partition </a:t>
            </a:r>
            <a:r>
              <a:rPr lang="en-US" dirty="0"/>
              <a:t>or </a:t>
            </a:r>
            <a:r>
              <a:rPr lang="en-US" b="1" dirty="0"/>
              <a:t>domain</a:t>
            </a:r>
            <a:r>
              <a:rPr lang="en-US" dirty="0"/>
              <a:t> where the program behaves in an equivalent way for each class member.</a:t>
            </a:r>
          </a:p>
          <a:p>
            <a:r>
              <a:rPr lang="en-US" dirty="0"/>
              <a:t>Test cases should be chosen from each partition. </a:t>
            </a:r>
          </a:p>
        </p:txBody>
      </p:sp>
      <p:sp>
        <p:nvSpPr>
          <p:cNvPr id="5" name="Slide Number Placeholder 4"/>
          <p:cNvSpPr>
            <a:spLocks noGrp="1"/>
          </p:cNvSpPr>
          <p:nvPr>
            <p:ph type="sldNum" sz="quarter" idx="12"/>
          </p:nvPr>
        </p:nvSpPr>
        <p:spPr/>
        <p:txBody>
          <a:bodyPr/>
          <a:lstStyle/>
          <a:p>
            <a:fld id="{81FF8363-EA71-3B4F-95CE-88CA3C0FA59B}" type="slidenum">
              <a:rPr lang="en-US" smtClean="0"/>
              <a:t>10</a:t>
            </a:fld>
            <a:endParaRPr lang="en-US" dirty="0"/>
          </a:p>
        </p:txBody>
      </p:sp>
      <p:cxnSp>
        <p:nvCxnSpPr>
          <p:cNvPr id="7" name="Straight Connector 6"/>
          <p:cNvCxnSpPr/>
          <p:nvPr/>
        </p:nvCxnSpPr>
        <p:spPr>
          <a:xfrm flipV="1">
            <a:off x="568851" y="5229042"/>
            <a:ext cx="10398034" cy="1"/>
          </a:xfrm>
          <a:prstGeom prst="line">
            <a:avLst/>
          </a:prstGeom>
          <a:ln w="762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903817" y="5372674"/>
            <a:ext cx="1728102" cy="369332"/>
          </a:xfrm>
          <a:prstGeom prst="rect">
            <a:avLst/>
          </a:prstGeom>
          <a:noFill/>
        </p:spPr>
        <p:txBody>
          <a:bodyPr wrap="none" rtlCol="0">
            <a:spAutoFit/>
          </a:bodyPr>
          <a:lstStyle/>
          <a:p>
            <a:r>
              <a:rPr lang="en-US" dirty="0"/>
              <a:t>Range of </a:t>
            </a:r>
            <a:r>
              <a:rPr lang="en-US"/>
              <a:t>a value</a:t>
            </a:r>
          </a:p>
        </p:txBody>
      </p:sp>
      <p:sp>
        <p:nvSpPr>
          <p:cNvPr id="11" name="Rectangle 10"/>
          <p:cNvSpPr/>
          <p:nvPr/>
        </p:nvSpPr>
        <p:spPr>
          <a:xfrm>
            <a:off x="953589" y="4562836"/>
            <a:ext cx="2638697" cy="604791"/>
          </a:xfrm>
          <a:prstGeom prst="rect">
            <a:avLst/>
          </a:prstGeom>
          <a:solidFill>
            <a:srgbClr val="B8C60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592286" y="4562836"/>
            <a:ext cx="5995851" cy="604791"/>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588138" y="4562836"/>
            <a:ext cx="1005840" cy="60479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up)">
                                      <p:cBhvr>
                                        <p:cTn id="8" dur="500"/>
                                        <p:tgtEl>
                                          <p:spTgt spid="11"/>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p:tgtEl>
                                          <p:spTgt spid="12"/>
                                        </p:tgtEl>
                                        <p:attrNameLst>
                                          <p:attrName>ppt_y</p:attrName>
                                        </p:attrNameLst>
                                      </p:cBhvr>
                                      <p:tavLst>
                                        <p:tav tm="0">
                                          <p:val>
                                            <p:strVal val="#ppt_y+#ppt_h*1.125000"/>
                                          </p:val>
                                        </p:tav>
                                        <p:tav tm="100000">
                                          <p:val>
                                            <p:strVal val="#ppt_y"/>
                                          </p:val>
                                        </p:tav>
                                      </p:tavLst>
                                    </p:anim>
                                    <p:animEffect transition="in" filter="wipe(up)">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p:tgtEl>
                                          <p:spTgt spid="13"/>
                                        </p:tgtEl>
                                        <p:attrNameLst>
                                          <p:attrName>ppt_y</p:attrName>
                                        </p:attrNameLst>
                                      </p:cBhvr>
                                      <p:tavLst>
                                        <p:tav tm="0">
                                          <p:val>
                                            <p:strVal val="#ppt_y+#ppt_h*1.125000"/>
                                          </p:val>
                                        </p:tav>
                                        <p:tav tm="100000">
                                          <p:val>
                                            <p:strVal val="#ppt_y"/>
                                          </p:val>
                                        </p:tav>
                                      </p:tavLst>
                                    </p:anim>
                                    <p:animEffect transition="in" filter="wipe(up)">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Classes (1)</a:t>
            </a:r>
          </a:p>
        </p:txBody>
      </p:sp>
      <p:sp>
        <p:nvSpPr>
          <p:cNvPr id="3" name="Content Placeholder 2"/>
          <p:cNvSpPr>
            <a:spLocks noGrp="1"/>
          </p:cNvSpPr>
          <p:nvPr>
            <p:ph idx="1"/>
          </p:nvPr>
        </p:nvSpPr>
        <p:spPr>
          <a:xfrm>
            <a:off x="448573" y="1326776"/>
            <a:ext cx="11369615" cy="4729416"/>
          </a:xfrm>
        </p:spPr>
        <p:txBody>
          <a:bodyPr>
            <a:normAutofit lnSpcReduction="10000"/>
          </a:bodyPr>
          <a:lstStyle/>
          <a:p>
            <a:r>
              <a:rPr lang="en-US" b="1" dirty="0"/>
              <a:t>Valid</a:t>
            </a:r>
            <a:r>
              <a:rPr lang="en-US" dirty="0"/>
              <a:t> equivalence classes </a:t>
            </a:r>
          </a:p>
          <a:p>
            <a:pPr lvl="1"/>
            <a:r>
              <a:rPr lang="en-US" dirty="0"/>
              <a:t>This would be sets of data where all values can reasonably be treated as “the same”</a:t>
            </a:r>
          </a:p>
          <a:p>
            <a:pPr lvl="1"/>
            <a:r>
              <a:rPr lang="en-US" dirty="0"/>
              <a:t>They can be used to check that the application carries out the predicted functions correctly </a:t>
            </a:r>
          </a:p>
          <a:p>
            <a:r>
              <a:rPr lang="en-US" dirty="0"/>
              <a:t>Example:</a:t>
            </a:r>
          </a:p>
          <a:p>
            <a:pPr lvl="1"/>
            <a:r>
              <a:rPr lang="en-US" dirty="0"/>
              <a:t>In a game, a player has an amount of health points – represented as whole numbers between 0 and 100. The following rules apply:</a:t>
            </a:r>
          </a:p>
          <a:p>
            <a:pPr lvl="2"/>
            <a:r>
              <a:rPr lang="en-US" dirty="0"/>
              <a:t>A Good number health points is 40 or more</a:t>
            </a:r>
          </a:p>
          <a:p>
            <a:pPr lvl="2"/>
            <a:r>
              <a:rPr lang="en-US" dirty="0"/>
              <a:t>A Low number of health points is between 15 and 39 </a:t>
            </a:r>
          </a:p>
          <a:p>
            <a:pPr lvl="2"/>
            <a:r>
              <a:rPr lang="en-US" dirty="0"/>
              <a:t>A Dangerous number of health points is below 14</a:t>
            </a:r>
          </a:p>
          <a:p>
            <a:pPr lvl="1"/>
            <a:r>
              <a:rPr lang="en-US" dirty="0"/>
              <a:t>What classes can we create for this data?</a:t>
            </a:r>
          </a:p>
        </p:txBody>
      </p:sp>
      <p:sp>
        <p:nvSpPr>
          <p:cNvPr id="5" name="Slide Number Placeholder 4"/>
          <p:cNvSpPr>
            <a:spLocks noGrp="1"/>
          </p:cNvSpPr>
          <p:nvPr>
            <p:ph type="sldNum" sz="quarter" idx="12"/>
          </p:nvPr>
        </p:nvSpPr>
        <p:spPr/>
        <p:txBody>
          <a:bodyPr/>
          <a:lstStyle/>
          <a:p>
            <a:fld id="{81FF8363-EA71-3B4F-95CE-88CA3C0FA59B}" type="slidenum">
              <a:rPr lang="en-US" smtClean="0"/>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Classes (2)</a:t>
            </a:r>
          </a:p>
        </p:txBody>
      </p:sp>
      <p:sp>
        <p:nvSpPr>
          <p:cNvPr id="3" name="Content Placeholder 2"/>
          <p:cNvSpPr>
            <a:spLocks noGrp="1"/>
          </p:cNvSpPr>
          <p:nvPr>
            <p:ph idx="1"/>
          </p:nvPr>
        </p:nvSpPr>
        <p:spPr/>
        <p:txBody>
          <a:bodyPr>
            <a:normAutofit/>
          </a:bodyPr>
          <a:lstStyle/>
          <a:p>
            <a:r>
              <a:rPr lang="en-US" b="1" dirty="0"/>
              <a:t>Invalid</a:t>
            </a:r>
            <a:r>
              <a:rPr lang="en-US" dirty="0"/>
              <a:t> equivalence classes: </a:t>
            </a:r>
          </a:p>
          <a:p>
            <a:pPr lvl="1"/>
            <a:r>
              <a:rPr lang="en-US" dirty="0"/>
              <a:t>This would be data that the specification describes as invalid</a:t>
            </a:r>
          </a:p>
          <a:p>
            <a:pPr lvl="2"/>
            <a:r>
              <a:rPr lang="en-US" dirty="0"/>
              <a:t>What about the situation where the specification doesn’t clearly identify invalid data? </a:t>
            </a:r>
          </a:p>
          <a:p>
            <a:pPr lvl="1"/>
            <a:r>
              <a:rPr lang="en-US" dirty="0"/>
              <a:t>May need more checking if a method takes user input </a:t>
            </a:r>
          </a:p>
          <a:p>
            <a:pPr lvl="1"/>
            <a:r>
              <a:rPr lang="en-US" dirty="0"/>
              <a:t>Makes sure that the invalid data is processed correctly </a:t>
            </a:r>
          </a:p>
          <a:p>
            <a:pPr lvl="1"/>
            <a:r>
              <a:rPr lang="en-US" dirty="0"/>
              <a:t>Even if no user input, still need to worry about sensible data for the test cases</a:t>
            </a:r>
          </a:p>
        </p:txBody>
      </p:sp>
      <p:sp>
        <p:nvSpPr>
          <p:cNvPr id="5" name="Slide Number Placeholder 4"/>
          <p:cNvSpPr>
            <a:spLocks noGrp="1"/>
          </p:cNvSpPr>
          <p:nvPr>
            <p:ph type="sldNum" sz="quarter" idx="12"/>
          </p:nvPr>
        </p:nvSpPr>
        <p:spPr/>
        <p:txBody>
          <a:bodyPr/>
          <a:lstStyle/>
          <a:p>
            <a:fld id="{81FF8363-EA71-3B4F-95CE-88CA3C0FA59B}"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variables (1)</a:t>
            </a:r>
          </a:p>
        </p:txBody>
      </p:sp>
      <p:sp>
        <p:nvSpPr>
          <p:cNvPr id="3" name="Content Placeholder 2"/>
          <p:cNvSpPr>
            <a:spLocks noGrp="1"/>
          </p:cNvSpPr>
          <p:nvPr>
            <p:ph idx="1"/>
          </p:nvPr>
        </p:nvSpPr>
        <p:spPr/>
        <p:txBody>
          <a:bodyPr>
            <a:normAutofit lnSpcReduction="10000"/>
          </a:bodyPr>
          <a:lstStyle/>
          <a:p>
            <a:r>
              <a:rPr lang="en-US" dirty="0"/>
              <a:t>If variable is a </a:t>
            </a:r>
            <a:r>
              <a:rPr lang="en-US" b="1" dirty="0"/>
              <a:t>number</a:t>
            </a:r>
            <a:r>
              <a:rPr lang="en-US" dirty="0"/>
              <a:t> with a legal range: </a:t>
            </a:r>
          </a:p>
          <a:p>
            <a:pPr lvl="1"/>
            <a:r>
              <a:rPr lang="en-US" dirty="0"/>
              <a:t>You have one equivalence class for the legal range and two equivalence classes for illegal ranges.</a:t>
            </a:r>
          </a:p>
          <a:p>
            <a:pPr lvl="1"/>
            <a:r>
              <a:rPr lang="en-US" dirty="0"/>
              <a:t>For example: there is a method that uses the age of people in work. The legal range is between 16 and 67 in the UK. </a:t>
            </a:r>
          </a:p>
          <a:p>
            <a:r>
              <a:rPr lang="en-US" dirty="0"/>
              <a:t>If variable is a </a:t>
            </a:r>
            <a:r>
              <a:rPr lang="en-US" b="1" dirty="0"/>
              <a:t>string</a:t>
            </a:r>
            <a:r>
              <a:rPr lang="en-US" dirty="0"/>
              <a:t>: </a:t>
            </a:r>
          </a:p>
          <a:p>
            <a:pPr lvl="1"/>
            <a:r>
              <a:rPr lang="en-US" dirty="0"/>
              <a:t>You have at least one class containing all legal strings and one containing all illegal strings. </a:t>
            </a:r>
          </a:p>
          <a:p>
            <a:pPr lvl="1"/>
            <a:r>
              <a:rPr lang="en-US" dirty="0"/>
              <a:t>A legal (valid) string might have a maximum (and minimum) length and there might be a required format to the string, e.g. a phone number. </a:t>
            </a:r>
          </a:p>
        </p:txBody>
      </p:sp>
      <p:sp>
        <p:nvSpPr>
          <p:cNvPr id="5" name="Slide Number Placeholder 4"/>
          <p:cNvSpPr>
            <a:spLocks noGrp="1"/>
          </p:cNvSpPr>
          <p:nvPr>
            <p:ph type="sldNum" sz="quarter" idx="12"/>
          </p:nvPr>
        </p:nvSpPr>
        <p:spPr/>
        <p:txBody>
          <a:bodyPr/>
          <a:lstStyle/>
          <a:p>
            <a:fld id="{81FF8363-EA71-3B4F-95CE-88CA3C0FA59B}" type="slidenum">
              <a:rPr lang="en-US" smtClean="0"/>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variables (2)</a:t>
            </a:r>
          </a:p>
        </p:txBody>
      </p:sp>
      <p:sp>
        <p:nvSpPr>
          <p:cNvPr id="3" name="Content Placeholder 2"/>
          <p:cNvSpPr>
            <a:spLocks noGrp="1"/>
          </p:cNvSpPr>
          <p:nvPr>
            <p:ph idx="1"/>
          </p:nvPr>
        </p:nvSpPr>
        <p:spPr/>
        <p:txBody>
          <a:bodyPr>
            <a:normAutofit/>
          </a:bodyPr>
          <a:lstStyle/>
          <a:p>
            <a:r>
              <a:rPr lang="en-US" dirty="0"/>
              <a:t>If variable is an </a:t>
            </a:r>
            <a:r>
              <a:rPr lang="en-US" b="1" dirty="0"/>
              <a:t>enumerated type</a:t>
            </a:r>
            <a:r>
              <a:rPr lang="en-US" dirty="0"/>
              <a:t>: </a:t>
            </a:r>
          </a:p>
          <a:p>
            <a:pPr lvl="1"/>
            <a:r>
              <a:rPr lang="en-US" dirty="0"/>
              <a:t>Each value is a separate equivalence class </a:t>
            </a:r>
          </a:p>
          <a:p>
            <a:pPr lvl="1"/>
            <a:r>
              <a:rPr lang="en-US" dirty="0"/>
              <a:t>For example: a valid set of </a:t>
            </a:r>
            <a:r>
              <a:rPr lang="en-US" dirty="0" err="1"/>
              <a:t>colours</a:t>
            </a:r>
            <a:r>
              <a:rPr lang="en-US" dirty="0"/>
              <a:t> for a car might be </a:t>
            </a:r>
            <a:r>
              <a:rPr lang="en-US" b="1" dirty="0"/>
              <a:t>red</a:t>
            </a:r>
            <a:r>
              <a:rPr lang="en-US" dirty="0"/>
              <a:t>, </a:t>
            </a:r>
            <a:r>
              <a:rPr lang="en-US" b="1" dirty="0"/>
              <a:t>yellow</a:t>
            </a:r>
            <a:r>
              <a:rPr lang="en-US" dirty="0"/>
              <a:t> and </a:t>
            </a:r>
            <a:r>
              <a:rPr lang="en-US" b="1" dirty="0"/>
              <a:t>white</a:t>
            </a:r>
            <a:r>
              <a:rPr lang="en-US" dirty="0"/>
              <a:t>. </a:t>
            </a:r>
          </a:p>
          <a:p>
            <a:r>
              <a:rPr lang="en-US" dirty="0"/>
              <a:t>If variable is an </a:t>
            </a:r>
            <a:r>
              <a:rPr lang="en-US" b="1" dirty="0"/>
              <a:t>array</a:t>
            </a:r>
            <a:r>
              <a:rPr lang="en-US" dirty="0"/>
              <a:t>: </a:t>
            </a:r>
          </a:p>
          <a:p>
            <a:pPr lvl="1"/>
            <a:r>
              <a:rPr lang="en-US" dirty="0"/>
              <a:t>One equivalence class containing all legal arrays, one containing only the empty array and one containing arrays larger than the expected size. </a:t>
            </a:r>
          </a:p>
          <a:p>
            <a:pPr lvl="1"/>
            <a:r>
              <a:rPr lang="en-US" dirty="0"/>
              <a:t>Depending upon the language, is there a difference between an empty array and </a:t>
            </a:r>
            <a:r>
              <a:rPr lang="en-US" b="1" dirty="0"/>
              <a:t>null</a:t>
            </a:r>
            <a:r>
              <a:rPr lang="en-US" dirty="0"/>
              <a:t>?</a:t>
            </a:r>
          </a:p>
        </p:txBody>
      </p:sp>
      <p:sp>
        <p:nvSpPr>
          <p:cNvPr id="5" name="Slide Number Placeholder 4"/>
          <p:cNvSpPr>
            <a:spLocks noGrp="1"/>
          </p:cNvSpPr>
          <p:nvPr>
            <p:ph type="sldNum" sz="quarter" idx="12"/>
          </p:nvPr>
        </p:nvSpPr>
        <p:spPr/>
        <p:txBody>
          <a:bodyPr/>
          <a:lstStyle/>
          <a:p>
            <a:fld id="{81FF8363-EA71-3B4F-95CE-88CA3C0FA59B}" type="slidenum">
              <a:rPr lang="en-US" smtClean="0"/>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Designing Reasonable Test Cases</a:t>
            </a:r>
            <a:endParaRPr lang="en-US" dirty="0"/>
          </a:p>
        </p:txBody>
      </p:sp>
      <p:sp>
        <p:nvSpPr>
          <p:cNvPr id="3" name="Content Placeholder 2"/>
          <p:cNvSpPr>
            <a:spLocks noGrp="1"/>
          </p:cNvSpPr>
          <p:nvPr>
            <p:ph idx="1"/>
          </p:nvPr>
        </p:nvSpPr>
        <p:spPr/>
        <p:txBody>
          <a:bodyPr/>
          <a:lstStyle/>
          <a:p>
            <a:r>
              <a:rPr lang="en-US" dirty="0"/>
              <a:t>Identify the equivalence classes</a:t>
            </a:r>
          </a:p>
          <a:p>
            <a:r>
              <a:rPr lang="en-US" dirty="0"/>
              <a:t>Design a new test case, with a unique ID, that covers a valid equivalence class which has not yet been tested</a:t>
            </a:r>
          </a:p>
          <a:p>
            <a:pPr lvl="2"/>
            <a:r>
              <a:rPr lang="en-US" dirty="0"/>
              <a:t>Repeat this step until all valid equivalence classes are included </a:t>
            </a:r>
          </a:p>
          <a:p>
            <a:r>
              <a:rPr lang="en-US" dirty="0"/>
              <a:t>Design a new test case, with a unique ID, that covers an invalid equivalence class which has not yet been tested </a:t>
            </a:r>
          </a:p>
          <a:p>
            <a:pPr lvl="2"/>
            <a:r>
              <a:rPr lang="en-US" dirty="0"/>
              <a:t>Repeat this step until all invalid equivalence classes are included </a:t>
            </a:r>
          </a:p>
        </p:txBody>
      </p:sp>
      <p:sp>
        <p:nvSpPr>
          <p:cNvPr id="5" name="Slide Number Placeholder 4"/>
          <p:cNvSpPr>
            <a:spLocks noGrp="1"/>
          </p:cNvSpPr>
          <p:nvPr>
            <p:ph type="sldNum" sz="quarter" idx="12"/>
          </p:nvPr>
        </p:nvSpPr>
        <p:spPr/>
        <p:txBody>
          <a:bodyPr/>
          <a:lstStyle/>
          <a:p>
            <a:fld id="{81FF8363-EA71-3B4F-95CE-88CA3C0FA59B}" type="slidenum">
              <a:rPr lang="en-US" smtClean="0"/>
              <a:t>15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Definition of Black Box Testing</a:t>
            </a:r>
          </a:p>
          <a:p>
            <a:pPr lvl="1"/>
            <a:r>
              <a:rPr lang="en-US" dirty="0"/>
              <a:t>Testing, based on the specification</a:t>
            </a:r>
          </a:p>
          <a:p>
            <a:r>
              <a:rPr lang="en-US" dirty="0"/>
              <a:t>Advantages of Black Box testing </a:t>
            </a:r>
          </a:p>
          <a:p>
            <a:r>
              <a:rPr lang="en-US" dirty="0"/>
              <a:t>Equivalence Partitioning as a technique to decide on tests values </a:t>
            </a:r>
          </a:p>
          <a:p>
            <a:pPr lvl="1"/>
            <a:r>
              <a:rPr lang="en-US" dirty="0"/>
              <a:t>Valid and invalid equivalence classes </a:t>
            </a:r>
          </a:p>
          <a:p>
            <a:r>
              <a:rPr lang="en-US" dirty="0"/>
              <a:t>Approach to developing test cases based on equivalence partitioning</a:t>
            </a:r>
          </a:p>
        </p:txBody>
      </p:sp>
      <p:sp>
        <p:nvSpPr>
          <p:cNvPr id="5" name="Slide Number Placeholder 4"/>
          <p:cNvSpPr>
            <a:spLocks noGrp="1"/>
          </p:cNvSpPr>
          <p:nvPr>
            <p:ph type="sldNum" sz="quarter" idx="12"/>
          </p:nvPr>
        </p:nvSpPr>
        <p:spPr/>
        <p:txBody>
          <a:bodyPr/>
          <a:lstStyle/>
          <a:p>
            <a:fld id="{D90AFF93-45AE-CC4D-A56A-612CB3C1AB5C}"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90AFF93-45AE-CC4D-A56A-612CB3C1AB5C}" type="slidenum">
              <a:rPr lang="en-US" smtClean="0"/>
              <a:t>17</a:t>
            </a:fld>
            <a:endParaRPr lang="en-US"/>
          </a:p>
        </p:txBody>
      </p:sp>
      <p:sp>
        <p:nvSpPr>
          <p:cNvPr id="7" name="Subtitle 6"/>
          <p:cNvSpPr>
            <a:spLocks noGrp="1"/>
          </p:cNvSpPr>
          <p:nvPr>
            <p:ph type="subTitle" idx="1"/>
          </p:nvPr>
        </p:nvSpPr>
        <p:spPr/>
        <p:txBody>
          <a:bodyPr/>
          <a:lstStyle/>
          <a:p>
            <a:endParaRPr lang="en-US"/>
          </a:p>
        </p:txBody>
      </p:sp>
      <p:sp>
        <p:nvSpPr>
          <p:cNvPr id="6" name="Title 5"/>
          <p:cNvSpPr>
            <a:spLocks noGrp="1"/>
          </p:cNvSpPr>
          <p:nvPr>
            <p:ph type="ctrTitle"/>
          </p:nvPr>
        </p:nvSpPr>
        <p:spPr/>
        <p:txBody>
          <a:bodyPr/>
          <a:lstStyle/>
          <a:p>
            <a:r>
              <a:rPr lang="en-US" dirty="0"/>
              <a:t>Any Questions?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endParaRPr lang="zh-CN" altLang="en-US" sz="800"/>
          </a:p>
        </p:txBody>
      </p:sp>
      <p:sp>
        <p:nvSpPr>
          <p:cNvPr id="4" name="标题 3"/>
          <p:cNvSpPr>
            <a:spLocks noGrp="1"/>
          </p:cNvSpPr>
          <p:nvPr>
            <p:ph type="ctrTitle"/>
          </p:nvPr>
        </p:nvSpPr>
        <p:spPr/>
        <p:txBody>
          <a:bodyPr/>
          <a:lstStyle/>
          <a:p>
            <a:endParaRPr lang="zh-CN" altLang="en-US"/>
          </a:p>
        </p:txBody>
      </p:sp>
      <p:sp>
        <p:nvSpPr>
          <p:cNvPr id="2" name="灯片编号占位符 1"/>
          <p:cNvSpPr>
            <a:spLocks noGrp="1"/>
          </p:cNvSpPr>
          <p:nvPr>
            <p:ph type="sldNum" sz="quarter" idx="12"/>
          </p:nvPr>
        </p:nvSpPr>
        <p:spPr/>
        <p:txBody>
          <a:bodyPr/>
          <a:lstStyle/>
          <a:p>
            <a:fld id="{D90AFF93-45AE-CC4D-A56A-612CB3C1AB5C}" type="slidenum">
              <a:rPr lang="en-US" smtClean="0"/>
              <a:t>18</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448573" y="1267097"/>
            <a:ext cx="11369615" cy="4741817"/>
          </a:xfrm>
        </p:spPr>
        <p:txBody>
          <a:bodyPr>
            <a:normAutofit/>
          </a:bodyPr>
          <a:lstStyle/>
          <a:p>
            <a:r>
              <a:rPr lang="en-US" dirty="0"/>
              <a:t>How do we identify test cases? </a:t>
            </a:r>
          </a:p>
          <a:p>
            <a:r>
              <a:rPr lang="en-US" dirty="0"/>
              <a:t>One general approach: Black-box testing – testing based on a specification</a:t>
            </a:r>
          </a:p>
          <a:p>
            <a:r>
              <a:rPr lang="en-US" dirty="0"/>
              <a:t>Techniques including: </a:t>
            </a:r>
          </a:p>
          <a:p>
            <a:pPr lvl="1"/>
            <a:r>
              <a:rPr lang="en-US" dirty="0"/>
              <a:t>Equivalence Partitions </a:t>
            </a:r>
          </a:p>
          <a:p>
            <a:pPr lvl="1"/>
            <a:r>
              <a:rPr lang="en-US" dirty="0"/>
              <a:t>Boundary Value Analysis </a:t>
            </a:r>
          </a:p>
          <a:p>
            <a:r>
              <a:rPr lang="en-US" dirty="0"/>
              <a:t>Examples</a:t>
            </a:r>
          </a:p>
          <a:p>
            <a:pPr lvl="1"/>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p>
        </p:txBody>
      </p:sp>
      <p:sp>
        <p:nvSpPr>
          <p:cNvPr id="3" name="Content Placeholder 2"/>
          <p:cNvSpPr>
            <a:spLocks noGrp="1"/>
          </p:cNvSpPr>
          <p:nvPr>
            <p:ph idx="1"/>
          </p:nvPr>
        </p:nvSpPr>
        <p:spPr>
          <a:xfrm>
            <a:off x="448573" y="1293223"/>
            <a:ext cx="11369615" cy="4762969"/>
          </a:xfrm>
        </p:spPr>
        <p:txBody>
          <a:bodyPr>
            <a:normAutofit/>
          </a:bodyPr>
          <a:lstStyle/>
          <a:p>
            <a:r>
              <a:rPr lang="en-US" dirty="0"/>
              <a:t>Discuss the role of Black Box Testing, including any advantages or disadvantages</a:t>
            </a:r>
          </a:p>
          <a:p>
            <a:r>
              <a:rPr lang="en-US" dirty="0"/>
              <a:t>Discuss the term Equivalence Partition and how this can be used to identify some test cases.</a:t>
            </a:r>
          </a:p>
          <a:p>
            <a:endParaRPr lang="en-US" dirty="0"/>
          </a:p>
        </p:txBody>
      </p:sp>
      <p:sp>
        <p:nvSpPr>
          <p:cNvPr id="5" name="Slide Number Placeholder 4"/>
          <p:cNvSpPr>
            <a:spLocks noGrp="1"/>
          </p:cNvSpPr>
          <p:nvPr>
            <p:ph type="sldNum" sz="quarter" idx="12"/>
          </p:nvPr>
        </p:nvSpPr>
        <p:spPr/>
        <p:txBody>
          <a:bodyPr/>
          <a:lstStyle/>
          <a:p>
            <a:fld id="{D90AFF93-45AE-CC4D-A56A-612CB3C1AB5C}"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0258"/>
            <a:ext cx="8229600" cy="800694"/>
          </a:xfrm>
        </p:spPr>
        <p:txBody>
          <a:bodyPr/>
          <a:lstStyle/>
          <a:p>
            <a:r>
              <a:rPr lang="en-US" dirty="0"/>
              <a:t>Software as a black box</a:t>
            </a:r>
          </a:p>
        </p:txBody>
      </p:sp>
      <p:sp>
        <p:nvSpPr>
          <p:cNvPr id="5" name="Slide Number Placeholder 4"/>
          <p:cNvSpPr>
            <a:spLocks noGrp="1"/>
          </p:cNvSpPr>
          <p:nvPr>
            <p:ph type="sldNum" sz="quarter" idx="12"/>
          </p:nvPr>
        </p:nvSpPr>
        <p:spPr/>
        <p:txBody>
          <a:bodyPr/>
          <a:lstStyle/>
          <a:p>
            <a:fld id="{81FF8363-EA71-3B4F-95CE-88CA3C0FA59B}" type="slidenum">
              <a:rPr lang="en-US" smtClean="0"/>
              <a:t>4</a:t>
            </a:fld>
            <a:endParaRPr lang="en-US"/>
          </a:p>
        </p:txBody>
      </p:sp>
      <p:sp>
        <p:nvSpPr>
          <p:cNvPr id="6" name="Content Placeholder 5"/>
          <p:cNvSpPr>
            <a:spLocks noGrp="1"/>
          </p:cNvSpPr>
          <p:nvPr>
            <p:ph idx="1"/>
          </p:nvPr>
        </p:nvSpPr>
        <p:spPr>
          <a:prstGeom prst="cube">
            <a:avLst>
              <a:gd name="adj" fmla="val 27315"/>
            </a:avLst>
          </a:prstGeom>
        </p:spPr>
        <p:style>
          <a:lnRef idx="3">
            <a:schemeClr val="lt1"/>
          </a:lnRef>
          <a:fillRef idx="1">
            <a:schemeClr val="dk1"/>
          </a:fillRef>
          <a:effectRef idx="1">
            <a:schemeClr val="dk1"/>
          </a:effectRef>
          <a:fontRef idx="minor">
            <a:schemeClr val="lt1"/>
          </a:fontRef>
        </p:style>
        <p:txBody>
          <a:bodyPr rtlCol="0" anchor="ctr"/>
          <a:lstStyle/>
          <a:p>
            <a:pPr marL="0" indent="0" algn="ctr">
              <a:buNone/>
            </a:pPr>
            <a:r>
              <a:rPr lang="en-US" sz="13800" dirty="0"/>
              <a:t>Software</a:t>
            </a:r>
          </a:p>
        </p:txBody>
      </p:sp>
      <p:sp>
        <p:nvSpPr>
          <p:cNvPr id="7" name="Right Arrow 6"/>
          <p:cNvSpPr/>
          <p:nvPr/>
        </p:nvSpPr>
        <p:spPr>
          <a:xfrm>
            <a:off x="1737748" y="3382630"/>
            <a:ext cx="2225490" cy="105628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t>Inputs</a:t>
            </a:r>
          </a:p>
        </p:txBody>
      </p:sp>
      <p:sp>
        <p:nvSpPr>
          <p:cNvPr id="8" name="Right Arrow 7"/>
          <p:cNvSpPr/>
          <p:nvPr/>
        </p:nvSpPr>
        <p:spPr>
          <a:xfrm>
            <a:off x="7909872" y="3382630"/>
            <a:ext cx="2225490" cy="105628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t>Outputs</a:t>
            </a:r>
          </a:p>
        </p:txBody>
      </p:sp>
      <p:sp>
        <p:nvSpPr>
          <p:cNvPr id="10" name="Bent Arrow 9"/>
          <p:cNvSpPr/>
          <p:nvPr/>
        </p:nvSpPr>
        <p:spPr>
          <a:xfrm rot="16200000" flipH="1" flipV="1">
            <a:off x="7831965" y="1270059"/>
            <a:ext cx="1788304" cy="2228591"/>
          </a:xfrm>
          <a:prstGeom prst="ben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tx1"/>
              </a:solidFill>
            </a:endParaRPr>
          </a:p>
        </p:txBody>
      </p:sp>
      <p:sp>
        <p:nvSpPr>
          <p:cNvPr id="11" name="Bent Arrow 10"/>
          <p:cNvSpPr/>
          <p:nvPr/>
        </p:nvSpPr>
        <p:spPr>
          <a:xfrm rot="5400000" flipV="1">
            <a:off x="2310589" y="1270060"/>
            <a:ext cx="1788304" cy="2228591"/>
          </a:xfrm>
          <a:prstGeom prst="ben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tx1"/>
              </a:solidFill>
            </a:endParaRPr>
          </a:p>
        </p:txBody>
      </p:sp>
      <p:sp>
        <p:nvSpPr>
          <p:cNvPr id="9" name="Snip Single Corner Rectangle 8"/>
          <p:cNvSpPr/>
          <p:nvPr/>
        </p:nvSpPr>
        <p:spPr>
          <a:xfrm>
            <a:off x="4319038" y="773511"/>
            <a:ext cx="3292783" cy="1848501"/>
          </a:xfrm>
          <a:prstGeom prst="snip1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a:t>Requirements</a:t>
            </a:r>
            <a:endParaRPr lang="en-US" dirty="0"/>
          </a:p>
        </p:txBody>
      </p:sp>
      <p:sp>
        <p:nvSpPr>
          <p:cNvPr id="12" name="TextBox 11"/>
          <p:cNvSpPr txBox="1"/>
          <p:nvPr/>
        </p:nvSpPr>
        <p:spPr>
          <a:xfrm>
            <a:off x="1737748" y="5608376"/>
            <a:ext cx="8562480" cy="369332"/>
          </a:xfrm>
          <a:prstGeom prst="rect">
            <a:avLst/>
          </a:prstGeom>
          <a:noFill/>
        </p:spPr>
        <p:txBody>
          <a:bodyPr wrap="square" rtlCol="0">
            <a:spAutoFit/>
          </a:bodyPr>
          <a:lstStyle/>
          <a:p>
            <a:pPr algn="ctr"/>
            <a:r>
              <a:rPr lang="en-US" dirty="0"/>
              <a:t>Is this similar to how you use other devices in the real world?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1000" fill="hold"/>
                                        <p:tgtEl>
                                          <p:spTgt spid="6">
                                            <p:bg/>
                                          </p:spTgt>
                                        </p:tgtEl>
                                      </p:cBhvr>
                                      <p:by x="50000" y="50000"/>
                                    </p:animScale>
                                  </p:childTnLst>
                                </p:cTn>
                              </p:par>
                              <p:par>
                                <p:cTn id="7" presetID="6" presetClass="emph" presetSubtype="0" fill="hold" grpId="0" nodeType="withEffect">
                                  <p:stCondLst>
                                    <p:cond delay="0"/>
                                  </p:stCondLst>
                                  <p:childTnLst>
                                    <p:animScale>
                                      <p:cBhvr>
                                        <p:cTn id="8" dur="1000" fill="hold"/>
                                        <p:tgtEl>
                                          <p:spTgt spid="6">
                                            <p:txEl>
                                              <p:pRg st="0" end="0"/>
                                            </p:txEl>
                                          </p:spTgt>
                                        </p:tgtEl>
                                      </p:cBhvr>
                                      <p:by x="25000" y="25000"/>
                                    </p:animScale>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p:tgtEl>
                                          <p:spTgt spid="7"/>
                                        </p:tgtEl>
                                        <p:attrNameLst>
                                          <p:attrName>ppt_x</p:attrName>
                                        </p:attrNameLst>
                                      </p:cBhvr>
                                      <p:tavLst>
                                        <p:tav tm="0">
                                          <p:val>
                                            <p:strVal val="#ppt_x-#ppt_w*1.125000"/>
                                          </p:val>
                                        </p:tav>
                                        <p:tav tm="100000">
                                          <p:val>
                                            <p:strVal val="#ppt_x"/>
                                          </p:val>
                                        </p:tav>
                                      </p:tavLst>
                                    </p:anim>
                                    <p:animEffect transition="in" filter="wipe(right)">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par>
                          <p:cTn id="26" fill="hold">
                            <p:stCondLst>
                              <p:cond delay="500"/>
                            </p:stCondLst>
                            <p:childTnLst>
                              <p:par>
                                <p:cTn id="27" presetID="53" presetClass="entr" presetSubtype="528"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anim calcmode="lin" valueType="num">
                                      <p:cBhvr>
                                        <p:cTn id="32" dur="500" fill="hold"/>
                                        <p:tgtEl>
                                          <p:spTgt spid="11"/>
                                        </p:tgtEl>
                                        <p:attrNameLst>
                                          <p:attrName>ppt_x</p:attrName>
                                        </p:attrNameLst>
                                      </p:cBhvr>
                                      <p:tavLst>
                                        <p:tav tm="0">
                                          <p:val>
                                            <p:fltVal val="0.5"/>
                                          </p:val>
                                        </p:tav>
                                        <p:tav tm="100000">
                                          <p:val>
                                            <p:strVal val="#ppt_x"/>
                                          </p:val>
                                        </p:tav>
                                      </p:tavLst>
                                    </p:anim>
                                    <p:anim calcmode="lin" valueType="num">
                                      <p:cBhvr>
                                        <p:cTn id="33" dur="500" fill="hold"/>
                                        <p:tgtEl>
                                          <p:spTgt spid="11"/>
                                        </p:tgtEl>
                                        <p:attrNameLst>
                                          <p:attrName>ppt_y</p:attrName>
                                        </p:attrNameLst>
                                      </p:cBhvr>
                                      <p:tavLst>
                                        <p:tav tm="0">
                                          <p:val>
                                            <p:fltVal val="0.5"/>
                                          </p:val>
                                        </p:tav>
                                        <p:tav tm="100000">
                                          <p:val>
                                            <p:strVal val="#ppt_y"/>
                                          </p:val>
                                        </p:tav>
                                      </p:tavLst>
                                    </p:anim>
                                  </p:childTnLst>
                                </p:cTn>
                              </p:par>
                            </p:childTnLst>
                          </p:cTn>
                        </p:par>
                        <p:par>
                          <p:cTn id="34" fill="hold">
                            <p:stCondLst>
                              <p:cond delay="1000"/>
                            </p:stCondLst>
                            <p:childTnLst>
                              <p:par>
                                <p:cTn id="35" presetID="53" presetClass="entr" presetSubtype="528"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anim calcmode="lin" valueType="num">
                                      <p:cBhvr>
                                        <p:cTn id="40" dur="500" fill="hold"/>
                                        <p:tgtEl>
                                          <p:spTgt spid="10"/>
                                        </p:tgtEl>
                                        <p:attrNameLst>
                                          <p:attrName>ppt_x</p:attrName>
                                        </p:attrNameLst>
                                      </p:cBhvr>
                                      <p:tavLst>
                                        <p:tav tm="0">
                                          <p:val>
                                            <p:fltVal val="0.5"/>
                                          </p:val>
                                        </p:tav>
                                        <p:tav tm="100000">
                                          <p:val>
                                            <p:strVal val="#ppt_x"/>
                                          </p:val>
                                        </p:tav>
                                      </p:tavLst>
                                    </p:anim>
                                    <p:anim calcmode="lin" valueType="num">
                                      <p:cBhvr>
                                        <p:cTn id="41" dur="500" fill="hold"/>
                                        <p:tgtEl>
                                          <p:spTgt spid="10"/>
                                        </p:tgtEl>
                                        <p:attrNameLst>
                                          <p:attrName>ppt_y</p:attrName>
                                        </p:attrNameLst>
                                      </p:cBhvr>
                                      <p:tavLst>
                                        <p:tav tm="0">
                                          <p:val>
                                            <p:fltVal val="0.5"/>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37"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900" decel="100000" fill="hold"/>
                                        <p:tgtEl>
                                          <p:spTgt spid="12"/>
                                        </p:tgtEl>
                                        <p:attrNameLst>
                                          <p:attrName>ppt_y</p:attrName>
                                        </p:attrNameLst>
                                      </p:cBhvr>
                                      <p:tavLst>
                                        <p:tav tm="0">
                                          <p:val>
                                            <p:strVal val="#ppt_y+1"/>
                                          </p:val>
                                        </p:tav>
                                        <p:tav tm="100000">
                                          <p:val>
                                            <p:strVal val="#ppt_y-.03"/>
                                          </p:val>
                                        </p:tav>
                                      </p:tavLst>
                                    </p:anim>
                                    <p:anim calcmode="lin" valueType="num">
                                      <p:cBhvr>
                                        <p:cTn id="49"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animBg="1"/>
      <p:bldP spid="8" grpId="0" animBg="1"/>
      <p:bldP spid="10" grpId="0" animBg="1"/>
      <p:bldP spid="11" grpId="0" animBg="1"/>
      <p:bldP spid="9" grpId="0" animBg="1"/>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Triangle Example</a:t>
            </a:r>
          </a:p>
        </p:txBody>
      </p:sp>
      <p:sp>
        <p:nvSpPr>
          <p:cNvPr id="3" name="Content Placeholder 2"/>
          <p:cNvSpPr>
            <a:spLocks noGrp="1"/>
          </p:cNvSpPr>
          <p:nvPr>
            <p:ph idx="1"/>
          </p:nvPr>
        </p:nvSpPr>
        <p:spPr>
          <a:xfrm>
            <a:off x="587829" y="1358536"/>
            <a:ext cx="11230359" cy="4764115"/>
          </a:xfrm>
        </p:spPr>
        <p:txBody>
          <a:bodyPr>
            <a:normAutofit/>
          </a:bodyPr>
          <a:lstStyle/>
          <a:p>
            <a:pPr marL="0" indent="0">
              <a:buNone/>
            </a:pPr>
            <a:r>
              <a:rPr lang="en-US" b="1" dirty="0"/>
              <a:t>A Shape module has a feature to return a value to indicate if a triangle is one of the types “Isosceles”, “Equilateral” or “Scalene”</a:t>
            </a:r>
          </a:p>
          <a:p>
            <a:pPr marL="0" indent="0">
              <a:buNone/>
            </a:pPr>
            <a:r>
              <a:rPr lang="en-US" b="1" dirty="0"/>
              <a:t>The feature takes three values which represent the lengths of the three sides for the triangle. </a:t>
            </a:r>
          </a:p>
          <a:p>
            <a:pPr marL="0" indent="0">
              <a:buNone/>
            </a:pPr>
            <a:endParaRPr lang="en-US" dirty="0"/>
          </a:p>
          <a:p>
            <a:r>
              <a:rPr lang="en-US" dirty="0"/>
              <a:t>Writing tests based on the above description would be Black-box testing. </a:t>
            </a:r>
          </a:p>
          <a:p>
            <a:r>
              <a:rPr lang="en-US" dirty="0"/>
              <a:t>You don’t know how this </a:t>
            </a:r>
            <a:r>
              <a:rPr lang="en-US"/>
              <a:t>is implemented</a:t>
            </a:r>
            <a:r>
              <a:rPr lang="en-US" dirty="0"/>
              <a:t>. </a:t>
            </a:r>
          </a:p>
          <a:p>
            <a:r>
              <a:rPr lang="en-US" dirty="0"/>
              <a:t>Test possible inputs and expected outputs. </a:t>
            </a:r>
          </a:p>
          <a:p>
            <a:pPr marL="0" indent="0">
              <a:buNone/>
            </a:pPr>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about the three types of triangle</a:t>
            </a:r>
          </a:p>
        </p:txBody>
      </p:sp>
      <p:sp>
        <p:nvSpPr>
          <p:cNvPr id="3" name="Content Placeholder 2"/>
          <p:cNvSpPr>
            <a:spLocks noGrp="1"/>
          </p:cNvSpPr>
          <p:nvPr>
            <p:ph idx="1"/>
          </p:nvPr>
        </p:nvSpPr>
        <p:spPr/>
        <p:txBody>
          <a:bodyPr/>
          <a:lstStyle/>
          <a:p>
            <a:r>
              <a:rPr lang="en-US" dirty="0" err="1"/>
              <a:t>Isoceles</a:t>
            </a:r>
            <a:r>
              <a:rPr lang="en-US" dirty="0"/>
              <a:t> triangle is one that has at least two equal sides. </a:t>
            </a:r>
          </a:p>
          <a:p>
            <a:r>
              <a:rPr lang="en-US" dirty="0"/>
              <a:t>Equilateral triangle is one that has three equal sides. </a:t>
            </a:r>
          </a:p>
          <a:p>
            <a:r>
              <a:rPr lang="en-US" dirty="0"/>
              <a:t>Scalene is one where no sides have matching length. </a:t>
            </a:r>
          </a:p>
          <a:p>
            <a:endParaRPr lang="en-US" dirty="0"/>
          </a:p>
          <a:p>
            <a:r>
              <a:rPr lang="en-US" dirty="0"/>
              <a:t>The values represent a triangle if the sum of the lengths of any two sides is greater than the length of the remaining side. </a:t>
            </a:r>
          </a:p>
        </p:txBody>
      </p:sp>
      <p:sp>
        <p:nvSpPr>
          <p:cNvPr id="5" name="Slide Number Placeholder 4"/>
          <p:cNvSpPr>
            <a:spLocks noGrp="1"/>
          </p:cNvSpPr>
          <p:nvPr>
            <p:ph type="sldNum" sz="quarter" idx="12"/>
          </p:nvPr>
        </p:nvSpPr>
        <p:spPr/>
        <p:txBody>
          <a:bodyPr/>
          <a:lstStyle/>
          <a:p>
            <a:fld id="{D90AFF93-45AE-CC4D-A56A-612CB3C1AB5C}"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573" y="0"/>
            <a:ext cx="9762227" cy="1143000"/>
          </a:xfrm>
        </p:spPr>
        <p:txBody>
          <a:bodyPr/>
          <a:lstStyle/>
          <a:p>
            <a:r>
              <a:rPr lang="en-US" dirty="0"/>
              <a:t>Advantages of Black-box Testing</a:t>
            </a:r>
          </a:p>
        </p:txBody>
      </p:sp>
      <p:sp>
        <p:nvSpPr>
          <p:cNvPr id="3" name="Content Placeholder 2"/>
          <p:cNvSpPr>
            <a:spLocks noGrp="1"/>
          </p:cNvSpPr>
          <p:nvPr>
            <p:ph idx="1"/>
          </p:nvPr>
        </p:nvSpPr>
        <p:spPr>
          <a:xfrm>
            <a:off x="448573" y="986118"/>
            <a:ext cx="11007553" cy="5408706"/>
          </a:xfrm>
        </p:spPr>
        <p:txBody>
          <a:bodyPr>
            <a:normAutofit/>
          </a:bodyPr>
          <a:lstStyle/>
          <a:p>
            <a:r>
              <a:rPr lang="en-US" dirty="0"/>
              <a:t>What advantages are there with Black-box testing?</a:t>
            </a:r>
          </a:p>
        </p:txBody>
      </p:sp>
      <p:sp>
        <p:nvSpPr>
          <p:cNvPr id="5" name="Slide Number Placeholder 4"/>
          <p:cNvSpPr>
            <a:spLocks noGrp="1"/>
          </p:cNvSpPr>
          <p:nvPr>
            <p:ph type="sldNum" sz="quarter" idx="12"/>
          </p:nvPr>
        </p:nvSpPr>
        <p:spPr/>
        <p:txBody>
          <a:bodyPr/>
          <a:lstStyle/>
          <a:p>
            <a:fld id="{81FF8363-EA71-3B4F-95CE-88CA3C0FA59B}"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573" y="0"/>
            <a:ext cx="9762227" cy="1143000"/>
          </a:xfrm>
        </p:spPr>
        <p:txBody>
          <a:bodyPr/>
          <a:lstStyle/>
          <a:p>
            <a:r>
              <a:rPr lang="en-US" dirty="0"/>
              <a:t>Advantages of Black-box Testing</a:t>
            </a:r>
          </a:p>
        </p:txBody>
      </p:sp>
      <p:sp>
        <p:nvSpPr>
          <p:cNvPr id="3" name="Content Placeholder 2"/>
          <p:cNvSpPr>
            <a:spLocks noGrp="1"/>
          </p:cNvSpPr>
          <p:nvPr>
            <p:ph idx="1"/>
          </p:nvPr>
        </p:nvSpPr>
        <p:spPr>
          <a:xfrm>
            <a:off x="448573" y="986118"/>
            <a:ext cx="11007553" cy="3281082"/>
          </a:xfrm>
        </p:spPr>
        <p:txBody>
          <a:bodyPr>
            <a:normAutofit/>
          </a:bodyPr>
          <a:lstStyle/>
          <a:p>
            <a:r>
              <a:rPr lang="en-US" dirty="0">
                <a:solidFill>
                  <a:schemeClr val="tx1">
                    <a:lumMod val="50000"/>
                    <a:lumOff val="50000"/>
                  </a:schemeClr>
                </a:solidFill>
              </a:rPr>
              <a:t>What advantages are there with Black-box testing?</a:t>
            </a:r>
          </a:p>
          <a:p>
            <a:r>
              <a:rPr lang="en-US" dirty="0"/>
              <a:t>You don’t need to know how it is implemented</a:t>
            </a:r>
          </a:p>
          <a:p>
            <a:pPr lvl="1"/>
            <a:r>
              <a:rPr lang="en-US" dirty="0"/>
              <a:t>You can plan tests earlier </a:t>
            </a:r>
          </a:p>
          <a:p>
            <a:pPr lvl="1"/>
            <a:r>
              <a:rPr lang="en-US" dirty="0"/>
              <a:t>You can write tests earlier </a:t>
            </a:r>
          </a:p>
          <a:p>
            <a:pPr lvl="1"/>
            <a:r>
              <a:rPr lang="en-US" dirty="0"/>
              <a:t>You do not need to be the person who implements the code </a:t>
            </a:r>
          </a:p>
          <a:p>
            <a:pPr lvl="1"/>
            <a:r>
              <a:rPr lang="en-US" dirty="0"/>
              <a:t>When the implementation changes, the tests should still work </a:t>
            </a:r>
          </a:p>
        </p:txBody>
      </p:sp>
      <p:sp>
        <p:nvSpPr>
          <p:cNvPr id="5" name="Slide Number Placeholder 4"/>
          <p:cNvSpPr>
            <a:spLocks noGrp="1"/>
          </p:cNvSpPr>
          <p:nvPr>
            <p:ph type="sldNum" sz="quarter" idx="12"/>
          </p:nvPr>
        </p:nvSpPr>
        <p:spPr/>
        <p:txBody>
          <a:bodyPr/>
          <a:lstStyle/>
          <a:p>
            <a:fld id="{81FF8363-EA71-3B4F-95CE-88CA3C0FA59B}"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573" y="0"/>
            <a:ext cx="10103123" cy="1143000"/>
          </a:xfrm>
        </p:spPr>
        <p:txBody>
          <a:bodyPr>
            <a:normAutofit/>
          </a:bodyPr>
          <a:lstStyle/>
          <a:p>
            <a:r>
              <a:rPr lang="en-US" dirty="0"/>
              <a:t>How do you decide what values to test? </a:t>
            </a:r>
          </a:p>
        </p:txBody>
      </p:sp>
      <p:sp>
        <p:nvSpPr>
          <p:cNvPr id="5" name="Content Placeholder 4"/>
          <p:cNvSpPr>
            <a:spLocks noGrp="1"/>
          </p:cNvSpPr>
          <p:nvPr>
            <p:ph idx="1"/>
          </p:nvPr>
        </p:nvSpPr>
        <p:spPr>
          <a:xfrm>
            <a:off x="448573" y="942623"/>
            <a:ext cx="11369615" cy="5413727"/>
          </a:xfrm>
        </p:spPr>
        <p:txBody>
          <a:bodyPr>
            <a:normAutofit/>
          </a:bodyPr>
          <a:lstStyle/>
          <a:p>
            <a:r>
              <a:rPr lang="en-US" dirty="0"/>
              <a:t>For many methods, you cannot test all possible values</a:t>
            </a:r>
          </a:p>
          <a:p>
            <a:pPr marL="457200" lvl="1" indent="0">
              <a:buNone/>
            </a:pPr>
            <a:r>
              <a:rPr lang="en-US" b="1" dirty="0"/>
              <a:t>public String </a:t>
            </a:r>
            <a:r>
              <a:rPr lang="en-US" b="1" dirty="0" err="1"/>
              <a:t>getTriangleType</a:t>
            </a:r>
            <a:r>
              <a:rPr lang="en-US" b="1" dirty="0"/>
              <a:t>(</a:t>
            </a:r>
            <a:r>
              <a:rPr lang="en-US" b="1" dirty="0" err="1"/>
              <a:t>int</a:t>
            </a:r>
            <a:r>
              <a:rPr lang="en-US" b="1" dirty="0"/>
              <a:t> a, </a:t>
            </a:r>
            <a:r>
              <a:rPr lang="en-US" b="1" dirty="0" err="1"/>
              <a:t>int</a:t>
            </a:r>
            <a:r>
              <a:rPr lang="en-US" b="1" dirty="0"/>
              <a:t> b, </a:t>
            </a:r>
            <a:r>
              <a:rPr lang="en-US" b="1" dirty="0" err="1"/>
              <a:t>int</a:t>
            </a:r>
            <a:r>
              <a:rPr lang="en-US" b="1" dirty="0"/>
              <a:t> c) </a:t>
            </a:r>
          </a:p>
          <a:p>
            <a:r>
              <a:rPr lang="en-US" dirty="0"/>
              <a:t>If you don’t test all values, how do you know if your tests cover all of the possibilities? </a:t>
            </a:r>
          </a:p>
          <a:p>
            <a:r>
              <a:rPr lang="en-US" dirty="0"/>
              <a:t>You use different techniques to identify good test values: </a:t>
            </a:r>
          </a:p>
          <a:p>
            <a:pPr lvl="1"/>
            <a:r>
              <a:rPr lang="en-US" dirty="0"/>
              <a:t>Equivalence Partitioning </a:t>
            </a:r>
          </a:p>
          <a:p>
            <a:pPr lvl="1"/>
            <a:r>
              <a:rPr lang="en-US" dirty="0"/>
              <a:t>Boundary Value Analysis </a:t>
            </a:r>
          </a:p>
          <a:p>
            <a:pPr lvl="1"/>
            <a:r>
              <a:rPr lang="en-US" dirty="0"/>
              <a:t>Decision Tables </a:t>
            </a:r>
          </a:p>
          <a:p>
            <a:pPr lvl="1"/>
            <a:r>
              <a:rPr lang="en-US" dirty="0"/>
              <a:t>Cause-Effect Graphing </a:t>
            </a:r>
          </a:p>
          <a:p>
            <a:pPr lvl="1"/>
            <a:r>
              <a:rPr lang="en-US" dirty="0"/>
              <a:t>Error guessing</a:t>
            </a:r>
          </a:p>
          <a:p>
            <a:pPr lvl="1"/>
            <a:r>
              <a:rPr lang="en-US" dirty="0"/>
              <a:t>…</a:t>
            </a:r>
          </a:p>
        </p:txBody>
      </p:sp>
      <p:sp>
        <p:nvSpPr>
          <p:cNvPr id="3" name="Slide Number Placeholder 2"/>
          <p:cNvSpPr>
            <a:spLocks noGrp="1"/>
          </p:cNvSpPr>
          <p:nvPr>
            <p:ph type="sldNum" sz="quarter" idx="12"/>
          </p:nvPr>
        </p:nvSpPr>
        <p:spPr/>
        <p:txBody>
          <a:bodyPr/>
          <a:lstStyle/>
          <a:p>
            <a:fld id="{81FF8363-EA71-3B4F-95CE-88CA3C0FA59B}" type="slidenum">
              <a:rPr lang="en-US" smtClean="0"/>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SlideTemplate</Template>
  <TotalTime>5</TotalTime>
  <Words>2148</Words>
  <Application>Microsoft Office PowerPoint</Application>
  <PresentationFormat>宽屏</PresentationFormat>
  <Paragraphs>237</Paragraphs>
  <Slides>18</Slides>
  <Notes>11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18</vt:i4>
      </vt:variant>
    </vt:vector>
  </HeadingPairs>
  <TitlesOfParts>
    <vt:vector size="22" baseType="lpstr">
      <vt:lpstr>Arial</vt:lpstr>
      <vt:lpstr>Calibri</vt:lpstr>
      <vt:lpstr>Calibri Light</vt:lpstr>
      <vt:lpstr>Office Theme</vt:lpstr>
      <vt:lpstr>Black-box Testing</vt:lpstr>
      <vt:lpstr>Introduction</vt:lpstr>
      <vt:lpstr>Learning Outcomes</vt:lpstr>
      <vt:lpstr>Software as a black box</vt:lpstr>
      <vt:lpstr>Triangle Example</vt:lpstr>
      <vt:lpstr>Rules about the three types of triangle</vt:lpstr>
      <vt:lpstr>Advantages of Black-box Testing</vt:lpstr>
      <vt:lpstr>Advantages of Black-box Testing</vt:lpstr>
      <vt:lpstr>How do you decide what values to test? </vt:lpstr>
      <vt:lpstr>Equivalence Partitioning</vt:lpstr>
      <vt:lpstr>Choosing Classes (1)</vt:lpstr>
      <vt:lpstr>Choosing Classes (2)</vt:lpstr>
      <vt:lpstr>Guidelines for variables (1)</vt:lpstr>
      <vt:lpstr>Guidelines for variables (2)</vt:lpstr>
      <vt:lpstr>Designing Reasonable Test Cases</vt:lpstr>
      <vt:lpstr>Summary</vt:lpstr>
      <vt:lpstr>Any Questions?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Black-box Testing</dc:title>
  <dc:creator>Neil Taylor [nst]</dc:creator>
  <cp:lastModifiedBy>泠然 杨</cp:lastModifiedBy>
  <cp:revision>38</cp:revision>
  <cp:lastPrinted>2016-03-27T15:23:00Z</cp:lastPrinted>
  <dcterms:created xsi:type="dcterms:W3CDTF">2016-03-27T10:33:00Z</dcterms:created>
  <dcterms:modified xsi:type="dcterms:W3CDTF">2019-12-10T11:35:31Z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2052-11.3.0.8632</vt:lpwstr>
  </property>
</Properties>
</file>