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D37C89-AB0F-C84D-A34A-48BB819EF325}">
          <p14:sldIdLst>
            <p14:sldId id="256"/>
            <p14:sldId id="257"/>
            <p14:sldId id="258"/>
          </p14:sldIdLst>
        </p14:section>
        <p14:section name="Introduction" id="{3378FA93-4F37-D34C-B072-7E3DCDF7009D}">
          <p14:sldIdLst>
            <p14:sldId id="259"/>
            <p14:sldId id="260"/>
            <p14:sldId id="261"/>
            <p14:sldId id="262"/>
            <p14:sldId id="263"/>
            <p14:sldId id="264"/>
            <p14:sldId id="265"/>
          </p14:sldIdLst>
        </p14:section>
        <p14:section name="Coverage" id="{C206A020-9BFD-B746-AC20-621F0A44A301}">
          <p14:sldIdLst>
            <p14:sldId id="266"/>
            <p14:sldId id="267"/>
            <p14:sldId id="268"/>
            <p14:sldId id="269"/>
            <p14:sldId id="270"/>
            <p14:sldId id="274"/>
          </p14:sldIdLst>
        </p14:section>
        <p14:section name="Summary" id="{8293CDFB-58C0-7041-B49E-4A0634901F95}">
          <p14:sldIdLst>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p:restoredTop sz="87985"/>
  </p:normalViewPr>
  <p:slideViewPr>
    <p:cSldViewPr snapToGrid="0" snapToObjects="1">
      <p:cViewPr varScale="1">
        <p:scale>
          <a:sx n="84" d="100"/>
          <a:sy n="84" d="100"/>
        </p:scale>
        <p:origin x="57"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4847DF-6612-BE49-9021-2571CA1B61CC}" type="slidenum">
              <a:rPr lang="en-US" smtClean="0"/>
              <a:t>3</a:t>
            </a:fld>
            <a:endParaRPr lang="en-US"/>
          </a:p>
        </p:txBody>
      </p:sp>
    </p:spTree>
    <p:extLst>
      <p:ext uri="{BB962C8B-B14F-4D97-AF65-F5344CB8AC3E}">
        <p14:creationId xmlns:p14="http://schemas.microsoft.com/office/powerpoint/2010/main" val="67900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is part of the code</a:t>
            </a:r>
            <a:r>
              <a:rPr lang="en-US" baseline="0" dirty="0"/>
              <a:t> that is used to decide between one path or another path through a set of statements. A decision contains one or more condition expressions. </a:t>
            </a:r>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a:t>
            </a:r>
            <a:r>
              <a:rPr lang="en-US" baseline="0" dirty="0"/>
              <a:t> is included in brackets indicates that the engineers are informally thinking about tests cases. However, this is different to the formal type of test cases that we are talking about in different areas of the course. The cases are discussed during a meeting and not necessarily written up as formal tests.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a lot of combinations,</a:t>
            </a:r>
            <a:r>
              <a:rPr lang="en-US" baseline="0" dirty="0"/>
              <a:t> the decision tree (table) becomes difficult to manage.  Also, not all combinations will be possible.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6DA3D-3C77-6744-85BE-D8A0ECC77D25}" type="datetime1">
              <a:rPr lang="en-GB" smtClean="0"/>
              <a:t>10/12/2019</a:t>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10E5B-3C71-5743-9494-B51DEC7605AE}" type="datetime1">
              <a:rPr lang="en-GB" smtClean="0"/>
              <a:t>10/12/2019</a:t>
            </a:fld>
            <a:endParaRPr lang="en-US"/>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610491-DF41-3249-AB73-23CD9B0D3BE8}"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5406DF-A434-7245-8E0D-787EFED80726}" type="datetime1">
              <a:rPr lang="en-GB" smtClean="0"/>
              <a:t>10/12/2019</a:t>
            </a:fld>
            <a:endParaRPr lang="en-US"/>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B28CAF-536E-9A49-BED0-786A27BA708C}" type="datetime1">
              <a:rPr lang="en-GB" smtClean="0"/>
              <a:t>10/12/2019</a:t>
            </a:fld>
            <a:endParaRPr lang="en-US"/>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70EE4-8C0B-C040-800E-43E4540EFB9F}" type="datetime1">
              <a:rPr lang="en-GB" smtClean="0"/>
              <a:t>10/12/2019</a:t>
            </a:fld>
            <a:endParaRPr lang="en-US"/>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0AA36-BC9A-DA4F-98D8-256D88F59E39}"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C7E22-B53B-5545-AAB9-ACBB65C70A09}" type="datetime1">
              <a:rPr lang="en-GB" smtClean="0"/>
              <a:t>10/12/2019</a:t>
            </a:fld>
            <a:endParaRPr lang="en-US"/>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43328569-6609-6747-B04E-D58587AE8376}" type="datetime1">
              <a:rPr lang="en-GB" smtClean="0"/>
              <a:t>10/12/2019</a:t>
            </a:fld>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White Box Testing (Part 1)</a:t>
            </a:r>
          </a:p>
        </p:txBody>
      </p:sp>
      <p:sp>
        <p:nvSpPr>
          <p:cNvPr id="3" name="Subtitle 2"/>
          <p:cNvSpPr>
            <a:spLocks noGrp="1"/>
          </p:cNvSpPr>
          <p:nvPr>
            <p:ph type="subTitle" idx="1"/>
          </p:nvPr>
        </p:nvSpPr>
        <p:spPr/>
        <p:txBody>
          <a:bodyPr/>
          <a:lstStyle/>
          <a:p>
            <a:r>
              <a:rPr lang="en-US" dirty="0"/>
              <a:t>Chapter 3</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 Path Coverage</a:t>
            </a:r>
          </a:p>
        </p:txBody>
      </p:sp>
      <p:sp>
        <p:nvSpPr>
          <p:cNvPr id="3" name="Content Placeholder 2"/>
          <p:cNvSpPr>
            <a:spLocks noGrp="1"/>
          </p:cNvSpPr>
          <p:nvPr>
            <p:ph idx="1"/>
          </p:nvPr>
        </p:nvSpPr>
        <p:spPr/>
        <p:txBody>
          <a:bodyPr>
            <a:normAutofit/>
          </a:bodyPr>
          <a:lstStyle/>
          <a:p>
            <a:r>
              <a:rPr lang="en-US" dirty="0" err="1"/>
              <a:t>Analyse</a:t>
            </a:r>
            <a:r>
              <a:rPr lang="en-US" dirty="0"/>
              <a:t> the different ways that the code can be executed </a:t>
            </a:r>
          </a:p>
          <a:p>
            <a:r>
              <a:rPr lang="en-US" dirty="0"/>
              <a:t>Write tests so that every path through the program is tested </a:t>
            </a:r>
          </a:p>
          <a:p>
            <a:pPr lvl="1"/>
            <a:r>
              <a:rPr lang="en-US" dirty="0"/>
              <a:t>Remember earlier, statements, decisions, conditions</a:t>
            </a:r>
          </a:p>
          <a:p>
            <a:r>
              <a:rPr lang="en-US" dirty="0"/>
              <a:t>The tests can be automated and repeated </a:t>
            </a:r>
          </a:p>
          <a:p>
            <a:r>
              <a:rPr lang="en-US" dirty="0"/>
              <a:t>Tool support to check coverage </a:t>
            </a:r>
          </a:p>
          <a:p>
            <a:r>
              <a:rPr lang="en-US" dirty="0"/>
              <a:t>BUT, we need to update tests when the code changes</a:t>
            </a:r>
          </a:p>
        </p:txBody>
      </p:sp>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Coverage</a:t>
            </a:r>
          </a:p>
        </p:txBody>
      </p:sp>
      <p:sp>
        <p:nvSpPr>
          <p:cNvPr id="3" name="Content Placeholder 2"/>
          <p:cNvSpPr>
            <a:spLocks noGrp="1"/>
          </p:cNvSpPr>
          <p:nvPr>
            <p:ph idx="1"/>
          </p:nvPr>
        </p:nvSpPr>
        <p:spPr/>
        <p:txBody>
          <a:bodyPr>
            <a:normAutofit/>
          </a:bodyPr>
          <a:lstStyle/>
          <a:p>
            <a:r>
              <a:rPr lang="en-US" dirty="0"/>
              <a:t>Basic principles of path coverage: </a:t>
            </a:r>
          </a:p>
          <a:p>
            <a:pPr lvl="1"/>
            <a:r>
              <a:rPr lang="en-US" dirty="0"/>
              <a:t>All independent paths in a module must be traversed at least once;</a:t>
            </a:r>
          </a:p>
          <a:p>
            <a:pPr lvl="1"/>
            <a:r>
              <a:rPr lang="en-US" dirty="0"/>
              <a:t>All conditions (e.g. if statements) are tested for the true and false outcomes ;</a:t>
            </a:r>
          </a:p>
          <a:p>
            <a:pPr lvl="1"/>
            <a:r>
              <a:rPr lang="en-US" dirty="0"/>
              <a:t>Review whether the tests cover the internal data structures used;</a:t>
            </a:r>
          </a:p>
          <a:p>
            <a:pPr lvl="1"/>
            <a:r>
              <a:rPr lang="en-US" dirty="0"/>
              <a:t>Test that loops work for their operational range (difficult to try ALL possible values for loops for the same reason that you cannot try ALL values for parameters). </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 Branch Coverage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panose="02070309020205020404"/>
                <a:cs typeface="Courier New" panose="02070309020205020404"/>
              </a:rPr>
              <a:t>if(x &gt; 400) {</a:t>
            </a:r>
          </a:p>
          <a:p>
            <a:pPr marL="0" indent="0">
              <a:buNone/>
            </a:pPr>
            <a:r>
              <a:rPr lang="en-US" dirty="0">
                <a:latin typeface="Courier New" panose="02070309020205020404"/>
                <a:cs typeface="Courier New" panose="02070309020205020404"/>
              </a:rPr>
              <a:t>   print </a:t>
            </a:r>
            <a:r>
              <a:rPr lang="ru-RU" dirty="0">
                <a:latin typeface="Courier New" panose="02070309020205020404"/>
                <a:cs typeface="Courier New" panose="02070309020205020404"/>
              </a:rPr>
              <a:t>"</a:t>
            </a:r>
            <a:r>
              <a:rPr lang="en-US" dirty="0">
                <a:latin typeface="Courier New" panose="02070309020205020404"/>
                <a:cs typeface="Courier New" panose="02070309020205020404"/>
              </a:rPr>
              <a:t>a</a:t>
            </a:r>
            <a:r>
              <a:rPr lang="ru-RU" dirty="0">
                <a:latin typeface="Courier New" panose="02070309020205020404"/>
                <a:cs typeface="Courier New" panose="02070309020205020404"/>
              </a:rPr>
              <a:t>"</a:t>
            </a:r>
            <a:r>
              <a:rPr lang="en-US" dirty="0">
                <a:latin typeface="Courier New" panose="02070309020205020404"/>
                <a:cs typeface="Courier New" panose="02070309020205020404"/>
              </a:rPr>
              <a:t>;</a:t>
            </a:r>
          </a:p>
          <a:p>
            <a:pPr marL="0" indent="0">
              <a:buNone/>
            </a:pPr>
            <a:r>
              <a:rPr lang="en-US" dirty="0">
                <a:latin typeface="Courier New" panose="02070309020205020404"/>
                <a:cs typeface="Courier New" panose="02070309020205020404"/>
              </a:rPr>
              <a:t>} else { </a:t>
            </a:r>
          </a:p>
          <a:p>
            <a:pPr marL="0" indent="0">
              <a:buNone/>
            </a:pPr>
            <a:r>
              <a:rPr lang="en-US" dirty="0">
                <a:latin typeface="Courier New" panose="02070309020205020404"/>
                <a:cs typeface="Courier New" panose="02070309020205020404"/>
              </a:rPr>
              <a:t>   print </a:t>
            </a:r>
            <a:r>
              <a:rPr lang="ru-RU" dirty="0">
                <a:latin typeface="Courier New" panose="02070309020205020404"/>
                <a:cs typeface="Courier New" panose="02070309020205020404"/>
              </a:rPr>
              <a:t>"</a:t>
            </a:r>
            <a:r>
              <a:rPr lang="en-US" dirty="0">
                <a:latin typeface="Courier New" panose="02070309020205020404"/>
                <a:cs typeface="Courier New" panose="02070309020205020404"/>
              </a:rPr>
              <a:t>b</a:t>
            </a:r>
            <a:r>
              <a:rPr lang="ru-RU" dirty="0">
                <a:latin typeface="Courier New" panose="02070309020205020404"/>
                <a:cs typeface="Courier New" panose="02070309020205020404"/>
              </a:rPr>
              <a:t>"</a:t>
            </a:r>
            <a:r>
              <a:rPr lang="en-US" dirty="0">
                <a:latin typeface="Courier New" panose="02070309020205020404"/>
                <a:cs typeface="Courier New" panose="02070309020205020404"/>
              </a:rPr>
              <a:t>; </a:t>
            </a:r>
          </a:p>
          <a:p>
            <a:pPr marL="0" indent="0">
              <a:buNone/>
            </a:pPr>
            <a:r>
              <a:rPr lang="en-US" dirty="0">
                <a:latin typeface="Courier New" panose="02070309020205020404"/>
                <a:cs typeface="Courier New" panose="02070309020205020404"/>
              </a:rPr>
              <a:t>} </a:t>
            </a:r>
          </a:p>
          <a:p>
            <a:endParaRPr lang="en-US" dirty="0"/>
          </a:p>
          <a:p>
            <a:r>
              <a:rPr lang="en-US" dirty="0"/>
              <a:t>Example test cases for coverage of this code: </a:t>
            </a:r>
            <a:br>
              <a:rPr lang="en-US" dirty="0"/>
            </a:br>
            <a:r>
              <a:rPr lang="en-US" dirty="0"/>
              <a:t>(</a:t>
            </a:r>
            <a:r>
              <a:rPr lang="en-US" dirty="0" err="1"/>
              <a:t>i</a:t>
            </a:r>
            <a:r>
              <a:rPr lang="en-US" dirty="0"/>
              <a:t>) x = 401 and (ii) x = 400</a:t>
            </a:r>
          </a:p>
          <a:p>
            <a:r>
              <a:rPr lang="en-US" dirty="0"/>
              <a:t>Still worth thinking about boundary conditions</a:t>
            </a:r>
          </a:p>
          <a:p>
            <a:r>
              <a:rPr lang="en-US" dirty="0"/>
              <a:t>Need to decide what the correct answer is for each case, not what answer the code will give you </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Ideally, your tools help you with this;</a:t>
            </a:r>
          </a:p>
          <a:p>
            <a:r>
              <a:rPr lang="en-US" dirty="0"/>
              <a:t>You can use coverage tools to monitor the tests that run and find out which paths in the code are NOT covered; </a:t>
            </a:r>
          </a:p>
          <a:p>
            <a:pPr lvl="1"/>
            <a:r>
              <a:rPr lang="en-US" dirty="0"/>
              <a:t>Then, you can write the tests to cover those paths</a:t>
            </a:r>
          </a:p>
          <a:p>
            <a:r>
              <a:rPr lang="en-US" dirty="0"/>
              <a:t>However, there are still problems – see the following example</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(2)</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latin typeface="Courier New" panose="02070309020205020404"/>
                <a:cs typeface="Courier New" panose="02070309020205020404"/>
              </a:rPr>
              <a:t>MyClass</a:t>
            </a:r>
            <a:r>
              <a:rPr lang="en-US" dirty="0">
                <a:latin typeface="Courier New" panose="02070309020205020404"/>
                <a:cs typeface="Courier New" panose="02070309020205020404"/>
              </a:rPr>
              <a:t> pointer = null; </a:t>
            </a:r>
          </a:p>
          <a:p>
            <a:pPr marL="0" indent="0">
              <a:buNone/>
            </a:pPr>
            <a:r>
              <a:rPr lang="en-US" dirty="0">
                <a:latin typeface="Courier New" panose="02070309020205020404"/>
                <a:cs typeface="Courier New" panose="02070309020205020404"/>
              </a:rPr>
              <a:t>if(x &gt; 400) {</a:t>
            </a:r>
          </a:p>
          <a:p>
            <a:pPr marL="0" indent="0">
              <a:buNone/>
            </a:pPr>
            <a:r>
              <a:rPr lang="en-US" dirty="0">
                <a:latin typeface="Courier New" panose="02070309020205020404"/>
                <a:cs typeface="Courier New" panose="02070309020205020404"/>
              </a:rPr>
              <a:t>   pointer = new </a:t>
            </a:r>
            <a:r>
              <a:rPr lang="en-US" dirty="0" err="1">
                <a:latin typeface="Courier New" panose="02070309020205020404"/>
                <a:cs typeface="Courier New" panose="02070309020205020404"/>
              </a:rPr>
              <a:t>MyClass</a:t>
            </a:r>
            <a:r>
              <a:rPr lang="en-US" dirty="0">
                <a:latin typeface="Courier New" panose="02070309020205020404"/>
                <a:cs typeface="Courier New" panose="02070309020205020404"/>
              </a:rPr>
              <a:t>(); </a:t>
            </a:r>
          </a:p>
          <a:p>
            <a:pPr marL="0" indent="0">
              <a:buNone/>
            </a:pPr>
            <a:r>
              <a:rPr lang="en-US" dirty="0">
                <a:latin typeface="Courier New" panose="02070309020205020404"/>
                <a:cs typeface="Courier New" panose="02070309020205020404"/>
              </a:rPr>
              <a:t>} </a:t>
            </a:r>
          </a:p>
          <a:p>
            <a:pPr marL="0" indent="0">
              <a:buNone/>
            </a:pPr>
            <a:r>
              <a:rPr lang="en-US" dirty="0">
                <a:latin typeface="Courier New" panose="02070309020205020404"/>
                <a:cs typeface="Courier New" panose="02070309020205020404"/>
              </a:rPr>
              <a:t>if(y &gt; 20){ </a:t>
            </a:r>
          </a:p>
          <a:p>
            <a:pPr marL="0" indent="0">
              <a:buNone/>
            </a:pPr>
            <a:r>
              <a:rPr lang="en-US" dirty="0">
                <a:latin typeface="Courier New" panose="02070309020205020404"/>
                <a:cs typeface="Courier New" panose="02070309020205020404"/>
              </a:rPr>
              <a:t>   </a:t>
            </a:r>
            <a:r>
              <a:rPr lang="en-US" dirty="0" err="1">
                <a:latin typeface="Courier New" panose="02070309020205020404"/>
                <a:cs typeface="Courier New" panose="02070309020205020404"/>
              </a:rPr>
              <a:t>pointer.myMethod</a:t>
            </a:r>
            <a:r>
              <a:rPr lang="en-US" dirty="0">
                <a:latin typeface="Courier New" panose="02070309020205020404"/>
                <a:cs typeface="Courier New" panose="02070309020205020404"/>
              </a:rPr>
              <a:t>(); </a:t>
            </a:r>
          </a:p>
          <a:p>
            <a:pPr marL="0" indent="0">
              <a:buNone/>
            </a:pPr>
            <a:r>
              <a:rPr lang="en-US" dirty="0">
                <a:latin typeface="Courier New" panose="02070309020205020404"/>
                <a:cs typeface="Courier New" panose="02070309020205020404"/>
              </a:rPr>
              <a:t>} </a:t>
            </a:r>
          </a:p>
          <a:p>
            <a:endParaRPr lang="en-US" dirty="0"/>
          </a:p>
          <a:p>
            <a:r>
              <a:rPr lang="en-US" dirty="0"/>
              <a:t>This works OK if you test decision coverage with two cases (x = 10 and y = 10; x = 401 and y = 21). It fails if you give values (x = 10 and y = 21). So, you need to test all four possibilities. </a:t>
            </a:r>
          </a:p>
          <a:p>
            <a:r>
              <a:rPr lang="en-US" dirty="0"/>
              <a:t>This gets harder with more combinations. </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work out the combinations?</a:t>
            </a:r>
          </a:p>
        </p:txBody>
      </p:sp>
      <p:sp>
        <p:nvSpPr>
          <p:cNvPr id="3" name="Content Placeholder 2"/>
          <p:cNvSpPr>
            <a:spLocks noGrp="1"/>
          </p:cNvSpPr>
          <p:nvPr>
            <p:ph idx="1"/>
          </p:nvPr>
        </p:nvSpPr>
        <p:spPr>
          <a:xfrm>
            <a:off x="448573" y="1270000"/>
            <a:ext cx="11369615" cy="4786192"/>
          </a:xfrm>
        </p:spPr>
        <p:txBody>
          <a:bodyPr>
            <a:normAutofit/>
          </a:bodyPr>
          <a:lstStyle/>
          <a:p>
            <a:r>
              <a:rPr lang="en-US" sz="2400" dirty="0"/>
              <a:t>Draw a decision tree</a:t>
            </a:r>
          </a:p>
          <a:p>
            <a:r>
              <a:rPr lang="en-US" sz="2400" dirty="0"/>
              <a:t>Consider tests for all possible combinations</a:t>
            </a:r>
          </a:p>
          <a:p>
            <a:r>
              <a:rPr lang="en-US" sz="2400" dirty="0"/>
              <a:t>What happens when you have a lot of combinations?</a:t>
            </a:r>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pic>
        <p:nvPicPr>
          <p:cNvPr id="6" name="Picture 5"/>
          <p:cNvPicPr>
            <a:picLocks noChangeAspect="1"/>
          </p:cNvPicPr>
          <p:nvPr/>
        </p:nvPicPr>
        <p:blipFill>
          <a:blip r:embed="rId3"/>
          <a:stretch>
            <a:fillRect/>
          </a:stretch>
        </p:blipFill>
        <p:spPr>
          <a:xfrm>
            <a:off x="809165" y="2898466"/>
            <a:ext cx="5650145" cy="3157726"/>
          </a:xfrm>
          <a:prstGeom prst="rect">
            <a:avLst/>
          </a:prstGeom>
        </p:spPr>
      </p:pic>
      <p:sp>
        <p:nvSpPr>
          <p:cNvPr id="7" name="Rectangle 6"/>
          <p:cNvSpPr/>
          <p:nvPr/>
        </p:nvSpPr>
        <p:spPr>
          <a:xfrm>
            <a:off x="6819901" y="3372691"/>
            <a:ext cx="5078161" cy="1015663"/>
          </a:xfrm>
          <a:prstGeom prst="rect">
            <a:avLst/>
          </a:prstGeom>
        </p:spPr>
        <p:txBody>
          <a:bodyPr wrap="square">
            <a:spAutoFit/>
          </a:bodyPr>
          <a:lstStyle/>
          <a:p>
            <a:r>
              <a:rPr lang="en-US" sz="2000" dirty="0"/>
              <a:t>Condition	T1	T2	T3 	T4</a:t>
            </a:r>
          </a:p>
          <a:p>
            <a:r>
              <a:rPr lang="en-US" sz="2000" dirty="0"/>
              <a:t>X&gt;400 		Y 	Y	N	N</a:t>
            </a:r>
          </a:p>
          <a:p>
            <a:r>
              <a:rPr lang="en-US" sz="2000" dirty="0"/>
              <a:t>Y&gt;20		Y	N	Y	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864355"/>
          </a:xfrm>
        </p:spPr>
        <p:txBody>
          <a:bodyPr>
            <a:noAutofit/>
          </a:bodyPr>
          <a:lstStyle/>
          <a:p>
            <a:r>
              <a:rPr lang="en-US" sz="2400" dirty="0"/>
              <a:t>Example based on table 7.5 in Jorgensen book, 4</a:t>
            </a:r>
            <a:r>
              <a:rPr lang="en-US" sz="2400" baseline="30000" dirty="0"/>
              <a:t>th</a:t>
            </a:r>
            <a:r>
              <a:rPr lang="en-US" sz="2400" dirty="0"/>
              <a:t> Edition, page 120</a:t>
            </a:r>
            <a:br>
              <a:rPr lang="en-US" sz="2400" dirty="0"/>
            </a:br>
            <a:r>
              <a:rPr lang="en-US" sz="2400" dirty="0"/>
              <a:t>Use the decision table to build up a list of test cases. Note that some of them are not logically possible.</a:t>
            </a:r>
          </a:p>
        </p:txBody>
      </p:sp>
      <p:graphicFrame>
        <p:nvGraphicFramePr>
          <p:cNvPr id="6" name="Content Placeholder 5"/>
          <p:cNvGraphicFramePr>
            <a:graphicFrameLocks noGrp="1"/>
          </p:cNvGraphicFramePr>
          <p:nvPr>
            <p:ph idx="1"/>
          </p:nvPr>
        </p:nvGraphicFramePr>
        <p:xfrm>
          <a:off x="268961" y="1417323"/>
          <a:ext cx="11549227" cy="4411977"/>
        </p:xfrm>
        <a:graphic>
          <a:graphicData uri="http://schemas.openxmlformats.org/drawingml/2006/table">
            <a:tbl>
              <a:tblPr firstRow="1" bandRow="1">
                <a:tableStyleId>{5940675A-B579-460E-94D1-54222C63F5DA}</a:tableStyleId>
              </a:tblPr>
              <a:tblGrid>
                <a:gridCol w="1988819">
                  <a:extLst>
                    <a:ext uri="{9D8B030D-6E8A-4147-A177-3AD203B41FA5}">
                      <a16:colId xmlns:a16="http://schemas.microsoft.com/office/drawing/2014/main" val="20000"/>
                    </a:ext>
                  </a:extLst>
                </a:gridCol>
                <a:gridCol w="869128">
                  <a:extLst>
                    <a:ext uri="{9D8B030D-6E8A-4147-A177-3AD203B41FA5}">
                      <a16:colId xmlns:a16="http://schemas.microsoft.com/office/drawing/2014/main" val="20001"/>
                    </a:ext>
                  </a:extLst>
                </a:gridCol>
                <a:gridCol w="869128">
                  <a:extLst>
                    <a:ext uri="{9D8B030D-6E8A-4147-A177-3AD203B41FA5}">
                      <a16:colId xmlns:a16="http://schemas.microsoft.com/office/drawing/2014/main" val="20002"/>
                    </a:ext>
                  </a:extLst>
                </a:gridCol>
                <a:gridCol w="869128">
                  <a:extLst>
                    <a:ext uri="{9D8B030D-6E8A-4147-A177-3AD203B41FA5}">
                      <a16:colId xmlns:a16="http://schemas.microsoft.com/office/drawing/2014/main" val="20003"/>
                    </a:ext>
                  </a:extLst>
                </a:gridCol>
                <a:gridCol w="869128">
                  <a:extLst>
                    <a:ext uri="{9D8B030D-6E8A-4147-A177-3AD203B41FA5}">
                      <a16:colId xmlns:a16="http://schemas.microsoft.com/office/drawing/2014/main" val="20004"/>
                    </a:ext>
                  </a:extLst>
                </a:gridCol>
                <a:gridCol w="869128">
                  <a:extLst>
                    <a:ext uri="{9D8B030D-6E8A-4147-A177-3AD203B41FA5}">
                      <a16:colId xmlns:a16="http://schemas.microsoft.com/office/drawing/2014/main" val="20005"/>
                    </a:ext>
                  </a:extLst>
                </a:gridCol>
                <a:gridCol w="869128">
                  <a:extLst>
                    <a:ext uri="{9D8B030D-6E8A-4147-A177-3AD203B41FA5}">
                      <a16:colId xmlns:a16="http://schemas.microsoft.com/office/drawing/2014/main" val="20006"/>
                    </a:ext>
                  </a:extLst>
                </a:gridCol>
                <a:gridCol w="869128">
                  <a:extLst>
                    <a:ext uri="{9D8B030D-6E8A-4147-A177-3AD203B41FA5}">
                      <a16:colId xmlns:a16="http://schemas.microsoft.com/office/drawing/2014/main" val="20007"/>
                    </a:ext>
                  </a:extLst>
                </a:gridCol>
                <a:gridCol w="869128">
                  <a:extLst>
                    <a:ext uri="{9D8B030D-6E8A-4147-A177-3AD203B41FA5}">
                      <a16:colId xmlns:a16="http://schemas.microsoft.com/office/drawing/2014/main" val="20008"/>
                    </a:ext>
                  </a:extLst>
                </a:gridCol>
                <a:gridCol w="869128">
                  <a:extLst>
                    <a:ext uri="{9D8B030D-6E8A-4147-A177-3AD203B41FA5}">
                      <a16:colId xmlns:a16="http://schemas.microsoft.com/office/drawing/2014/main" val="20009"/>
                    </a:ext>
                  </a:extLst>
                </a:gridCol>
                <a:gridCol w="869128">
                  <a:extLst>
                    <a:ext uri="{9D8B030D-6E8A-4147-A177-3AD203B41FA5}">
                      <a16:colId xmlns:a16="http://schemas.microsoft.com/office/drawing/2014/main" val="20010"/>
                    </a:ext>
                  </a:extLst>
                </a:gridCol>
                <a:gridCol w="869128">
                  <a:extLst>
                    <a:ext uri="{9D8B030D-6E8A-4147-A177-3AD203B41FA5}">
                      <a16:colId xmlns:a16="http://schemas.microsoft.com/office/drawing/2014/main" val="20011"/>
                    </a:ext>
                  </a:extLst>
                </a:gridCol>
              </a:tblGrid>
              <a:tr h="411477">
                <a:tc>
                  <a:txBody>
                    <a:bodyPr/>
                    <a:lstStyle/>
                    <a:p>
                      <a:r>
                        <a:rPr lang="en-US" dirty="0"/>
                        <a:t>C1:</a:t>
                      </a:r>
                      <a:r>
                        <a:rPr lang="en-US" baseline="0" dirty="0"/>
                        <a:t> a &lt; b + c</a:t>
                      </a: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0"/>
                  </a:ext>
                </a:extLst>
              </a:tr>
              <a:tr h="365760">
                <a:tc>
                  <a:txBody>
                    <a:bodyPr/>
                    <a:lstStyle/>
                    <a:p>
                      <a:r>
                        <a:rPr lang="en-US" dirty="0"/>
                        <a:t>C2:</a:t>
                      </a:r>
                      <a:r>
                        <a:rPr lang="en-US" baseline="0" dirty="0"/>
                        <a:t> b &lt; a + c</a:t>
                      </a:r>
                      <a:endParaRPr lang="en-US" dirty="0"/>
                    </a:p>
                  </a:txBody>
                  <a:tcPr/>
                </a:tc>
                <a:tc>
                  <a:txBody>
                    <a:bodyPr/>
                    <a:lstStyle/>
                    <a:p>
                      <a:pPr algn="ct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1"/>
                  </a:ext>
                </a:extLst>
              </a:tr>
              <a:tr h="365760">
                <a:tc>
                  <a:txBody>
                    <a:bodyPr/>
                    <a:lstStyle/>
                    <a:p>
                      <a:r>
                        <a:rPr lang="en-US" dirty="0"/>
                        <a:t>C3: c &lt;</a:t>
                      </a:r>
                      <a:r>
                        <a:rPr lang="en-US" baseline="0" dirty="0"/>
                        <a:t> a + b</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2"/>
                  </a:ext>
                </a:extLst>
              </a:tr>
              <a:tr h="400050">
                <a:tc>
                  <a:txBody>
                    <a:bodyPr/>
                    <a:lstStyle/>
                    <a:p>
                      <a:r>
                        <a:rPr lang="en-US" dirty="0"/>
                        <a:t>C4:</a:t>
                      </a:r>
                      <a:r>
                        <a:rPr lang="en-US" baseline="0" dirty="0"/>
                        <a:t> a == b</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10003"/>
                  </a:ext>
                </a:extLst>
              </a:tr>
              <a:tr h="445770">
                <a:tc>
                  <a:txBody>
                    <a:bodyPr/>
                    <a:lstStyle/>
                    <a:p>
                      <a:r>
                        <a:rPr lang="en-US" dirty="0"/>
                        <a:t>C5: a</a:t>
                      </a:r>
                      <a:r>
                        <a:rPr lang="en-US" baseline="0" dirty="0"/>
                        <a:t> == c</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10004"/>
                  </a:ext>
                </a:extLst>
              </a:tr>
              <a:tr h="377190">
                <a:tc>
                  <a:txBody>
                    <a:bodyPr/>
                    <a:lstStyle/>
                    <a:p>
                      <a:r>
                        <a:rPr lang="en-US" dirty="0"/>
                        <a:t>C6: b</a:t>
                      </a:r>
                      <a:r>
                        <a:rPr lang="en-US" baseline="0" dirty="0"/>
                        <a:t> == c</a:t>
                      </a: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340">
                <a:tc>
                  <a:txBody>
                    <a:bodyPr/>
                    <a:lstStyle/>
                    <a:p>
                      <a:r>
                        <a:rPr lang="en-US" dirty="0"/>
                        <a:t>A1:</a:t>
                      </a:r>
                      <a:r>
                        <a:rPr lang="en-US" baseline="0" dirty="0"/>
                        <a:t> Not a triangle</a:t>
                      </a:r>
                      <a:endParaRPr lang="en-US" dirty="0"/>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377190">
                <a:tc>
                  <a:txBody>
                    <a:bodyPr/>
                    <a:lstStyle/>
                    <a:p>
                      <a:r>
                        <a:rPr lang="en-US" dirty="0"/>
                        <a:t>A2: Scalene</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7"/>
                  </a:ext>
                </a:extLst>
              </a:tr>
              <a:tr h="400050">
                <a:tc>
                  <a:txBody>
                    <a:bodyPr/>
                    <a:lstStyle/>
                    <a:p>
                      <a:r>
                        <a:rPr lang="en-US" dirty="0"/>
                        <a:t>A3: Isosceles</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0008"/>
                  </a:ext>
                </a:extLst>
              </a:tr>
              <a:tr h="422910">
                <a:tc>
                  <a:txBody>
                    <a:bodyPr/>
                    <a:lstStyle/>
                    <a:p>
                      <a:r>
                        <a:rPr lang="en-US" dirty="0"/>
                        <a:t>A4:</a:t>
                      </a:r>
                      <a:r>
                        <a:rPr lang="en-US" baseline="0" dirty="0"/>
                        <a:t> Equilateral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411480">
                <a:tc>
                  <a:txBody>
                    <a:bodyPr/>
                    <a:lstStyle/>
                    <a:p>
                      <a:r>
                        <a:rPr lang="en-US" dirty="0"/>
                        <a:t>A5: Impossible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D90AFF93-45AE-CC4D-A56A-612CB3C1AB5C}"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white-box testing? </a:t>
            </a:r>
          </a:p>
          <a:p>
            <a:r>
              <a:rPr lang="en-US" dirty="0"/>
              <a:t>Techniques to help specify test cases based on the code </a:t>
            </a:r>
          </a:p>
          <a:p>
            <a:r>
              <a:rPr lang="en-US" dirty="0"/>
              <a:t>Static Analysis</a:t>
            </a:r>
          </a:p>
          <a:p>
            <a:r>
              <a:rPr lang="en-US" dirty="0"/>
              <a:t>Dynamic Analysis</a:t>
            </a:r>
          </a:p>
          <a:p>
            <a:pPr lvl="1"/>
            <a:r>
              <a:rPr lang="en-US" dirty="0"/>
              <a:t>In this part – looking at decisions in the code</a:t>
            </a:r>
          </a:p>
          <a:p>
            <a:endParaRPr lang="en-US" dirty="0"/>
          </a:p>
          <a:p>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90AFF93-45AE-CC4D-A56A-612CB3C1AB5C}" type="slidenum">
              <a:rPr lang="en-US" smtClean="0"/>
              <a:t>18</a:t>
            </a:fld>
            <a:endParaRPr lang="en-US"/>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73205" y="1296537"/>
            <a:ext cx="11041039" cy="4476466"/>
          </a:xfrm>
        </p:spPr>
        <p:txBody>
          <a:bodyPr/>
          <a:lstStyle/>
          <a:p>
            <a:r>
              <a:rPr lang="en-US" dirty="0"/>
              <a:t>How do we identify test cases? (same question that we had for black-box)</a:t>
            </a:r>
          </a:p>
          <a:p>
            <a:r>
              <a:rPr lang="en-US" dirty="0"/>
              <a:t>One general approach: White-box testing – testing based on the logic in a program</a:t>
            </a:r>
          </a:p>
          <a:p>
            <a:r>
              <a:rPr lang="en-US" dirty="0"/>
              <a:t>In this part, we will look at code coverage</a:t>
            </a:r>
          </a:p>
        </p:txBody>
      </p:sp>
      <p:sp>
        <p:nvSpPr>
          <p:cNvPr id="5" name="Slide Number Placeholder 4"/>
          <p:cNvSpPr>
            <a:spLocks noGrp="1"/>
          </p:cNvSpPr>
          <p:nvPr>
            <p:ph type="sldNum" sz="quarter" idx="12"/>
          </p:nvPr>
        </p:nvSpPr>
        <p:spPr/>
        <p:txBody>
          <a:bodyPr/>
          <a:lstStyle/>
          <a:p>
            <a:fld id="{81FF8363-EA71-3B4F-95CE-88CA3C0FA59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Describe the purpose of white-box testing</a:t>
            </a:r>
          </a:p>
          <a:p>
            <a:pPr lvl="1"/>
            <a:r>
              <a:rPr lang="en-US" dirty="0"/>
              <a:t>What are the advantages? </a:t>
            </a:r>
          </a:p>
          <a:p>
            <a:pPr lvl="1"/>
            <a:r>
              <a:rPr lang="en-US" dirty="0"/>
              <a:t>What are the disadvantages? </a:t>
            </a:r>
          </a:p>
          <a:p>
            <a:r>
              <a:rPr lang="en-US" dirty="0"/>
              <a:t>Consider techniques to test the structure of the code</a:t>
            </a:r>
          </a:p>
          <a:p>
            <a:pPr lvl="1"/>
            <a:r>
              <a:rPr lang="en-US" dirty="0"/>
              <a:t>Statements</a:t>
            </a:r>
          </a:p>
          <a:p>
            <a:pPr lvl="1"/>
            <a:r>
              <a:rPr lang="en-US" dirty="0"/>
              <a:t>Decisions </a:t>
            </a:r>
          </a:p>
          <a:p>
            <a:pPr lvl="1"/>
            <a:r>
              <a:rPr lang="en-US" dirty="0"/>
              <a:t>Conditions </a:t>
            </a:r>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258"/>
            <a:ext cx="8229600" cy="800694"/>
          </a:xfrm>
        </p:spPr>
        <p:txBody>
          <a:bodyPr/>
          <a:lstStyle/>
          <a:p>
            <a:r>
              <a:rPr lang="en-US" dirty="0"/>
              <a:t>Software as a white box</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
        <p:nvSpPr>
          <p:cNvPr id="6" name="Content Placeholder 5"/>
          <p:cNvSpPr>
            <a:spLocks noGrp="1"/>
          </p:cNvSpPr>
          <p:nvPr>
            <p:ph idx="1"/>
          </p:nvPr>
        </p:nvSpPr>
        <p:spPr>
          <a:prstGeom prst="cube">
            <a:avLst>
              <a:gd name="adj" fmla="val 27315"/>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sz="13800" dirty="0"/>
              <a:t>Software</a:t>
            </a:r>
          </a:p>
        </p:txBody>
      </p:sp>
      <p:sp>
        <p:nvSpPr>
          <p:cNvPr id="7" name="Right Arrow 6"/>
          <p:cNvSpPr/>
          <p:nvPr/>
        </p:nvSpPr>
        <p:spPr>
          <a:xfrm>
            <a:off x="1737748"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Inputs</a:t>
            </a:r>
          </a:p>
        </p:txBody>
      </p:sp>
      <p:sp>
        <p:nvSpPr>
          <p:cNvPr id="8" name="Right Arrow 7"/>
          <p:cNvSpPr/>
          <p:nvPr/>
        </p:nvSpPr>
        <p:spPr>
          <a:xfrm>
            <a:off x="7909872"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Outputs</a:t>
            </a:r>
          </a:p>
        </p:txBody>
      </p:sp>
      <p:cxnSp>
        <p:nvCxnSpPr>
          <p:cNvPr id="15" name="Elbow Connector 14"/>
          <p:cNvCxnSpPr>
            <a:stCxn id="3" idx="1"/>
            <a:endCxn id="9" idx="0"/>
          </p:cNvCxnSpPr>
          <p:nvPr/>
        </p:nvCxnSpPr>
        <p:spPr>
          <a:xfrm rot="10800000" flipV="1">
            <a:off x="6009293" y="3694225"/>
            <a:ext cx="187434" cy="39813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821859" y="3518496"/>
            <a:ext cx="1148032" cy="861070"/>
            <a:chOff x="3465907" y="2219725"/>
            <a:chExt cx="2326430" cy="1744917"/>
          </a:xfrm>
        </p:grpSpPr>
        <p:sp>
          <p:nvSpPr>
            <p:cNvPr id="3" name="Decision 2"/>
            <p:cNvSpPr/>
            <p:nvPr/>
          </p:nvSpPr>
          <p:spPr>
            <a:xfrm>
              <a:off x="4225558" y="2219725"/>
              <a:ext cx="830868" cy="712211"/>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rocess 8"/>
            <p:cNvSpPr/>
            <p:nvPr/>
          </p:nvSpPr>
          <p:spPr>
            <a:xfrm>
              <a:off x="3465907" y="3382630"/>
              <a:ext cx="759651" cy="48705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ecision 10"/>
            <p:cNvSpPr/>
            <p:nvPr/>
          </p:nvSpPr>
          <p:spPr>
            <a:xfrm>
              <a:off x="4961469" y="3252431"/>
              <a:ext cx="830868" cy="712211"/>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a:stCxn id="3" idx="3"/>
              <a:endCxn id="11" idx="0"/>
            </p:cNvCxnSpPr>
            <p:nvPr/>
          </p:nvCxnSpPr>
          <p:spPr>
            <a:xfrm>
              <a:off x="5056426" y="2575831"/>
              <a:ext cx="320477" cy="6766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9" name="Elbow Connector 18"/>
          <p:cNvCxnSpPr>
            <a:stCxn id="11" idx="3"/>
            <a:endCxn id="3" idx="0"/>
          </p:cNvCxnSpPr>
          <p:nvPr/>
        </p:nvCxnSpPr>
        <p:spPr>
          <a:xfrm flipH="1" flipV="1">
            <a:off x="6401733" y="3518496"/>
            <a:ext cx="568158" cy="685342"/>
          </a:xfrm>
          <a:prstGeom prst="bentConnector4">
            <a:avLst>
              <a:gd name="adj1" fmla="val -40235"/>
              <a:gd name="adj2" fmla="val 133356"/>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6">
                                            <p:bg/>
                                          </p:spTgt>
                                        </p:tgtEl>
                                      </p:cBhvr>
                                      <p:by x="50000" y="50000"/>
                                    </p:animScale>
                                  </p:childTnLst>
                                </p:cTn>
                              </p:par>
                              <p:par>
                                <p:cTn id="7" presetID="6" presetClass="emph" presetSubtype="0" fill="hold" grpId="0" nodeType="withEffect">
                                  <p:stCondLst>
                                    <p:cond delay="0"/>
                                  </p:stCondLst>
                                  <p:childTnLst>
                                    <p:animScale>
                                      <p:cBhvr>
                                        <p:cTn id="8" dur="1000" fill="hold"/>
                                        <p:tgtEl>
                                          <p:spTgt spid="6">
                                            <p:txEl>
                                              <p:pRg st="0" end="0"/>
                                            </p:txEl>
                                          </p:spTgt>
                                        </p:tgtEl>
                                      </p:cBhvr>
                                      <p:by x="25000" y="25000"/>
                                    </p:animScale>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ppt_x</p:attrName>
                                        </p:attrNameLst>
                                      </p:cBhvr>
                                      <p:tavLst>
                                        <p:tav tm="0">
                                          <p:val>
                                            <p:strVal val="#ppt_x-#ppt_w*1.125000"/>
                                          </p:val>
                                        </p:tav>
                                        <p:tav tm="100000">
                                          <p:val>
                                            <p:strVal val="#ppt_x"/>
                                          </p:val>
                                        </p:tav>
                                      </p:tavLst>
                                    </p:anim>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ppt_x</p:attrName>
                                        </p:attrNameLst>
                                      </p:cBhvr>
                                      <p:tavLst>
                                        <p:tav tm="0">
                                          <p:val>
                                            <p:strVal val="#ppt_x-#ppt_w*1.125000"/>
                                          </p:val>
                                        </p:tav>
                                        <p:tav tm="100000">
                                          <p:val>
                                            <p:strVal val="#ppt_x"/>
                                          </p:val>
                                        </p:tav>
                                      </p:tavLst>
                                    </p:anim>
                                    <p:animEffect transition="in" filter="wipe(righ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&amp; Implementation</a:t>
            </a:r>
          </a:p>
        </p:txBody>
      </p:sp>
      <p:sp>
        <p:nvSpPr>
          <p:cNvPr id="3" name="Content Placeholder 2"/>
          <p:cNvSpPr>
            <a:spLocks noGrp="1"/>
          </p:cNvSpPr>
          <p:nvPr>
            <p:ph idx="1"/>
          </p:nvPr>
        </p:nvSpPr>
        <p:spPr>
          <a:xfrm>
            <a:off x="448573" y="1333500"/>
            <a:ext cx="11369615" cy="4722692"/>
          </a:xfrm>
        </p:spPr>
        <p:txBody>
          <a:bodyPr>
            <a:normAutofit/>
          </a:bodyPr>
          <a:lstStyle/>
          <a:p>
            <a:r>
              <a:rPr lang="en-US" dirty="0"/>
              <a:t>White-box is based on the implementation</a:t>
            </a:r>
          </a:p>
          <a:p>
            <a:pPr lvl="1"/>
            <a:r>
              <a:rPr lang="en-US" dirty="0"/>
              <a:t>Tests are written when we have code that we can run</a:t>
            </a:r>
          </a:p>
          <a:p>
            <a:r>
              <a:rPr lang="en-US" dirty="0"/>
              <a:t>Black-box testing works well to generate for high-level test cases that check the general logic of the application</a:t>
            </a:r>
          </a:p>
          <a:p>
            <a:pPr lvl="1"/>
            <a:r>
              <a:rPr lang="en-US" dirty="0"/>
              <a:t>Reasonable confidence that testing will find problems</a:t>
            </a:r>
          </a:p>
          <a:p>
            <a:r>
              <a:rPr lang="en-US" dirty="0"/>
              <a:t>For high confidence, e.g. in safety critical software, need to look at the code and make sure every possibility is covered </a:t>
            </a:r>
          </a:p>
          <a:p>
            <a:r>
              <a:rPr lang="en-US" dirty="0"/>
              <a:t>Still worth doing black-box testing then look at EXTRA tests based on white-box approaches</a:t>
            </a:r>
          </a:p>
          <a:p>
            <a:endParaRPr lang="en-US" dirty="0"/>
          </a:p>
          <a:p>
            <a:endParaRPr lang="en-US" dirty="0"/>
          </a:p>
          <a:p>
            <a:endParaRPr lang="en-US" dirty="0"/>
          </a:p>
          <a:p>
            <a:pPr lvl="1"/>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&amp; Implementation</a:t>
            </a:r>
          </a:p>
        </p:txBody>
      </p:sp>
      <p:sp>
        <p:nvSpPr>
          <p:cNvPr id="3" name="Content Placeholder 2"/>
          <p:cNvSpPr>
            <a:spLocks noGrp="1"/>
          </p:cNvSpPr>
          <p:nvPr>
            <p:ph idx="1"/>
          </p:nvPr>
        </p:nvSpPr>
        <p:spPr>
          <a:xfrm>
            <a:off x="448573" y="1422400"/>
            <a:ext cx="11369615" cy="4633792"/>
          </a:xfrm>
        </p:spPr>
        <p:txBody>
          <a:bodyPr>
            <a:normAutofit/>
          </a:bodyPr>
          <a:lstStyle/>
          <a:p>
            <a:r>
              <a:rPr lang="en-US" dirty="0">
                <a:solidFill>
                  <a:schemeClr val="bg1">
                    <a:lumMod val="75000"/>
                  </a:schemeClr>
                </a:solidFill>
              </a:rPr>
              <a:t>White-box is based on the implementation</a:t>
            </a:r>
          </a:p>
          <a:p>
            <a:pPr lvl="1"/>
            <a:r>
              <a:rPr lang="en-US" dirty="0">
                <a:solidFill>
                  <a:schemeClr val="bg1">
                    <a:lumMod val="75000"/>
                  </a:schemeClr>
                </a:solidFill>
              </a:rPr>
              <a:t>Tests are written when we have code that we can run</a:t>
            </a:r>
          </a:p>
          <a:p>
            <a:r>
              <a:rPr lang="en-US" dirty="0">
                <a:solidFill>
                  <a:schemeClr val="bg1">
                    <a:lumMod val="75000"/>
                  </a:schemeClr>
                </a:solidFill>
              </a:rPr>
              <a:t>Black-box testing works well to generate for high-level test cases that check the general logic of the application</a:t>
            </a:r>
          </a:p>
          <a:p>
            <a:pPr lvl="1"/>
            <a:r>
              <a:rPr lang="en-US" dirty="0">
                <a:solidFill>
                  <a:schemeClr val="bg1">
                    <a:lumMod val="75000"/>
                  </a:schemeClr>
                </a:solidFill>
              </a:rPr>
              <a:t>Reasonable confidence that testing will find problems</a:t>
            </a:r>
          </a:p>
          <a:p>
            <a:r>
              <a:rPr lang="en-US" dirty="0"/>
              <a:t>For high confidence, e.g. in safety critical software, need to look at the code and </a:t>
            </a:r>
            <a:r>
              <a:rPr lang="en-US" b="1" dirty="0"/>
              <a:t>make sure every possibility</a:t>
            </a:r>
            <a:r>
              <a:rPr lang="en-US" dirty="0"/>
              <a:t> </a:t>
            </a:r>
            <a:r>
              <a:rPr lang="en-US" b="1" dirty="0"/>
              <a:t>is covered </a:t>
            </a:r>
          </a:p>
          <a:p>
            <a:r>
              <a:rPr lang="en-US" dirty="0">
                <a:solidFill>
                  <a:srgbClr val="BFBFBF"/>
                </a:solidFill>
              </a:rPr>
              <a:t>Still worth doing black-box testing then look at EXTRA tests based on white-box approaches</a:t>
            </a:r>
          </a:p>
          <a:p>
            <a:endParaRPr lang="en-US" dirty="0"/>
          </a:p>
          <a:p>
            <a:endParaRPr lang="en-US" dirty="0"/>
          </a:p>
          <a:p>
            <a:endParaRPr lang="en-US" dirty="0"/>
          </a:p>
          <a:p>
            <a:pPr lvl="1"/>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6</a:t>
            </a:fld>
            <a:endParaRPr lang="en-US"/>
          </a:p>
        </p:txBody>
      </p:sp>
      <p:sp>
        <p:nvSpPr>
          <p:cNvPr id="6" name="TextBox 5"/>
          <p:cNvSpPr txBox="1"/>
          <p:nvPr/>
        </p:nvSpPr>
        <p:spPr>
          <a:xfrm>
            <a:off x="3189960" y="1761231"/>
            <a:ext cx="5750888" cy="181588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br>
              <a:rPr lang="en-US" sz="2800" dirty="0"/>
            </a:br>
            <a:r>
              <a:rPr lang="en-US" sz="2800" dirty="0"/>
              <a:t>What does “every possibility is covered” mean? </a:t>
            </a:r>
            <a:br>
              <a:rPr lang="en-US" sz="2800" dirty="0"/>
            </a:b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Possibility?</a:t>
            </a:r>
          </a:p>
        </p:txBody>
      </p:sp>
      <p:sp>
        <p:nvSpPr>
          <p:cNvPr id="3" name="Content Placeholder 2"/>
          <p:cNvSpPr>
            <a:spLocks noGrp="1"/>
          </p:cNvSpPr>
          <p:nvPr>
            <p:ph idx="1"/>
          </p:nvPr>
        </p:nvSpPr>
        <p:spPr>
          <a:xfrm>
            <a:off x="448573" y="1384300"/>
            <a:ext cx="11369615" cy="4671892"/>
          </a:xfrm>
        </p:spPr>
        <p:txBody>
          <a:bodyPr/>
          <a:lstStyle/>
          <a:p>
            <a:r>
              <a:rPr lang="en-US" dirty="0"/>
              <a:t>Does this mean…? </a:t>
            </a:r>
          </a:p>
          <a:p>
            <a:pPr lvl="1"/>
            <a:r>
              <a:rPr lang="en-US" dirty="0"/>
              <a:t>Every possible path through a program</a:t>
            </a:r>
          </a:p>
          <a:p>
            <a:pPr lvl="2"/>
            <a:r>
              <a:rPr lang="en-US" dirty="0"/>
              <a:t>OK for simple programs, but what about tests for programs with loops and complex logic? </a:t>
            </a:r>
          </a:p>
          <a:p>
            <a:pPr lvl="1"/>
            <a:r>
              <a:rPr lang="en-US" dirty="0"/>
              <a:t>Every statement in a program</a:t>
            </a:r>
          </a:p>
          <a:p>
            <a:pPr lvl="1"/>
            <a:r>
              <a:rPr lang="en-US" dirty="0"/>
              <a:t>Every decision in a program </a:t>
            </a:r>
          </a:p>
          <a:p>
            <a:pPr lvl="1"/>
            <a:r>
              <a:rPr lang="en-US" dirty="0"/>
              <a:t>Every condition in a program</a:t>
            </a:r>
          </a:p>
          <a:p>
            <a:pPr lvl="1"/>
            <a:r>
              <a:rPr lang="en-US" dirty="0"/>
              <a:t>Every combination of decisions/conditions</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types</a:t>
            </a:r>
          </a:p>
        </p:txBody>
      </p:sp>
      <p:sp>
        <p:nvSpPr>
          <p:cNvPr id="3" name="Content Placeholder 2"/>
          <p:cNvSpPr>
            <a:spLocks noGrp="1"/>
          </p:cNvSpPr>
          <p:nvPr>
            <p:ph idx="1"/>
          </p:nvPr>
        </p:nvSpPr>
        <p:spPr/>
        <p:txBody>
          <a:bodyPr/>
          <a:lstStyle/>
          <a:p>
            <a:r>
              <a:rPr lang="en-US" dirty="0"/>
              <a:t>Static Analysis </a:t>
            </a:r>
          </a:p>
          <a:p>
            <a:r>
              <a:rPr lang="en-US" dirty="0"/>
              <a:t>Dynamic Testing with path coverage of code</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978751" cy="1143000"/>
          </a:xfrm>
        </p:spPr>
        <p:txBody>
          <a:bodyPr>
            <a:normAutofit/>
          </a:bodyPr>
          <a:lstStyle/>
          <a:p>
            <a:r>
              <a:rPr lang="en-US" dirty="0"/>
              <a:t>Static Analysis</a:t>
            </a:r>
          </a:p>
        </p:txBody>
      </p:sp>
      <p:sp>
        <p:nvSpPr>
          <p:cNvPr id="3" name="Content Placeholder 2"/>
          <p:cNvSpPr>
            <a:spLocks noGrp="1"/>
          </p:cNvSpPr>
          <p:nvPr>
            <p:ph idx="1"/>
          </p:nvPr>
        </p:nvSpPr>
        <p:spPr>
          <a:xfrm>
            <a:off x="448573" y="1143000"/>
            <a:ext cx="11369615" cy="4913192"/>
          </a:xfrm>
        </p:spPr>
        <p:txBody>
          <a:bodyPr>
            <a:normAutofit/>
          </a:bodyPr>
          <a:lstStyle/>
          <a:p>
            <a:r>
              <a:rPr lang="en-US" dirty="0"/>
              <a:t>Discussed during the Software Lifecycle course</a:t>
            </a:r>
          </a:p>
          <a:p>
            <a:r>
              <a:rPr lang="en-US" dirty="0"/>
              <a:t>Code Inspection</a:t>
            </a:r>
          </a:p>
          <a:p>
            <a:pPr lvl="1"/>
            <a:r>
              <a:rPr lang="en-US" dirty="0"/>
              <a:t>Engineers arrange meetings to review sections of code</a:t>
            </a:r>
          </a:p>
          <a:p>
            <a:pPr lvl="1"/>
            <a:r>
              <a:rPr lang="en-US" dirty="0"/>
              <a:t>Ask questions about how the code works with specific (test) cases </a:t>
            </a:r>
          </a:p>
          <a:p>
            <a:r>
              <a:rPr lang="en-US" dirty="0"/>
              <a:t> The analysis cannot be automated</a:t>
            </a:r>
          </a:p>
          <a:p>
            <a:pPr lvl="1"/>
            <a:r>
              <a:rPr lang="en-US" dirty="0"/>
              <a:t>Difficult to repeat the same analysis each time </a:t>
            </a:r>
          </a:p>
          <a:p>
            <a:r>
              <a:rPr lang="en-US" dirty="0"/>
              <a:t>BUT, code inspections are an effective way to detect potential problems </a:t>
            </a:r>
          </a:p>
          <a:p>
            <a:pPr lvl="1"/>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10</TotalTime>
  <Words>1156</Words>
  <Application>Microsoft Office PowerPoint</Application>
  <PresentationFormat>宽屏</PresentationFormat>
  <Paragraphs>219</Paragraphs>
  <Slides>18</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Arial</vt:lpstr>
      <vt:lpstr>Calibri</vt:lpstr>
      <vt:lpstr>Calibri Light</vt:lpstr>
      <vt:lpstr>Courier New</vt:lpstr>
      <vt:lpstr>Office Theme</vt:lpstr>
      <vt:lpstr>White Box Testing (Part 1)</vt:lpstr>
      <vt:lpstr>Introduction</vt:lpstr>
      <vt:lpstr>Learning Objectives</vt:lpstr>
      <vt:lpstr>Software as a white box</vt:lpstr>
      <vt:lpstr>Tests &amp; Implementation</vt:lpstr>
      <vt:lpstr>Tests &amp; Implementation</vt:lpstr>
      <vt:lpstr>Every Possibility?</vt:lpstr>
      <vt:lpstr>White box testing types</vt:lpstr>
      <vt:lpstr>Static Analysis</vt:lpstr>
      <vt:lpstr>Dynamic Testing: Path Coverage</vt:lpstr>
      <vt:lpstr>Path Coverage</vt:lpstr>
      <vt:lpstr>Decision / Branch Coverage (1)</vt:lpstr>
      <vt:lpstr>PowerPoint 演示文稿</vt:lpstr>
      <vt:lpstr>Branch Coverage (2)</vt:lpstr>
      <vt:lpstr>How do you work out the combinations?</vt:lpstr>
      <vt:lpstr>Example based on table 7.5 in Jorgensen book, 4th Edition, page 120 Use the decision table to build up a list of test cases. Note that some of them are not logically possible.</vt:lpstr>
      <vt:lpstr>Summary</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Neil Taylor [nst]</dc:creator>
  <cp:lastModifiedBy>泠然 杨</cp:lastModifiedBy>
  <cp:revision>27</cp:revision>
  <cp:lastPrinted>2016-03-29T05:38:00Z</cp:lastPrinted>
  <dcterms:created xsi:type="dcterms:W3CDTF">2016-03-28T22:41:00Z</dcterms:created>
  <dcterms:modified xsi:type="dcterms:W3CDTF">2019-12-10T12:27:19Z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