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258" r:id="rId3"/>
    <p:sldId id="259" r:id="rId4"/>
    <p:sldId id="275" r:id="rId5"/>
    <p:sldId id="276" r:id="rId6"/>
    <p:sldId id="277" r:id="rId7"/>
    <p:sldId id="278" r:id="rId8"/>
    <p:sldId id="261" r:id="rId9"/>
    <p:sldId id="262" r:id="rId10"/>
    <p:sldId id="263" r:id="rId11"/>
    <p:sldId id="279" r:id="rId12"/>
    <p:sldId id="280" r:id="rId13"/>
    <p:sldId id="282" r:id="rId14"/>
    <p:sldId id="283" r:id="rId15"/>
    <p:sldId id="284" r:id="rId16"/>
    <p:sldId id="285" r:id="rId17"/>
    <p:sldId id="286" r:id="rId18"/>
    <p:sldId id="287" r:id="rId19"/>
    <p:sldId id="288" r:id="rId20"/>
    <p:sldId id="289" r:id="rId21"/>
    <p:sldId id="290"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6BCDAC-E05E-CF49-AC98-27AD62DE6240}">
          <p14:sldIdLst>
            <p14:sldId id="256"/>
            <p14:sldId id="258"/>
            <p14:sldId id="259"/>
          </p14:sldIdLst>
        </p14:section>
        <p14:section name="Unit Test Strategies" id="{1FD45FF1-40E7-A940-A37A-4551C29CB424}">
          <p14:sldIdLst>
            <p14:sldId id="275"/>
            <p14:sldId id="276"/>
            <p14:sldId id="277"/>
            <p14:sldId id="278"/>
            <p14:sldId id="261"/>
            <p14:sldId id="262"/>
            <p14:sldId id="263"/>
          </p14:sldIdLst>
        </p14:section>
        <p14:section name="Test Doubles" id="{691DD311-C7AB-0C4D-8D7D-6A2F57606814}">
          <p14:sldIdLst>
            <p14:sldId id="279"/>
            <p14:sldId id="280"/>
            <p14:sldId id="282"/>
            <p14:sldId id="283"/>
            <p14:sldId id="284"/>
            <p14:sldId id="285"/>
            <p14:sldId id="286"/>
            <p14:sldId id="287"/>
          </p14:sldIdLst>
        </p14:section>
        <p14:section name="Summary" id="{53A57157-7F3C-E34F-9085-3B922AD22EBE}">
          <p14:sldIdLst>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p:restoredTop sz="68313" autoAdjust="0"/>
  </p:normalViewPr>
  <p:slideViewPr>
    <p:cSldViewPr snapToGrid="0" snapToObjects="1">
      <p:cViewPr>
        <p:scale>
          <a:sx n="108" d="100"/>
          <a:sy n="108"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3:20:02.029"/>
    </inkml:context>
    <inkml:brush xml:id="br0">
      <inkml:brushProperty name="width" value="0.05292" units="cm"/>
      <inkml:brushProperty name="height" value="0.05292" units="cm"/>
      <inkml:brushProperty name="color" value="#FF0000"/>
    </inkml:brush>
  </inkml:definitions>
  <inkml:trace contextRef="#ctx0" brushRef="#br0">3704 8016 3052 0,'67'10'0'0,"25"5"0"15,21 7 31-15,21-3 6 0,0-3 2 0,18 3 0 16,-1-4-29-16,12-12-10 0,-1 4 0 0,4-7 9 16,10 0-9-16,-10-10 0 0,7-9 0 0,3-3 0 15,-7 0-12-15,1-6 12 0,-4-13-10 0,3 7 10 16,-7-4 0-16,4 4-9 0,-4-10 9 0,-3 6 0 0,0-6 0 16,-8 10 0-16,1-4 0 0,-4 1 0 0,-17-4 0 15,3 3 0-15,-11 1 0 0,1 2 0 0,-4-2 8 0,-7 2-8 16,-4-9 8-16,-3 10-8 0,-4-4 8 0,-10-3-8 15,-4 0 8-15,-3-2-8 0,-8-8 0 0,-6 4 0 16,-4-6 0-16,-4-7 0 0,-6 4 12 0,-1-4-1 16,-10-2-1-16,-3-1 0 0,-8 0-23 0,-3 1-5 15,-8-1-1-15,-3 6 0 0,-3-2 19 0,-7 2 0 16,-1 7-8-16,-3-3 8 0,-3 9 0 0,3 3 0 16,-4-3-8-16,-3 4 8 0,0 2 0 0,-3 3 0 15,-8-2 0-15,-3 2 0 0,-3 1 0 0,-19-4-8 16,-6 13 8-16,-14-3 0 0,-8 0-12 0,-21-1 4 15,-10 8 8-15,-21 2-13 0,-22 0 13 0,-14 9 0 0,-17 4 0 16,-14 6 0-16,-18 6 0 0,-22 10-9 0,-13 3 9 16,-11 0-8-16,-3 9 16 0,-12 0 3 0,5 7 1 15,-11 9 0-15,-11 0-4 0,4 3 0 0,7 3 0 0,-4 3 0 16,4 4 9-16,4 5 2 0,-1 1 0 0,14 0 0 16,12-1-19-16,20 7 0 0,14 0 0 0,25-3 0 15,18-3 14-15,32 6 2 0,20-13 1 0,25 4 0 16,26-4-7-16,20 7-2 0,18 0 0 0,28 6 0 15,7 9-8-15,21 4 0 0,25 9 0 0,25 0-11 16,20 6 11-16,19 6 0 0,31-9 0 0,14 4-8 16,26-1-5-16,20-9-1 0,14-7 0 0,18-9 0 15,10 0-118 1,15-9-23-16,7-10-5 0,-96-18-994 0</inkml:trace>
  <inkml:trace contextRef="#ctx0" brushRef="#br0" timeOffset="401.376">10089 6815 2145 0,'-42'-22'47'0,"-14"-9"9"0,-15 9 3 0,-3-6 2 0,-11 6-49 0,-3 3-12 15,-7 6 0-15,-4 7 0 0,7 6 36 0,1 10 5 16,10 5 1-16,14-2 0 0,10 9 34 0,18-4 8 15,18 1 0-15,7 6 1 0,18 7-17 0,17 2-3 16,18 10-1-16,17 0 0 0,15 3-17 0,20 6-4 16,26-9-1-16,6 6 0 0,18-9-26 0,14 3-4 0,4-9-2 15,7-1 0-15,7-9-10 0,-4-12 0 0,-3-4 0 0,-4-12 0 16,1-13 0-16,-1-12 0 0,-3-10 0 0,-8-5-11 16,-10-8-4-16,-10-5-1 0,-8-7 0 0,-17 4 0 15,-18-4 16-15,-10 7 0 0,-14 2 0 0,-12 1 0 16,-13 3 18-16,-11-4 3 0,-13 7 1 0,-15-6 0 15,-15 0 8-15,-20-4 2 0,-21-2 0 0,-25 2 0 16,-22-2-20-16,-24-4-4 0,-17 7-8 0,-15-4 12 16,-3 13-12-16,-15-3 0 0,-13 12 0 0,-11 10-10 31,-7 3-19-31,-8 15-4 0,-2 10-1 0,-5 10 0 0,1 15-15 0,-7 13-3 16,-4 18-1-16,-10 19 0 0,-8 16-83 0,-13 19-16 0,-12 25-3 15</inkml:trace>
  <inkml:trace contextRef="#ctx0" brushRef="#br0" timeOffset="817.376">3641 8875 2541 0,'-78'35'56'0,"39"-10"11"0,-14 3 2 0,-14 19 3 0,4 7-57 0,-8 8-15 0,-3 7 0 0,4 3 0 32,-1 10-26-32,15 6-8 0,6-7-2 0,15 1 0 0,7 6 36 0,14-1 0 0,14 4 12 0,24 7-3 15,12 8 61-15,17 7 12 0,17 6 2 0,25 16 1 16,25 0-49-16,14 6-11 0,22 0-1 0,20-6-1 16,11-3 14-16,25-13 3 0,6-13 1 0,19-8 0 15,6-26-25-15,11-10-6 0,4-18-1 0,-4-15 0 16,-15-20-21-16,-6-18-4 0,-7-20 0 0,-14-15-1 31,-8-9-15-31,-17-13-2 0,-7-18-1 0,-14-17 0 0,-14-15 48 0,-8-9 10 0,-17-16 1 0,-7-19 1 16,-7-10 16-16,-28-18 3 0,-4-3 1 0,-14-13 0 15,-18-9-16-15,-20 6-3 0,-22 3-1 0,-25 10 0 16,-24 15-25-16,-32 10 0 0,-25 18-9 0,-28 7 9 16,-28 18 0-16,-32 20 9 0,-21 6 1 0,-22 21 0 15,-20 16-28-15,-22 26-6 0,-24 12 0 0,-15 18-1 16,-17 23-3-16,-10 19 0 0,-8 12 0 15,-14 22-870-15,-3 12-174 0</inkml:trace>
  <inkml:trace contextRef="#ctx0" brushRef="#br0" timeOffset="933.894">3150 9829 1627 0,'50'0'72'0,"-15"-10"15"0</inkml:trace>
  <inkml:trace contextRef="#ctx0" brushRef="#br0" timeOffset="1016.817">4353 9866 370 0,'-28'50'8'0,"17"-31"1"0,1 0 1 0,-1 0 2 0</inkml:trace>
  <inkml:trace contextRef="#ctx0" brushRef="#br0" timeOffset="1134.86">4480 9998 2131 0,'0'0'94'0,"0"-6"20"16,4-7-91-16</inkml:trace>
  <inkml:trace contextRef="#ctx0" brushRef="#br0" timeOffset="1226.882">4636 9800 2361 0,'3'19'104'0,"1"-6"23"0,3 9-102 0,-7 0-25 15,10 12 0-15,-6 1 0 0,10 2 222 0,0 4 39 16,4-3 8-16,6-1 2 0,5-2-236 0,6-7-47 16,11-12-10-16,10-7-1437 15</inkml:trace>
  <inkml:trace contextRef="#ctx0" brushRef="#br0" timeOffset="1334.443">5807 10340 3513 0,'0'25'312'0,"0"13"-249"16,7 12-51-16,-7-3-12 0,3 12-17 0,4-5-7 15,7 2 0-15,4-3-1 16,3 1-63-16,4-17-12 0,7-2-2 0,3-10-1317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3:20:37.436"/>
    </inkml:context>
    <inkml:brush xml:id="br0">
      <inkml:brushProperty name="width" value="0.05292" units="cm"/>
      <inkml:brushProperty name="height" value="0.05292" units="cm"/>
      <inkml:brushProperty name="color" value="#FF0000"/>
    </inkml:brush>
  </inkml:definitions>
  <inkml:trace contextRef="#ctx0" brushRef="#br0">10904 9964 633 0,'0'0'56'0,"0"0"-44"15,11 0-12-15,-4 0 0 0,-7 0 340 0,0 0 67 0,0 0 13 0,7 0 2 16,-7 0-315-16,0 0-63 0,0 0-13 0,11 0-3 16,3-10 11-16,-7 10 1 0,-11-9 1 0,8-1 0 15,10 1-16-15,-7-7-3 0,-3 4-1 0,-4-4 0 16,0 0-21-16,0 4 0 0,0-4 0 0,-8-3 0 15,-6 4 14-15,4-4-2 0,6 0 0 0,-6 3 0 16,-8-3 2-16,-3 4 0 0,3 2 0 0,-3-2 0 16,-4 5 11-16,-3-9 3 0,-4 10 0 0,-3 0 0 15,-4-1-6-15,-7 4-1 0,-14-4 0 0,0 1 0 16,-7 9-9-16,-3 0-1 0,-15 0-1 0,-10 9 0 16,-7-2-10-16,-8 2 10 0,-3 1-10 0,-10-1 10 15,-1 10-10-15,-13-10 0 0,-4 10 0 0,-4-3 8 16,-7-1-8-16,1-2 0 0,-4 6-10 0,-1-4 10 15,1 1 0-15,0-3 0 0,3 2 0 0,0-2 0 16,-3 2 0-16,4-5 0 0,2-1 0 0,-2 1 10 0,6-1-10 16,-3 4 12-16,0-10-12 0,3 6 12 0,4-9-12 0,0 0 8 15,-11 0-8-15,8-9 8 0,-1 6-8 0,-3-4-14 16,3-2 3-16,0 3 1 16,-6-4-75-16,6 7-15 0,4-3-4 0,14 6-666 15,-11-10-134-15</inkml:trace>
  <inkml:trace contextRef="#ctx0" brushRef="#br0" timeOffset="999.881">5496 11563 2142 0,'0'0'95'0,"0"0"19"0,0 0-91 0,0 0-23 0,4-3 0 0,3-7 0 16,3 1 0-16,12-7 0 0,13 0 0 0,0-2 0 16,15-4 0-16,-1-10 0 0,11 10-9 0,3-9 9 15,8 3 0-15,7 3 0 0,3 3 0 0,7-3 0 16,-3 6 0-16,-1 0 0 0,4 0 0 0,4 4 0 15,3-1 0-15,4 6 0 0,0-2 0 0,3-1 0 16,8 4 15-16,-8 6 1 0,4-3 0 0,10-4 0 16,-6 10 3-16,6 0 1 0,0 0 0 0,1 0 0 15,-1 0-1-15,4 0 0 0,0 6 0 0,0-2 0 16,4 5-7-16,-1 0-2 0,0 4 0 0,4-4 0 16,0 1-2-16,0 2-8 0,8-2 12 0,-1 2-4 15,3-2-8-15,4-1 0 0,7 0 0 0,1-5 8 16,2 5-8-16,1-3 0 0,0 4 0 0,-4-4 8 15,-3-3-8-15,-1 6 0 0,8 1 0 0,-4-1 0 16,-3 1 0-16,-1 2 0 0,4 1 0 0,1-4 0 0,-5 1 0 16,-3 5 0-16,-3-5 0 0,0 5 0 0,6-2 0 15,-3 3 0-15,0-7 8 0,4 7-8 0,0-7 16 16,3 4 2-16,-4-4 0 0,1 0 0 0,0-2-18 0,-1-1 8 16,1-3-8-16,3-3 0 0,0 0 0 15,-3 0 0-15,-4-3 0 0,0 3 0 0,4 0 0 0,-8-6 0 16,-6 6 0-16,-4-10 0 0,4 4 13 0,-8-3-4 15,0 6-1-15,-6-7 0 0,3-6-8 0,-4 7 0 16,-6 0 0-16,-1-7 0 0,0 7 0 0,1-10 0 16,3 3 0-16,-8 3 0 0,5-2 0 0,-1-4 0 15,8 0-10-15,-1 3 10 0,0-2 0 0,4 2 0 16,4-3 0-16,-4 10 0 0,0-10 0 0,-4 10 0 16,1-1 0-16,2 1 0 0,1-1 14 0,0 4-4 15,-3-3-1-15,-1 2 0 0,4 4 3 0,-3 3 0 0,-1-6 0 16,-3 6 0-16,-4-3-12 0,-10 3 12 0,0 0-12 15,-15 0 12-15,1-6-12 0,-7 6 0 0,-1-4 0 0,-3-2 8 16,-7 6-8-16,-3 0 0 0,-8-3 0 0,-6 3 0 16,-1-6 0-16,-7-4 0 0,-3 7 0 0,-3-9 0 15,-1 9 0-15,-7-7-11 0,-7 1 3 0,-3 2 0 32,0-2-18-32,-4 0-3 0,-4-1-1 0,1 4 0 0,-4 3-155 15,0-7-31-15,3-5-7 0,5-4-1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3:21:42.065"/>
    </inkml:context>
    <inkml:brush xml:id="br0">
      <inkml:brushProperty name="width" value="0.05292" units="cm"/>
      <inkml:brushProperty name="height" value="0.05292" units="cm"/>
      <inkml:brushProperty name="color" value="#FF0000"/>
    </inkml:brush>
  </inkml:definitions>
  <inkml:trace contextRef="#ctx0" brushRef="#br0">16390 5815 3027 0,'0'0'67'0,"0"0"13"0,0 0 4 0,0 0 0 0,0 0-67 0,0 0-17 0,0 0 0 0,0 0 0 0,0 0 0 0,0 0 0 15,-14 9 0-15,-7 7 0 0,-18 3 0 0,-10 9 12 16,-33 25-3-16,-16 7 0 0,-12 12 19 0,-10 16 3 16,-10 9 1-16,-4 3 0 0,-11 7-32 15,1 3-16-15,-5 6 1 0,1-3 1 16,4-7-17-16,2-5-3 0,5-1-1 0,-1-3 0 15,1 0-1-15,-1 1 0 0,-3-8 0 0,0 5 0 0,0-4 12 0,0-1 1 16,-4 8 1-16,4-7 0 0,3-4 22 0,4-5 0 16,0 6 0-16,7-7 0 0,0 7 14 0,7-6 1 15,0-4 0-15,0 4 0 0,-3-1 1 0,-4 7 1 16,-4 3 0-16,-3 6 0 0,-3-6-6 0,3 6-2 16,-7 0 0-16,-4 4 0 0,0-4 0 0,11 0 0 15,0-9 0-15,0 0 0 0,-7-4 3 0,7-5 1 0,3-7 0 16,1 0 0-16,-1-3-3 0,8-13-1 0,-4 4 0 0,7-13 0 15,0-3-9-15,4-3 0 0,3-10-10 0,0 10 10 16,-4-13-16-16,5 0 4 0,2 7 0 0,-3-7 0 16,4 7 4-16,-4-1 8 0,4 4-13 0,-1-4 5 15,1 13-2-15,-4-3 0 0,4 6 0 0,-4 4 0 16,0 2 10-16,0 13 0 0,-7-3 0 0,7 6-8 16,-3 6 8-16,-4 4 0 0,0 6 0 0,7 3 0 15,-7-4 0-15,4 4 0 0,6-3 0 0,4 0 0 16,-3 0 0-16,3-4 0 0,7-5 0 0,1 2 0 15,6-8 0-15,4 5 0 0,-7-6 0 0,10 0-8 16,4 7 8-16,7-7 0 0,3-3-9 0,8-3 9 16,3-4 0-16,0 1 0 0,3 0 0 0,8-4 0 15,-1 4 8-15,1-7 4 0,3 4 0 0,0 3 0 0,0-1-21 16,4-2-4-16,7 3-1 0,-11 3 0 0,7 3 3 0,4 3 1 16,0 0 0-16,-1 0 0 0,1 0 1 0,3 0 0 15,8 7 0-15,-1-10 0 0,7-4 9 0,8-2-13 16,-4-3 5-16,7-7 8 0,7-6 0 0,7-3 0 15,0 0 0-15,3-7 0 0,11-2 0 0,-7-1 0 16,11-5 0-16,0-1 0 0,7 6-12 0,-4-5 12 16,7 5-10-16,0 1 10 0,4 2 0 0,4-2-9 15,-1 9 9-15,11-7 0 0,-4 7 0 0,11 0 0 16,0 3 0-16,0-3 0 0,0 9 0 0,11-3 0 16,-4 4 0-16,10-7-8 0,1 0 8 0,7 3 0 15,-8-3 8-15,8-3-8 0,-1-3 0 0,1 0 0 0,0 2 0 16,-1 1-8-16,1 0 8 0,0 0 0 0,-1 3 0 15,8 13 0-15,3-7 0 0,1 3 0 0,-1 7 8 0,4 0-8 16,3 0 0-16,0-4 0 0,8 4 0 0,3-7 8 16,-1 4-8-16,-2-13 8 0,3-3-8 0,0 0 8 15,-4-10-8-15,4-5 0 0,0-4 0 0,-4 0 0 16,4-7 0-16,3-5 0 0,-10 3 0 0,7-1 8 16,4-5-8-16,-5-1 0 0,-2-6 0 0,-1 4 0 15,4-4 0-15,-4 3 0 0,-3 3 0 0,4-9 0 16,-5 7 0-16,1-4 0 0,4 6 0 0,3-2 0 15,-1-4 0-15,-2 6 0 0,-8-3 0 0,4-3 0 16,7 4 0-16,-4-1 0 0,-7-3 0 0,8-3 0 16,3 0 0-16,-4 0 0 0,4 0 8 0,0-9-8 15,3-1 9-15,4 4-9 0,4-6 12 0,-1-4-12 0,8-3 0 16,-4 3 0-16,-4-2 0 0,4-1 0 0,4-6 8 16,-1 6-8-16,1 0 0 0,-8 3 0 0,4-2 8 15,-3 5-8-15,-4-3 0 0,0 10 0 0,0-3 0 0,-4 5 0 16,4-2 0-16,0 6 0 0,-4-9 0 0,1 9 0 15,-1 0 0-15,4-10-9 0,-7 10 9 0,3-6 0 16,4 3 0-16,0-6 0 0,0 2 0 0,0-5 0 16,0-4 0-16,0-3 0 0,0-6 0 0,0-3 11 15,0 0-11-15,0-7 12 0,3 1-12 0,-3-1 0 16,0-2 0-16,0-7-11 0,0 6 11 0,-4-6-12 16,1-6 12-16,3 3-12 0,3-6 34 0,-3 6 6 15,-3-7 2-15,-1 1 0 0,-3 0-30 0,-4-1-15 16,-6 1 2-16,-5-6 0 0,-2 5 22 0,-5-2 5 0,-2 2 1 0,-1 1 0 15,3 0-15-15,1 6 0 0,-4-3 0 0,4 3 0 16,-4-4 0-16,4 4 0 0,3 3 0 0,-3-9 0 16,3 6 0-16,1-3 0 0,-1-3 0 0,0 6 0 15,4-7 0-15,-7-5 0 0,3 9 0 0,-7-10 0 16,0-3 0-16,0 1 0 0,1-1 0 0,-5 0 0 16,1 0 0-16,-4 1 0 0,4 2 0 0,-4-3 0 15,-4 7 0-15,-2 3 0 0,-8-1 0 0,0 1 0 16,-4 3 0-16,-3 3 0 0,0 3 0 0,-7 6 0 15,3-12 8-15,-3 6 0 0,4-3-8 0,3-6 12 16,-4-4-3-16,4-5-1 0,4-7 0 0,6 0 0 16,1-3-8-16,6-10 0 0,8 1 0 0,3-7 0 15,4-3 0-15,7-6-9 0,3-1 9 0,-3 1-13 0,0-3 0 16,3-1 0-16,11-2 0 0,-11 3 0 0,-7-7 13 16,4 10 0-16,3-4-10 0,-6 4 10 0,-5 0 0 0,5 0 0 15,-5 0 12-15,-2 6-4 0,-1-7-8 0,-4 8 0 16,-2 2-10-16,-5 0 10 0,-3-3 0 0,-3 3 0 15,-8 4 0-15,-3-1 0 0,-7 0 0 0,0-3 12 16,-4 1-4-16,-3-4-8 0,-3 3 8 0,-1 9-8 16,-3 4 0-16,-4 3 0 0,0-3 0 0,-6 9 0 15,-1-3 0-15,-7 3 0 0,-7 3 8 0,-3 4-8 16,-4 2 0-16,-7 7 0 0,0-3 14 0,-4 6-4 16,-6-3-1-16,-1 3 0 0,-10-7 1 0,-4 1 0 15,-3 6 0-15,-7-13 0 0,-1-2-10 0,-2-1 10 0,-8-9-10 16,0-7 10-16,-4 4-10 0,1-9 0 0,0 8 9 15,-4-5-9-15,0-4 0 0,3 4 0 0,5 5 0 16,-5-2 0-16,4-1 0 0,4-2 0 0,0 9 0 0,-4-7 0 16,4 1-12-16,-4 6 4 0,3-3 0 0,5-4 0 15,-1 1-2-15,-4-4 0 0,-2 4 0 0,-1 3 0 16,3-7 10-16,-3-3-13 0,1 4 5 0,-1-1 8 16,-4 4-10-16,4 3 10 0,4-10 0 0,0 13-9 15,-8-3 9-15,5 3 0 0,-1-4 8 0,0 10-8 16,0-2 0-16,0-5 0 0,4 8 0 0,-1-4 8 15,-2 6-8-15,-1 3 8 0,3 4-8 0,-2-4 8 16,-1-2-8-16,-7 8 8 0,3-9-8 0,-3 10 8 16,1 0-8-16,-1 6 0 0,-4-6 0 0,-3 5 0 0,4-2 0 15,-4 3 0-15,3-3 0 0,-3 6 0 16,4 7 0-16,-4-7 0 0,0 6 0 0,-4 0 0 0,-3-2 0 16,0 11 0-16,-7 1 0 0,-3-6 0 15,3 9 0-15,0-4 0 0,-4 4 0 0,0-3 0 0,-3 9 0 0,4-6 0 16,-5 0 0-16,1 3 0 0,-3-3 0 0,-5 6 0 15,1 4 0-15,0-14 0 0,0 14 0 0,-4-4 0 16,-3 0 0-16,0 0 0 0,-1-6 0 0,1 6 0 16,3 4 0-16,1-7 0 0,-1 3-11 0,7-3 11 15,1 3-13-15,6 0 5 0,-3 4 8 0,7-4 0 16,0 9-9-16,7-2 9 0,-4-4 0 0,8 10 0 16,-1 3 0-16,4-4 0 0,-3-2 0 0,3 9 0 15,-4 0 10-15,-3 9-10 0,0-9 13 0,-3 7-4 16,3-4-1-16,0 3 0 0,-4-6 4 0,11 0 0 0,0 0 0 15,7 3 0-15,7 4 16 0,0-1 4 0,8-12 1 16,2 6 0-16,1 6-33 0,0-3 0 0,-4 3 0 16,-3 4 0-16,-4 2 0 0,-7 13 0 0,-11 10 0 0,-17 2 0 15,-7 7-23-15,-18 16 2 0,-10 12 0 0,-18 3 0 32,-14 13-14-32,-8 9-2 0,-13 4-1 0,-4 5 0 15,-7 20-81-15,0-1-16 0,-7-3-3 0,7 13-652 0,4 6-130 0</inkml:trace>
  <inkml:trace contextRef="#ctx0" brushRef="#br0" timeOffset="21883.097">15565 7725 1497 0,'-11'0'133'0,"11"0"-106"0,-7 0-27 0,7 0 0 16,0 0 72-16,-7 0 8 0,7 0 3 0,0 0 0 15,0 0-15-15,0 0-4 0,0 0 0 0,0 0 0 16,-4 9-40-16,1-3-9 0,3 4-2 0,0-1 0 16,0 0 12-16,3 1 3 0,-3-1 0 0,4 7 0 15,3 0 0-15,4-4 0 0,-4 7 0 0,0 3 0 16,3-3 0-16,4 3 1 0,0 3 0 0,1-6 0 16,2 6-7-16,1 3-2 0,3-3 0 0,0 3 0 0,0-3-2 15,0 0-1-15,-3-3 0 0,3 3 0 0,0 1-17 0,1 2 10 16,2-3-10-16,5 3 8 0,-1 0 3 0,0 7 0 15,0-7 0-15,4 6 0 0,0 1 3 0,-4-1 1 16,4-2 0-16,-1 2 0 0,1 1-7 0,0-7 0 16,-4 3-8-16,-3 1 12 0,-4-7-12 0,0 3 9 15,0-3-9-15,1 3 8 0,-5-3 5 0,-3 1 1 16,0-8 0-16,0 1 0 0,-6 0-14 0,2 0 0 16,-3-4 0-16,0 1 0 0,-3-3 16 0,3-4-2 15,-4 1-1-15,1-1 0 0,-1 3-2 0,-3-12-1 16,4 4 0-16,-1 5 0 0,-3-9-2 0,0 9 0 15,0-9 0-15,0 0 0 0,0 0-8 0,0 0 12 0,0 0-12 16,0 0 12-16,0 0-12 0,0 0 0 0,0 0 0 16,0 0-11-16,0 0 35 0,0 0 6 0,0 0 2 0,0 0 0 15,0 0-20-15,0 0-4 0,0 0-8 0,11 0 12 16,0 0-12-16,3-3 0 0,7-6 0 0,-3-7 0 16,6 1 0-16,-3 2 0 0,4-12 0 0,0 6 0 15,7-6 0-15,-4 6 8 0,7-9-8 0,0 3 9 16,1 0-9-16,6-3 0 0,50-26 0 15,-43 20 0-15,4 6 0 0,3-7 0 0,1 7 0 16,6-7 0-16,1 7 0 0,-4-6 0 0,0 5 0 16,0 4 0-16,-7-3 0 0,-4 9 0 0,-3-6 0 15,-11 6 0-15,0 4 0 0,-3 5 0 0,-4-2 0 16,-3 2 0-16,-4-2 0 0,0 2 0 0,-6 1 0 16,2 6 0-16,-6-3 0 0,-1-4 0 0,1 7 0 0,0-3 0 15,-4-4 0-15,3 4 0 0,1 6 0 0,-8-9 0 16,4 9 0-16,-3-3 0 0,3-4 0 0,-7 7 9 0,0 0-9 15,0 0 10-15,0 0-10 0,0 0 13 0,0 0-3 16,0 0-1-16,0 0 0 0,0 0-1 0,0 0 0 16,0 0 0-16,3 0 0 0,-3 0-8 0,0 0 8 15,0 0-8-15,0 0 8 0,0 0-8 0,0-3 0 16,0 3 0-16,0-6 8 0,4-4-8 0,-4 10 0 16,4-9 9-16,-8 3-9 0,4-4 0 0,-4 1 8 15,4 0-8-15,-3-1 0 0,-1 1 0 0,4-1 8 16,-3-5-8-16,3 5 0 0,-4-2 0 0,-3-4 0 15,4 0 0-15,-4 4 8 0,3-4-8 0,-3-3 0 0,0 10 0 0,-3-7 0 16,2-3 0-16,-2 1 0 0,-4-1 0 16,3 0 0-16,-3-3 0 0,0 3 0 0,0 0 0 0,0 1 0 15,0-8 0-15,-4 1 0 0,4 7 0 0,0-11 0 16,-4 4 0-16,0-6 0 0,1 0 0 0,3 2 0 16,-4 1 0-16,0-6 0 0,1 5 0 0,3-5 8 15,-4 9-8-15,4-10 0 0,-4 7 0 0,1-6 0 16,6 5 0-16,-3 1 0 0,3 3 0 0,1 0 0 15,-1 3 0-15,1-3 0 0,-4 6 0 0,-1 0 8 16,5 0-8-16,-4-2 0 0,3 2 8 0,-3 6-8 16,0-9 8-16,0 10-8 0,0-7 8 0,0 3-8 15,-1 0 9-15,1-2-9 0,0-1 12 0,0 9-12 16,0-5 10-16,0 5-10 0,0 1 8 0,0-4-8 0,0-2 0 16,-1 8 0-16,1-2 8 0,0 0-8 0,0-1 0 15,0 7 0-15,-4-6 0 0,1 2 0 0,3 7 0 0,-8 0 0 16,5 0 0-16,-4 0 0 0,-4 7 0 0,0-4 0 15,-6 6 0-15,-5 10-11 0,-3-3 11 0,-3 3 0 16,0 9 0-16,-8-3-8 0,-3 3 8 0,-6 7 0 16,-5-7 0-16,1 13 0 0,3-4 0 0,0-2 0 15,0 2 0-15,3-2 0 0,-3 12 0 0,0-6 0 16,-7 3 0-16,0-4 0 0,4 10 0 0,-1-3 0 16,-3 4 0-16,4-4 0 0,3-3 0 0,-7 9 0 15,0-6 0-15,0 3 0 0,3 3 0 0,1 1 0 16,-1-7 0-16,1 3 0 0,3-9 0 0,3 9 0 15,-3-12 0-15,4 2 8 0,-1-8-8 0,1 2 0 16,6-6 8-16,5 4-8 0,-1-4 0 0,10-3 9 0,1-6-9 0,3 0 0 16,4-4 8-16,4-2-8 0,2-4 0 0,5 1 0 15,-1-4 0-15,4-3-14 0,3-3 2 0,4 0 1 32,0 0-21-32,0 0-5 0,4 0-1 0,3 0 0 15,-7-9-84-15,0 6-17 0,3-7-3 0,-3-6-1 16,3 1-103-16,1 2-21 0</inkml:trace>
  <inkml:trace contextRef="#ctx0" brushRef="#br0" timeOffset="22751.08">16722 8107 2653 0,'-7'-9'58'0,"3"-1"12"0,-3 1 2 0,-4-1 4 0,4-5-61 0,0 5-15 0,-3 1 0 0,3 0 0 15,0 2 43-15,-4-2 5 0,0-1 2 0,4 7 0 16,-3-6-15-16,3 3-3 0,-4-4-1 0,1 10 0 16,-4 0-31-16,-1 0 0 0,-2 0-13 0,-11 10 4 15,-15-1 9-15,-6 16 12 0,-15 0-2 0,-6 7-1 16,-18 12-21-16,-4-1-5 0,-10 1-1 0,-8 13 0 16,-6 2 6-16,-8 10 2 0,-3-3 0 0,-3 3 0 0,-4 3 10 15,-4 0-10-15,-3 1 10 0,3-1-10 0,1 0 10 16,-1 0 9-16,1 3-1 0,6-9-8 0,8 3 25 0,-1-3-1 15,8-3-1-15,3-4 0 0,11-6-10 0,6 1-1 16,5-7-1-16,6-3 0 0,4 0-11 0,7 3 12 16,0-3-12-16,7-1 12 0,3 1-12 0,8-6 0 15,3-4 0-15,10 1 0 0,5-1 0 0,2-5 0 16,12-4 0-16,-1-6 0 0,7-7 0 0,4 4 0 16,4-7-11-16,3-3 11 0,0-2-12 0,3 2 2 15,-3-6 1-15,0 0 0 0,3-6-11 0,1-4-3 16,-1-9 0-16,-3-6 0 15,4-3-10-15,3 0-3 0,0-7 0 0,-4 1 0 0,4-1 20 0,0 4 4 16,7-3 1-16,0-10 0 0,0 0 11 0,7 0-8 16,4 0 8-16,7-9-8 0,-1-1 8 0,8 1-8 0,4-3 8 0,2 9-8 15,1-4 17-15,-4 7 4 0,-3 1 1 0,-4 11 0 16,1 7-27-16,-8 6-6 0,-4 4-1 0,-2 5 0 16,-8 1 12-16,0 3 8 0,0 6-12 0,-7 0 12 15,0 0 0-15,-7 15 0 0,-4 4 0 0,-3 9 0 16,-4 7 12-16,1-1 2 0,-1 4 1 0,0 3 0 15,4-4 10-15,4 10 3 0,-1-3 0 0,11 0 0 16,0-6 13-16,7 6 3 0,4-4 1 0,6 4 0 16,1-3-23-16,7 3-5 0,6 0-1 0,12-3 0 15,-1-4 0-15,11 1 0 0,7-13 0 0,7 0 0 16,4-6-8-16,10-10-8 0,7-6 9 0,4-12-9 16,6-4-46-16,8-12-15 15,7-9-3-15,7-19-1 0,14-20-161 0,7-8-32 0</inkml:trace>
  <inkml:trace contextRef="#ctx0" brushRef="#br0" timeOffset="23221.372">15815 7671 2592 0,'-25'-19'115'0,"18"7"23"0,4-4-110 0,-1 10-28 0,1-3 0 0,3-1 0 16,-4 7 40-16,4-3 4 0,4 3 0 0,-1-4 0 15,4 1-27-15,7 3-5 0,11-7 0 0,3 4-1 16,4-3-11-16,3 6 0 0,4-4 0 0,3-2 0 16,4 9 0-16,4-9 0 0,-1 2 0 0,4 4 0 15,0 3 0-15,0 0 0 0,-4 0 0 0,1 3 0 16,-4 4 0-16,-4-7 0 0,-3 9 0 0,-4-9 0 16,-3 9 0-16,-4-9 0 0,0 10 0 0,-3-4 0 15,-8-3 0-15,1 3 0 0,0 4 0 0,-8-10 0 16,-3 9 0-16,0-9 12 0,0 7-2 0,-3-4 0 15,-4-3 21-15,0 0 4 0,0 9 1 0,0 1 0 0,-4 5-36 16,-3 4 0-16,0 0 0 0,-7 9 0 0,4 7 0 16,-8-1 0-16,-3 10 0 0,-4 0 0 0,0 3-11 0,-6 6-9 15,-5 7-1-15,-9 2-1 16,-5 1-101-16,-3 3-20 0,4 3-4 0,-8 3-980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learn more</a:t>
            </a:r>
            <a:r>
              <a:rPr lang="en-US" baseline="0" dirty="0"/>
              <a:t> about some unit testing approaches after this course, you may find the book a useful list of patterns. Some of the patterns will feel obvious when you read them, but that is partly the point of patterns. The patterns are written down to help Depended-on Component ument good practice and what has worked in different areas when testing systems. The book is part of a series from the Addison-Wesley publishers, which talks about good engineering practices. It is part of the Martin Fowler series, who is a developer that we will talk about in relation to TDD/Refactoring at the end of this module. </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Meszaros</a:t>
            </a:r>
            <a:r>
              <a:rPr lang="en-US" baseline="0" dirty="0"/>
              <a:t> is </a:t>
            </a:r>
            <a:r>
              <a:rPr lang="en-US" sz="1200" b="0" dirty="0"/>
              <a:t>author of </a:t>
            </a:r>
            <a:r>
              <a:rPr lang="en-US" sz="1200" b="0" dirty="0" err="1"/>
              <a:t>xUnit</a:t>
            </a:r>
            <a:r>
              <a:rPr lang="en-US" sz="1200" b="0" dirty="0"/>
              <a:t> Test Patterns</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a:t>
            </a:r>
            <a:r>
              <a:rPr lang="en-US" baseline="0" dirty="0"/>
              <a:t> this piece of software. There were two main developers – one for the PC Software Tool and one for the software on the Data Measurement Tool. The software in the sensor was to be provided by the client company. The sensor had a defined interface and an earlier version of the sensor was available for some testing. </a:t>
            </a:r>
          </a:p>
          <a:p>
            <a:endParaRPr lang="en-US" baseline="0" dirty="0"/>
          </a:p>
          <a:p>
            <a:r>
              <a:rPr lang="en-US" baseline="0" dirty="0"/>
              <a:t>Different levels of test doubles needed – one to allow the data logger to be created. However, the data measurement tool was not available – there was only one prototype piece of hardware and that was being used to develop the measurement software. So, we used a Test Double to replace the Data Measurement Tool. We could also look at replacing the process to write out to disk. This was so that we could more easily test the values being written to the ‘disk’. </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t>11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a:t>
            </a:r>
            <a:r>
              <a:rPr lang="en-US" baseline="0" dirty="0"/>
              <a:t>t Spy – Example is trying to send emails. Rather than send out a lot of emails, we could insert a Test Spy which will log each email so that we can check if all of the details were correctly sent through to the Depended-on Component . The logged emails can be checked as part of the verification process. </a:t>
            </a:r>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t>15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AA9E15-9356-4248-8C9F-675D00A496F7}" type="slidenum">
              <a:rPr lang="zh-CN" altLang="en-US" smtClean="0"/>
              <a:t>16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17</a:t>
            </a:fld>
            <a:endParaRPr lang="en-US"/>
          </a:p>
        </p:txBody>
      </p:sp>
    </p:spTree>
    <p:extLst>
      <p:ext uri="{BB962C8B-B14F-4D97-AF65-F5344CB8AC3E}">
        <p14:creationId xmlns:p14="http://schemas.microsoft.com/office/powerpoint/2010/main" val="3997863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比如没有数据库，用</a:t>
            </a:r>
            <a:r>
              <a:rPr lang="en-US" altLang="zh-CN" dirty="0"/>
              <a:t>txt</a:t>
            </a:r>
            <a:r>
              <a:rPr lang="zh-CN" altLang="en-US" dirty="0"/>
              <a:t>，假台畜</a:t>
            </a:r>
          </a:p>
        </p:txBody>
      </p:sp>
      <p:sp>
        <p:nvSpPr>
          <p:cNvPr id="4" name="灯片编号占位符 3"/>
          <p:cNvSpPr>
            <a:spLocks noGrp="1"/>
          </p:cNvSpPr>
          <p:nvPr>
            <p:ph type="sldNum" sz="quarter" idx="5"/>
          </p:nvPr>
        </p:nvSpPr>
        <p:spPr/>
        <p:txBody>
          <a:bodyPr/>
          <a:lstStyle/>
          <a:p>
            <a:fld id="{C54847DF-6612-BE49-9021-2571CA1B61CC}" type="slidenum">
              <a:rPr lang="en-US" smtClean="0"/>
              <a:t>18</a:t>
            </a:fld>
            <a:endParaRPr lang="en-US"/>
          </a:p>
        </p:txBody>
      </p:sp>
    </p:spTree>
    <p:extLst>
      <p:ext uri="{BB962C8B-B14F-4D97-AF65-F5344CB8AC3E}">
        <p14:creationId xmlns:p14="http://schemas.microsoft.com/office/powerpoint/2010/main" val="194778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0722" name="Notes Placeholder 2"/>
          <p:cNvSpPr>
            <a:spLocks noGrp="1"/>
          </p:cNvSpPr>
          <p:nvPr>
            <p:ph type="body" idx="1"/>
          </p:nvPr>
        </p:nvSpPr>
        <p:spPr>
          <a:noFill/>
        </p:spPr>
        <p:txBody>
          <a:bodyPr/>
          <a:lstStyle/>
          <a:p>
            <a:r>
              <a:rPr lang="en-US" dirty="0">
                <a:latin typeface="Arial" panose="020B0604020202020204" pitchFamily="34" charset="0"/>
              </a:rPr>
              <a:t>I am very happy to be asked questions during the course, in the lecture and laboratory sessions. </a:t>
            </a:r>
          </a:p>
        </p:txBody>
      </p:sp>
      <p:sp>
        <p:nvSpPr>
          <p:cNvPr id="30723" name="Slide Number Placeholder 3"/>
          <p:cNvSpPr>
            <a:spLocks noGrp="1"/>
          </p:cNvSpPr>
          <p:nvPr>
            <p:ph type="sldNum" sz="quarter" idx="5"/>
          </p:nvPr>
        </p:nvSpPr>
        <p:spPr>
          <a:noFill/>
        </p:spPr>
        <p:txBody>
          <a:bodyPr/>
          <a:lstStyle>
            <a:lvl1pPr eaLnBrk="0" hangingPunct="0">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eaLnBrk="1" hangingPunct="1"/>
            <a:fld id="{62481C13-BA49-B04A-B2F2-EDDFD5A7726F}" type="slidenum">
              <a:rPr lang="zh-CN" altLang="en-US" sz="1200" b="0">
                <a:ea typeface="宋体" panose="02010600030101010101" pitchFamily="2" charset="-122"/>
                <a:cs typeface="宋体" panose="02010600030101010101" pitchFamily="2" charset="-122"/>
              </a:rPr>
              <a:t>22</a:t>
            </a:fld>
            <a:endParaRPr lang="en-US" altLang="zh-CN" sz="1200" b="0">
              <a:ea typeface="宋体" panose="02010600030101010101" pitchFamily="2" charset="-122"/>
              <a:cs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 (SQAT)</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99DBC6-0AA4-6F41-980C-7256ED718ADD}" type="datetime1">
              <a:rPr lang="en-GB" smtClean="0"/>
              <a:t>10/12/2019</a:t>
            </a:fld>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271D-EA8A-9744-8159-C48A1ED4109B}" type="datetime1">
              <a:rPr lang="en-GB" smtClean="0"/>
              <a:t>10/12/2019</a:t>
            </a:fld>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EA9E08-0FB4-554C-A985-F61698A9A2B3}" type="datetime1">
              <a:rPr lang="en-GB" smtClean="0"/>
              <a:t>10/12/2019</a:t>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E10094-D227-3243-B840-AA60D997F014}" type="datetime1">
              <a:rPr lang="en-GB" smtClean="0"/>
              <a:t>10/12/2019</a:t>
            </a:fld>
            <a:endParaRPr lang="en-US"/>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C54E8-4F92-3947-BD14-B5F66B25BB94}" type="datetime1">
              <a:rPr lang="en-GB" smtClean="0"/>
              <a:t>10/12/2019</a:t>
            </a:fld>
            <a:endParaRPr lang="en-US"/>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0674B-D205-544D-8C29-9D347F3F63D5}" type="datetime1">
              <a:rPr lang="en-GB" smtClean="0"/>
              <a:t>10/12/2019</a:t>
            </a:fld>
            <a:endParaRPr lang="en-US"/>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CA7BC-9E67-5442-9F3F-B342F3BF7791}" type="datetime1">
              <a:rPr lang="en-GB" smtClean="0"/>
              <a:t>10/12/2019</a:t>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79AE9-514A-714F-89BF-D5DDD662AD4B}" type="datetime1">
              <a:rPr lang="en-GB" smtClean="0"/>
              <a:t>10/12/2019</a:t>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59E20CD6-89B5-4446-A38B-34D12DCC00D4}" type="datetime1">
              <a:rPr lang="en-GB" smtClean="0"/>
              <a:t>10/12/2019</a:t>
            </a:fld>
            <a:endParaRPr lang="en-US"/>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 (Part 2)</a:t>
            </a:r>
          </a:p>
        </p:txBody>
      </p:sp>
      <p:sp>
        <p:nvSpPr>
          <p:cNvPr id="3" name="Subtitle 2"/>
          <p:cNvSpPr>
            <a:spLocks noGrp="1"/>
          </p:cNvSpPr>
          <p:nvPr>
            <p:ph type="subTitle" idx="1"/>
          </p:nvPr>
        </p:nvSpPr>
        <p:spPr/>
        <p:txBody>
          <a:bodyPr/>
          <a:lstStyle/>
          <a:p>
            <a:r>
              <a:rPr lang="en-US" dirty="0"/>
              <a:t>Chapter 4</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584200" y="152400"/>
            <a:ext cx="10083800" cy="1143000"/>
          </a:xfrm>
        </p:spPr>
        <p:txBody>
          <a:bodyPr>
            <a:normAutofit/>
          </a:bodyPr>
          <a:lstStyle/>
          <a:p>
            <a:pPr eaLnBrk="1" hangingPunct="1">
              <a:defRPr/>
            </a:pPr>
            <a:r>
              <a:rPr lang="en-US" altLang="zh-CN" dirty="0">
                <a:latin typeface="Arial" panose="020B0604020202020204" pitchFamily="34" charset="0"/>
                <a:ea typeface="宋体" panose="02010600030101010101" pitchFamily="2" charset="-122"/>
                <a:cs typeface="宋体" panose="02010600030101010101" pitchFamily="2" charset="-122"/>
              </a:rPr>
              <a:t>Traditional unit testing strategies </a:t>
            </a:r>
          </a:p>
        </p:txBody>
      </p:sp>
      <p:sp>
        <p:nvSpPr>
          <p:cNvPr id="20483" name="Rectangle 3"/>
          <p:cNvSpPr>
            <a:spLocks noGrp="1" noChangeArrowheads="1"/>
          </p:cNvSpPr>
          <p:nvPr>
            <p:ph type="body" idx="4294967295"/>
          </p:nvPr>
        </p:nvSpPr>
        <p:spPr>
          <a:xfrm>
            <a:off x="584200" y="1340768"/>
            <a:ext cx="11277600" cy="4508500"/>
          </a:xfrm>
        </p:spPr>
        <p:txBody>
          <a:bodyPr>
            <a:normAutofit/>
          </a:bodyPr>
          <a:lstStyle/>
          <a:p>
            <a:pPr eaLnBrk="1" hangingPunct="1">
              <a:defRPr/>
            </a:pPr>
            <a:r>
              <a:rPr lang="en-US" altLang="zh-CN" sz="2800" dirty="0">
                <a:solidFill>
                  <a:srgbClr val="333399"/>
                </a:solidFill>
                <a:latin typeface="Arial" panose="020B0604020202020204" pitchFamily="34" charset="0"/>
                <a:ea typeface="宋体" panose="02010600030101010101" pitchFamily="2" charset="-122"/>
                <a:cs typeface="宋体" panose="02010600030101010101" pitchFamily="2" charset="-122"/>
              </a:rPr>
              <a:t>Top-down unit testing strategy</a:t>
            </a:r>
          </a:p>
          <a:p>
            <a:pPr lvl="1" eaLnBrk="1" hangingPunct="1">
              <a:defRPr/>
            </a:pPr>
            <a:r>
              <a:rPr lang="en-US" altLang="zh-CN" sz="2400" dirty="0">
                <a:latin typeface="Arial" panose="020B0604020202020204" pitchFamily="34" charset="0"/>
                <a:ea typeface="宋体" panose="02010600030101010101" pitchFamily="2" charset="-122"/>
                <a:cs typeface="宋体" panose="02010600030101010101" pitchFamily="2" charset="-122"/>
              </a:rPr>
              <a:t>Test the top level first. Create test-doubles for units called by the top-level. Create driver for top-level. Then, use the tested unit as the driver for next level. </a:t>
            </a:r>
          </a:p>
          <a:p>
            <a:pPr eaLnBrk="1" hangingPunct="1">
              <a:defRPr/>
            </a:pPr>
            <a:r>
              <a:rPr lang="en-US" sz="2800" dirty="0">
                <a:latin typeface="Arial" panose="020B0604020202020204" pitchFamily="34" charset="0"/>
                <a:ea typeface="宋体" panose="02010600030101010101" pitchFamily="2" charset="-122"/>
                <a:cs typeface="宋体" panose="02010600030101010101" pitchFamily="2" charset="-122"/>
              </a:rPr>
              <a:t> </a:t>
            </a:r>
            <a:r>
              <a:rPr lang="en-US" altLang="zh-CN" sz="2800" dirty="0">
                <a:solidFill>
                  <a:srgbClr val="333399"/>
                </a:solidFill>
                <a:latin typeface="Arial" panose="020B0604020202020204" pitchFamily="34" charset="0"/>
                <a:ea typeface="宋体" panose="02010600030101010101" pitchFamily="2" charset="-122"/>
                <a:cs typeface="宋体" panose="02010600030101010101" pitchFamily="2" charset="-122"/>
              </a:rPr>
              <a:t>Bottom-up unit testing strategy</a:t>
            </a:r>
          </a:p>
          <a:p>
            <a:pPr lvl="1" eaLnBrk="1" hangingPunct="1">
              <a:defRPr/>
            </a:pPr>
            <a:r>
              <a:rPr lang="en-US" altLang="zh-CN" sz="2400" dirty="0">
                <a:latin typeface="Arial" panose="020B0604020202020204" pitchFamily="34" charset="0"/>
                <a:ea typeface="宋体" panose="02010600030101010101" pitchFamily="2" charset="-122"/>
                <a:cs typeface="宋体" panose="02010600030101010101" pitchFamily="2" charset="-122"/>
              </a:rPr>
              <a:t>Test the bottom modules first. Create a driver module for it. When tested, move to next module up, creating a new driver. The tested lower-level module can be used instead of a stub. </a:t>
            </a:r>
          </a:p>
          <a:p>
            <a:pPr eaLnBrk="1" hangingPunct="1">
              <a:defRPr/>
            </a:pPr>
            <a:r>
              <a:rPr lang="en-US" altLang="zh-CN" sz="2800" dirty="0">
                <a:solidFill>
                  <a:srgbClr val="333399"/>
                </a:solidFill>
                <a:latin typeface="Arial" panose="020B0604020202020204" pitchFamily="34" charset="0"/>
                <a:ea typeface="宋体" panose="02010600030101010101" pitchFamily="2" charset="-122"/>
                <a:cs typeface="宋体" panose="02010600030101010101" pitchFamily="2" charset="-122"/>
              </a:rPr>
              <a:t>Isolation testing</a:t>
            </a:r>
            <a:r>
              <a:rPr lang="en-US" altLang="zh-CN" dirty="0">
                <a:latin typeface="Arial" panose="020B0604020202020204" pitchFamily="34" charset="0"/>
                <a:ea typeface="宋体" panose="02010600030101010101" pitchFamily="2" charset="-122"/>
                <a:cs typeface="宋体" panose="02010600030101010101" pitchFamily="2" charset="-122"/>
              </a:rPr>
              <a:t> </a:t>
            </a:r>
          </a:p>
          <a:p>
            <a:pPr lvl="1" eaLnBrk="1" hangingPunct="1">
              <a:defRPr/>
            </a:pPr>
            <a:r>
              <a:rPr lang="en-US" altLang="zh-CN" sz="2400" dirty="0">
                <a:latin typeface="Arial" panose="020B0604020202020204" pitchFamily="34" charset="0"/>
                <a:ea typeface="宋体" panose="02010600030101010101" pitchFamily="2" charset="-122"/>
                <a:cs typeface="宋体" panose="02010600030101010101" pitchFamily="2" charset="-122"/>
              </a:rPr>
              <a:t>Do not consider the relationship between modules.  Design test doubles and driver for every unit.</a:t>
            </a:r>
          </a:p>
        </p:txBody>
      </p:sp>
      <p:sp>
        <p:nvSpPr>
          <p:cNvPr id="3" name="Slide Number Placeholder 2"/>
          <p:cNvSpPr>
            <a:spLocks noGrp="1"/>
          </p:cNvSpPr>
          <p:nvPr>
            <p:ph type="sldNum" sz="quarter" idx="12"/>
          </p:nvPr>
        </p:nvSpPr>
        <p:spPr/>
        <p:txBody>
          <a:bodyPr/>
          <a:lstStyle/>
          <a:p>
            <a:fld id="{D90AFF93-45AE-CC4D-A56A-612CB3C1AB5C}"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94" y="0"/>
            <a:ext cx="11369615" cy="1325563"/>
          </a:xfrm>
        </p:spPr>
        <p:txBody>
          <a:bodyPr/>
          <a:lstStyle/>
          <a:p>
            <a:r>
              <a:rPr lang="en-US" dirty="0"/>
              <a:t>Example: Data Gathering Software</a:t>
            </a:r>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p:pic>
        <p:nvPicPr>
          <p:cNvPr id="7" name="Picture 4" descr="IntegrationExamples_DataLogger1.png"/>
          <p:cNvPicPr>
            <a:picLocks noGrp="1" noChangeAspect="1"/>
          </p:cNvPicPr>
          <p:nvPr>
            <p:ph idx="1"/>
          </p:nvPr>
        </p:nvPicPr>
        <p:blipFill>
          <a:blip r:embed="rId3">
            <a:extLst>
              <a:ext uri="{28A0092B-C50C-407E-A947-70E740481C1C}">
                <a14:useLocalDpi xmlns:a14="http://schemas.microsoft.com/office/drawing/2010/main" val="0"/>
              </a:ext>
            </a:extLst>
          </a:blip>
          <a:srcRect t="-5752" b="-5752"/>
          <a:stretch>
            <a:fillRect/>
          </a:stretch>
        </p:blipFill>
        <p:spPr bwMode="auto">
          <a:xfrm>
            <a:off x="1615056" y="662781"/>
            <a:ext cx="8984890" cy="5573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75094" y="1336554"/>
            <a:ext cx="11369615" cy="4351338"/>
          </a:xfrm>
        </p:spPr>
        <p:txBody>
          <a:bodyPr>
            <a:normAutofit fontScale="92500"/>
          </a:bodyPr>
          <a:lstStyle/>
          <a:p>
            <a:r>
              <a:rPr lang="en-US" dirty="0"/>
              <a:t>We want to check the interactions that the System Under Test  makes with the Depended-on Component </a:t>
            </a:r>
          </a:p>
          <a:p>
            <a:pPr lvl="1"/>
            <a:r>
              <a:rPr lang="en-US" dirty="0"/>
              <a:t>We might want to check how the System Under Test  interacts with the Depended-on Component , e.g. does it call method1() first and then method2() after that? </a:t>
            </a:r>
          </a:p>
          <a:p>
            <a:pPr lvl="1"/>
            <a:r>
              <a:rPr lang="en-US" dirty="0"/>
              <a:t>The Depended-on Component  might not return values that we can check</a:t>
            </a:r>
          </a:p>
          <a:p>
            <a:r>
              <a:rPr lang="en-US" dirty="0"/>
              <a:t>We want the Depended-on Component  to return specific values to the System Under Test  to test a specific issue </a:t>
            </a:r>
          </a:p>
          <a:p>
            <a:r>
              <a:rPr lang="en-US" dirty="0"/>
              <a:t>We want to log values received by the Depended-on Component  so that we can check them during verification</a:t>
            </a:r>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 Double</a:t>
            </a:r>
          </a:p>
        </p:txBody>
      </p:sp>
      <p:sp>
        <p:nvSpPr>
          <p:cNvPr id="3" name="Content Placeholder 2"/>
          <p:cNvSpPr>
            <a:spLocks noGrp="1"/>
          </p:cNvSpPr>
          <p:nvPr>
            <p:ph idx="1"/>
          </p:nvPr>
        </p:nvSpPr>
        <p:spPr/>
        <p:txBody>
          <a:bodyPr/>
          <a:lstStyle/>
          <a:p>
            <a:r>
              <a:rPr lang="en-US" dirty="0"/>
              <a:t>Dummy Object</a:t>
            </a:r>
          </a:p>
          <a:p>
            <a:r>
              <a:rPr lang="en-US" dirty="0"/>
              <a:t>Test spy</a:t>
            </a:r>
          </a:p>
          <a:p>
            <a:r>
              <a:rPr lang="en-US" dirty="0"/>
              <a:t>Test Stub </a:t>
            </a:r>
          </a:p>
          <a:p>
            <a:r>
              <a:rPr lang="en-US" dirty="0"/>
              <a:t>Mock Object </a:t>
            </a:r>
          </a:p>
          <a:p>
            <a:r>
              <a:rPr lang="en-US" dirty="0"/>
              <a:t>Fake Object</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Objects</a:t>
            </a:r>
          </a:p>
        </p:txBody>
      </p:sp>
      <p:sp>
        <p:nvSpPr>
          <p:cNvPr id="3" name="Content Placeholder 2"/>
          <p:cNvSpPr>
            <a:spLocks noGrp="1"/>
          </p:cNvSpPr>
          <p:nvPr>
            <p:ph idx="1"/>
          </p:nvPr>
        </p:nvSpPr>
        <p:spPr/>
        <p:txBody>
          <a:bodyPr>
            <a:normAutofit/>
          </a:bodyPr>
          <a:lstStyle/>
          <a:p>
            <a:r>
              <a:rPr lang="en-US" dirty="0"/>
              <a:t>An System Under Test  requires a </a:t>
            </a:r>
            <a:r>
              <a:rPr lang="en-US" dirty="0">
                <a:solidFill>
                  <a:srgbClr val="FF0000"/>
                </a:solidFill>
              </a:rPr>
              <a:t>data value</a:t>
            </a:r>
            <a:r>
              <a:rPr lang="en-US" dirty="0"/>
              <a:t> as part of the test;</a:t>
            </a:r>
          </a:p>
          <a:p>
            <a:pPr lvl="1"/>
            <a:r>
              <a:rPr lang="en-US" dirty="0"/>
              <a:t>It does not matter what value is actually in the data value, it just needs to exist;</a:t>
            </a:r>
          </a:p>
          <a:p>
            <a:r>
              <a:rPr lang="en-US" dirty="0"/>
              <a:t>Example: Shopping Basket, testing the checkout feature requires a customer object, but it is not actually used. </a:t>
            </a:r>
          </a:p>
          <a:p>
            <a:r>
              <a:rPr lang="en-US" dirty="0"/>
              <a:t>In some situations, the value </a:t>
            </a:r>
            <a:r>
              <a:rPr lang="en-US" i="1" dirty="0"/>
              <a:t>null</a:t>
            </a:r>
            <a:r>
              <a:rPr lang="en-US" dirty="0"/>
              <a:t> might be used. It depends on what the System Under Test  will do with the value. </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Stub</a:t>
            </a:r>
          </a:p>
        </p:txBody>
      </p:sp>
      <p:sp>
        <p:nvSpPr>
          <p:cNvPr id="3" name="Content Placeholder 2"/>
          <p:cNvSpPr>
            <a:spLocks noGrp="1"/>
          </p:cNvSpPr>
          <p:nvPr>
            <p:ph idx="1"/>
          </p:nvPr>
        </p:nvSpPr>
        <p:spPr>
          <a:xfrm>
            <a:off x="448573" y="1320800"/>
            <a:ext cx="11369615" cy="3378200"/>
          </a:xfrm>
        </p:spPr>
        <p:txBody>
          <a:bodyPr/>
          <a:lstStyle/>
          <a:p>
            <a:r>
              <a:rPr lang="en-US" dirty="0"/>
              <a:t>A unit that allows us to insert some </a:t>
            </a:r>
            <a:r>
              <a:rPr lang="en-US" dirty="0">
                <a:solidFill>
                  <a:srgbClr val="FF0000"/>
                </a:solidFill>
              </a:rPr>
              <a:t>logic </a:t>
            </a:r>
            <a:r>
              <a:rPr lang="en-US" dirty="0"/>
              <a:t>to respond to calls from the System Under Test ;</a:t>
            </a:r>
          </a:p>
          <a:p>
            <a:pPr lvl="1"/>
            <a:r>
              <a:rPr lang="en-US" dirty="0"/>
              <a:t>Responds with correct values (Responder);</a:t>
            </a:r>
          </a:p>
          <a:p>
            <a:pPr lvl="1"/>
            <a:r>
              <a:rPr lang="en-US" dirty="0"/>
              <a:t>Responds with errors, e.g. an exception (Saboteur);</a:t>
            </a:r>
          </a:p>
          <a:p>
            <a:pPr lvl="1"/>
            <a:r>
              <a:rPr lang="en-US" dirty="0"/>
              <a:t>Log values (Test Spy);</a:t>
            </a:r>
          </a:p>
          <a:p>
            <a:r>
              <a:rPr lang="en-US" dirty="0"/>
              <a:t>Example: Data Logging Software</a:t>
            </a:r>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Objects</a:t>
            </a:r>
          </a:p>
        </p:txBody>
      </p:sp>
      <p:sp>
        <p:nvSpPr>
          <p:cNvPr id="3" name="Content Placeholder 2"/>
          <p:cNvSpPr>
            <a:spLocks noGrp="1"/>
          </p:cNvSpPr>
          <p:nvPr>
            <p:ph idx="1"/>
          </p:nvPr>
        </p:nvSpPr>
        <p:spPr>
          <a:xfrm>
            <a:off x="448573" y="1270001"/>
            <a:ext cx="11369615" cy="4786192"/>
          </a:xfrm>
        </p:spPr>
        <p:txBody>
          <a:bodyPr>
            <a:normAutofit fontScale="92500"/>
          </a:bodyPr>
          <a:lstStyle/>
          <a:p>
            <a:r>
              <a:rPr lang="en-US" dirty="0"/>
              <a:t>An System Under Test  needs to call methods in the Depended-on Component ;</a:t>
            </a:r>
          </a:p>
          <a:p>
            <a:pPr lvl="1"/>
            <a:r>
              <a:rPr lang="en-US" dirty="0"/>
              <a:t>We might want to confirm that the System Under Test  makes:</a:t>
            </a:r>
          </a:p>
          <a:p>
            <a:pPr lvl="2"/>
            <a:r>
              <a:rPr lang="en-US" dirty="0"/>
              <a:t>The correct number of calls ;</a:t>
            </a:r>
          </a:p>
          <a:p>
            <a:pPr lvl="2"/>
            <a:r>
              <a:rPr lang="en-US" dirty="0"/>
              <a:t>The calls are in a specific order ;</a:t>
            </a:r>
          </a:p>
          <a:p>
            <a:pPr lvl="2"/>
            <a:r>
              <a:rPr lang="en-US" dirty="0"/>
              <a:t>That specific data is transferred to the Depended-on Component ;</a:t>
            </a:r>
          </a:p>
          <a:p>
            <a:r>
              <a:rPr lang="en-US" dirty="0"/>
              <a:t>A Mock Object is setup with information about what calls it should expect. It might also be setup with details of the data it should expect. </a:t>
            </a:r>
          </a:p>
          <a:p>
            <a:r>
              <a:rPr lang="en-US" dirty="0"/>
              <a:t>A lot of unit testing is checking the state after an interaction. </a:t>
            </a:r>
          </a:p>
          <a:p>
            <a:pPr lvl="1"/>
            <a:r>
              <a:rPr lang="en-US" dirty="0"/>
              <a:t>Mock Objects are testing the </a:t>
            </a:r>
            <a:r>
              <a:rPr lang="en-US" dirty="0" err="1"/>
              <a:t>behaviour</a:t>
            </a:r>
            <a:r>
              <a:rPr lang="en-US" dirty="0"/>
              <a:t> of the interaction between the System Under Test  and Depended-on Component </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Objects: Example</a:t>
            </a:r>
          </a:p>
        </p:txBody>
      </p:sp>
      <p:sp>
        <p:nvSpPr>
          <p:cNvPr id="3" name="Content Placeholder 2"/>
          <p:cNvSpPr>
            <a:spLocks noGrp="1"/>
          </p:cNvSpPr>
          <p:nvPr>
            <p:ph idx="1"/>
          </p:nvPr>
        </p:nvSpPr>
        <p:spPr/>
        <p:txBody>
          <a:bodyPr/>
          <a:lstStyle/>
          <a:p>
            <a:r>
              <a:rPr lang="en-US" dirty="0"/>
              <a:t>The System Under Test  needs to send log messages when it receives certain data. </a:t>
            </a:r>
          </a:p>
          <a:p>
            <a:r>
              <a:rPr lang="en-US" dirty="0"/>
              <a:t>The System Under Test  might need to make several calls to the logging unit. </a:t>
            </a:r>
          </a:p>
          <a:p>
            <a:r>
              <a:rPr lang="en-US" dirty="0"/>
              <a:t>We want to check that the calls to the logging unit are made in the correct order. </a:t>
            </a:r>
          </a:p>
          <a:p>
            <a:pPr marL="0" indent="0">
              <a:buNone/>
            </a:pPr>
            <a:endParaRPr lang="en-US" dirty="0"/>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17</a:t>
            </a:fld>
            <a:endParaRPr 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Fake Objects</a:t>
            </a:r>
          </a:p>
        </p:txBody>
      </p:sp>
      <p:sp>
        <p:nvSpPr>
          <p:cNvPr id="3" name="Content Placeholder 2"/>
          <p:cNvSpPr>
            <a:spLocks noGrp="1"/>
          </p:cNvSpPr>
          <p:nvPr>
            <p:ph idx="1"/>
          </p:nvPr>
        </p:nvSpPr>
        <p:spPr/>
        <p:txBody>
          <a:bodyPr/>
          <a:lstStyle/>
          <a:p>
            <a:r>
              <a:rPr lang="en-US" dirty="0"/>
              <a:t>An object that replaces the functionality of the Depended-on Component </a:t>
            </a:r>
          </a:p>
          <a:p>
            <a:pPr lvl="1"/>
            <a:r>
              <a:rPr lang="en-US" dirty="0"/>
              <a:t>Possibly simplified </a:t>
            </a:r>
            <a:r>
              <a:rPr lang="en-US" dirty="0" err="1"/>
              <a:t>behaviour</a:t>
            </a:r>
            <a:r>
              <a:rPr lang="en-US" dirty="0"/>
              <a:t> It does not need to return specific values or log values or return errors ;</a:t>
            </a:r>
          </a:p>
          <a:p>
            <a:pPr lvl="1"/>
            <a:r>
              <a:rPr lang="en-US" dirty="0"/>
              <a:t>The Depended-on Component  connection may run slowly for testing;</a:t>
            </a:r>
          </a:p>
          <a:p>
            <a:pPr lvl="1"/>
            <a:r>
              <a:rPr lang="en-US" dirty="0"/>
              <a:t>The Depended-on Component  might not exist yet ;</a:t>
            </a:r>
          </a:p>
          <a:p>
            <a:r>
              <a:rPr lang="en-US" dirty="0"/>
              <a:t>Example: In Memory Database </a:t>
            </a:r>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404664"/>
            <a:ext cx="8229600" cy="1656184"/>
          </a:xfrm>
        </p:spPr>
        <p:txBody>
          <a:bodyPr>
            <a:normAutofit fontScale="90000"/>
          </a:bodyPr>
          <a:lstStyle/>
          <a:p>
            <a:r>
              <a:rPr lang="en-US" dirty="0"/>
              <a:t>For the data logging software, what type of test double can be used to replace the data Measurement Tool?</a:t>
            </a:r>
          </a:p>
        </p:txBody>
      </p:sp>
      <p:sp>
        <p:nvSpPr>
          <p:cNvPr id="3" name="Content Placeholder 2"/>
          <p:cNvSpPr>
            <a:spLocks noGrp="1"/>
          </p:cNvSpPr>
          <p:nvPr>
            <p:ph idx="1"/>
          </p:nvPr>
        </p:nvSpPr>
        <p:spPr>
          <a:xfrm>
            <a:off x="1981200" y="2348880"/>
            <a:ext cx="5122912" cy="3528392"/>
          </a:xfrm>
        </p:spPr>
        <p:txBody>
          <a:bodyPr/>
          <a:lstStyle/>
          <a:p>
            <a:pPr marL="514350" indent="-514350">
              <a:buFont typeface="+mj-lt"/>
              <a:buAutoNum type="alphaUcPeriod"/>
            </a:pPr>
            <a:r>
              <a:rPr lang="en-US" dirty="0"/>
              <a:t>Dummy Object</a:t>
            </a:r>
          </a:p>
          <a:p>
            <a:pPr marL="514350" indent="-514350">
              <a:buFont typeface="+mj-lt"/>
              <a:buAutoNum type="alphaUcPeriod"/>
            </a:pPr>
            <a:r>
              <a:rPr lang="en-US" dirty="0">
                <a:solidFill>
                  <a:srgbClr val="FF0000"/>
                </a:solidFill>
              </a:rPr>
              <a:t>Test Stub</a:t>
            </a:r>
            <a:endParaRPr lang="en-US" dirty="0"/>
          </a:p>
          <a:p>
            <a:pPr marL="514350" indent="-514350">
              <a:buFont typeface="+mj-lt"/>
              <a:buAutoNum type="alphaUcPeriod"/>
            </a:pPr>
            <a:r>
              <a:rPr lang="en-US" dirty="0"/>
              <a:t>Mock Object</a:t>
            </a:r>
          </a:p>
          <a:p>
            <a:pPr marL="514350" indent="-514350">
              <a:buFont typeface="+mj-lt"/>
              <a:buAutoNum type="alphaUcPeriod"/>
            </a:pPr>
            <a:r>
              <a:rPr lang="en-US" dirty="0"/>
              <a:t>Fake Object</a:t>
            </a:r>
          </a:p>
          <a:p>
            <a:pPr marL="514350" indent="-514350">
              <a:buFont typeface="+mj-lt"/>
              <a:buAutoNum type="alphaUcPeriod"/>
            </a:pPr>
            <a:endParaRPr lang="en-US" dirty="0"/>
          </a:p>
          <a:p>
            <a:pPr marL="0" indent="0">
              <a:buNone/>
            </a:pPr>
            <a:r>
              <a:rPr lang="en-US" dirty="0"/>
              <a:t>(Pick One)</a:t>
            </a:r>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p:pic>
        <p:nvPicPr>
          <p:cNvPr id="6" name="Picture 5" descr="Qwizd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8693" y="692696"/>
            <a:ext cx="1016000" cy="1016000"/>
          </a:xfrm>
          <a:prstGeom prst="rect">
            <a:avLst/>
          </a:prstGeom>
        </p:spPr>
      </p:pic>
      <p:pic>
        <p:nvPicPr>
          <p:cNvPr id="7" name="Picture 4" descr="IntegrationExamples_DataLogger1.png"/>
          <p:cNvPicPr>
            <a:picLocks noChangeAspect="1"/>
          </p:cNvPicPr>
          <p:nvPr/>
        </p:nvPicPr>
        <p:blipFill>
          <a:blip r:embed="rId4">
            <a:extLst>
              <a:ext uri="{28A0092B-C50C-407E-A947-70E740481C1C}">
                <a14:useLocalDpi xmlns:a14="http://schemas.microsoft.com/office/drawing/2010/main" val="0"/>
              </a:ext>
            </a:extLst>
          </a:blip>
          <a:srcRect t="-5752" b="-5752"/>
          <a:stretch>
            <a:fillRect/>
          </a:stretch>
        </p:blipFill>
        <p:spPr bwMode="auto">
          <a:xfrm>
            <a:off x="5519936" y="2348880"/>
            <a:ext cx="4896544" cy="3037671"/>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idx="1"/>
          </p:nvPr>
        </p:nvSpPr>
        <p:spPr/>
        <p:txBody>
          <a:bodyPr/>
          <a:lstStyle/>
          <a:p>
            <a:r>
              <a:rPr lang="en-US" dirty="0"/>
              <a:t>Unit Testing Strategy</a:t>
            </a:r>
          </a:p>
          <a:p>
            <a:pPr lvl="1"/>
            <a:r>
              <a:rPr lang="en-US" dirty="0"/>
              <a:t>Drivers and Test Doubles</a:t>
            </a:r>
          </a:p>
          <a:p>
            <a:r>
              <a:rPr lang="en-US" dirty="0"/>
              <a:t>Test Doubles</a:t>
            </a:r>
          </a:p>
          <a:p>
            <a:pPr lvl="1"/>
            <a:r>
              <a:rPr lang="en-US" dirty="0"/>
              <a:t>Examples and how they can be used to make it easier to test some parts of a system</a:t>
            </a:r>
          </a:p>
          <a:p>
            <a:endParaRPr lang="en-US" dirty="0"/>
          </a:p>
          <a:p>
            <a:endParaRPr lang="en-US" dirty="0"/>
          </a:p>
        </p:txBody>
      </p:sp>
      <p:sp>
        <p:nvSpPr>
          <p:cNvPr id="4" name="Slide Number Placeholder 3"/>
          <p:cNvSpPr>
            <a:spLocks noGrp="1"/>
          </p:cNvSpPr>
          <p:nvPr>
            <p:ph type="sldNum" sz="quarter" idx="12"/>
          </p:nvPr>
        </p:nvSpPr>
        <p:spPr/>
        <p:txBody>
          <a:bodyPr/>
          <a:lstStyle/>
          <a:p>
            <a:fld id="{81FF8363-EA71-3B4F-95CE-88CA3C0FA59B}" type="slidenum">
              <a:rPr lang="en-US" smtClean="0"/>
              <a:t>2</a:t>
            </a:fld>
            <a:endParaRPr lang="en-US"/>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B4D066FE-4327-47C7-A01E-C311BC8E347A}"/>
                  </a:ext>
                </a:extLst>
              </p14:cNvPr>
              <p14:cNvContentPartPr/>
              <p14:nvPr/>
            </p14:nvContentPartPr>
            <p14:xfrm>
              <a:off x="1033920" y="2054880"/>
              <a:ext cx="3405240" cy="2143080"/>
            </p14:xfrm>
          </p:contentPart>
        </mc:Choice>
        <mc:Fallback>
          <p:pic>
            <p:nvPicPr>
              <p:cNvPr id="2" name="墨迹 1">
                <a:extLst>
                  <a:ext uri="{FF2B5EF4-FFF2-40B4-BE49-F238E27FC236}">
                    <a16:creationId xmlns:a16="http://schemas.microsoft.com/office/drawing/2014/main" id="{B4D066FE-4327-47C7-A01E-C311BC8E347A}"/>
                  </a:ext>
                </a:extLst>
              </p:cNvPr>
              <p:cNvPicPr/>
              <p:nvPr/>
            </p:nvPicPr>
            <p:blipFill>
              <a:blip r:embed="rId3"/>
              <a:stretch>
                <a:fillRect/>
              </a:stretch>
            </p:blipFill>
            <p:spPr>
              <a:xfrm>
                <a:off x="1024560" y="2045520"/>
                <a:ext cx="3423960" cy="21618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692696"/>
            <a:ext cx="7704856" cy="1143000"/>
          </a:xfrm>
        </p:spPr>
        <p:txBody>
          <a:bodyPr>
            <a:normAutofit fontScale="90000"/>
          </a:bodyPr>
          <a:lstStyle/>
          <a:p>
            <a:r>
              <a:rPr lang="en-US" dirty="0"/>
              <a:t>Which of the following statements are true?</a:t>
            </a:r>
          </a:p>
        </p:txBody>
      </p:sp>
      <p:sp>
        <p:nvSpPr>
          <p:cNvPr id="9" name="Content Placeholder 8"/>
          <p:cNvSpPr>
            <a:spLocks noGrp="1"/>
          </p:cNvSpPr>
          <p:nvPr>
            <p:ph idx="1"/>
          </p:nvPr>
        </p:nvSpPr>
        <p:spPr>
          <a:xfrm>
            <a:off x="1981200" y="1988840"/>
            <a:ext cx="8229600" cy="4259560"/>
          </a:xfrm>
        </p:spPr>
        <p:txBody>
          <a:bodyPr>
            <a:normAutofit lnSpcReduction="10000"/>
          </a:bodyPr>
          <a:lstStyle/>
          <a:p>
            <a:pPr marL="514350" indent="-514350">
              <a:buFont typeface="+mj-lt"/>
              <a:buAutoNum type="alphaUcPeriod"/>
            </a:pPr>
            <a:r>
              <a:rPr lang="en-US" dirty="0"/>
              <a:t>Mock Objects are used to return set test data from a Depended-on Component  back to the System Under Test (</a:t>
            </a:r>
            <a:r>
              <a:rPr lang="en-US" altLang="zh-CN" dirty="0">
                <a:solidFill>
                  <a:srgbClr val="FF0000"/>
                </a:solidFill>
              </a:rPr>
              <a:t>Test Spy</a:t>
            </a:r>
            <a:r>
              <a:rPr lang="en-US" dirty="0"/>
              <a:t>)</a:t>
            </a:r>
          </a:p>
          <a:p>
            <a:pPr marL="514350" indent="-514350">
              <a:buFont typeface="+mj-lt"/>
              <a:buAutoNum type="alphaUcPeriod"/>
            </a:pPr>
            <a:r>
              <a:rPr lang="en-US" dirty="0">
                <a:solidFill>
                  <a:srgbClr val="FF0000"/>
                </a:solidFill>
              </a:rPr>
              <a:t>Mock Objects are used to check the interactions between the System Under Test  and the Depended-on Component </a:t>
            </a:r>
            <a:endParaRPr lang="en-US" dirty="0"/>
          </a:p>
          <a:p>
            <a:pPr marL="514350" indent="-514350">
              <a:buFont typeface="+mj-lt"/>
              <a:buAutoNum type="alphaUcPeriod"/>
            </a:pPr>
            <a:r>
              <a:rPr lang="en-US" dirty="0"/>
              <a:t>Mock Objects are used to provide simple implementations of Depended-on Component s, such as an In Memory Database(</a:t>
            </a:r>
            <a:r>
              <a:rPr lang="en-US" dirty="0">
                <a:solidFill>
                  <a:srgbClr val="FF0000"/>
                </a:solidFill>
              </a:rPr>
              <a:t>Fake Objects</a:t>
            </a:r>
            <a:r>
              <a:rPr lang="en-US" dirty="0"/>
              <a:t>)</a:t>
            </a:r>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dirty="0"/>
          </a:p>
        </p:txBody>
      </p:sp>
      <p:pic>
        <p:nvPicPr>
          <p:cNvPr id="6" name="Picture 5" descr="Qwizd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8693" y="692696"/>
            <a:ext cx="1016000" cy="10160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Practice</a:t>
            </a:r>
          </a:p>
          <a:p>
            <a:pPr lvl="1"/>
            <a:r>
              <a:rPr lang="en-US" dirty="0"/>
              <a:t>Some issues related to testing with </a:t>
            </a:r>
            <a:r>
              <a:rPr lang="en-US" dirty="0" err="1"/>
              <a:t>JUnit</a:t>
            </a:r>
            <a:endParaRPr lang="en-US" dirty="0"/>
          </a:p>
          <a:p>
            <a:r>
              <a:rPr lang="en-US" dirty="0"/>
              <a:t>Test Doubles</a:t>
            </a:r>
          </a:p>
          <a:p>
            <a:pPr lvl="1"/>
            <a:r>
              <a:rPr lang="en-US" dirty="0"/>
              <a:t>Different top-level approaches for replacing the functionality of part of the system during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FF8363-EA71-3B4F-95CE-88CA3C0FA59B}" type="slidenum">
              <a:rPr lang="en-US" smtClean="0"/>
              <a:t>22</a:t>
            </a:fld>
            <a:endParaRPr lang="en-US"/>
          </a:p>
        </p:txBody>
      </p:sp>
      <p:sp>
        <p:nvSpPr>
          <p:cNvPr id="5" name="Subtitle 4"/>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pPr>
              <a:defRPr/>
            </a:pPr>
            <a:r>
              <a:rPr lang="en-US" dirty="0"/>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Understand some issues on creating useful unit tests </a:t>
            </a:r>
          </a:p>
          <a:p>
            <a:r>
              <a:rPr lang="en-US" dirty="0"/>
              <a:t>Identify and choose between different Test Doubles when creating tests </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08382"/>
          </a:xfrm>
        </p:spPr>
        <p:txBody>
          <a:bodyPr/>
          <a:lstStyle/>
          <a:p>
            <a:r>
              <a:rPr lang="en-US" dirty="0"/>
              <a:t>Test Doubles</a:t>
            </a:r>
          </a:p>
        </p:txBody>
      </p:sp>
      <p:sp>
        <p:nvSpPr>
          <p:cNvPr id="3" name="Content Placeholder 2"/>
          <p:cNvSpPr>
            <a:spLocks noGrp="1"/>
          </p:cNvSpPr>
          <p:nvPr>
            <p:ph idx="1"/>
          </p:nvPr>
        </p:nvSpPr>
        <p:spPr>
          <a:xfrm>
            <a:off x="647700" y="1052736"/>
            <a:ext cx="10845800" cy="4852764"/>
          </a:xfrm>
        </p:spPr>
        <p:txBody>
          <a:bodyPr>
            <a:normAutofit lnSpcReduction="10000"/>
          </a:bodyPr>
          <a:lstStyle/>
          <a:p>
            <a:r>
              <a:rPr lang="en-US" dirty="0"/>
              <a:t>There are times in testing when we need to use </a:t>
            </a:r>
            <a:r>
              <a:rPr lang="en-US" b="1" dirty="0"/>
              <a:t>Test Doubles</a:t>
            </a:r>
            <a:r>
              <a:rPr lang="en-US" dirty="0"/>
              <a:t>, which are units that are used to replace a real parts of the system for test purposes. Some examples: </a:t>
            </a:r>
          </a:p>
          <a:p>
            <a:pPr lvl="1"/>
            <a:r>
              <a:rPr lang="en-US" dirty="0"/>
              <a:t>Databases</a:t>
            </a:r>
          </a:p>
          <a:p>
            <a:pPr lvl="1"/>
            <a:r>
              <a:rPr lang="en-US" dirty="0"/>
              <a:t>Code that is not ready yet</a:t>
            </a:r>
          </a:p>
          <a:p>
            <a:pPr lvl="1"/>
            <a:r>
              <a:rPr lang="en-US" dirty="0"/>
              <a:t>External hardware</a:t>
            </a:r>
          </a:p>
          <a:p>
            <a:pPr lvl="1"/>
            <a:r>
              <a:rPr lang="en-US" dirty="0"/>
              <a:t>Components that do not return values</a:t>
            </a:r>
          </a:p>
          <a:p>
            <a:r>
              <a:rPr lang="en-US" dirty="0"/>
              <a:t>The issue is talked about widely in unit testing literature, but there is some different terminology for the same ideas. </a:t>
            </a:r>
          </a:p>
          <a:p>
            <a:r>
              <a:rPr lang="en-US" dirty="0"/>
              <a:t>We will use the definitions provided by </a:t>
            </a:r>
            <a:r>
              <a:rPr lang="en-US" dirty="0" err="1"/>
              <a:t>Meszaros</a:t>
            </a:r>
            <a:r>
              <a:rPr lang="en-US" dirty="0"/>
              <a:t>, author of </a:t>
            </a:r>
            <a:r>
              <a:rPr lang="en-US" dirty="0" err="1"/>
              <a:t>xUnit</a:t>
            </a:r>
            <a:r>
              <a:rPr lang="en-US" dirty="0"/>
              <a:t> Test Patterns. </a:t>
            </a:r>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C15AF4E-8A4C-42AA-8A60-E2341AB219D3}"/>
                  </a:ext>
                </a:extLst>
              </p14:cNvPr>
              <p14:cNvContentPartPr/>
              <p14:nvPr/>
            </p14:nvContentPartPr>
            <p14:xfrm>
              <a:off x="1779120" y="3458160"/>
              <a:ext cx="5448960" cy="704880"/>
            </p14:xfrm>
          </p:contentPart>
        </mc:Choice>
        <mc:Fallback>
          <p:pic>
            <p:nvPicPr>
              <p:cNvPr id="4" name="墨迹 3">
                <a:extLst>
                  <a:ext uri="{FF2B5EF4-FFF2-40B4-BE49-F238E27FC236}">
                    <a16:creationId xmlns:a16="http://schemas.microsoft.com/office/drawing/2014/main" id="{1C15AF4E-8A4C-42AA-8A60-E2341AB219D3}"/>
                  </a:ext>
                </a:extLst>
              </p:cNvPr>
              <p:cNvPicPr/>
              <p:nvPr/>
            </p:nvPicPr>
            <p:blipFill>
              <a:blip r:embed="rId4"/>
              <a:stretch>
                <a:fillRect/>
              </a:stretch>
            </p:blipFill>
            <p:spPr>
              <a:xfrm>
                <a:off x="1769760" y="3448800"/>
                <a:ext cx="5467680" cy="7236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573" y="-46867"/>
            <a:ext cx="11369615" cy="1325563"/>
          </a:xfrm>
        </p:spPr>
        <p:txBody>
          <a:bodyPr/>
          <a:lstStyle/>
          <a:p>
            <a:pPr>
              <a:defRPr/>
            </a:pPr>
            <a:r>
              <a:rPr lang="en-US" dirty="0"/>
              <a:t>The problem: dependencies</a:t>
            </a:r>
          </a:p>
        </p:txBody>
      </p:sp>
      <p:grpSp>
        <p:nvGrpSpPr>
          <p:cNvPr id="18" name="Group 17"/>
          <p:cNvGrpSpPr/>
          <p:nvPr/>
        </p:nvGrpSpPr>
        <p:grpSpPr>
          <a:xfrm>
            <a:off x="723382" y="1106217"/>
            <a:ext cx="6679796" cy="4608066"/>
            <a:chOff x="2555875" y="1916113"/>
            <a:chExt cx="4176713" cy="2881312"/>
          </a:xfrm>
        </p:grpSpPr>
        <p:sp>
          <p:nvSpPr>
            <p:cNvPr id="19" name="Oval 18"/>
            <p:cNvSpPr/>
            <p:nvPr/>
          </p:nvSpPr>
          <p:spPr bwMode="auto">
            <a:xfrm>
              <a:off x="3851275" y="2781300"/>
              <a:ext cx="504825" cy="503238"/>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21" name="Oval 20"/>
            <p:cNvSpPr/>
            <p:nvPr/>
          </p:nvSpPr>
          <p:spPr bwMode="auto">
            <a:xfrm>
              <a:off x="5076825" y="2133600"/>
              <a:ext cx="503238" cy="503238"/>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22" name="Oval 21"/>
            <p:cNvSpPr/>
            <p:nvPr/>
          </p:nvSpPr>
          <p:spPr bwMode="auto">
            <a:xfrm>
              <a:off x="6227763" y="2708275"/>
              <a:ext cx="504825" cy="504825"/>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24" name="Oval 23"/>
            <p:cNvSpPr/>
            <p:nvPr/>
          </p:nvSpPr>
          <p:spPr bwMode="auto">
            <a:xfrm>
              <a:off x="5724525" y="4076700"/>
              <a:ext cx="503238" cy="504825"/>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25" name="Oval 24"/>
            <p:cNvSpPr/>
            <p:nvPr/>
          </p:nvSpPr>
          <p:spPr bwMode="auto">
            <a:xfrm>
              <a:off x="4716016" y="3429000"/>
              <a:ext cx="504056" cy="504056"/>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26" name="Oval 25"/>
            <p:cNvSpPr/>
            <p:nvPr/>
          </p:nvSpPr>
          <p:spPr bwMode="auto">
            <a:xfrm>
              <a:off x="3924300" y="4292600"/>
              <a:ext cx="503238" cy="504825"/>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28" name="Oval 27"/>
            <p:cNvSpPr/>
            <p:nvPr/>
          </p:nvSpPr>
          <p:spPr bwMode="auto">
            <a:xfrm>
              <a:off x="2916238" y="1916113"/>
              <a:ext cx="503237" cy="504825"/>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29" name="Oval 28"/>
            <p:cNvSpPr/>
            <p:nvPr/>
          </p:nvSpPr>
          <p:spPr bwMode="auto">
            <a:xfrm>
              <a:off x="2555875" y="3429000"/>
              <a:ext cx="503238" cy="504825"/>
            </a:xfrm>
            <a:prstGeom prst="ellipse">
              <a:avLst/>
            </a:prstGeom>
          </p:spPr>
          <p:style>
            <a:lnRef idx="0">
              <a:schemeClr val="accent1"/>
            </a:lnRef>
            <a:fillRef idx="3">
              <a:schemeClr val="accent1"/>
            </a:fillRef>
            <a:effectRef idx="3">
              <a:schemeClr val="accent1"/>
            </a:effectRef>
            <a:fontRef idx="minor">
              <a:schemeClr val="lt1"/>
            </a:fontRef>
          </p:style>
          <p:txBody>
            <a:bodyPr/>
            <a:lstStyle/>
            <a:p>
              <a:pPr>
                <a:defRPr/>
              </a:pPr>
              <a:endParaRPr lang="en-US">
                <a:solidFill>
                  <a:schemeClr val="tx1"/>
                </a:solidFill>
                <a:latin typeface="Arial" panose="020B0604020202020204" pitchFamily="34" charset="0"/>
              </a:endParaRPr>
            </a:p>
          </p:txBody>
        </p:sp>
        <p:cxnSp>
          <p:nvCxnSpPr>
            <p:cNvPr id="31" name="Straight Arrow Connector 30"/>
            <p:cNvCxnSpPr>
              <a:stCxn id="28" idx="5"/>
              <a:endCxn id="19" idx="1"/>
            </p:cNvCxnSpPr>
            <p:nvPr/>
          </p:nvCxnSpPr>
          <p:spPr bwMode="auto">
            <a:xfrm>
              <a:off x="3346450" y="2346325"/>
              <a:ext cx="579438" cy="5080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a:stCxn id="29" idx="6"/>
              <a:endCxn id="19" idx="3"/>
            </p:cNvCxnSpPr>
            <p:nvPr/>
          </p:nvCxnSpPr>
          <p:spPr bwMode="auto">
            <a:xfrm flipV="1">
              <a:off x="3059113" y="3211513"/>
              <a:ext cx="866775" cy="4699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4" name="Straight Arrow Connector 33"/>
            <p:cNvCxnSpPr>
              <a:stCxn id="26" idx="0"/>
            </p:cNvCxnSpPr>
            <p:nvPr/>
          </p:nvCxnSpPr>
          <p:spPr bwMode="auto">
            <a:xfrm flipV="1">
              <a:off x="4176713" y="3859213"/>
              <a:ext cx="612775" cy="433387"/>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a:stCxn id="19" idx="4"/>
              <a:endCxn id="26" idx="1"/>
            </p:cNvCxnSpPr>
            <p:nvPr/>
          </p:nvCxnSpPr>
          <p:spPr bwMode="auto">
            <a:xfrm flipH="1">
              <a:off x="3997325" y="3284538"/>
              <a:ext cx="106363" cy="1082675"/>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a:stCxn id="19" idx="6"/>
              <a:endCxn id="21" idx="3"/>
            </p:cNvCxnSpPr>
            <p:nvPr/>
          </p:nvCxnSpPr>
          <p:spPr bwMode="auto">
            <a:xfrm flipV="1">
              <a:off x="4356100" y="2563813"/>
              <a:ext cx="793750" cy="4699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7" name="Straight Arrow Connector 36"/>
            <p:cNvCxnSpPr>
              <a:stCxn id="25" idx="7"/>
              <a:endCxn id="22" idx="2"/>
            </p:cNvCxnSpPr>
            <p:nvPr/>
          </p:nvCxnSpPr>
          <p:spPr bwMode="auto">
            <a:xfrm flipV="1">
              <a:off x="5146675" y="2960688"/>
              <a:ext cx="1081088" cy="541337"/>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8" name="Straight Arrow Connector 37"/>
            <p:cNvCxnSpPr>
              <a:stCxn id="25" idx="5"/>
              <a:endCxn id="24" idx="1"/>
            </p:cNvCxnSpPr>
            <p:nvPr/>
          </p:nvCxnSpPr>
          <p:spPr bwMode="auto">
            <a:xfrm>
              <a:off x="5146675" y="3859213"/>
              <a:ext cx="650875" cy="2921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grpSp>
      <p:sp>
        <p:nvSpPr>
          <p:cNvPr id="40" name="TextBox 39"/>
          <p:cNvSpPr txBox="1"/>
          <p:nvPr/>
        </p:nvSpPr>
        <p:spPr>
          <a:xfrm>
            <a:off x="7543800" y="1073640"/>
            <a:ext cx="4828926" cy="954107"/>
          </a:xfrm>
          <a:prstGeom prst="rect">
            <a:avLst/>
          </a:prstGeom>
          <a:noFill/>
        </p:spPr>
        <p:txBody>
          <a:bodyPr wrap="square" rtlCol="0">
            <a:spAutoFit/>
          </a:bodyPr>
          <a:lstStyle/>
          <a:p>
            <a:r>
              <a:rPr lang="en-US" sz="2800" dirty="0"/>
              <a:t>A program can have a lot of dependencies between units</a:t>
            </a:r>
          </a:p>
        </p:txBody>
      </p:sp>
      <p:sp>
        <p:nvSpPr>
          <p:cNvPr id="3" name="Slide Number Placeholder 2"/>
          <p:cNvSpPr>
            <a:spLocks noGrp="1"/>
          </p:cNvSpPr>
          <p:nvPr>
            <p:ph type="sldNum" sz="quarter" idx="12"/>
          </p:nvPr>
        </p:nvSpPr>
        <p:spPr/>
        <p:txBody>
          <a:bodyPr/>
          <a:lstStyle/>
          <a:p>
            <a:fld id="{D90AFF93-45AE-CC4D-A56A-612CB3C1AB5C}"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573" y="-46867"/>
            <a:ext cx="11369615" cy="1325563"/>
          </a:xfrm>
        </p:spPr>
        <p:txBody>
          <a:bodyPr/>
          <a:lstStyle/>
          <a:p>
            <a:pPr>
              <a:defRPr/>
            </a:pPr>
            <a:r>
              <a:rPr lang="en-US" dirty="0"/>
              <a:t>The problem: dependencies</a:t>
            </a:r>
          </a:p>
        </p:txBody>
      </p:sp>
      <p:grpSp>
        <p:nvGrpSpPr>
          <p:cNvPr id="2" name="Group 1"/>
          <p:cNvGrpSpPr/>
          <p:nvPr/>
        </p:nvGrpSpPr>
        <p:grpSpPr>
          <a:xfrm>
            <a:off x="471326" y="1128936"/>
            <a:ext cx="6679796" cy="4608066"/>
            <a:chOff x="2555875" y="1916113"/>
            <a:chExt cx="4176713" cy="2881312"/>
          </a:xfrm>
        </p:grpSpPr>
        <p:sp>
          <p:nvSpPr>
            <p:cNvPr id="7" name="Oval 6"/>
            <p:cNvSpPr/>
            <p:nvPr/>
          </p:nvSpPr>
          <p:spPr bwMode="auto">
            <a:xfrm>
              <a:off x="3851275" y="2781300"/>
              <a:ext cx="504825" cy="503238"/>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8" name="Oval 7"/>
            <p:cNvSpPr/>
            <p:nvPr/>
          </p:nvSpPr>
          <p:spPr bwMode="auto">
            <a:xfrm>
              <a:off x="5076825" y="2133600"/>
              <a:ext cx="503238" cy="503238"/>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9" name="Oval 8"/>
            <p:cNvSpPr/>
            <p:nvPr/>
          </p:nvSpPr>
          <p:spPr bwMode="auto">
            <a:xfrm>
              <a:off x="6227763" y="2708275"/>
              <a:ext cx="504825" cy="504825"/>
            </a:xfrm>
            <a:prstGeom prst="ellipse">
              <a:avLst/>
            </a:prstGeom>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10" name="Oval 9"/>
            <p:cNvSpPr/>
            <p:nvPr/>
          </p:nvSpPr>
          <p:spPr bwMode="auto">
            <a:xfrm>
              <a:off x="5724525" y="4076700"/>
              <a:ext cx="503238" cy="504825"/>
            </a:xfrm>
            <a:prstGeom prst="ellipse">
              <a:avLst/>
            </a:prstGeom>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11" name="Oval 10"/>
            <p:cNvSpPr/>
            <p:nvPr/>
          </p:nvSpPr>
          <p:spPr bwMode="auto">
            <a:xfrm>
              <a:off x="4716016" y="342900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12" name="Oval 11"/>
            <p:cNvSpPr/>
            <p:nvPr/>
          </p:nvSpPr>
          <p:spPr bwMode="auto">
            <a:xfrm>
              <a:off x="3924300" y="4292600"/>
              <a:ext cx="503238" cy="504825"/>
            </a:xfrm>
            <a:prstGeom prst="ellipse">
              <a:avLst/>
            </a:prstGeom>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13" name="Oval 12"/>
            <p:cNvSpPr/>
            <p:nvPr/>
          </p:nvSpPr>
          <p:spPr bwMode="auto">
            <a:xfrm>
              <a:off x="2916238" y="1916113"/>
              <a:ext cx="503237" cy="504825"/>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14" name="Oval 13"/>
            <p:cNvSpPr/>
            <p:nvPr/>
          </p:nvSpPr>
          <p:spPr bwMode="auto">
            <a:xfrm>
              <a:off x="2555875" y="3429000"/>
              <a:ext cx="503238" cy="504825"/>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cxnSp>
          <p:nvCxnSpPr>
            <p:cNvPr id="16" name="Straight Arrow Connector 15"/>
            <p:cNvCxnSpPr>
              <a:stCxn id="13" idx="5"/>
              <a:endCxn id="7" idx="1"/>
            </p:cNvCxnSpPr>
            <p:nvPr/>
          </p:nvCxnSpPr>
          <p:spPr bwMode="auto">
            <a:xfrm>
              <a:off x="3346450" y="2346325"/>
              <a:ext cx="579438" cy="5080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a:stCxn id="14" idx="6"/>
              <a:endCxn id="7" idx="3"/>
            </p:cNvCxnSpPr>
            <p:nvPr/>
          </p:nvCxnSpPr>
          <p:spPr bwMode="auto">
            <a:xfrm flipV="1">
              <a:off x="3059113" y="3211513"/>
              <a:ext cx="866775" cy="4699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12" idx="0"/>
            </p:cNvCxnSpPr>
            <p:nvPr/>
          </p:nvCxnSpPr>
          <p:spPr bwMode="auto">
            <a:xfrm flipV="1">
              <a:off x="4176713" y="3859213"/>
              <a:ext cx="612775" cy="433387"/>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7" idx="4"/>
              <a:endCxn id="12" idx="1"/>
            </p:cNvCxnSpPr>
            <p:nvPr/>
          </p:nvCxnSpPr>
          <p:spPr bwMode="auto">
            <a:xfrm flipH="1">
              <a:off x="3997325" y="3284538"/>
              <a:ext cx="106363" cy="1082675"/>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6"/>
              <a:endCxn id="8" idx="3"/>
            </p:cNvCxnSpPr>
            <p:nvPr/>
          </p:nvCxnSpPr>
          <p:spPr bwMode="auto">
            <a:xfrm flipV="1">
              <a:off x="4356100" y="2563813"/>
              <a:ext cx="793750" cy="4699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11" idx="7"/>
              <a:endCxn id="9" idx="2"/>
            </p:cNvCxnSpPr>
            <p:nvPr/>
          </p:nvCxnSpPr>
          <p:spPr bwMode="auto">
            <a:xfrm flipV="1">
              <a:off x="5146675" y="2960688"/>
              <a:ext cx="1081088" cy="541337"/>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11" idx="5"/>
              <a:endCxn id="10" idx="1"/>
            </p:cNvCxnSpPr>
            <p:nvPr/>
          </p:nvCxnSpPr>
          <p:spPr bwMode="auto">
            <a:xfrm>
              <a:off x="5146675" y="3859213"/>
              <a:ext cx="650875" cy="2921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grpSp>
      <p:sp>
        <p:nvSpPr>
          <p:cNvPr id="78867" name="TextBox 1"/>
          <p:cNvSpPr txBox="1">
            <a:spLocks noChangeArrowheads="1"/>
          </p:cNvSpPr>
          <p:nvPr/>
        </p:nvSpPr>
        <p:spPr bwMode="auto">
          <a:xfrm>
            <a:off x="7958487" y="1195507"/>
            <a:ext cx="3859701" cy="1569660"/>
          </a:xfrm>
          <a:prstGeom prst="rect">
            <a:avLst/>
          </a:prstGeom>
          <a:noFill/>
          <a:ln>
            <a:noFill/>
          </a:ln>
        </p:spPr>
        <p:txBody>
          <a:bodyPr wrap="square">
            <a:spAutoFit/>
          </a:bodyPr>
          <a:lstStyle>
            <a:lvl1pPr eaLnBrk="0" hangingPunct="0">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eaLnBrk="1" hangingPunct="1"/>
            <a:r>
              <a:rPr lang="en-US" b="0" dirty="0"/>
              <a:t>Want to focus on one </a:t>
            </a:r>
            <a:r>
              <a:rPr lang="en-US" b="0"/>
              <a:t>unit.</a:t>
            </a:r>
          </a:p>
          <a:p>
            <a:pPr eaLnBrk="1" hangingPunct="1"/>
            <a:r>
              <a:rPr lang="en-US" b="0" dirty="0"/>
              <a:t> </a:t>
            </a:r>
            <a:br>
              <a:rPr lang="en-US" b="0" dirty="0"/>
            </a:br>
            <a:r>
              <a:rPr lang="en-US" b="0" dirty="0"/>
              <a:t>How can we decouple the unit and test it?</a:t>
            </a:r>
          </a:p>
        </p:txBody>
      </p:sp>
      <p:sp>
        <p:nvSpPr>
          <p:cNvPr id="21" name="Rectangle 20"/>
          <p:cNvSpPr/>
          <p:nvPr/>
        </p:nvSpPr>
        <p:spPr>
          <a:xfrm>
            <a:off x="3938308" y="3643957"/>
            <a:ext cx="837089" cy="584775"/>
          </a:xfrm>
          <a:prstGeom prst="rect">
            <a:avLst/>
          </a:prstGeom>
        </p:spPr>
        <p:txBody>
          <a:bodyPr wrap="none">
            <a:spAutoFit/>
          </a:bodyPr>
          <a:lstStyle/>
          <a:p>
            <a:r>
              <a:rPr lang="en-US" sz="3200" dirty="0"/>
              <a:t>SUT</a:t>
            </a:r>
            <a:endParaRPr lang="en-US" dirty="0"/>
          </a:p>
        </p:txBody>
      </p:sp>
      <p:sp>
        <p:nvSpPr>
          <p:cNvPr id="4" name="Slide Number Placeholder 3"/>
          <p:cNvSpPr>
            <a:spLocks noGrp="1"/>
          </p:cNvSpPr>
          <p:nvPr>
            <p:ph type="sldNum" sz="quarter" idx="12"/>
          </p:nvPr>
        </p:nvSpPr>
        <p:spPr/>
        <p:txBody>
          <a:bodyPr/>
          <a:lstStyle/>
          <a:p>
            <a:fld id="{D90AFF93-45AE-CC4D-A56A-612CB3C1AB5C}"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573" y="244355"/>
            <a:ext cx="11369615" cy="836204"/>
          </a:xfrm>
        </p:spPr>
        <p:txBody>
          <a:bodyPr/>
          <a:lstStyle/>
          <a:p>
            <a:pPr>
              <a:defRPr/>
            </a:pPr>
            <a:r>
              <a:rPr lang="en-US" dirty="0"/>
              <a:t>The problem: dependencies</a:t>
            </a:r>
          </a:p>
        </p:txBody>
      </p:sp>
      <p:grpSp>
        <p:nvGrpSpPr>
          <p:cNvPr id="2" name="Group 1"/>
          <p:cNvGrpSpPr/>
          <p:nvPr/>
        </p:nvGrpSpPr>
        <p:grpSpPr>
          <a:xfrm>
            <a:off x="448573" y="1080559"/>
            <a:ext cx="6679796" cy="4608066"/>
            <a:chOff x="2555875" y="1916113"/>
            <a:chExt cx="4176713" cy="2881312"/>
          </a:xfrm>
        </p:grpSpPr>
        <p:sp>
          <p:nvSpPr>
            <p:cNvPr id="7" name="Oval 6"/>
            <p:cNvSpPr/>
            <p:nvPr/>
          </p:nvSpPr>
          <p:spPr bwMode="auto">
            <a:xfrm>
              <a:off x="3851275" y="2781300"/>
              <a:ext cx="504825" cy="503238"/>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8" name="Oval 7"/>
            <p:cNvSpPr/>
            <p:nvPr/>
          </p:nvSpPr>
          <p:spPr bwMode="auto">
            <a:xfrm>
              <a:off x="5076825" y="2133600"/>
              <a:ext cx="503238" cy="503238"/>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9" name="Oval 8"/>
            <p:cNvSpPr/>
            <p:nvPr/>
          </p:nvSpPr>
          <p:spPr bwMode="auto">
            <a:xfrm>
              <a:off x="6227763" y="2708275"/>
              <a:ext cx="504825" cy="504825"/>
            </a:xfrm>
            <a:prstGeom prst="ellipse">
              <a:avLst/>
            </a:prstGeom>
          </p:spPr>
          <p:style>
            <a:lnRef idx="3">
              <a:schemeClr val="lt1"/>
            </a:lnRef>
            <a:fillRef idx="1">
              <a:schemeClr val="accent2"/>
            </a:fillRef>
            <a:effectRef idx="1">
              <a:schemeClr val="accent2"/>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10" name="Oval 9"/>
            <p:cNvSpPr/>
            <p:nvPr/>
          </p:nvSpPr>
          <p:spPr bwMode="auto">
            <a:xfrm>
              <a:off x="5724525" y="4076700"/>
              <a:ext cx="503238" cy="504825"/>
            </a:xfrm>
            <a:prstGeom prst="ellipse">
              <a:avLst/>
            </a:prstGeom>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11" name="Oval 10"/>
            <p:cNvSpPr/>
            <p:nvPr/>
          </p:nvSpPr>
          <p:spPr bwMode="auto">
            <a:xfrm>
              <a:off x="4716016" y="3429000"/>
              <a:ext cx="504056" cy="504056"/>
            </a:xfrm>
            <a:prstGeom prst="ellipse">
              <a:avLst/>
            </a:prstGeom>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latin typeface="Arial" panose="020B0604020202020204" pitchFamily="34" charset="0"/>
              </a:endParaRPr>
            </a:p>
          </p:txBody>
        </p:sp>
        <p:sp>
          <p:nvSpPr>
            <p:cNvPr id="12" name="Oval 11"/>
            <p:cNvSpPr/>
            <p:nvPr/>
          </p:nvSpPr>
          <p:spPr bwMode="auto">
            <a:xfrm>
              <a:off x="3924300" y="4292600"/>
              <a:ext cx="503238" cy="504825"/>
            </a:xfrm>
            <a:prstGeom prst="ellipse">
              <a:avLst/>
            </a:prstGeom>
          </p:spPr>
          <p:style>
            <a:lnRef idx="1">
              <a:schemeClr val="accent6"/>
            </a:lnRef>
            <a:fillRef idx="2">
              <a:schemeClr val="accent6"/>
            </a:fillRef>
            <a:effectRef idx="1">
              <a:schemeClr val="accent6"/>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13" name="Oval 12"/>
            <p:cNvSpPr/>
            <p:nvPr/>
          </p:nvSpPr>
          <p:spPr bwMode="auto">
            <a:xfrm>
              <a:off x="2916238" y="1916113"/>
              <a:ext cx="503237" cy="504825"/>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sp>
          <p:nvSpPr>
            <p:cNvPr id="14" name="Oval 13"/>
            <p:cNvSpPr/>
            <p:nvPr/>
          </p:nvSpPr>
          <p:spPr bwMode="auto">
            <a:xfrm>
              <a:off x="2555875" y="3429000"/>
              <a:ext cx="503238" cy="504825"/>
            </a:xfrm>
            <a:prstGeom prst="ellipse">
              <a:avLst/>
            </a:prstGeom>
          </p:spPr>
          <p:style>
            <a:lnRef idx="1">
              <a:schemeClr val="accent5"/>
            </a:lnRef>
            <a:fillRef idx="2">
              <a:schemeClr val="accent5"/>
            </a:fillRef>
            <a:effectRef idx="1">
              <a:schemeClr val="accent5"/>
            </a:effectRef>
            <a:fontRef idx="minor">
              <a:schemeClr val="dk1"/>
            </a:fontRef>
          </p:style>
          <p:txBody>
            <a:bodyPr/>
            <a:lstStyle/>
            <a:p>
              <a:pPr>
                <a:defRPr/>
              </a:pPr>
              <a:endParaRPr lang="en-US">
                <a:solidFill>
                  <a:schemeClr val="tx1"/>
                </a:solidFill>
                <a:latin typeface="Arial" panose="020B0604020202020204" pitchFamily="34" charset="0"/>
              </a:endParaRPr>
            </a:p>
          </p:txBody>
        </p:sp>
        <p:cxnSp>
          <p:nvCxnSpPr>
            <p:cNvPr id="16" name="Straight Arrow Connector 15"/>
            <p:cNvCxnSpPr>
              <a:stCxn id="13" idx="5"/>
              <a:endCxn id="7" idx="1"/>
            </p:cNvCxnSpPr>
            <p:nvPr/>
          </p:nvCxnSpPr>
          <p:spPr bwMode="auto">
            <a:xfrm>
              <a:off x="3346450" y="2346325"/>
              <a:ext cx="579438" cy="5080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a:stCxn id="14" idx="6"/>
              <a:endCxn id="7" idx="3"/>
            </p:cNvCxnSpPr>
            <p:nvPr/>
          </p:nvCxnSpPr>
          <p:spPr bwMode="auto">
            <a:xfrm flipV="1">
              <a:off x="3059113" y="3211513"/>
              <a:ext cx="866775" cy="4699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12" idx="0"/>
            </p:cNvCxnSpPr>
            <p:nvPr/>
          </p:nvCxnSpPr>
          <p:spPr bwMode="auto">
            <a:xfrm flipV="1">
              <a:off x="4176713" y="3859213"/>
              <a:ext cx="612775" cy="433387"/>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3" name="Straight Arrow Connector 22"/>
            <p:cNvCxnSpPr>
              <a:stCxn id="7" idx="4"/>
              <a:endCxn id="12" idx="1"/>
            </p:cNvCxnSpPr>
            <p:nvPr/>
          </p:nvCxnSpPr>
          <p:spPr bwMode="auto">
            <a:xfrm flipH="1">
              <a:off x="3997325" y="3284538"/>
              <a:ext cx="106363" cy="1082675"/>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6"/>
              <a:endCxn id="8" idx="3"/>
            </p:cNvCxnSpPr>
            <p:nvPr/>
          </p:nvCxnSpPr>
          <p:spPr bwMode="auto">
            <a:xfrm flipV="1">
              <a:off x="4356100" y="2563813"/>
              <a:ext cx="793750" cy="4699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11" idx="7"/>
              <a:endCxn id="9" idx="2"/>
            </p:cNvCxnSpPr>
            <p:nvPr/>
          </p:nvCxnSpPr>
          <p:spPr bwMode="auto">
            <a:xfrm flipV="1">
              <a:off x="5146675" y="2960688"/>
              <a:ext cx="1081088" cy="541337"/>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11" idx="5"/>
              <a:endCxn id="10" idx="1"/>
            </p:cNvCxnSpPr>
            <p:nvPr/>
          </p:nvCxnSpPr>
          <p:spPr bwMode="auto">
            <a:xfrm>
              <a:off x="5146675" y="3859213"/>
              <a:ext cx="650875" cy="29210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grpSp>
      <p:sp>
        <p:nvSpPr>
          <p:cNvPr id="78867" name="TextBox 1"/>
          <p:cNvSpPr txBox="1">
            <a:spLocks noChangeArrowheads="1"/>
          </p:cNvSpPr>
          <p:nvPr/>
        </p:nvSpPr>
        <p:spPr bwMode="auto">
          <a:xfrm>
            <a:off x="8241227" y="798836"/>
            <a:ext cx="3691210" cy="2861310"/>
          </a:xfrm>
          <a:prstGeom prst="rect">
            <a:avLst/>
          </a:prstGeom>
          <a:noFill/>
          <a:ln>
            <a:noFill/>
          </a:ln>
        </p:spPr>
        <p:txBody>
          <a:bodyPr wrap="square">
            <a:spAutoFit/>
          </a:bodyPr>
          <a:lstStyle>
            <a:lvl1pPr eaLnBrk="0" hangingPunct="0">
              <a:defRPr sz="2400" b="1">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eaLnBrk="1" hangingPunct="1"/>
            <a:r>
              <a:rPr lang="en-US" sz="2000" b="0" dirty="0" err="1"/>
              <a:t>Meszaros</a:t>
            </a:r>
            <a:r>
              <a:rPr lang="en-US" sz="2000" b="0" dirty="0"/>
              <a:t>, talks about the Depended-on Component (DOC) – this is part of the system that the System Under Test  needs to use during tests. There are times when we want to control how the Depended-on Component  interacts with the System Under Test </a:t>
            </a:r>
          </a:p>
        </p:txBody>
      </p:sp>
      <p:sp>
        <p:nvSpPr>
          <p:cNvPr id="3" name="Rectangle 2"/>
          <p:cNvSpPr/>
          <p:nvPr/>
        </p:nvSpPr>
        <p:spPr>
          <a:xfrm>
            <a:off x="6751484" y="3037676"/>
            <a:ext cx="833883" cy="523220"/>
          </a:xfrm>
          <a:prstGeom prst="rect">
            <a:avLst/>
          </a:prstGeom>
        </p:spPr>
        <p:txBody>
          <a:bodyPr wrap="none">
            <a:spAutoFit/>
          </a:bodyPr>
          <a:lstStyle/>
          <a:p>
            <a:r>
              <a:rPr lang="en-US" sz="2800" dirty="0"/>
              <a:t>DOC</a:t>
            </a:r>
          </a:p>
        </p:txBody>
      </p:sp>
      <p:sp>
        <p:nvSpPr>
          <p:cNvPr id="21" name="Rectangle 20"/>
          <p:cNvSpPr/>
          <p:nvPr/>
        </p:nvSpPr>
        <p:spPr>
          <a:xfrm>
            <a:off x="3962384" y="3631372"/>
            <a:ext cx="755335" cy="523220"/>
          </a:xfrm>
          <a:prstGeom prst="rect">
            <a:avLst/>
          </a:prstGeom>
        </p:spPr>
        <p:txBody>
          <a:bodyPr wrap="none">
            <a:spAutoFit/>
          </a:bodyPr>
          <a:lstStyle/>
          <a:p>
            <a:r>
              <a:rPr lang="en-US" sz="2800" dirty="0"/>
              <a:t>SUT</a:t>
            </a:r>
          </a:p>
        </p:txBody>
      </p:sp>
      <p:sp>
        <p:nvSpPr>
          <p:cNvPr id="6" name="Slide Number Placeholder 5"/>
          <p:cNvSpPr>
            <a:spLocks noGrp="1"/>
          </p:cNvSpPr>
          <p:nvPr>
            <p:ph type="sldNum" sz="quarter" idx="12"/>
          </p:nvPr>
        </p:nvSpPr>
        <p:spPr/>
        <p:txBody>
          <a:bodyPr/>
          <a:lstStyle/>
          <a:p>
            <a:fld id="{D90AFF93-45AE-CC4D-A56A-612CB3C1AB5C}" type="slidenum">
              <a:rPr lang="en-US" smtClean="0"/>
              <a:t>7</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5D7B6490-53C1-42E8-8561-7BC9EB3C3A17}"/>
                  </a:ext>
                </a:extLst>
              </p14:cNvPr>
              <p14:cNvContentPartPr/>
              <p14:nvPr/>
            </p14:nvContentPartPr>
            <p14:xfrm>
              <a:off x="1623240" y="1505160"/>
              <a:ext cx="7005600" cy="4539600"/>
            </p14:xfrm>
          </p:contentPart>
        </mc:Choice>
        <mc:Fallback>
          <p:pic>
            <p:nvPicPr>
              <p:cNvPr id="4" name="墨迹 3">
                <a:extLst>
                  <a:ext uri="{FF2B5EF4-FFF2-40B4-BE49-F238E27FC236}">
                    <a16:creationId xmlns:a16="http://schemas.microsoft.com/office/drawing/2014/main" id="{5D7B6490-53C1-42E8-8561-7BC9EB3C3A17}"/>
                  </a:ext>
                </a:extLst>
              </p:cNvPr>
              <p:cNvPicPr/>
              <p:nvPr/>
            </p:nvPicPr>
            <p:blipFill>
              <a:blip r:embed="rId4"/>
              <a:stretch>
                <a:fillRect/>
              </a:stretch>
            </p:blipFill>
            <p:spPr>
              <a:xfrm>
                <a:off x="1613880" y="1495800"/>
                <a:ext cx="7024320" cy="45583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84200" y="152400"/>
            <a:ext cx="10083800" cy="1143000"/>
          </a:xfrm>
        </p:spPr>
        <p:txBody>
          <a:bodyPr/>
          <a:lstStyle/>
          <a:p>
            <a:pPr eaLnBrk="1" hangingPunct="1">
              <a:defRPr/>
            </a:pPr>
            <a:r>
              <a:rPr lang="en-US" altLang="zh-CN" dirty="0">
                <a:latin typeface="Arial" panose="020B0604020202020204" pitchFamily="34" charset="0"/>
                <a:ea typeface="宋体" panose="02010600030101010101" pitchFamily="2" charset="-122"/>
                <a:cs typeface="宋体" panose="02010600030101010101" pitchFamily="2" charset="-122"/>
              </a:rPr>
              <a:t>Test Doubles and Driver Modules</a:t>
            </a:r>
          </a:p>
        </p:txBody>
      </p:sp>
      <p:sp>
        <p:nvSpPr>
          <p:cNvPr id="18435" name="Rectangle 3"/>
          <p:cNvSpPr>
            <a:spLocks noGrp="1" noChangeArrowheads="1"/>
          </p:cNvSpPr>
          <p:nvPr>
            <p:ph type="body" idx="4294967295"/>
          </p:nvPr>
        </p:nvSpPr>
        <p:spPr>
          <a:xfrm>
            <a:off x="711200" y="1295401"/>
            <a:ext cx="10947399" cy="4653882"/>
          </a:xfrm>
        </p:spPr>
        <p:txBody>
          <a:bodyPr>
            <a:normAutofit/>
          </a:bodyPr>
          <a:lstStyle/>
          <a:p>
            <a:pPr eaLnBrk="1" hangingPunct="1">
              <a:lnSpc>
                <a:spcPct val="100000"/>
              </a:lnSpc>
              <a:defRPr/>
            </a:pPr>
            <a:r>
              <a:rPr lang="en-US" altLang="zh-CN" sz="3400" b="1" dirty="0">
                <a:solidFill>
                  <a:srgbClr val="000000"/>
                </a:solidFill>
                <a:latin typeface="Arial" panose="020B0604020202020204" pitchFamily="34" charset="0"/>
                <a:ea typeface="宋体" panose="02010600030101010101" pitchFamily="2" charset="-122"/>
                <a:cs typeface="宋体" panose="02010600030101010101" pitchFamily="2" charset="-122"/>
              </a:rPr>
              <a:t>Test Double</a:t>
            </a:r>
            <a:r>
              <a:rPr lang="zh-CN" altLang="en-US" sz="3400" dirty="0">
                <a:latin typeface="Arial" panose="020B0604020202020204" pitchFamily="34" charset="0"/>
                <a:ea typeface="宋体" panose="02010600030101010101" pitchFamily="2" charset="-122"/>
                <a:cs typeface="宋体" panose="02010600030101010101" pitchFamily="2" charset="-122"/>
              </a:rPr>
              <a:t>：</a:t>
            </a:r>
            <a:r>
              <a:rPr lang="en-US" altLang="zh-CN" sz="3400" dirty="0">
                <a:latin typeface="Arial" panose="020B0604020202020204" pitchFamily="34" charset="0"/>
                <a:ea typeface="宋体" panose="02010600030101010101" pitchFamily="2" charset="-122"/>
                <a:cs typeface="宋体" panose="02010600030101010101" pitchFamily="2" charset="-122"/>
              </a:rPr>
              <a:t>is used to simulate the modules that the System Under Test  will interact with. These are typically used to process limited situations (‘pre-set data’)</a:t>
            </a:r>
            <a:endParaRPr lang="en-US" altLang="zh-CN" sz="3400" dirty="0">
              <a:solidFill>
                <a:srgbClr val="FF3300"/>
              </a:solidFill>
              <a:latin typeface="Arial" panose="020B0604020202020204" pitchFamily="34" charset="0"/>
              <a:ea typeface="宋体" panose="02010600030101010101" pitchFamily="2" charset="-122"/>
              <a:cs typeface="宋体" panose="02010600030101010101" pitchFamily="2" charset="-122"/>
            </a:endParaRPr>
          </a:p>
          <a:p>
            <a:pPr eaLnBrk="1" hangingPunct="1">
              <a:lnSpc>
                <a:spcPct val="100000"/>
              </a:lnSpc>
              <a:defRPr/>
            </a:pPr>
            <a:r>
              <a:rPr lang="en-US" altLang="zh-CN" sz="3400" b="1" dirty="0">
                <a:latin typeface="Arial" panose="020B0604020202020204" pitchFamily="34" charset="0"/>
                <a:ea typeface="宋体" panose="02010600030101010101" pitchFamily="2" charset="-122"/>
                <a:cs typeface="宋体" panose="02010600030101010101" pitchFamily="2" charset="-122"/>
              </a:rPr>
              <a:t>Driver module</a:t>
            </a:r>
            <a:r>
              <a:rPr lang="zh-CN" altLang="en-US" sz="3400" dirty="0">
                <a:latin typeface="Arial" panose="020B0604020202020204" pitchFamily="34" charset="0"/>
                <a:ea typeface="宋体" panose="02010600030101010101" pitchFamily="2" charset="-122"/>
                <a:cs typeface="宋体" panose="02010600030101010101" pitchFamily="2" charset="-122"/>
              </a:rPr>
              <a:t>：</a:t>
            </a:r>
            <a:r>
              <a:rPr lang="en-US" altLang="zh-CN" sz="3400" dirty="0">
                <a:latin typeface="Arial" panose="020B0604020202020204" pitchFamily="34" charset="0"/>
                <a:ea typeface="宋体" panose="02010600030101010101" pitchFamily="2" charset="-122"/>
                <a:cs typeface="宋体" panose="02010600030101010101" pitchFamily="2" charset="-122"/>
              </a:rPr>
              <a:t>is used to exercise the System Under Test . It receives testing data, transmits related to tested module, starts tested module and collects the results.</a:t>
            </a:r>
          </a:p>
        </p:txBody>
      </p:sp>
      <p:sp>
        <p:nvSpPr>
          <p:cNvPr id="3" name="Slide Number Placeholder 2"/>
          <p:cNvSpPr>
            <a:spLocks noGrp="1"/>
          </p:cNvSpPr>
          <p:nvPr>
            <p:ph type="sldNum" sz="quarter" idx="12"/>
          </p:nvPr>
        </p:nvSpPr>
        <p:spPr/>
        <p:txBody>
          <a:bodyPr/>
          <a:lstStyle/>
          <a:p>
            <a:fld id="{D90AFF93-45AE-CC4D-A56A-612CB3C1AB5C}"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zh-CN" dirty="0">
                <a:latin typeface="Arial" panose="020B0604020202020204" pitchFamily="34" charset="0"/>
                <a:ea typeface="宋体" panose="02010600030101010101" pitchFamily="2" charset="-122"/>
                <a:cs typeface="宋体" panose="02010600030101010101" pitchFamily="2" charset="-122"/>
              </a:rPr>
              <a:t>The role of the driver</a:t>
            </a:r>
            <a:endParaRPr lang="zh-CN" altLang="en-US" dirty="0">
              <a:latin typeface="Arial" panose="020B0604020202020204" pitchFamily="34" charset="0"/>
              <a:ea typeface="宋体" panose="02010600030101010101" pitchFamily="2" charset="-122"/>
              <a:cs typeface="宋体" panose="02010600030101010101" pitchFamily="2" charset="-122"/>
            </a:endParaRPr>
          </a:p>
        </p:txBody>
      </p:sp>
      <p:sp>
        <p:nvSpPr>
          <p:cNvPr id="19460" name="Rectangle 4"/>
          <p:cNvSpPr>
            <a:spLocks noChangeArrowheads="1"/>
          </p:cNvSpPr>
          <p:nvPr/>
        </p:nvSpPr>
        <p:spPr bwMode="auto">
          <a:xfrm>
            <a:off x="7142583" y="416389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ln>
          <a:effectLst/>
        </p:spPr>
        <p:txBody>
          <a:bodyPr wrap="none" anchor="ctr"/>
          <a:lstStyle/>
          <a:p>
            <a:pPr>
              <a:defRPr/>
            </a:pPr>
            <a:endParaRPr lang="zh-CN" altLang="en-US"/>
          </a:p>
        </p:txBody>
      </p:sp>
      <p:sp>
        <p:nvSpPr>
          <p:cNvPr id="19461" name="Text Box 5"/>
          <p:cNvSpPr txBox="1">
            <a:spLocks noChangeArrowheads="1"/>
          </p:cNvSpPr>
          <p:nvPr/>
        </p:nvSpPr>
        <p:spPr bwMode="auto">
          <a:xfrm>
            <a:off x="7142583" y="4235330"/>
            <a:ext cx="1655761" cy="400110"/>
          </a:xfrm>
          <a:prstGeom prst="rect">
            <a:avLst/>
          </a:prstGeom>
          <a:noFill/>
          <a:ln>
            <a:noFill/>
          </a:ln>
          <a:effectLst/>
        </p:spPr>
        <p:txBody>
          <a:bodyPr wrap="square">
            <a:spAutoFit/>
          </a:bodyPr>
          <a:lstStyle>
            <a:lvl1pPr eaLnBrk="0" hangingPunct="0">
              <a:defRPr sz="2400" b="1">
                <a:solidFill>
                  <a:schemeClr val="tx1"/>
                </a:solidFill>
                <a:latin typeface="Arial" panose="020B0604020202020204" pitchFamily="34" charset="0"/>
                <a:ea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gn="ctr" eaLnBrk="1" hangingPunct="1">
              <a:spcBef>
                <a:spcPct val="50000"/>
              </a:spcBef>
              <a:defRPr/>
            </a:pPr>
            <a:r>
              <a:rPr lang="en-US" altLang="zh-CN" sz="2000" b="0" dirty="0">
                <a:ea typeface="宋体" panose="02010600030101010101" pitchFamily="2" charset="-122"/>
                <a:cs typeface="宋体" panose="02010600030101010101" pitchFamily="2" charset="-122"/>
              </a:rPr>
              <a:t>TestDouble3</a:t>
            </a:r>
          </a:p>
        </p:txBody>
      </p:sp>
      <p:sp>
        <p:nvSpPr>
          <p:cNvPr id="19462" name="Rectangle 6"/>
          <p:cNvSpPr>
            <a:spLocks noChangeArrowheads="1"/>
          </p:cNvSpPr>
          <p:nvPr/>
        </p:nvSpPr>
        <p:spPr bwMode="auto">
          <a:xfrm>
            <a:off x="5053433" y="416389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ln>
          <a:effectLst/>
        </p:spPr>
        <p:txBody>
          <a:bodyPr wrap="none" anchor="ctr"/>
          <a:lstStyle/>
          <a:p>
            <a:pPr>
              <a:defRPr/>
            </a:pPr>
            <a:endParaRPr lang="zh-CN" altLang="en-US"/>
          </a:p>
        </p:txBody>
      </p:sp>
      <p:sp>
        <p:nvSpPr>
          <p:cNvPr id="19463" name="Text Box 7"/>
          <p:cNvSpPr txBox="1">
            <a:spLocks noChangeArrowheads="1"/>
          </p:cNvSpPr>
          <p:nvPr/>
        </p:nvSpPr>
        <p:spPr bwMode="auto">
          <a:xfrm>
            <a:off x="5053433" y="4235330"/>
            <a:ext cx="1655761" cy="400110"/>
          </a:xfrm>
          <a:prstGeom prst="rect">
            <a:avLst/>
          </a:prstGeom>
          <a:noFill/>
          <a:ln>
            <a:noFill/>
          </a:ln>
          <a:effectLst/>
        </p:spPr>
        <p:txBody>
          <a:bodyPr wrap="square">
            <a:spAutoFit/>
          </a:bodyPr>
          <a:lstStyle>
            <a:lvl1pPr eaLnBrk="0" hangingPunct="0">
              <a:defRPr sz="2400" b="1">
                <a:solidFill>
                  <a:schemeClr val="tx1"/>
                </a:solidFill>
                <a:latin typeface="Arial" panose="020B0604020202020204" pitchFamily="34" charset="0"/>
                <a:ea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gn="ctr" eaLnBrk="1" hangingPunct="1">
              <a:spcBef>
                <a:spcPct val="50000"/>
              </a:spcBef>
              <a:defRPr/>
            </a:pPr>
            <a:r>
              <a:rPr lang="en-US" altLang="zh-CN" sz="2000" b="0" dirty="0">
                <a:ea typeface="宋体" panose="02010600030101010101" pitchFamily="2" charset="-122"/>
                <a:cs typeface="宋体" panose="02010600030101010101" pitchFamily="2" charset="-122"/>
              </a:rPr>
              <a:t>TestDouble</a:t>
            </a:r>
            <a:r>
              <a:rPr lang="en-US" altLang="zh-CN" sz="2000" b="0" dirty="0">
                <a:ea typeface="楷体_GB2312" panose="02010609030101010101" charset="-122"/>
                <a:cs typeface="楷体_GB2312" panose="02010609030101010101" charset="-122"/>
              </a:rPr>
              <a:t>2</a:t>
            </a:r>
            <a:endParaRPr lang="zh-CN" altLang="en-US" sz="2000" b="0" dirty="0">
              <a:ea typeface="楷体_GB2312" panose="02010609030101010101" charset="-122"/>
              <a:cs typeface="楷体_GB2312" panose="02010609030101010101" charset="-122"/>
            </a:endParaRPr>
          </a:p>
        </p:txBody>
      </p:sp>
      <p:sp>
        <p:nvSpPr>
          <p:cNvPr id="19464" name="Rectangle 8"/>
          <p:cNvSpPr>
            <a:spLocks noChangeArrowheads="1"/>
          </p:cNvSpPr>
          <p:nvPr/>
        </p:nvSpPr>
        <p:spPr bwMode="auto">
          <a:xfrm>
            <a:off x="3037308" y="416389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ln>
          <a:effectLst/>
        </p:spPr>
        <p:txBody>
          <a:bodyPr wrap="none" anchor="ctr"/>
          <a:lstStyle/>
          <a:p>
            <a:pPr>
              <a:defRPr/>
            </a:pPr>
            <a:endParaRPr lang="zh-CN" altLang="en-US"/>
          </a:p>
        </p:txBody>
      </p:sp>
      <p:sp>
        <p:nvSpPr>
          <p:cNvPr id="19465" name="Text Box 9"/>
          <p:cNvSpPr txBox="1">
            <a:spLocks noChangeArrowheads="1"/>
          </p:cNvSpPr>
          <p:nvPr/>
        </p:nvSpPr>
        <p:spPr bwMode="auto">
          <a:xfrm>
            <a:off x="3037306" y="4235330"/>
            <a:ext cx="1655763" cy="396875"/>
          </a:xfrm>
          <a:prstGeom prst="rect">
            <a:avLst/>
          </a:prstGeom>
          <a:noFill/>
          <a:ln>
            <a:noFill/>
          </a:ln>
          <a:effectLst/>
        </p:spPr>
        <p:txBody>
          <a:bodyPr wrap="square">
            <a:spAutoFit/>
          </a:bodyPr>
          <a:lstStyle>
            <a:lvl1pPr eaLnBrk="0" hangingPunct="0">
              <a:defRPr sz="2400" b="1">
                <a:solidFill>
                  <a:schemeClr val="tx1"/>
                </a:solidFill>
                <a:latin typeface="Arial" panose="020B0604020202020204" pitchFamily="34" charset="0"/>
                <a:ea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gn="ctr" eaLnBrk="1" hangingPunct="1">
              <a:spcBef>
                <a:spcPct val="50000"/>
              </a:spcBef>
              <a:defRPr/>
            </a:pPr>
            <a:r>
              <a:rPr lang="en-US" altLang="zh-CN" sz="2000" b="0" dirty="0">
                <a:ea typeface="楷体_GB2312" panose="02010609030101010101" charset="-122"/>
                <a:cs typeface="楷体_GB2312" panose="02010609030101010101" charset="-122"/>
              </a:rPr>
              <a:t>TestDouble1</a:t>
            </a:r>
          </a:p>
        </p:txBody>
      </p:sp>
      <p:sp>
        <p:nvSpPr>
          <p:cNvPr id="19466" name="Rectangle 10"/>
          <p:cNvSpPr>
            <a:spLocks noChangeArrowheads="1"/>
          </p:cNvSpPr>
          <p:nvPr/>
        </p:nvSpPr>
        <p:spPr bwMode="auto">
          <a:xfrm>
            <a:off x="7574383" y="1569917"/>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ln>
          <a:effectLst/>
        </p:spPr>
        <p:txBody>
          <a:bodyPr wrap="none" anchor="ctr"/>
          <a:lstStyle/>
          <a:p>
            <a:pPr>
              <a:defRPr/>
            </a:pPr>
            <a:endParaRPr lang="zh-CN" altLang="en-US"/>
          </a:p>
        </p:txBody>
      </p:sp>
      <p:sp>
        <p:nvSpPr>
          <p:cNvPr id="19467" name="Text Box 11"/>
          <p:cNvSpPr txBox="1">
            <a:spLocks noChangeArrowheads="1"/>
          </p:cNvSpPr>
          <p:nvPr/>
        </p:nvSpPr>
        <p:spPr bwMode="auto">
          <a:xfrm>
            <a:off x="7645820" y="1642942"/>
            <a:ext cx="1512888" cy="396875"/>
          </a:xfrm>
          <a:prstGeom prst="rect">
            <a:avLst/>
          </a:prstGeom>
          <a:noFill/>
          <a:ln>
            <a:noFill/>
          </a:ln>
          <a:effectLst/>
        </p:spPr>
        <p:txBody>
          <a:bodyPr>
            <a:spAutoFit/>
          </a:bodyPr>
          <a:lstStyle>
            <a:lvl1pPr eaLnBrk="0" hangingPunct="0">
              <a:defRPr sz="2400" b="1">
                <a:solidFill>
                  <a:schemeClr val="tx1"/>
                </a:solidFill>
                <a:latin typeface="Arial" panose="020B0604020202020204" pitchFamily="34" charset="0"/>
                <a:ea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gn="ctr" eaLnBrk="1" hangingPunct="1">
              <a:spcBef>
                <a:spcPct val="50000"/>
              </a:spcBef>
              <a:defRPr/>
            </a:pPr>
            <a:r>
              <a:rPr lang="en-US" altLang="zh-CN" sz="2000" b="0">
                <a:ea typeface="楷体_GB2312" panose="02010609030101010101" charset="-122"/>
                <a:cs typeface="楷体_GB2312" panose="02010609030101010101" charset="-122"/>
              </a:rPr>
              <a:t>Test result</a:t>
            </a:r>
          </a:p>
        </p:txBody>
      </p:sp>
      <p:sp>
        <p:nvSpPr>
          <p:cNvPr id="19468" name="Rectangle 12"/>
          <p:cNvSpPr>
            <a:spLocks noChangeArrowheads="1"/>
          </p:cNvSpPr>
          <p:nvPr/>
        </p:nvSpPr>
        <p:spPr bwMode="auto">
          <a:xfrm>
            <a:off x="5053433" y="2651004"/>
            <a:ext cx="1655762" cy="576262"/>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ln>
          <a:effectLst/>
        </p:spPr>
        <p:txBody>
          <a:bodyPr wrap="none" anchor="ctr"/>
          <a:lstStyle/>
          <a:p>
            <a:pPr>
              <a:defRPr/>
            </a:pPr>
            <a:endParaRPr lang="zh-CN" altLang="en-US"/>
          </a:p>
        </p:txBody>
      </p:sp>
      <p:sp>
        <p:nvSpPr>
          <p:cNvPr id="19469" name="Text Box 13"/>
          <p:cNvSpPr txBox="1">
            <a:spLocks noChangeArrowheads="1"/>
          </p:cNvSpPr>
          <p:nvPr/>
        </p:nvSpPr>
        <p:spPr bwMode="auto">
          <a:xfrm>
            <a:off x="5124870" y="2722442"/>
            <a:ext cx="1512888" cy="396875"/>
          </a:xfrm>
          <a:prstGeom prst="rect">
            <a:avLst/>
          </a:prstGeom>
          <a:noFill/>
          <a:ln>
            <a:noFill/>
          </a:ln>
          <a:effectLst/>
        </p:spPr>
        <p:txBody>
          <a:bodyPr>
            <a:spAutoFit/>
          </a:bodyPr>
          <a:lstStyle>
            <a:lvl1pPr eaLnBrk="0" hangingPunct="0">
              <a:defRPr sz="2400" b="1">
                <a:solidFill>
                  <a:schemeClr val="tx1"/>
                </a:solidFill>
                <a:latin typeface="Arial" panose="020B0604020202020204" pitchFamily="34" charset="0"/>
                <a:ea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gn="ctr" eaLnBrk="1" hangingPunct="1">
              <a:spcBef>
                <a:spcPct val="50000"/>
              </a:spcBef>
              <a:defRPr/>
            </a:pPr>
            <a:r>
              <a:rPr lang="en-US" altLang="zh-CN" sz="2000" b="0" dirty="0">
                <a:ea typeface="楷体_GB2312" panose="02010609030101010101" charset="-122"/>
                <a:cs typeface="楷体_GB2312" panose="02010609030101010101" charset="-122"/>
              </a:rPr>
              <a:t>Test unit</a:t>
            </a:r>
          </a:p>
        </p:txBody>
      </p:sp>
      <p:sp>
        <p:nvSpPr>
          <p:cNvPr id="19470" name="Rectangle 14"/>
          <p:cNvSpPr>
            <a:spLocks noChangeArrowheads="1"/>
          </p:cNvSpPr>
          <p:nvPr/>
        </p:nvSpPr>
        <p:spPr bwMode="auto">
          <a:xfrm>
            <a:off x="5053433" y="1642942"/>
            <a:ext cx="1655762" cy="576263"/>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ln>
          <a:effectLst/>
        </p:spPr>
        <p:txBody>
          <a:bodyPr wrap="none" anchor="ctr"/>
          <a:lstStyle/>
          <a:p>
            <a:pPr>
              <a:defRPr/>
            </a:pPr>
            <a:endParaRPr lang="zh-CN" altLang="en-US"/>
          </a:p>
        </p:txBody>
      </p:sp>
      <p:sp>
        <p:nvSpPr>
          <p:cNvPr id="19471" name="Text Box 15"/>
          <p:cNvSpPr txBox="1">
            <a:spLocks noChangeArrowheads="1"/>
          </p:cNvSpPr>
          <p:nvPr/>
        </p:nvSpPr>
        <p:spPr bwMode="auto">
          <a:xfrm>
            <a:off x="5124870" y="1714380"/>
            <a:ext cx="1512888" cy="396875"/>
          </a:xfrm>
          <a:prstGeom prst="rect">
            <a:avLst/>
          </a:prstGeom>
          <a:noFill/>
          <a:ln>
            <a:noFill/>
          </a:ln>
          <a:effectLst/>
        </p:spPr>
        <p:txBody>
          <a:bodyPr>
            <a:spAutoFit/>
          </a:bodyPr>
          <a:lstStyle>
            <a:lvl1pPr eaLnBrk="0" hangingPunct="0">
              <a:defRPr sz="2400" b="1">
                <a:solidFill>
                  <a:schemeClr val="tx1"/>
                </a:solidFill>
                <a:latin typeface="Arial" panose="020B0604020202020204" pitchFamily="34" charset="0"/>
                <a:ea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gn="ctr" eaLnBrk="1" hangingPunct="1">
              <a:spcBef>
                <a:spcPct val="50000"/>
              </a:spcBef>
              <a:defRPr/>
            </a:pPr>
            <a:r>
              <a:rPr lang="en-US" altLang="zh-CN" sz="2000" b="0">
                <a:ea typeface="宋体" panose="02010600030101010101" pitchFamily="2" charset="-122"/>
                <a:cs typeface="宋体" panose="02010600030101010101" pitchFamily="2" charset="-122"/>
              </a:rPr>
              <a:t>Driver</a:t>
            </a:r>
            <a:endParaRPr lang="zh-CN" altLang="en-US" sz="2000" b="0">
              <a:ea typeface="宋体" panose="02010600030101010101" pitchFamily="2" charset="-122"/>
              <a:cs typeface="宋体" panose="02010600030101010101" pitchFamily="2" charset="-122"/>
            </a:endParaRPr>
          </a:p>
        </p:txBody>
      </p:sp>
      <p:sp>
        <p:nvSpPr>
          <p:cNvPr id="19472" name="Rectangle 16"/>
          <p:cNvSpPr>
            <a:spLocks noChangeArrowheads="1"/>
          </p:cNvSpPr>
          <p:nvPr/>
        </p:nvSpPr>
        <p:spPr bwMode="auto">
          <a:xfrm>
            <a:off x="2316583" y="2651004"/>
            <a:ext cx="1655762" cy="576262"/>
          </a:xfrm>
          <a:prstGeom prst="rect">
            <a:avLst/>
          </a:prstGeom>
          <a:gradFill rotWithShape="1">
            <a:gsLst>
              <a:gs pos="0">
                <a:srgbClr val="FFFFFF"/>
              </a:gs>
              <a:gs pos="100000">
                <a:srgbClr val="FFCC99"/>
              </a:gs>
            </a:gsLst>
            <a:path path="shape">
              <a:fillToRect l="50000" t="50000" r="50000" b="50000"/>
            </a:path>
          </a:gradFill>
          <a:ln w="9525">
            <a:solidFill>
              <a:schemeClr val="tx1"/>
            </a:solidFill>
            <a:miter lim="800000"/>
          </a:ln>
          <a:effectLst/>
        </p:spPr>
        <p:txBody>
          <a:bodyPr wrap="none" anchor="ctr"/>
          <a:lstStyle/>
          <a:p>
            <a:pPr>
              <a:defRPr/>
            </a:pPr>
            <a:endParaRPr lang="zh-CN" altLang="en-US"/>
          </a:p>
        </p:txBody>
      </p:sp>
      <p:sp>
        <p:nvSpPr>
          <p:cNvPr id="19473" name="Text Box 17"/>
          <p:cNvSpPr txBox="1">
            <a:spLocks noChangeArrowheads="1"/>
          </p:cNvSpPr>
          <p:nvPr/>
        </p:nvSpPr>
        <p:spPr bwMode="auto">
          <a:xfrm>
            <a:off x="2389609" y="2722442"/>
            <a:ext cx="1512887" cy="396875"/>
          </a:xfrm>
          <a:prstGeom prst="rect">
            <a:avLst/>
          </a:prstGeom>
          <a:noFill/>
          <a:ln>
            <a:noFill/>
          </a:ln>
          <a:effectLst/>
        </p:spPr>
        <p:txBody>
          <a:bodyPr>
            <a:spAutoFit/>
          </a:bodyPr>
          <a:lstStyle>
            <a:lvl1pPr eaLnBrk="0" hangingPunct="0">
              <a:defRPr sz="2400" b="1">
                <a:solidFill>
                  <a:schemeClr val="tx1"/>
                </a:solidFill>
                <a:latin typeface="Arial" panose="020B0604020202020204" pitchFamily="34" charset="0"/>
                <a:ea typeface="MS PGothic" panose="020B0600070205080204" charset="-128"/>
              </a:defRPr>
            </a:lvl1pPr>
            <a:lvl2pPr marL="742950" indent="-285750" eaLnBrk="0" hangingPunct="0">
              <a:defRPr sz="2400" b="1">
                <a:solidFill>
                  <a:schemeClr val="tx1"/>
                </a:solidFill>
                <a:latin typeface="Arial" panose="020B0604020202020204" pitchFamily="34" charset="0"/>
                <a:ea typeface="MS PGothic" panose="020B0600070205080204" charset="-128"/>
              </a:defRPr>
            </a:lvl2pPr>
            <a:lvl3pPr marL="1143000" indent="-228600" eaLnBrk="0" hangingPunct="0">
              <a:defRPr sz="2400" b="1">
                <a:solidFill>
                  <a:schemeClr val="tx1"/>
                </a:solidFill>
                <a:latin typeface="Arial" panose="020B0604020202020204" pitchFamily="34" charset="0"/>
                <a:ea typeface="MS PGothic" panose="020B0600070205080204" charset="-128"/>
              </a:defRPr>
            </a:lvl3pPr>
            <a:lvl4pPr marL="1600200" indent="-228600" eaLnBrk="0" hangingPunct="0">
              <a:defRPr sz="2400" b="1">
                <a:solidFill>
                  <a:schemeClr val="tx1"/>
                </a:solidFill>
                <a:latin typeface="Arial" panose="020B0604020202020204" pitchFamily="34" charset="0"/>
                <a:ea typeface="MS PGothic" panose="020B0600070205080204" charset="-128"/>
              </a:defRPr>
            </a:lvl4pPr>
            <a:lvl5pPr marL="2057400" indent="-228600" eaLnBrk="0" hangingPunct="0">
              <a:defRPr sz="2400" b="1">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charset="-128"/>
              </a:defRPr>
            </a:lvl9pPr>
          </a:lstStyle>
          <a:p>
            <a:pPr algn="ctr" eaLnBrk="1" hangingPunct="1">
              <a:spcBef>
                <a:spcPct val="50000"/>
              </a:spcBef>
              <a:defRPr/>
            </a:pPr>
            <a:r>
              <a:rPr lang="en-US" altLang="zh-CN" sz="2000" b="0">
                <a:ea typeface="楷体_GB2312" panose="02010609030101010101" charset="-122"/>
                <a:cs typeface="楷体_GB2312" panose="02010609030101010101" charset="-122"/>
              </a:rPr>
              <a:t>Test case</a:t>
            </a:r>
          </a:p>
        </p:txBody>
      </p:sp>
      <p:sp>
        <p:nvSpPr>
          <p:cNvPr id="19474" name="Line 18"/>
          <p:cNvSpPr>
            <a:spLocks noChangeShapeType="1"/>
          </p:cNvSpPr>
          <p:nvPr/>
        </p:nvSpPr>
        <p:spPr bwMode="auto">
          <a:xfrm flipH="1">
            <a:off x="3758033" y="3227266"/>
            <a:ext cx="2087562" cy="935038"/>
          </a:xfrm>
          <a:prstGeom prst="line">
            <a:avLst/>
          </a:prstGeom>
          <a:noFill/>
          <a:ln w="9525">
            <a:solidFill>
              <a:schemeClr val="tx1"/>
            </a:solidFill>
            <a:round/>
            <a:tailEnd type="triangle" w="med" len="med"/>
          </a:ln>
          <a:effectLst/>
        </p:spPr>
        <p:txBody>
          <a:bodyPr/>
          <a:lstStyle/>
          <a:p>
            <a:pPr>
              <a:defRPr/>
            </a:pPr>
            <a:endParaRPr lang="en-US"/>
          </a:p>
        </p:txBody>
      </p:sp>
      <p:sp>
        <p:nvSpPr>
          <p:cNvPr id="19475" name="Line 19"/>
          <p:cNvSpPr>
            <a:spLocks noChangeShapeType="1"/>
          </p:cNvSpPr>
          <p:nvPr/>
        </p:nvSpPr>
        <p:spPr bwMode="auto">
          <a:xfrm>
            <a:off x="5845595" y="3227266"/>
            <a:ext cx="0" cy="935038"/>
          </a:xfrm>
          <a:prstGeom prst="line">
            <a:avLst/>
          </a:prstGeom>
          <a:noFill/>
          <a:ln w="9525">
            <a:solidFill>
              <a:schemeClr val="tx1"/>
            </a:solidFill>
            <a:round/>
            <a:tailEnd type="triangle" w="med" len="med"/>
          </a:ln>
          <a:effectLst/>
        </p:spPr>
        <p:txBody>
          <a:bodyPr/>
          <a:lstStyle/>
          <a:p>
            <a:pPr>
              <a:defRPr/>
            </a:pPr>
            <a:endParaRPr lang="en-US"/>
          </a:p>
        </p:txBody>
      </p:sp>
      <p:sp>
        <p:nvSpPr>
          <p:cNvPr id="19476" name="Line 20"/>
          <p:cNvSpPr>
            <a:spLocks noChangeShapeType="1"/>
          </p:cNvSpPr>
          <p:nvPr/>
        </p:nvSpPr>
        <p:spPr bwMode="auto">
          <a:xfrm>
            <a:off x="5845596" y="3227266"/>
            <a:ext cx="2087563" cy="935038"/>
          </a:xfrm>
          <a:prstGeom prst="line">
            <a:avLst/>
          </a:prstGeom>
          <a:noFill/>
          <a:ln w="9525">
            <a:solidFill>
              <a:schemeClr val="tx1"/>
            </a:solidFill>
            <a:round/>
            <a:tailEnd type="triangle" w="med" len="med"/>
          </a:ln>
          <a:effectLst/>
        </p:spPr>
        <p:txBody>
          <a:bodyPr/>
          <a:lstStyle/>
          <a:p>
            <a:pPr>
              <a:defRPr/>
            </a:pPr>
            <a:endParaRPr lang="en-US"/>
          </a:p>
        </p:txBody>
      </p:sp>
      <p:sp>
        <p:nvSpPr>
          <p:cNvPr id="19477" name="Line 21"/>
          <p:cNvSpPr>
            <a:spLocks noChangeShapeType="1"/>
          </p:cNvSpPr>
          <p:nvPr/>
        </p:nvSpPr>
        <p:spPr bwMode="auto">
          <a:xfrm>
            <a:off x="3973933" y="2938341"/>
            <a:ext cx="1079500" cy="0"/>
          </a:xfrm>
          <a:prstGeom prst="line">
            <a:avLst/>
          </a:prstGeom>
          <a:noFill/>
          <a:ln w="9525">
            <a:solidFill>
              <a:schemeClr val="tx1"/>
            </a:solidFill>
            <a:round/>
            <a:tailEnd type="triangle" w="med" len="med"/>
          </a:ln>
          <a:effectLst/>
        </p:spPr>
        <p:txBody>
          <a:bodyPr/>
          <a:lstStyle/>
          <a:p>
            <a:pPr>
              <a:defRPr/>
            </a:pPr>
            <a:endParaRPr lang="en-US"/>
          </a:p>
        </p:txBody>
      </p:sp>
      <p:sp>
        <p:nvSpPr>
          <p:cNvPr id="19478" name="Line 22"/>
          <p:cNvSpPr>
            <a:spLocks noChangeShapeType="1"/>
          </p:cNvSpPr>
          <p:nvPr/>
        </p:nvSpPr>
        <p:spPr bwMode="auto">
          <a:xfrm flipV="1">
            <a:off x="4477170" y="1858841"/>
            <a:ext cx="0" cy="1079500"/>
          </a:xfrm>
          <a:prstGeom prst="line">
            <a:avLst/>
          </a:prstGeom>
          <a:noFill/>
          <a:ln w="9525">
            <a:solidFill>
              <a:schemeClr val="tx1"/>
            </a:solidFill>
            <a:round/>
          </a:ln>
          <a:effectLst/>
        </p:spPr>
        <p:txBody>
          <a:bodyPr/>
          <a:lstStyle/>
          <a:p>
            <a:pPr>
              <a:defRPr/>
            </a:pPr>
            <a:endParaRPr lang="en-US"/>
          </a:p>
        </p:txBody>
      </p:sp>
      <p:sp>
        <p:nvSpPr>
          <p:cNvPr id="19479" name="Line 23"/>
          <p:cNvSpPr>
            <a:spLocks noChangeShapeType="1"/>
          </p:cNvSpPr>
          <p:nvPr/>
        </p:nvSpPr>
        <p:spPr bwMode="auto">
          <a:xfrm>
            <a:off x="4477171" y="1858841"/>
            <a:ext cx="576263" cy="0"/>
          </a:xfrm>
          <a:prstGeom prst="line">
            <a:avLst/>
          </a:prstGeom>
          <a:noFill/>
          <a:ln w="9525">
            <a:solidFill>
              <a:schemeClr val="tx1"/>
            </a:solidFill>
            <a:round/>
            <a:tailEnd type="triangle" w="med" len="med"/>
          </a:ln>
          <a:effectLst/>
        </p:spPr>
        <p:txBody>
          <a:bodyPr/>
          <a:lstStyle/>
          <a:p>
            <a:pPr>
              <a:defRPr/>
            </a:pPr>
            <a:endParaRPr lang="en-US"/>
          </a:p>
        </p:txBody>
      </p:sp>
      <p:sp>
        <p:nvSpPr>
          <p:cNvPr id="19480" name="Line 24"/>
          <p:cNvSpPr>
            <a:spLocks noChangeShapeType="1"/>
          </p:cNvSpPr>
          <p:nvPr/>
        </p:nvSpPr>
        <p:spPr bwMode="auto">
          <a:xfrm>
            <a:off x="6709195" y="1858841"/>
            <a:ext cx="865188" cy="0"/>
          </a:xfrm>
          <a:prstGeom prst="line">
            <a:avLst/>
          </a:prstGeom>
          <a:noFill/>
          <a:ln w="9525">
            <a:solidFill>
              <a:schemeClr val="tx1"/>
            </a:solidFill>
            <a:round/>
            <a:tailEnd type="triangle" w="med" len="med"/>
          </a:ln>
          <a:effectLst/>
        </p:spPr>
        <p:txBody>
          <a:bodyPr/>
          <a:lstStyle/>
          <a:p>
            <a:pPr>
              <a:defRPr/>
            </a:pPr>
            <a:endParaRPr lang="en-US"/>
          </a:p>
        </p:txBody>
      </p:sp>
      <p:sp>
        <p:nvSpPr>
          <p:cNvPr id="19481" name="Line 25"/>
          <p:cNvSpPr>
            <a:spLocks noChangeShapeType="1"/>
          </p:cNvSpPr>
          <p:nvPr/>
        </p:nvSpPr>
        <p:spPr bwMode="auto">
          <a:xfrm>
            <a:off x="6709196" y="2938341"/>
            <a:ext cx="504825" cy="0"/>
          </a:xfrm>
          <a:prstGeom prst="line">
            <a:avLst/>
          </a:prstGeom>
          <a:noFill/>
          <a:ln w="9525">
            <a:solidFill>
              <a:schemeClr val="tx1"/>
            </a:solidFill>
            <a:round/>
          </a:ln>
          <a:effectLst/>
        </p:spPr>
        <p:txBody>
          <a:bodyPr/>
          <a:lstStyle/>
          <a:p>
            <a:pPr>
              <a:defRPr/>
            </a:pPr>
            <a:endParaRPr lang="en-US"/>
          </a:p>
        </p:txBody>
      </p:sp>
      <p:sp>
        <p:nvSpPr>
          <p:cNvPr id="19482" name="Line 26"/>
          <p:cNvSpPr>
            <a:spLocks noChangeShapeType="1"/>
          </p:cNvSpPr>
          <p:nvPr/>
        </p:nvSpPr>
        <p:spPr bwMode="auto">
          <a:xfrm>
            <a:off x="7214020" y="1858841"/>
            <a:ext cx="0" cy="1079500"/>
          </a:xfrm>
          <a:prstGeom prst="line">
            <a:avLst/>
          </a:prstGeom>
          <a:noFill/>
          <a:ln w="9525">
            <a:solidFill>
              <a:schemeClr val="tx1"/>
            </a:solidFill>
            <a:round/>
          </a:ln>
          <a:effectLst/>
        </p:spPr>
        <p:txBody>
          <a:bodyPr/>
          <a:lstStyle/>
          <a:p>
            <a:pPr>
              <a:defRPr/>
            </a:pPr>
            <a:endParaRPr lang="en-US"/>
          </a:p>
        </p:txBody>
      </p:sp>
      <p:sp>
        <p:nvSpPr>
          <p:cNvPr id="3" name="Slide Number Placeholder 2"/>
          <p:cNvSpPr>
            <a:spLocks noGrp="1"/>
          </p:cNvSpPr>
          <p:nvPr>
            <p:ph type="sldNum" sz="quarter" idx="12"/>
          </p:nvPr>
        </p:nvSpPr>
        <p:spPr/>
        <p:txBody>
          <a:bodyPr/>
          <a:lstStyle/>
          <a:p>
            <a:fld id="{D90AFF93-45AE-CC4D-A56A-612CB3C1AB5C}"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2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3"/>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23</TotalTime>
  <Words>1421</Words>
  <Application>Microsoft Office PowerPoint</Application>
  <PresentationFormat>宽屏</PresentationFormat>
  <Paragraphs>148</Paragraphs>
  <Slides>22</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Arial</vt:lpstr>
      <vt:lpstr>Calibri</vt:lpstr>
      <vt:lpstr>Calibri Light</vt:lpstr>
      <vt:lpstr>Office Theme</vt:lpstr>
      <vt:lpstr>Unit Testing (Part 2)</vt:lpstr>
      <vt:lpstr>Overview</vt:lpstr>
      <vt:lpstr>Learning Objectives</vt:lpstr>
      <vt:lpstr>Test Doubles</vt:lpstr>
      <vt:lpstr>The problem: dependencies</vt:lpstr>
      <vt:lpstr>The problem: dependencies</vt:lpstr>
      <vt:lpstr>The problem: dependencies</vt:lpstr>
      <vt:lpstr>Test Doubles and Driver Modules</vt:lpstr>
      <vt:lpstr>The role of the driver</vt:lpstr>
      <vt:lpstr>Traditional unit testing strategies </vt:lpstr>
      <vt:lpstr>Example: Data Gathering Software</vt:lpstr>
      <vt:lpstr>Motivation</vt:lpstr>
      <vt:lpstr>Types of Test Double</vt:lpstr>
      <vt:lpstr>Dummy Objects</vt:lpstr>
      <vt:lpstr>Test Stub</vt:lpstr>
      <vt:lpstr>Mock Objects</vt:lpstr>
      <vt:lpstr>Mock Objects: Example</vt:lpstr>
      <vt:lpstr>Fake Objects</vt:lpstr>
      <vt:lpstr>For the data logging software, what type of test double can be used to replace the data Measurement Tool?</vt:lpstr>
      <vt:lpstr>Which of the following statements are true?</vt:lpstr>
      <vt:lpstr>Summary</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Taylor [nst]</dc:creator>
  <cp:lastModifiedBy>泠然 杨</cp:lastModifiedBy>
  <cp:revision>34</cp:revision>
  <cp:lastPrinted>2017-04-14T08:06:00Z</cp:lastPrinted>
  <dcterms:created xsi:type="dcterms:W3CDTF">2016-03-29T21:55:00Z</dcterms:created>
  <dcterms:modified xsi:type="dcterms:W3CDTF">2019-12-10T13:43:16Z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