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60" r:id="rId6"/>
    <p:sldId id="261" r:id="rId7"/>
    <p:sldId id="295" r:id="rId8"/>
    <p:sldId id="263" r:id="rId9"/>
    <p:sldId id="265" r:id="rId10"/>
    <p:sldId id="266" r:id="rId11"/>
    <p:sldId id="267" r:id="rId12"/>
    <p:sldId id="268" r:id="rId13"/>
    <p:sldId id="270" r:id="rId14"/>
    <p:sldId id="271"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8" r:id="rId28"/>
    <p:sldId id="291"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34F7FB-0C3E-EC47-A1E3-552E5F118305}">
          <p14:sldIdLst>
            <p14:sldId id="256"/>
            <p14:sldId id="258"/>
            <p14:sldId id="260"/>
            <p14:sldId id="261"/>
            <p14:sldId id="295"/>
            <p14:sldId id="263"/>
            <p14:sldId id="265"/>
            <p14:sldId id="266"/>
            <p14:sldId id="267"/>
            <p14:sldId id="268"/>
            <p14:sldId id="270"/>
            <p14:sldId id="271"/>
            <p14:sldId id="274"/>
            <p14:sldId id="275"/>
            <p14:sldId id="276"/>
          </p14:sldIdLst>
        </p14:section>
        <p14:section name="Breadth First" id="{30DE101F-D20E-834D-BDDE-3E1DBE721AE0}">
          <p14:sldIdLst>
            <p14:sldId id="277"/>
            <p14:sldId id="278"/>
            <p14:sldId id="279"/>
            <p14:sldId id="280"/>
          </p14:sldIdLst>
        </p14:section>
        <p14:section name="Depth First" id="{B940351D-5B86-4A4D-A44B-8DB00884A972}">
          <p14:sldIdLst>
            <p14:sldId id="281"/>
            <p14:sldId id="282"/>
            <p14:sldId id="283"/>
            <p14:sldId id="284"/>
            <p14:sldId id="285"/>
            <p14:sldId id="288"/>
            <p14:sldId id="291"/>
          </p14:sldIdLst>
        </p14:section>
        <p14:section name="Summary" id="{71F4452B-D074-6540-9CC8-CF3F6F7478B4}">
          <p14:sldIdLst>
            <p14:sldId id="293"/>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14"/>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test 2 and 4, 2 and 5</a:t>
            </a:r>
            <a:r>
              <a:rPr lang="en-US" baseline="0" dirty="0"/>
              <a:t> and 2 and 6. </a:t>
            </a:r>
            <a:endParaRPr lang="en-US" baseline="0" dirty="0"/>
          </a:p>
          <a:p>
            <a:endParaRPr lang="en-US" baseline="0" dirty="0"/>
          </a:p>
          <a:p>
            <a:r>
              <a:rPr lang="en-US" baseline="0" dirty="0"/>
              <a:t>We can then repeat. </a:t>
            </a: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test 2 and 3, 3 and 4</a:t>
            </a:r>
            <a:endParaRPr lang="en-US" baseline="0" dirty="0"/>
          </a:p>
          <a:p>
            <a:r>
              <a:rPr lang="en-US" baseline="0" dirty="0"/>
              <a:t>We can then repeat. </a:t>
            </a:r>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integration test</a:t>
            </a:r>
            <a:r>
              <a:rPr lang="en-US" baseline="0" dirty="0"/>
              <a:t> drivers are shown. </a:t>
            </a:r>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drawings of the V-lifecycle</a:t>
            </a:r>
            <a:r>
              <a:rPr lang="en-US" baseline="0" dirty="0"/>
              <a:t> model. It shares a similar flow of tests as the waterfall model, but it tries to </a:t>
            </a:r>
            <a:r>
              <a:rPr lang="en-US" baseline="0" dirty="0" err="1"/>
              <a:t>emphasise</a:t>
            </a:r>
            <a:r>
              <a:rPr lang="en-US" baseline="0" dirty="0"/>
              <a:t> the link between earlier activities and the need for different parts of testing. Some of the aspects of the requirements and design are broken into a couple of different elements, e.g. we might normally talk about requirements and functional specification as one general task, but here it is split into two so that it is easier to see how that relates to the final stages of testing. The same is done for the general design, which is shown as two boxes in this diagram: Architecture and Module. </a:t>
            </a:r>
            <a:endParaRPr lang="en-US" baseline="0" dirty="0"/>
          </a:p>
          <a:p>
            <a:endParaRPr lang="en-US" baseline="0" dirty="0"/>
          </a:p>
          <a:p>
            <a:r>
              <a:rPr lang="en-US" baseline="0" dirty="0"/>
              <a:t>The solid lines in the diagram represent a flow from one task to another. The dashed lines represent a planning stage, where a plan for one type of testing on the right is made from the linked box on the left. </a:t>
            </a:r>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already mentioned this example in the section on unit testing. That was to illustrate the idea of integration testing. In this section, the reason</a:t>
            </a:r>
            <a:r>
              <a:rPr lang="en-US" baseline="0" dirty="0"/>
              <a:t> for talking about it is to talk about the integration of the different modules (units). </a:t>
            </a:r>
            <a:endParaRPr lang="en-US" baseline="0" dirty="0"/>
          </a:p>
          <a:p>
            <a:endParaRPr lang="en-US" baseline="0" dirty="0"/>
          </a:p>
          <a:p>
            <a:r>
              <a:rPr lang="en-US" baseline="0" dirty="0"/>
              <a:t>The system has three main areas for integration: </a:t>
            </a:r>
            <a:endParaRPr lang="en-US" baseline="0" dirty="0"/>
          </a:p>
          <a:p>
            <a:endParaRPr lang="en-US" baseline="0" dirty="0"/>
          </a:p>
          <a:p>
            <a:r>
              <a:rPr lang="en-US" baseline="0" dirty="0"/>
              <a:t>1/ The link between the hardware sensor developed by our customer and the new box with the PIC controller that would read the values (the Data Measurement Tool). </a:t>
            </a:r>
            <a:endParaRPr lang="en-US" baseline="0" dirty="0"/>
          </a:p>
          <a:p>
            <a:endParaRPr lang="en-US" baseline="0" dirty="0"/>
          </a:p>
          <a:p>
            <a:r>
              <a:rPr lang="en-US" baseline="0" dirty="0"/>
              <a:t>2/ The link between the data logger and the Data Measurement Tool, checking if the communication protocol works between the two units. </a:t>
            </a:r>
            <a:endParaRPr lang="en-US" baseline="0" dirty="0"/>
          </a:p>
          <a:p>
            <a:endParaRPr lang="en-US" baseline="0" dirty="0"/>
          </a:p>
          <a:p>
            <a:r>
              <a:rPr lang="en-US" baseline="0" dirty="0"/>
              <a:t>3/ The link between the GUI code and the data logger. Does the GUI correctly show data. </a:t>
            </a: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a:t>
            </a:r>
            <a:r>
              <a:rPr lang="en-US" baseline="0" dirty="0"/>
              <a:t> is for a web-based application, which is used to gather interview data. It has a number of components. </a:t>
            </a:r>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a:t>
            </a:r>
            <a:r>
              <a:rPr lang="en-US" baseline="0" dirty="0"/>
              <a:t> box highlights an areas where unit tests could take place, checking the combined process of handling the telephone interview, the over management and the output to the database. In reality, the unit testing should take place within different aspects of these higher-level modules.  It would be possible to substitute the Database for a Fake Object, such as an in memory test database, to make it easier to run the tests. </a:t>
            </a:r>
            <a:endParaRPr lang="en-US" baseline="0" dirty="0"/>
          </a:p>
          <a:p>
            <a:endParaRPr lang="en-US" baseline="0" dirty="0"/>
          </a:p>
          <a:p>
            <a:r>
              <a:rPr lang="en-US" baseline="0" dirty="0"/>
              <a:t>The purple area represents the modules that would be tested under integration testing, checking the parts of the system for managing interviews and performing web interviews. These represent a related set of modules, where there is related functionality that should be tested to check if the data is correctly flowing through to the database. </a:t>
            </a: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SMS client software</a:t>
            </a:r>
            <a:r>
              <a:rPr lang="en-US" baseline="0" dirty="0"/>
              <a:t> is a small command line application. It is set to run several times a day and its sole function is to call a feature of the management and reporting section to activate a process. The process looks up a list of people who should receive SMS messages to notify them of an interview in the next 2 days. The basis notification list has been tested as a unit. This is checking the integration level. </a:t>
            </a:r>
            <a:endParaRPr lang="en-US" baseline="0" dirty="0"/>
          </a:p>
          <a:p>
            <a:endParaRPr lang="en-US" baseline="0" dirty="0"/>
          </a:p>
          <a:p>
            <a:r>
              <a:rPr lang="en-US" baseline="0" dirty="0"/>
              <a:t>Another level of integration testing is to check the link between the management and reporting unit and the external SMS service. That is shown in the second area in red. </a:t>
            </a:r>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stage of top-down</a:t>
            </a:r>
            <a:r>
              <a:rPr lang="en-US" baseline="0" dirty="0"/>
              <a:t> testing would be to start work on the top-level element. The top-level of most applications would have some depended-on components (DOCs). At a unit level, it is likely that we would use stubs for any DOCs, as shown in the diagram. Then, we can continue to develop the units Stub 1 and Stub 2 and test those two units with unit tests. </a:t>
            </a:r>
            <a:endParaRPr lang="en-US"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1, 2 and 3</a:t>
            </a:r>
            <a:r>
              <a:rPr lang="en-US" baseline="0" dirty="0"/>
              <a:t> we could start to run the integration tests to check the links between 1 and 2, then 1 and 3. We might still have stubs representing the lower level units. </a:t>
            </a: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ADB164A5-20F8-6542-971D-E0A8BEEFEF76}"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endParaRPr lang="en-US" b="1" dirty="0">
              <a:solidFill>
                <a:schemeClr val="bg1"/>
              </a:solidFill>
            </a:endParaRP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endParaRPr lang="en-US" dirty="0"/>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1C6082-8804-E84C-AF10-3B8E01E0E8A8}" type="datetime1">
              <a:rPr lang="en-GB" smtClean="0"/>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2A2F6D-61AB-D941-9694-3B78FFB5EC6C}" type="datetime1">
              <a:rPr lang="en-GB" smtClean="0"/>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CEC9050-1B56-114D-9687-99E220EE475E}" type="datetime1">
              <a:rPr lang="en-GB" smtClean="0"/>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15A7BEC-5C65-C142-9B0F-CCBEEF6D4845}" type="datetime1">
              <a:rPr lang="en-GB" smtClean="0"/>
            </a:fld>
            <a:endParaRPr lang="en-US"/>
          </a:p>
        </p:txBody>
      </p:sp>
      <p:sp>
        <p:nvSpPr>
          <p:cNvPr id="9" name="Slide Number Placeholder 8"/>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C542056-D7EE-D84A-80D5-4DF2DAEAB57E}" type="datetime1">
              <a:rPr lang="en-GB" smtClean="0"/>
            </a:fld>
            <a:endParaRPr lang="en-US"/>
          </a:p>
        </p:txBody>
      </p:sp>
      <p:sp>
        <p:nvSpPr>
          <p:cNvPr id="5" name="Slide Number Placeholder 4"/>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A4F9F-6203-D946-B37C-F48FFB3A53CB}" type="datetime1">
              <a:rPr lang="en-GB" smtClean="0"/>
            </a:fld>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286F83-A20F-B348-BE70-0C72718E3D8E}" type="datetime1">
              <a:rPr lang="en-GB" smtClean="0"/>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443CF-46DE-C04F-B8E5-4564E6CB2207}" type="datetime1">
              <a:rPr lang="en-GB" smtClean="0"/>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7902709C-3C98-C048-8C7A-6228739BFC2F}" type="datetime1">
              <a:rPr lang="en-GB" smtClean="0"/>
            </a:fld>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tiff"/><Relationship Id="rId3" Type="http://schemas.openxmlformats.org/officeDocument/2006/relationships/hyperlink" Target="http://commons.wikimedia.org/wiki/File:Mars_Climate_Orbiter_2.jpg" TargetMode="External"/><Relationship Id="rId2" Type="http://schemas.openxmlformats.org/officeDocument/2006/relationships/hyperlink" Target="https://en.wikipedia.org/wiki/Mars_Climate_Orbiter" TargetMode="Externa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Integration Testing</a:t>
            </a:r>
            <a:endParaRPr lang="en-US" dirty="0"/>
          </a:p>
        </p:txBody>
      </p:sp>
      <p:sp>
        <p:nvSpPr>
          <p:cNvPr id="3" name="Subtitle 2"/>
          <p:cNvSpPr>
            <a:spLocks noGrp="1"/>
          </p:cNvSpPr>
          <p:nvPr>
            <p:ph type="subTitle" idx="1"/>
          </p:nvPr>
        </p:nvSpPr>
        <p:spPr/>
        <p:txBody>
          <a:bodyPr/>
          <a:lstStyle/>
          <a:p>
            <a:r>
              <a:rPr lang="en-US" dirty="0"/>
              <a:t>Chapter 5</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ChangeArrowheads="1"/>
          </p:cNvSpPr>
          <p:nvPr/>
        </p:nvSpPr>
        <p:spPr bwMode="auto">
          <a:xfrm>
            <a:off x="0" y="1"/>
            <a:ext cx="12192000" cy="6858000"/>
          </a:xfrm>
          <a:prstGeom prst="rect">
            <a:avLst/>
          </a:prstGeom>
          <a:solidFill>
            <a:srgbClr val="FEFEFE"/>
          </a:solidFill>
          <a:ln>
            <a:noFill/>
          </a:ln>
        </p:spPr>
        <p:txBody>
          <a:bodyPr/>
          <a:lstStyle/>
          <a:p>
            <a:endParaRPr lang="en-US">
              <a:solidFill>
                <a:srgbClr val="FEFEFE"/>
              </a:solidFill>
            </a:endParaRPr>
          </a:p>
        </p:txBody>
      </p:sp>
      <p:sp>
        <p:nvSpPr>
          <p:cNvPr id="7" name="Content Placeholder 2"/>
          <p:cNvSpPr>
            <a:spLocks noGrp="1"/>
          </p:cNvSpPr>
          <p:nvPr>
            <p:ph idx="1"/>
          </p:nvPr>
        </p:nvSpPr>
        <p:spPr>
          <a:xfrm>
            <a:off x="3719514" y="6021388"/>
            <a:ext cx="5329237" cy="514350"/>
          </a:xfrm>
        </p:spPr>
        <p:txBody>
          <a:bodyPr>
            <a:normAutofit lnSpcReduction="10000"/>
          </a:bodyPr>
          <a:lstStyle/>
          <a:p>
            <a:pPr marL="0" indent="0">
              <a:buNone/>
              <a:defRPr/>
            </a:pPr>
            <a:r>
              <a:rPr lang="en-US" dirty="0"/>
              <a:t>Example: Interview software</a:t>
            </a:r>
            <a:endParaRPr lang="en-US" dirty="0"/>
          </a:p>
        </p:txBody>
      </p:sp>
      <p:sp>
        <p:nvSpPr>
          <p:cNvPr id="17411" name="Slide Number Placeholder 3"/>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fld id="{0C95CC60-63F7-7242-A9BD-59706A8BB415}" type="slidenum">
              <a:rPr lang="zh-CN" altLang="en-US" sz="2000" b="0">
                <a:solidFill>
                  <a:srgbClr val="FEFEFE"/>
                </a:solidFill>
                <a:ea typeface="宋体" panose="02010600030101010101" pitchFamily="2" charset="-122"/>
                <a:cs typeface="宋体" panose="02010600030101010101" pitchFamily="2" charset="-122"/>
              </a:rPr>
            </a:fld>
            <a:endParaRPr lang="en-US" altLang="zh-CN" sz="2000" b="0">
              <a:solidFill>
                <a:srgbClr val="FEFEFE"/>
              </a:solidFill>
              <a:ea typeface="宋体" panose="02010600030101010101" pitchFamily="2" charset="-122"/>
              <a:cs typeface="宋体" panose="02010600030101010101" pitchFamily="2" charset="-122"/>
            </a:endParaRPr>
          </a:p>
        </p:txBody>
      </p:sp>
      <p:pic>
        <p:nvPicPr>
          <p:cNvPr id="5" name="Picture 4" descr="IntegrationExamples_DataLogger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8032" y="0"/>
            <a:ext cx="9144000" cy="5923204"/>
          </a:xfrm>
          <a:prstGeom prst="rect">
            <a:avLst/>
          </a:prstGeom>
        </p:spPr>
      </p:pic>
      <p:sp>
        <p:nvSpPr>
          <p:cNvPr id="4" name="Freeform 3"/>
          <p:cNvSpPr/>
          <p:nvPr/>
        </p:nvSpPr>
        <p:spPr>
          <a:xfrm>
            <a:off x="1569763" y="984006"/>
            <a:ext cx="9049614" cy="2894805"/>
          </a:xfrm>
          <a:custGeom>
            <a:avLst/>
            <a:gdLst>
              <a:gd name="connsiteX0" fmla="*/ 0 w 9049614"/>
              <a:gd name="connsiteY0" fmla="*/ 743725 h 2894805"/>
              <a:gd name="connsiteX1" fmla="*/ 6955961 w 9049614"/>
              <a:gd name="connsiteY1" fmla="*/ 743725 h 2894805"/>
              <a:gd name="connsiteX2" fmla="*/ 6967402 w 9049614"/>
              <a:gd name="connsiteY2" fmla="*/ 11442 h 2894805"/>
              <a:gd name="connsiteX3" fmla="*/ 9049614 w 9049614"/>
              <a:gd name="connsiteY3" fmla="*/ 0 h 2894805"/>
              <a:gd name="connsiteX4" fmla="*/ 9049614 w 9049614"/>
              <a:gd name="connsiteY4" fmla="*/ 2894805 h 2894805"/>
              <a:gd name="connsiteX5" fmla="*/ 22881 w 9049614"/>
              <a:gd name="connsiteY5" fmla="*/ 2894805 h 2894805"/>
              <a:gd name="connsiteX6" fmla="*/ 0 w 9049614"/>
              <a:gd name="connsiteY6" fmla="*/ 743725 h 289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9614" h="2894805">
                <a:moveTo>
                  <a:pt x="0" y="743725"/>
                </a:moveTo>
                <a:lnTo>
                  <a:pt x="6955961" y="743725"/>
                </a:lnTo>
                <a:lnTo>
                  <a:pt x="6967402" y="11442"/>
                </a:lnTo>
                <a:lnTo>
                  <a:pt x="9049614" y="0"/>
                </a:lnTo>
                <a:lnTo>
                  <a:pt x="9049614" y="2894805"/>
                </a:lnTo>
                <a:lnTo>
                  <a:pt x="22881" y="2894805"/>
                </a:lnTo>
                <a:cubicBezTo>
                  <a:pt x="19068" y="2170150"/>
                  <a:pt x="15254" y="1445496"/>
                  <a:pt x="0" y="743725"/>
                </a:cubicBezTo>
                <a:close/>
              </a:path>
            </a:pathLst>
          </a:custGeom>
          <a:gradFill flip="none" rotWithShape="1">
            <a:gsLst>
              <a:gs pos="0">
                <a:schemeClr val="accent4">
                  <a:tint val="50000"/>
                  <a:satMod val="300000"/>
                  <a:alpha val="20000"/>
                </a:schemeClr>
              </a:gs>
              <a:gs pos="35000">
                <a:schemeClr val="accent4">
                  <a:tint val="37000"/>
                  <a:satMod val="300000"/>
                  <a:alpha val="20000"/>
                </a:schemeClr>
              </a:gs>
              <a:gs pos="100000">
                <a:schemeClr val="accent4">
                  <a:tint val="15000"/>
                  <a:satMod val="350000"/>
                  <a:alpha val="20000"/>
                </a:schemeClr>
              </a:gs>
            </a:gsLst>
            <a:lin ang="162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reeform 7"/>
          <p:cNvSpPr/>
          <p:nvPr/>
        </p:nvSpPr>
        <p:spPr>
          <a:xfrm>
            <a:off x="4166809" y="892470"/>
            <a:ext cx="6452569" cy="3077876"/>
          </a:xfrm>
          <a:custGeom>
            <a:avLst/>
            <a:gdLst>
              <a:gd name="connsiteX0" fmla="*/ 0 w 6452569"/>
              <a:gd name="connsiteY0" fmla="*/ 789492 h 3077876"/>
              <a:gd name="connsiteX1" fmla="*/ 22881 w 6452569"/>
              <a:gd name="connsiteY1" fmla="*/ 3066434 h 3077876"/>
              <a:gd name="connsiteX2" fmla="*/ 6452569 w 6452569"/>
              <a:gd name="connsiteY2" fmla="*/ 3077876 h 3077876"/>
              <a:gd name="connsiteX3" fmla="*/ 6429687 w 6452569"/>
              <a:gd name="connsiteY3" fmla="*/ 0 h 3077876"/>
              <a:gd name="connsiteX4" fmla="*/ 4313153 w 6452569"/>
              <a:gd name="connsiteY4" fmla="*/ 11442 h 3077876"/>
              <a:gd name="connsiteX5" fmla="*/ 4324594 w 6452569"/>
              <a:gd name="connsiteY5" fmla="*/ 835260 h 3077876"/>
              <a:gd name="connsiteX6" fmla="*/ 0 w 6452569"/>
              <a:gd name="connsiteY6" fmla="*/ 789492 h 307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2569" h="3077876">
                <a:moveTo>
                  <a:pt x="0" y="789492"/>
                </a:moveTo>
                <a:lnTo>
                  <a:pt x="22881" y="3066434"/>
                </a:lnTo>
                <a:lnTo>
                  <a:pt x="6452569" y="3077876"/>
                </a:lnTo>
                <a:lnTo>
                  <a:pt x="6429687" y="0"/>
                </a:lnTo>
                <a:lnTo>
                  <a:pt x="4313153" y="11442"/>
                </a:lnTo>
                <a:lnTo>
                  <a:pt x="4324594" y="835260"/>
                </a:lnTo>
                <a:lnTo>
                  <a:pt x="0" y="789492"/>
                </a:lnTo>
                <a:close/>
              </a:path>
            </a:pathLst>
          </a:custGeom>
          <a:gradFill flip="none" rotWithShape="1">
            <a:gsLst>
              <a:gs pos="0">
                <a:schemeClr val="accent5">
                  <a:tint val="50000"/>
                  <a:satMod val="300000"/>
                  <a:alpha val="14000"/>
                </a:schemeClr>
              </a:gs>
              <a:gs pos="35000">
                <a:schemeClr val="accent5">
                  <a:tint val="37000"/>
                  <a:satMod val="300000"/>
                  <a:alpha val="14000"/>
                </a:schemeClr>
              </a:gs>
              <a:gs pos="100000">
                <a:schemeClr val="accent5">
                  <a:tint val="15000"/>
                  <a:satMod val="350000"/>
                  <a:alpha val="14000"/>
                </a:schemeClr>
              </a:gs>
            </a:gsLst>
            <a:lin ang="1620000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ChangeArrowheads="1"/>
          </p:cNvSpPr>
          <p:nvPr/>
        </p:nvSpPr>
        <p:spPr bwMode="auto">
          <a:xfrm>
            <a:off x="0" y="1"/>
            <a:ext cx="12192000" cy="6857999"/>
          </a:xfrm>
          <a:prstGeom prst="rect">
            <a:avLst/>
          </a:prstGeom>
          <a:solidFill>
            <a:srgbClr val="FEFEFE"/>
          </a:solidFill>
          <a:ln>
            <a:noFill/>
          </a:ln>
        </p:spPr>
        <p:txBody>
          <a:bodyPr/>
          <a:lstStyle/>
          <a:p>
            <a:endParaRPr lang="en-US">
              <a:solidFill>
                <a:srgbClr val="FEFEFE"/>
              </a:solidFill>
            </a:endParaRPr>
          </a:p>
        </p:txBody>
      </p:sp>
      <p:sp>
        <p:nvSpPr>
          <p:cNvPr id="7" name="Content Placeholder 2"/>
          <p:cNvSpPr>
            <a:spLocks noGrp="1"/>
          </p:cNvSpPr>
          <p:nvPr>
            <p:ph idx="1"/>
          </p:nvPr>
        </p:nvSpPr>
        <p:spPr>
          <a:xfrm>
            <a:off x="3719514" y="6021388"/>
            <a:ext cx="5329237" cy="514350"/>
          </a:xfrm>
        </p:spPr>
        <p:txBody>
          <a:bodyPr>
            <a:normAutofit lnSpcReduction="10000"/>
          </a:bodyPr>
          <a:lstStyle/>
          <a:p>
            <a:pPr marL="0" indent="0">
              <a:buNone/>
              <a:defRPr/>
            </a:pPr>
            <a:r>
              <a:rPr lang="en-US" dirty="0"/>
              <a:t>Example: Interview software</a:t>
            </a:r>
            <a:endParaRPr lang="en-US" dirty="0"/>
          </a:p>
        </p:txBody>
      </p:sp>
      <p:sp>
        <p:nvSpPr>
          <p:cNvPr id="17411" name="Slide Number Placeholder 3"/>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fld id="{0C95CC60-63F7-7242-A9BD-59706A8BB415}" type="slidenum">
              <a:rPr lang="zh-CN" altLang="en-US" sz="2000" b="0">
                <a:solidFill>
                  <a:srgbClr val="FEFEFE"/>
                </a:solidFill>
                <a:ea typeface="宋体" panose="02010600030101010101" pitchFamily="2" charset="-122"/>
                <a:cs typeface="宋体" panose="02010600030101010101" pitchFamily="2" charset="-122"/>
              </a:rPr>
            </a:fld>
            <a:endParaRPr lang="en-US" altLang="zh-CN" sz="2000" b="0">
              <a:solidFill>
                <a:srgbClr val="FEFEFE"/>
              </a:solidFill>
              <a:ea typeface="宋体" panose="02010600030101010101" pitchFamily="2" charset="-122"/>
              <a:cs typeface="宋体" panose="02010600030101010101" pitchFamily="2" charset="-122"/>
            </a:endParaRPr>
          </a:p>
        </p:txBody>
      </p:sp>
      <p:pic>
        <p:nvPicPr>
          <p:cNvPr id="5" name="Picture 4" descr="IntegrationExamples_DataLogger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8032" y="0"/>
            <a:ext cx="9144000" cy="5923204"/>
          </a:xfrm>
          <a:prstGeom prst="rect">
            <a:avLst/>
          </a:prstGeom>
        </p:spPr>
      </p:pic>
      <p:sp>
        <p:nvSpPr>
          <p:cNvPr id="3" name="Freeform 2"/>
          <p:cNvSpPr/>
          <p:nvPr/>
        </p:nvSpPr>
        <p:spPr>
          <a:xfrm>
            <a:off x="4194648" y="997096"/>
            <a:ext cx="6445163" cy="4890516"/>
          </a:xfrm>
          <a:custGeom>
            <a:avLst/>
            <a:gdLst>
              <a:gd name="connsiteX0" fmla="*/ 23740 w 6445163"/>
              <a:gd name="connsiteY0" fmla="*/ 1697436 h 4890516"/>
              <a:gd name="connsiteX1" fmla="*/ 3489646 w 6445163"/>
              <a:gd name="connsiteY1" fmla="*/ 1709306 h 4890516"/>
              <a:gd name="connsiteX2" fmla="*/ 3525255 w 6445163"/>
              <a:gd name="connsiteY2" fmla="*/ 0 h 4890516"/>
              <a:gd name="connsiteX3" fmla="*/ 6445163 w 6445163"/>
              <a:gd name="connsiteY3" fmla="*/ 11870 h 4890516"/>
              <a:gd name="connsiteX4" fmla="*/ 6445163 w 6445163"/>
              <a:gd name="connsiteY4" fmla="*/ 3952772 h 4890516"/>
              <a:gd name="connsiteX5" fmla="*/ 2919908 w 6445163"/>
              <a:gd name="connsiteY5" fmla="*/ 3952772 h 4890516"/>
              <a:gd name="connsiteX6" fmla="*/ 2931778 w 6445163"/>
              <a:gd name="connsiteY6" fmla="*/ 4890516 h 4890516"/>
              <a:gd name="connsiteX7" fmla="*/ 0 w 6445163"/>
              <a:gd name="connsiteY7" fmla="*/ 4890516 h 4890516"/>
              <a:gd name="connsiteX8" fmla="*/ 23740 w 6445163"/>
              <a:gd name="connsiteY8" fmla="*/ 1697436 h 489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5163" h="4890516">
                <a:moveTo>
                  <a:pt x="23740" y="1697436"/>
                </a:moveTo>
                <a:lnTo>
                  <a:pt x="3489646" y="1709306"/>
                </a:lnTo>
                <a:lnTo>
                  <a:pt x="3525255" y="0"/>
                </a:lnTo>
                <a:lnTo>
                  <a:pt x="6445163" y="11870"/>
                </a:lnTo>
                <a:lnTo>
                  <a:pt x="6445163" y="3952772"/>
                </a:lnTo>
                <a:lnTo>
                  <a:pt x="2919908" y="3952772"/>
                </a:lnTo>
                <a:lnTo>
                  <a:pt x="2931778" y="4890516"/>
                </a:lnTo>
                <a:lnTo>
                  <a:pt x="0" y="4890516"/>
                </a:lnTo>
                <a:lnTo>
                  <a:pt x="23740" y="1697436"/>
                </a:lnTo>
                <a:close/>
              </a:path>
            </a:pathLst>
          </a:custGeom>
          <a:gradFill flip="none" rotWithShape="1">
            <a:gsLst>
              <a:gs pos="0">
                <a:schemeClr val="accent2">
                  <a:tint val="50000"/>
                  <a:satMod val="300000"/>
                  <a:alpha val="23000"/>
                </a:schemeClr>
              </a:gs>
              <a:gs pos="35000">
                <a:schemeClr val="accent2">
                  <a:tint val="37000"/>
                  <a:satMod val="300000"/>
                  <a:alpha val="23000"/>
                </a:schemeClr>
              </a:gs>
              <a:gs pos="100000">
                <a:schemeClr val="accent2">
                  <a:tint val="15000"/>
                  <a:satMod val="350000"/>
                  <a:alpha val="23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Freeform 5"/>
          <p:cNvSpPr/>
          <p:nvPr/>
        </p:nvSpPr>
        <p:spPr>
          <a:xfrm>
            <a:off x="4287338" y="1070002"/>
            <a:ext cx="6338037" cy="3821431"/>
          </a:xfrm>
          <a:custGeom>
            <a:avLst/>
            <a:gdLst>
              <a:gd name="connsiteX0" fmla="*/ 11759 w 6338037"/>
              <a:gd name="connsiteY0" fmla="*/ 1693188 h 3821431"/>
              <a:gd name="connsiteX1" fmla="*/ 0 w 6338037"/>
              <a:gd name="connsiteY1" fmla="*/ 3821431 h 3821431"/>
              <a:gd name="connsiteX2" fmla="*/ 6338037 w 6338037"/>
              <a:gd name="connsiteY2" fmla="*/ 3786157 h 3821431"/>
              <a:gd name="connsiteX3" fmla="*/ 6302760 w 6338037"/>
              <a:gd name="connsiteY3" fmla="*/ 0 h 3821431"/>
              <a:gd name="connsiteX4" fmla="*/ 3492388 w 6338037"/>
              <a:gd name="connsiteY4" fmla="*/ 11758 h 3821431"/>
              <a:gd name="connsiteX5" fmla="*/ 3480629 w 6338037"/>
              <a:gd name="connsiteY5" fmla="*/ 1681430 h 3821431"/>
              <a:gd name="connsiteX6" fmla="*/ 11759 w 6338037"/>
              <a:gd name="connsiteY6" fmla="*/ 1693188 h 382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8037" h="3821431">
                <a:moveTo>
                  <a:pt x="11759" y="1693188"/>
                </a:moveTo>
                <a:cubicBezTo>
                  <a:pt x="7839" y="2402602"/>
                  <a:pt x="3920" y="3112017"/>
                  <a:pt x="0" y="3821431"/>
                </a:cubicBezTo>
                <a:lnTo>
                  <a:pt x="6338037" y="3786157"/>
                </a:lnTo>
                <a:lnTo>
                  <a:pt x="6302760" y="0"/>
                </a:lnTo>
                <a:lnTo>
                  <a:pt x="3492388" y="11758"/>
                </a:lnTo>
                <a:cubicBezTo>
                  <a:pt x="3488468" y="568315"/>
                  <a:pt x="3484549" y="1124873"/>
                  <a:pt x="3480629" y="1681430"/>
                </a:cubicBezTo>
                <a:lnTo>
                  <a:pt x="11759" y="1693188"/>
                </a:lnTo>
                <a:close/>
              </a:path>
            </a:pathLst>
          </a:custGeom>
          <a:gradFill flip="none" rotWithShape="1">
            <a:gsLst>
              <a:gs pos="0">
                <a:schemeClr val="accent4">
                  <a:tint val="50000"/>
                  <a:satMod val="300000"/>
                  <a:alpha val="19000"/>
                </a:schemeClr>
              </a:gs>
              <a:gs pos="35000">
                <a:schemeClr val="accent4">
                  <a:tint val="37000"/>
                  <a:satMod val="300000"/>
                  <a:alpha val="19000"/>
                </a:schemeClr>
              </a:gs>
              <a:gs pos="100000">
                <a:schemeClr val="accent4">
                  <a:tint val="15000"/>
                  <a:satMod val="350000"/>
                  <a:alpha val="19000"/>
                </a:schemeClr>
              </a:gs>
            </a:gsLst>
            <a:lin ang="162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Cycle</a:t>
            </a:r>
            <a:endParaRPr lang="en-US" dirty="0"/>
          </a:p>
        </p:txBody>
      </p:sp>
      <p:sp>
        <p:nvSpPr>
          <p:cNvPr id="3" name="Content Placeholder 2"/>
          <p:cNvSpPr>
            <a:spLocks noGrp="1"/>
          </p:cNvSpPr>
          <p:nvPr>
            <p:ph idx="1"/>
          </p:nvPr>
        </p:nvSpPr>
        <p:spPr/>
        <p:txBody>
          <a:bodyPr/>
          <a:lstStyle/>
          <a:p>
            <a:pPr>
              <a:defRPr/>
            </a:pPr>
            <a:r>
              <a:rPr lang="en-US" dirty="0"/>
              <a:t>Integration is conducted incrementally as a series of test cycles</a:t>
            </a:r>
            <a:endParaRPr lang="en-US" dirty="0"/>
          </a:p>
          <a:p>
            <a:pPr>
              <a:defRPr/>
            </a:pPr>
            <a:r>
              <a:rPr lang="en-US" dirty="0"/>
              <a:t>Additional modules are integrated in each cycle</a:t>
            </a:r>
            <a:endParaRPr lang="en-US" dirty="0"/>
          </a:p>
          <a:p>
            <a:pPr lvl="1">
              <a:defRPr/>
            </a:pPr>
            <a:r>
              <a:rPr lang="en-US" dirty="0"/>
              <a:t>Tests are performed and defects noted and fixed</a:t>
            </a:r>
            <a:endParaRPr lang="en-US" dirty="0"/>
          </a:p>
          <a:p>
            <a:pPr>
              <a:defRPr/>
            </a:pPr>
            <a:r>
              <a:rPr lang="en-US" dirty="0"/>
              <a:t>Continues until all of the modules are integrated.</a:t>
            </a:r>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Strategy</a:t>
            </a:r>
            <a:endParaRPr lang="en-US" dirty="0"/>
          </a:p>
        </p:txBody>
      </p:sp>
      <p:sp>
        <p:nvSpPr>
          <p:cNvPr id="3" name="Content Placeholder 2"/>
          <p:cNvSpPr>
            <a:spLocks noGrp="1"/>
          </p:cNvSpPr>
          <p:nvPr>
            <p:ph idx="1"/>
          </p:nvPr>
        </p:nvSpPr>
        <p:spPr/>
        <p:txBody>
          <a:bodyPr/>
          <a:lstStyle/>
          <a:p>
            <a:pPr>
              <a:defRPr/>
            </a:pPr>
            <a:r>
              <a:rPr lang="en-US" dirty="0"/>
              <a:t>Big Bang</a:t>
            </a:r>
            <a:endParaRPr lang="en-US" dirty="0"/>
          </a:p>
          <a:p>
            <a:pPr>
              <a:defRPr/>
            </a:pPr>
            <a:r>
              <a:rPr lang="en-US" dirty="0"/>
              <a:t>Top-Down</a:t>
            </a:r>
            <a:endParaRPr lang="en-US" dirty="0"/>
          </a:p>
          <a:p>
            <a:pPr>
              <a:defRPr/>
            </a:pPr>
            <a:r>
              <a:rPr lang="en-US" dirty="0"/>
              <a:t>Bottom-Up</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Big-bang integration</a:t>
            </a:r>
            <a:endParaRPr lang="en-US" dirty="0"/>
          </a:p>
        </p:txBody>
      </p:sp>
      <p:sp>
        <p:nvSpPr>
          <p:cNvPr id="3" name="Content Placeholder 2"/>
          <p:cNvSpPr>
            <a:spLocks noGrp="1"/>
          </p:cNvSpPr>
          <p:nvPr>
            <p:ph idx="1"/>
          </p:nvPr>
        </p:nvSpPr>
        <p:spPr/>
        <p:txBody>
          <a:bodyPr/>
          <a:lstStyle/>
          <a:p>
            <a:pPr>
              <a:defRPr/>
            </a:pPr>
            <a:r>
              <a:rPr lang="en-US" dirty="0"/>
              <a:t>Link all of the modules together as a system. </a:t>
            </a:r>
            <a:endParaRPr lang="en-US" dirty="0"/>
          </a:p>
          <a:p>
            <a:pPr>
              <a:defRPr/>
            </a:pPr>
            <a:r>
              <a:rPr lang="en-US" dirty="0"/>
              <a:t>Limited need for test doubles and drivers </a:t>
            </a:r>
            <a:endParaRPr lang="en-US" dirty="0"/>
          </a:p>
          <a:p>
            <a:pPr>
              <a:defRPr/>
            </a:pPr>
            <a:r>
              <a:rPr lang="en-US" dirty="0"/>
              <a:t>Difficult to isolate errors and identify where the problem occurs </a:t>
            </a:r>
            <a:endParaRPr lang="en-US" dirty="0"/>
          </a:p>
          <a:p>
            <a:pPr>
              <a:defRPr/>
            </a:pPr>
            <a:r>
              <a:rPr lang="en-US" dirty="0"/>
              <a:t>Does not verify the interfaces across module boundaries</a:t>
            </a:r>
            <a:endParaRPr lang="en-US" dirty="0"/>
          </a:p>
          <a:p>
            <a:pPr>
              <a:defRPr/>
            </a:pPr>
            <a:r>
              <a:rPr lang="en-US" dirty="0"/>
              <a:t>Risk of late identification of problems</a:t>
            </a:r>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Integration</a:t>
            </a:r>
            <a:endParaRPr lang="en-US" dirty="0"/>
          </a:p>
        </p:txBody>
      </p:sp>
      <p:sp>
        <p:nvSpPr>
          <p:cNvPr id="3" name="Content Placeholder 2"/>
          <p:cNvSpPr>
            <a:spLocks noGrp="1"/>
          </p:cNvSpPr>
          <p:nvPr>
            <p:ph idx="1"/>
          </p:nvPr>
        </p:nvSpPr>
        <p:spPr/>
        <p:txBody>
          <a:bodyPr/>
          <a:lstStyle/>
          <a:p>
            <a:pPr>
              <a:defRPr/>
            </a:pPr>
            <a:r>
              <a:rPr lang="en-US" dirty="0"/>
              <a:t>As the system is constructed, test the interactions of modules from the ‘top’ down to the lower level modules. </a:t>
            </a:r>
            <a:endParaRPr lang="en-US" dirty="0"/>
          </a:p>
          <a:p>
            <a:pPr>
              <a:defRPr/>
            </a:pPr>
            <a:r>
              <a:rPr lang="en-US" dirty="0"/>
              <a:t>‘top’ is the module that calls other modules</a:t>
            </a:r>
            <a:endParaRPr lang="en-US" dirty="0"/>
          </a:p>
          <a:p>
            <a:pPr>
              <a:defRPr/>
            </a:pPr>
            <a:r>
              <a:rPr lang="en-US" dirty="0"/>
              <a:t>Breadth-first and Depth-first approaches</a:t>
            </a:r>
            <a:endParaRPr lang="en-US" dirty="0"/>
          </a:p>
          <a:p>
            <a:pPr>
              <a:defRPr/>
            </a:pPr>
            <a:r>
              <a:rPr lang="en-US" dirty="0"/>
              <a:t>Test doubles can be used for some tests</a:t>
            </a:r>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Breadth-first approach</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5447928" y="18864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118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120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63552"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5720"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87888"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6009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40025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9408368" y="342900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904312" y="44371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40216" y="530120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60096"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87888"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575720"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063552"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6" idx="2"/>
            <a:endCxn id="8" idx="0"/>
          </p:cNvCxnSpPr>
          <p:nvPr/>
        </p:nvCxnSpPr>
        <p:spPr>
          <a:xfrm>
            <a:off x="6023992" y="764704"/>
            <a:ext cx="864096"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flipH="1">
            <a:off x="5087888" y="764704"/>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10" idx="0"/>
          </p:cNvCxnSpPr>
          <p:nvPr/>
        </p:nvCxnSpPr>
        <p:spPr>
          <a:xfrm flipH="1">
            <a:off x="4151784" y="1844824"/>
            <a:ext cx="93610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9" idx="0"/>
          </p:cNvCxnSpPr>
          <p:nvPr/>
        </p:nvCxnSpPr>
        <p:spPr>
          <a:xfrm flipH="1">
            <a:off x="2639616" y="1844824"/>
            <a:ext cx="24482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11" idx="0"/>
          </p:cNvCxnSpPr>
          <p:nvPr/>
        </p:nvCxnSpPr>
        <p:spPr>
          <a:xfrm>
            <a:off x="5087888" y="1844824"/>
            <a:ext cx="57606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12" idx="0"/>
          </p:cNvCxnSpPr>
          <p:nvPr/>
        </p:nvCxnSpPr>
        <p:spPr>
          <a:xfrm>
            <a:off x="6888088" y="1844824"/>
            <a:ext cx="6480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13" idx="0"/>
          </p:cNvCxnSpPr>
          <p:nvPr/>
        </p:nvCxnSpPr>
        <p:spPr>
          <a:xfrm>
            <a:off x="6888088" y="1844824"/>
            <a:ext cx="208823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2"/>
            <a:endCxn id="14" idx="0"/>
          </p:cNvCxnSpPr>
          <p:nvPr/>
        </p:nvCxnSpPr>
        <p:spPr>
          <a:xfrm>
            <a:off x="8976320" y="3212976"/>
            <a:ext cx="1008112"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a:endCxn id="15" idx="0"/>
          </p:cNvCxnSpPr>
          <p:nvPr/>
        </p:nvCxnSpPr>
        <p:spPr>
          <a:xfrm>
            <a:off x="8976320" y="3212976"/>
            <a:ext cx="504056" cy="122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2"/>
            <a:endCxn id="16" idx="0"/>
          </p:cNvCxnSpPr>
          <p:nvPr/>
        </p:nvCxnSpPr>
        <p:spPr>
          <a:xfrm flipH="1">
            <a:off x="8616280" y="3212976"/>
            <a:ext cx="360040" cy="2088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3" idx="2"/>
            <a:endCxn id="17" idx="0"/>
          </p:cNvCxnSpPr>
          <p:nvPr/>
        </p:nvCxnSpPr>
        <p:spPr>
          <a:xfrm flipH="1">
            <a:off x="7536160" y="3212976"/>
            <a:ext cx="144016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17" idx="0"/>
          </p:cNvCxnSpPr>
          <p:nvPr/>
        </p:nvCxnSpPr>
        <p:spPr>
          <a:xfrm>
            <a:off x="7536160"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2"/>
            <a:endCxn id="18" idx="0"/>
          </p:cNvCxnSpPr>
          <p:nvPr/>
        </p:nvCxnSpPr>
        <p:spPr>
          <a:xfrm>
            <a:off x="5663952"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10" idx="2"/>
            <a:endCxn id="19" idx="0"/>
          </p:cNvCxnSpPr>
          <p:nvPr/>
        </p:nvCxnSpPr>
        <p:spPr>
          <a:xfrm>
            <a:off x="4151784"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20" idx="0"/>
          </p:cNvCxnSpPr>
          <p:nvPr/>
        </p:nvCxnSpPr>
        <p:spPr>
          <a:xfrm>
            <a:off x="2639616"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9" idx="0"/>
          </p:cNvCxnSpPr>
          <p:nvPr/>
        </p:nvCxnSpPr>
        <p:spPr>
          <a:xfrm flipH="1">
            <a:off x="4151784" y="3212976"/>
            <a:ext cx="1512168"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07968" y="260649"/>
            <a:ext cx="340158" cy="461665"/>
          </a:xfrm>
          <a:prstGeom prst="rect">
            <a:avLst/>
          </a:prstGeom>
          <a:noFill/>
        </p:spPr>
        <p:txBody>
          <a:bodyPr wrap="none" rtlCol="0">
            <a:spAutoFit/>
          </a:bodyPr>
          <a:lstStyle/>
          <a:p>
            <a:r>
              <a:rPr lang="en-US" sz="2400" dirty="0">
                <a:solidFill>
                  <a:schemeClr val="bg1"/>
                </a:solidFill>
              </a:rPr>
              <a:t>1</a:t>
            </a:r>
            <a:endParaRPr lang="en-US" dirty="0">
              <a:solidFill>
                <a:schemeClr val="bg1"/>
              </a:solidFill>
            </a:endParaRPr>
          </a:p>
        </p:txBody>
      </p:sp>
      <p:sp>
        <p:nvSpPr>
          <p:cNvPr id="40" name="TextBox 39"/>
          <p:cNvSpPr txBox="1"/>
          <p:nvPr/>
        </p:nvSpPr>
        <p:spPr>
          <a:xfrm>
            <a:off x="4511825" y="1340769"/>
            <a:ext cx="748923" cy="461665"/>
          </a:xfrm>
          <a:prstGeom prst="rect">
            <a:avLst/>
          </a:prstGeom>
          <a:noFill/>
        </p:spPr>
        <p:txBody>
          <a:bodyPr wrap="none" rtlCol="0">
            <a:spAutoFit/>
          </a:bodyPr>
          <a:lstStyle/>
          <a:p>
            <a:r>
              <a:rPr lang="en-US" sz="2400" dirty="0">
                <a:solidFill>
                  <a:schemeClr val="bg1"/>
                </a:solidFill>
              </a:rPr>
              <a:t>TD 2</a:t>
            </a:r>
            <a:endParaRPr lang="en-US" dirty="0">
              <a:solidFill>
                <a:schemeClr val="bg1"/>
              </a:solidFill>
            </a:endParaRPr>
          </a:p>
        </p:txBody>
      </p:sp>
      <p:sp>
        <p:nvSpPr>
          <p:cNvPr id="41" name="TextBox 40"/>
          <p:cNvSpPr txBox="1"/>
          <p:nvPr/>
        </p:nvSpPr>
        <p:spPr>
          <a:xfrm>
            <a:off x="6312025" y="1340769"/>
            <a:ext cx="748923" cy="461665"/>
          </a:xfrm>
          <a:prstGeom prst="rect">
            <a:avLst/>
          </a:prstGeom>
          <a:noFill/>
        </p:spPr>
        <p:txBody>
          <a:bodyPr wrap="none" rtlCol="0">
            <a:spAutoFit/>
          </a:bodyPr>
          <a:lstStyle/>
          <a:p>
            <a:r>
              <a:rPr lang="en-US" sz="2400" dirty="0">
                <a:solidFill>
                  <a:schemeClr val="bg1"/>
                </a:solidFill>
              </a:rPr>
              <a:t>TD 3</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5447928" y="18864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118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120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63552"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5720"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87888"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6009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40025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9408368" y="342900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904312" y="44371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40216" y="530120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60096"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87888"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575720"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063552"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6" idx="2"/>
            <a:endCxn id="8" idx="0"/>
          </p:cNvCxnSpPr>
          <p:nvPr/>
        </p:nvCxnSpPr>
        <p:spPr>
          <a:xfrm>
            <a:off x="6023992" y="764704"/>
            <a:ext cx="864096"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flipH="1">
            <a:off x="5087888" y="764704"/>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10" idx="0"/>
          </p:cNvCxnSpPr>
          <p:nvPr/>
        </p:nvCxnSpPr>
        <p:spPr>
          <a:xfrm flipH="1">
            <a:off x="4151784" y="1844824"/>
            <a:ext cx="93610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9" idx="0"/>
          </p:cNvCxnSpPr>
          <p:nvPr/>
        </p:nvCxnSpPr>
        <p:spPr>
          <a:xfrm flipH="1">
            <a:off x="2639616" y="1844824"/>
            <a:ext cx="24482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11" idx="0"/>
          </p:cNvCxnSpPr>
          <p:nvPr/>
        </p:nvCxnSpPr>
        <p:spPr>
          <a:xfrm>
            <a:off x="5087888" y="1844824"/>
            <a:ext cx="57606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12" idx="0"/>
          </p:cNvCxnSpPr>
          <p:nvPr/>
        </p:nvCxnSpPr>
        <p:spPr>
          <a:xfrm>
            <a:off x="6888088" y="1844824"/>
            <a:ext cx="6480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13" idx="0"/>
          </p:cNvCxnSpPr>
          <p:nvPr/>
        </p:nvCxnSpPr>
        <p:spPr>
          <a:xfrm>
            <a:off x="6888088" y="1844824"/>
            <a:ext cx="208823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2"/>
            <a:endCxn id="14" idx="0"/>
          </p:cNvCxnSpPr>
          <p:nvPr/>
        </p:nvCxnSpPr>
        <p:spPr>
          <a:xfrm>
            <a:off x="8976320" y="3212976"/>
            <a:ext cx="1008112"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a:endCxn id="15" idx="0"/>
          </p:cNvCxnSpPr>
          <p:nvPr/>
        </p:nvCxnSpPr>
        <p:spPr>
          <a:xfrm>
            <a:off x="8976320" y="3212976"/>
            <a:ext cx="504056" cy="122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2"/>
            <a:endCxn id="16" idx="0"/>
          </p:cNvCxnSpPr>
          <p:nvPr/>
        </p:nvCxnSpPr>
        <p:spPr>
          <a:xfrm flipH="1">
            <a:off x="8616280" y="3212976"/>
            <a:ext cx="360040" cy="2088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3" idx="2"/>
            <a:endCxn id="17" idx="0"/>
          </p:cNvCxnSpPr>
          <p:nvPr/>
        </p:nvCxnSpPr>
        <p:spPr>
          <a:xfrm flipH="1">
            <a:off x="7536160" y="3212976"/>
            <a:ext cx="144016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17" idx="0"/>
          </p:cNvCxnSpPr>
          <p:nvPr/>
        </p:nvCxnSpPr>
        <p:spPr>
          <a:xfrm>
            <a:off x="7536160"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2"/>
            <a:endCxn id="18" idx="0"/>
          </p:cNvCxnSpPr>
          <p:nvPr/>
        </p:nvCxnSpPr>
        <p:spPr>
          <a:xfrm>
            <a:off x="5663952"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10" idx="2"/>
            <a:endCxn id="19" idx="0"/>
          </p:cNvCxnSpPr>
          <p:nvPr/>
        </p:nvCxnSpPr>
        <p:spPr>
          <a:xfrm>
            <a:off x="4151784"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20" idx="0"/>
          </p:cNvCxnSpPr>
          <p:nvPr/>
        </p:nvCxnSpPr>
        <p:spPr>
          <a:xfrm>
            <a:off x="2639616"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9" idx="0"/>
          </p:cNvCxnSpPr>
          <p:nvPr/>
        </p:nvCxnSpPr>
        <p:spPr>
          <a:xfrm flipH="1">
            <a:off x="4151784" y="3212976"/>
            <a:ext cx="1512168"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07968" y="260649"/>
            <a:ext cx="340158" cy="461665"/>
          </a:xfrm>
          <a:prstGeom prst="rect">
            <a:avLst/>
          </a:prstGeom>
          <a:noFill/>
        </p:spPr>
        <p:txBody>
          <a:bodyPr wrap="none" rtlCol="0">
            <a:spAutoFit/>
          </a:bodyPr>
          <a:lstStyle/>
          <a:p>
            <a:r>
              <a:rPr lang="en-US" sz="2400" dirty="0">
                <a:solidFill>
                  <a:schemeClr val="bg1"/>
                </a:solidFill>
              </a:rPr>
              <a:t>1</a:t>
            </a:r>
            <a:endParaRPr lang="en-US" dirty="0">
              <a:solidFill>
                <a:schemeClr val="bg1"/>
              </a:solidFill>
            </a:endParaRPr>
          </a:p>
        </p:txBody>
      </p:sp>
      <p:sp>
        <p:nvSpPr>
          <p:cNvPr id="40" name="TextBox 39"/>
          <p:cNvSpPr txBox="1"/>
          <p:nvPr/>
        </p:nvSpPr>
        <p:spPr>
          <a:xfrm>
            <a:off x="4799856" y="1340769"/>
            <a:ext cx="340158" cy="461665"/>
          </a:xfrm>
          <a:prstGeom prst="rect">
            <a:avLst/>
          </a:prstGeom>
          <a:noFill/>
        </p:spPr>
        <p:txBody>
          <a:bodyPr wrap="none" rtlCol="0">
            <a:spAutoFit/>
          </a:bodyPr>
          <a:lstStyle/>
          <a:p>
            <a:r>
              <a:rPr lang="en-US" sz="2400" dirty="0">
                <a:solidFill>
                  <a:schemeClr val="bg1"/>
                </a:solidFill>
              </a:rPr>
              <a:t>2</a:t>
            </a:r>
            <a:endParaRPr lang="en-US" dirty="0">
              <a:solidFill>
                <a:schemeClr val="bg1"/>
              </a:solidFill>
            </a:endParaRPr>
          </a:p>
        </p:txBody>
      </p:sp>
      <p:sp>
        <p:nvSpPr>
          <p:cNvPr id="41" name="TextBox 40"/>
          <p:cNvSpPr txBox="1"/>
          <p:nvPr/>
        </p:nvSpPr>
        <p:spPr>
          <a:xfrm>
            <a:off x="6672064" y="1340769"/>
            <a:ext cx="340158" cy="461665"/>
          </a:xfrm>
          <a:prstGeom prst="rect">
            <a:avLst/>
          </a:prstGeom>
          <a:noFill/>
        </p:spPr>
        <p:txBody>
          <a:bodyPr wrap="none" rtlCol="0">
            <a:spAutoFit/>
          </a:bodyPr>
          <a:lstStyle/>
          <a:p>
            <a:r>
              <a:rPr lang="en-US" sz="2400" dirty="0">
                <a:solidFill>
                  <a:schemeClr val="bg1"/>
                </a:solidFill>
              </a:rPr>
              <a:t>3</a:t>
            </a:r>
            <a:endParaRPr lang="en-US" dirty="0">
              <a:solidFill>
                <a:schemeClr val="bg1"/>
              </a:solidFill>
            </a:endParaRPr>
          </a:p>
        </p:txBody>
      </p:sp>
      <p:sp>
        <p:nvSpPr>
          <p:cNvPr id="43" name="Rectangle 42"/>
          <p:cNvSpPr/>
          <p:nvPr/>
        </p:nvSpPr>
        <p:spPr>
          <a:xfrm>
            <a:off x="1775520" y="116632"/>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34" name="Straight Arrow Connector 33"/>
          <p:cNvCxnSpPr>
            <a:stCxn id="43" idx="3"/>
            <a:endCxn id="6" idx="1"/>
          </p:cNvCxnSpPr>
          <p:nvPr/>
        </p:nvCxnSpPr>
        <p:spPr>
          <a:xfrm>
            <a:off x="3935760" y="476672"/>
            <a:ext cx="151216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5" name="TextBox 44"/>
          <p:cNvSpPr txBox="1"/>
          <p:nvPr/>
        </p:nvSpPr>
        <p:spPr>
          <a:xfrm>
            <a:off x="2063553" y="2708921"/>
            <a:ext cx="748923" cy="461665"/>
          </a:xfrm>
          <a:prstGeom prst="rect">
            <a:avLst/>
          </a:prstGeom>
          <a:noFill/>
        </p:spPr>
        <p:txBody>
          <a:bodyPr wrap="none" rtlCol="0">
            <a:spAutoFit/>
          </a:bodyPr>
          <a:lstStyle/>
          <a:p>
            <a:r>
              <a:rPr lang="en-US" sz="2400" dirty="0">
                <a:solidFill>
                  <a:schemeClr val="bg1"/>
                </a:solidFill>
              </a:rPr>
              <a:t>TD 4</a:t>
            </a:r>
            <a:endParaRPr lang="en-US" dirty="0">
              <a:solidFill>
                <a:schemeClr val="bg1"/>
              </a:solidFill>
            </a:endParaRPr>
          </a:p>
        </p:txBody>
      </p:sp>
      <p:sp>
        <p:nvSpPr>
          <p:cNvPr id="47" name="TextBox 46"/>
          <p:cNvSpPr txBox="1"/>
          <p:nvPr/>
        </p:nvSpPr>
        <p:spPr>
          <a:xfrm>
            <a:off x="3575721" y="2708921"/>
            <a:ext cx="748923" cy="461665"/>
          </a:xfrm>
          <a:prstGeom prst="rect">
            <a:avLst/>
          </a:prstGeom>
          <a:noFill/>
        </p:spPr>
        <p:txBody>
          <a:bodyPr wrap="none" rtlCol="0">
            <a:spAutoFit/>
          </a:bodyPr>
          <a:lstStyle/>
          <a:p>
            <a:r>
              <a:rPr lang="en-US" sz="2400" dirty="0">
                <a:solidFill>
                  <a:schemeClr val="bg1"/>
                </a:solidFill>
              </a:rPr>
              <a:t>TD 5</a:t>
            </a:r>
            <a:endParaRPr lang="en-US" dirty="0">
              <a:solidFill>
                <a:schemeClr val="bg1"/>
              </a:solidFill>
            </a:endParaRPr>
          </a:p>
        </p:txBody>
      </p:sp>
      <p:sp>
        <p:nvSpPr>
          <p:cNvPr id="49" name="TextBox 48"/>
          <p:cNvSpPr txBox="1"/>
          <p:nvPr/>
        </p:nvSpPr>
        <p:spPr>
          <a:xfrm>
            <a:off x="5087889" y="2708921"/>
            <a:ext cx="748923" cy="461665"/>
          </a:xfrm>
          <a:prstGeom prst="rect">
            <a:avLst/>
          </a:prstGeom>
          <a:noFill/>
        </p:spPr>
        <p:txBody>
          <a:bodyPr wrap="none" rtlCol="0">
            <a:spAutoFit/>
          </a:bodyPr>
          <a:lstStyle/>
          <a:p>
            <a:r>
              <a:rPr lang="en-US" sz="2400" dirty="0">
                <a:solidFill>
                  <a:schemeClr val="bg1"/>
                </a:solidFill>
              </a:rPr>
              <a:t>TD 6</a:t>
            </a:r>
            <a:endParaRPr lang="en-US" dirty="0">
              <a:solidFill>
                <a:schemeClr val="bg1"/>
              </a:solidFill>
            </a:endParaRPr>
          </a:p>
        </p:txBody>
      </p:sp>
      <p:sp>
        <p:nvSpPr>
          <p:cNvPr id="50" name="TextBox 49"/>
          <p:cNvSpPr txBox="1"/>
          <p:nvPr/>
        </p:nvSpPr>
        <p:spPr>
          <a:xfrm>
            <a:off x="6960097" y="2708921"/>
            <a:ext cx="748923" cy="461665"/>
          </a:xfrm>
          <a:prstGeom prst="rect">
            <a:avLst/>
          </a:prstGeom>
          <a:noFill/>
        </p:spPr>
        <p:txBody>
          <a:bodyPr wrap="none" rtlCol="0">
            <a:spAutoFit/>
          </a:bodyPr>
          <a:lstStyle/>
          <a:p>
            <a:r>
              <a:rPr lang="en-US" sz="2400" dirty="0">
                <a:solidFill>
                  <a:schemeClr val="bg1"/>
                </a:solidFill>
              </a:rPr>
              <a:t>TD 7</a:t>
            </a:r>
            <a:endParaRPr lang="en-US" dirty="0">
              <a:solidFill>
                <a:schemeClr val="bg1"/>
              </a:solidFill>
            </a:endParaRPr>
          </a:p>
        </p:txBody>
      </p:sp>
      <p:sp>
        <p:nvSpPr>
          <p:cNvPr id="51" name="TextBox 50"/>
          <p:cNvSpPr txBox="1"/>
          <p:nvPr/>
        </p:nvSpPr>
        <p:spPr>
          <a:xfrm>
            <a:off x="8400257" y="2708921"/>
            <a:ext cx="748923" cy="461665"/>
          </a:xfrm>
          <a:prstGeom prst="rect">
            <a:avLst/>
          </a:prstGeom>
          <a:noFill/>
        </p:spPr>
        <p:txBody>
          <a:bodyPr wrap="none" rtlCol="0">
            <a:spAutoFit/>
          </a:bodyPr>
          <a:lstStyle/>
          <a:p>
            <a:r>
              <a:rPr lang="en-US" sz="2400" dirty="0">
                <a:solidFill>
                  <a:schemeClr val="bg1"/>
                </a:solidFill>
              </a:rPr>
              <a:t>TD 8</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5447928" y="18864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118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120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63552"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5720"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87888"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6009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40025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9408368" y="342900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904312" y="44371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40216" y="530120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60096"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87888"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575720"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063552"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6" idx="2"/>
            <a:endCxn id="8" idx="0"/>
          </p:cNvCxnSpPr>
          <p:nvPr/>
        </p:nvCxnSpPr>
        <p:spPr>
          <a:xfrm>
            <a:off x="6023992" y="764704"/>
            <a:ext cx="864096"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flipH="1">
            <a:off x="5087888" y="764704"/>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10" idx="0"/>
          </p:cNvCxnSpPr>
          <p:nvPr/>
        </p:nvCxnSpPr>
        <p:spPr>
          <a:xfrm flipH="1">
            <a:off x="4151784" y="1844824"/>
            <a:ext cx="93610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9" idx="0"/>
          </p:cNvCxnSpPr>
          <p:nvPr/>
        </p:nvCxnSpPr>
        <p:spPr>
          <a:xfrm flipH="1">
            <a:off x="2639616" y="1844824"/>
            <a:ext cx="24482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11" idx="0"/>
          </p:cNvCxnSpPr>
          <p:nvPr/>
        </p:nvCxnSpPr>
        <p:spPr>
          <a:xfrm>
            <a:off x="5087888" y="1844824"/>
            <a:ext cx="57606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12" idx="0"/>
          </p:cNvCxnSpPr>
          <p:nvPr/>
        </p:nvCxnSpPr>
        <p:spPr>
          <a:xfrm>
            <a:off x="6888088" y="1844824"/>
            <a:ext cx="6480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13" idx="0"/>
          </p:cNvCxnSpPr>
          <p:nvPr/>
        </p:nvCxnSpPr>
        <p:spPr>
          <a:xfrm>
            <a:off x="6888088" y="1844824"/>
            <a:ext cx="208823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2"/>
            <a:endCxn id="14" idx="0"/>
          </p:cNvCxnSpPr>
          <p:nvPr/>
        </p:nvCxnSpPr>
        <p:spPr>
          <a:xfrm>
            <a:off x="8976320" y="3212976"/>
            <a:ext cx="1008112"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a:endCxn id="15" idx="0"/>
          </p:cNvCxnSpPr>
          <p:nvPr/>
        </p:nvCxnSpPr>
        <p:spPr>
          <a:xfrm>
            <a:off x="8976320" y="3212976"/>
            <a:ext cx="504056" cy="122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2"/>
            <a:endCxn id="16" idx="0"/>
          </p:cNvCxnSpPr>
          <p:nvPr/>
        </p:nvCxnSpPr>
        <p:spPr>
          <a:xfrm flipH="1">
            <a:off x="8616280" y="3212976"/>
            <a:ext cx="360040" cy="2088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3" idx="2"/>
            <a:endCxn id="17" idx="0"/>
          </p:cNvCxnSpPr>
          <p:nvPr/>
        </p:nvCxnSpPr>
        <p:spPr>
          <a:xfrm flipH="1">
            <a:off x="7536160" y="3212976"/>
            <a:ext cx="144016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17" idx="0"/>
          </p:cNvCxnSpPr>
          <p:nvPr/>
        </p:nvCxnSpPr>
        <p:spPr>
          <a:xfrm>
            <a:off x="7536160"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2"/>
            <a:endCxn id="18" idx="0"/>
          </p:cNvCxnSpPr>
          <p:nvPr/>
        </p:nvCxnSpPr>
        <p:spPr>
          <a:xfrm>
            <a:off x="5663952"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10" idx="2"/>
            <a:endCxn id="19" idx="0"/>
          </p:cNvCxnSpPr>
          <p:nvPr/>
        </p:nvCxnSpPr>
        <p:spPr>
          <a:xfrm>
            <a:off x="4151784"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20" idx="0"/>
          </p:cNvCxnSpPr>
          <p:nvPr/>
        </p:nvCxnSpPr>
        <p:spPr>
          <a:xfrm>
            <a:off x="2639616"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9" idx="0"/>
          </p:cNvCxnSpPr>
          <p:nvPr/>
        </p:nvCxnSpPr>
        <p:spPr>
          <a:xfrm flipH="1">
            <a:off x="4151784" y="3212976"/>
            <a:ext cx="1512168"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07968" y="260649"/>
            <a:ext cx="340158" cy="461665"/>
          </a:xfrm>
          <a:prstGeom prst="rect">
            <a:avLst/>
          </a:prstGeom>
          <a:noFill/>
        </p:spPr>
        <p:txBody>
          <a:bodyPr wrap="none" rtlCol="0">
            <a:spAutoFit/>
          </a:bodyPr>
          <a:lstStyle/>
          <a:p>
            <a:r>
              <a:rPr lang="en-US" sz="2400" dirty="0">
                <a:solidFill>
                  <a:schemeClr val="bg1"/>
                </a:solidFill>
              </a:rPr>
              <a:t>1</a:t>
            </a:r>
            <a:endParaRPr lang="en-US" dirty="0">
              <a:solidFill>
                <a:schemeClr val="bg1"/>
              </a:solidFill>
            </a:endParaRPr>
          </a:p>
        </p:txBody>
      </p:sp>
      <p:sp>
        <p:nvSpPr>
          <p:cNvPr id="40" name="TextBox 39"/>
          <p:cNvSpPr txBox="1"/>
          <p:nvPr/>
        </p:nvSpPr>
        <p:spPr>
          <a:xfrm>
            <a:off x="4799856" y="1340769"/>
            <a:ext cx="340158" cy="461665"/>
          </a:xfrm>
          <a:prstGeom prst="rect">
            <a:avLst/>
          </a:prstGeom>
          <a:noFill/>
        </p:spPr>
        <p:txBody>
          <a:bodyPr wrap="none" rtlCol="0">
            <a:spAutoFit/>
          </a:bodyPr>
          <a:lstStyle/>
          <a:p>
            <a:r>
              <a:rPr lang="en-US" sz="2400" dirty="0">
                <a:solidFill>
                  <a:schemeClr val="bg1"/>
                </a:solidFill>
              </a:rPr>
              <a:t>2</a:t>
            </a:r>
            <a:endParaRPr lang="en-US" dirty="0">
              <a:solidFill>
                <a:schemeClr val="bg1"/>
              </a:solidFill>
            </a:endParaRPr>
          </a:p>
        </p:txBody>
      </p:sp>
      <p:sp>
        <p:nvSpPr>
          <p:cNvPr id="41" name="TextBox 40"/>
          <p:cNvSpPr txBox="1"/>
          <p:nvPr/>
        </p:nvSpPr>
        <p:spPr>
          <a:xfrm>
            <a:off x="6672064" y="1340769"/>
            <a:ext cx="340158" cy="461665"/>
          </a:xfrm>
          <a:prstGeom prst="rect">
            <a:avLst/>
          </a:prstGeom>
          <a:noFill/>
        </p:spPr>
        <p:txBody>
          <a:bodyPr wrap="none" rtlCol="0">
            <a:spAutoFit/>
          </a:bodyPr>
          <a:lstStyle/>
          <a:p>
            <a:r>
              <a:rPr lang="en-US" sz="2400" dirty="0">
                <a:solidFill>
                  <a:schemeClr val="bg1"/>
                </a:solidFill>
              </a:rPr>
              <a:t>3</a:t>
            </a:r>
            <a:endParaRPr lang="en-US" dirty="0">
              <a:solidFill>
                <a:schemeClr val="bg1"/>
              </a:solidFill>
            </a:endParaRPr>
          </a:p>
        </p:txBody>
      </p:sp>
      <p:sp>
        <p:nvSpPr>
          <p:cNvPr id="43" name="Rectangle 42"/>
          <p:cNvSpPr/>
          <p:nvPr/>
        </p:nvSpPr>
        <p:spPr>
          <a:xfrm>
            <a:off x="1775520" y="116632"/>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34" name="Straight Arrow Connector 33"/>
          <p:cNvCxnSpPr>
            <a:stCxn id="43" idx="3"/>
            <a:endCxn id="6" idx="1"/>
          </p:cNvCxnSpPr>
          <p:nvPr/>
        </p:nvCxnSpPr>
        <p:spPr>
          <a:xfrm>
            <a:off x="3935760" y="476672"/>
            <a:ext cx="151216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5" name="TextBox 44"/>
          <p:cNvSpPr txBox="1"/>
          <p:nvPr/>
        </p:nvSpPr>
        <p:spPr>
          <a:xfrm>
            <a:off x="2423592" y="2708921"/>
            <a:ext cx="340158" cy="461665"/>
          </a:xfrm>
          <a:prstGeom prst="rect">
            <a:avLst/>
          </a:prstGeom>
          <a:noFill/>
        </p:spPr>
        <p:txBody>
          <a:bodyPr wrap="none" rtlCol="0">
            <a:spAutoFit/>
          </a:bodyPr>
          <a:lstStyle/>
          <a:p>
            <a:r>
              <a:rPr lang="en-US" sz="2400" dirty="0">
                <a:solidFill>
                  <a:schemeClr val="bg1"/>
                </a:solidFill>
              </a:rPr>
              <a:t>4</a:t>
            </a:r>
            <a:endParaRPr lang="en-US" dirty="0">
              <a:solidFill>
                <a:schemeClr val="bg1"/>
              </a:solidFill>
            </a:endParaRPr>
          </a:p>
        </p:txBody>
      </p:sp>
      <p:sp>
        <p:nvSpPr>
          <p:cNvPr id="47" name="TextBox 46"/>
          <p:cNvSpPr txBox="1"/>
          <p:nvPr/>
        </p:nvSpPr>
        <p:spPr>
          <a:xfrm>
            <a:off x="4007768" y="2708921"/>
            <a:ext cx="340158" cy="461665"/>
          </a:xfrm>
          <a:prstGeom prst="rect">
            <a:avLst/>
          </a:prstGeom>
          <a:noFill/>
        </p:spPr>
        <p:txBody>
          <a:bodyPr wrap="none" rtlCol="0">
            <a:spAutoFit/>
          </a:bodyPr>
          <a:lstStyle/>
          <a:p>
            <a:r>
              <a:rPr lang="en-US" sz="2400" dirty="0">
                <a:solidFill>
                  <a:schemeClr val="bg1"/>
                </a:solidFill>
              </a:rPr>
              <a:t>5</a:t>
            </a:r>
            <a:endParaRPr lang="en-US" dirty="0">
              <a:solidFill>
                <a:schemeClr val="bg1"/>
              </a:solidFill>
            </a:endParaRPr>
          </a:p>
        </p:txBody>
      </p:sp>
      <p:sp>
        <p:nvSpPr>
          <p:cNvPr id="49" name="TextBox 48"/>
          <p:cNvSpPr txBox="1"/>
          <p:nvPr/>
        </p:nvSpPr>
        <p:spPr>
          <a:xfrm>
            <a:off x="5447928" y="2708921"/>
            <a:ext cx="340158" cy="461665"/>
          </a:xfrm>
          <a:prstGeom prst="rect">
            <a:avLst/>
          </a:prstGeom>
          <a:noFill/>
        </p:spPr>
        <p:txBody>
          <a:bodyPr wrap="none" rtlCol="0">
            <a:spAutoFit/>
          </a:bodyPr>
          <a:lstStyle/>
          <a:p>
            <a:r>
              <a:rPr lang="en-US" sz="2400" dirty="0">
                <a:solidFill>
                  <a:schemeClr val="bg1"/>
                </a:solidFill>
              </a:rPr>
              <a:t>6</a:t>
            </a:r>
            <a:endParaRPr lang="en-US" dirty="0">
              <a:solidFill>
                <a:schemeClr val="bg1"/>
              </a:solidFill>
            </a:endParaRPr>
          </a:p>
        </p:txBody>
      </p:sp>
      <p:sp>
        <p:nvSpPr>
          <p:cNvPr id="50" name="TextBox 49"/>
          <p:cNvSpPr txBox="1"/>
          <p:nvPr/>
        </p:nvSpPr>
        <p:spPr>
          <a:xfrm>
            <a:off x="6960097" y="2708921"/>
            <a:ext cx="748923" cy="461665"/>
          </a:xfrm>
          <a:prstGeom prst="rect">
            <a:avLst/>
          </a:prstGeom>
          <a:noFill/>
        </p:spPr>
        <p:txBody>
          <a:bodyPr wrap="none" rtlCol="0">
            <a:spAutoFit/>
          </a:bodyPr>
          <a:lstStyle/>
          <a:p>
            <a:r>
              <a:rPr lang="en-US" sz="2400" dirty="0">
                <a:solidFill>
                  <a:schemeClr val="bg1"/>
                </a:solidFill>
              </a:rPr>
              <a:t>TD 7</a:t>
            </a:r>
            <a:endParaRPr lang="en-US" dirty="0">
              <a:solidFill>
                <a:schemeClr val="bg1"/>
              </a:solidFill>
            </a:endParaRPr>
          </a:p>
        </p:txBody>
      </p:sp>
      <p:sp>
        <p:nvSpPr>
          <p:cNvPr id="51" name="TextBox 50"/>
          <p:cNvSpPr txBox="1"/>
          <p:nvPr/>
        </p:nvSpPr>
        <p:spPr>
          <a:xfrm>
            <a:off x="8400257" y="2708921"/>
            <a:ext cx="748923" cy="461665"/>
          </a:xfrm>
          <a:prstGeom prst="rect">
            <a:avLst/>
          </a:prstGeom>
          <a:noFill/>
        </p:spPr>
        <p:txBody>
          <a:bodyPr wrap="none" rtlCol="0">
            <a:spAutoFit/>
          </a:bodyPr>
          <a:lstStyle/>
          <a:p>
            <a:r>
              <a:rPr lang="en-US" sz="2400" dirty="0">
                <a:solidFill>
                  <a:schemeClr val="bg1"/>
                </a:solidFill>
              </a:rPr>
              <a:t>TD 8</a:t>
            </a:r>
            <a:endParaRPr lang="en-US" dirty="0">
              <a:solidFill>
                <a:schemeClr val="bg1"/>
              </a:solidFill>
            </a:endParaRPr>
          </a:p>
        </p:txBody>
      </p:sp>
      <p:sp>
        <p:nvSpPr>
          <p:cNvPr id="52" name="Rectangle 51"/>
          <p:cNvSpPr/>
          <p:nvPr/>
        </p:nvSpPr>
        <p:spPr>
          <a:xfrm>
            <a:off x="1775520" y="1196752"/>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53" name="Straight Arrow Connector 52"/>
          <p:cNvCxnSpPr>
            <a:stCxn id="52" idx="3"/>
            <a:endCxn id="7" idx="1"/>
          </p:cNvCxnSpPr>
          <p:nvPr/>
        </p:nvCxnSpPr>
        <p:spPr>
          <a:xfrm>
            <a:off x="3935760" y="1556792"/>
            <a:ext cx="57606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4" name="TextBox 53"/>
          <p:cNvSpPr txBox="1"/>
          <p:nvPr/>
        </p:nvSpPr>
        <p:spPr>
          <a:xfrm>
            <a:off x="2063553" y="4437113"/>
            <a:ext cx="748923" cy="461665"/>
          </a:xfrm>
          <a:prstGeom prst="rect">
            <a:avLst/>
          </a:prstGeom>
          <a:noFill/>
        </p:spPr>
        <p:txBody>
          <a:bodyPr wrap="none" rtlCol="0">
            <a:spAutoFit/>
          </a:bodyPr>
          <a:lstStyle/>
          <a:p>
            <a:r>
              <a:rPr lang="en-US" sz="2400" dirty="0">
                <a:solidFill>
                  <a:schemeClr val="bg1"/>
                </a:solidFill>
              </a:rPr>
              <a:t>TD 9</a:t>
            </a:r>
            <a:endParaRPr lang="en-US" dirty="0">
              <a:solidFill>
                <a:schemeClr val="bg1"/>
              </a:solidFill>
            </a:endParaRPr>
          </a:p>
        </p:txBody>
      </p:sp>
      <p:sp>
        <p:nvSpPr>
          <p:cNvPr id="55" name="TextBox 54"/>
          <p:cNvSpPr txBox="1"/>
          <p:nvPr/>
        </p:nvSpPr>
        <p:spPr>
          <a:xfrm>
            <a:off x="3503713" y="4437113"/>
            <a:ext cx="904415" cy="461665"/>
          </a:xfrm>
          <a:prstGeom prst="rect">
            <a:avLst/>
          </a:prstGeom>
          <a:noFill/>
        </p:spPr>
        <p:txBody>
          <a:bodyPr wrap="none" rtlCol="0">
            <a:spAutoFit/>
          </a:bodyPr>
          <a:lstStyle/>
          <a:p>
            <a:r>
              <a:rPr lang="en-US" sz="2400" dirty="0">
                <a:solidFill>
                  <a:schemeClr val="bg1"/>
                </a:solidFill>
              </a:rPr>
              <a:t>TD 10</a:t>
            </a:r>
            <a:endParaRPr lang="en-US" dirty="0">
              <a:solidFill>
                <a:schemeClr val="bg1"/>
              </a:solidFill>
            </a:endParaRPr>
          </a:p>
        </p:txBody>
      </p:sp>
      <p:sp>
        <p:nvSpPr>
          <p:cNvPr id="56" name="TextBox 55"/>
          <p:cNvSpPr txBox="1"/>
          <p:nvPr/>
        </p:nvSpPr>
        <p:spPr>
          <a:xfrm>
            <a:off x="5015881" y="4437113"/>
            <a:ext cx="904415" cy="461665"/>
          </a:xfrm>
          <a:prstGeom prst="rect">
            <a:avLst/>
          </a:prstGeom>
          <a:noFill/>
        </p:spPr>
        <p:txBody>
          <a:bodyPr wrap="none" rtlCol="0">
            <a:spAutoFit/>
          </a:bodyPr>
          <a:lstStyle/>
          <a:p>
            <a:r>
              <a:rPr lang="en-US" sz="2400" dirty="0">
                <a:solidFill>
                  <a:schemeClr val="bg1"/>
                </a:solidFill>
              </a:rPr>
              <a:t>TD 11</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US" dirty="0"/>
          </a:p>
        </p:txBody>
      </p:sp>
      <p:sp>
        <p:nvSpPr>
          <p:cNvPr id="3" name="Content Placeholder 2"/>
          <p:cNvSpPr>
            <a:spLocks noGrp="1"/>
          </p:cNvSpPr>
          <p:nvPr>
            <p:ph idx="1"/>
          </p:nvPr>
        </p:nvSpPr>
        <p:spPr/>
        <p:txBody>
          <a:bodyPr/>
          <a:lstStyle/>
          <a:p>
            <a:r>
              <a:rPr lang="en-US" dirty="0"/>
              <a:t>What is Integration Testing?</a:t>
            </a:r>
            <a:endParaRPr lang="en-US" dirty="0"/>
          </a:p>
          <a:p>
            <a:r>
              <a:rPr lang="en-US" dirty="0"/>
              <a:t>Some example projects</a:t>
            </a:r>
            <a:r>
              <a:rPr lang="zh-CN" altLang="en-US" dirty="0"/>
              <a:t>；</a:t>
            </a:r>
            <a:endParaRPr lang="en-US" dirty="0"/>
          </a:p>
          <a:p>
            <a:r>
              <a:rPr lang="en-US" dirty="0"/>
              <a:t>Big-bang, Top-down and Bottom-Up</a:t>
            </a:r>
            <a:r>
              <a:rPr lang="zh-CN" altLang="en-US" dirty="0"/>
              <a:t>；</a:t>
            </a:r>
            <a:endParaRPr lang="en-US" dirty="0"/>
          </a:p>
          <a:p>
            <a:r>
              <a:rPr lang="en-US" dirty="0"/>
              <a:t>How often should you do integration testing? </a:t>
            </a:r>
            <a:endParaRPr lang="en-US" dirty="0"/>
          </a:p>
          <a:p>
            <a:r>
              <a:rPr lang="en-US" dirty="0"/>
              <a:t>Integration Testing Implementation</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Depth-first approach</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7608168" y="332656"/>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672064" y="1412776"/>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472264" y="1412776"/>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23792" y="278092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735960" y="278092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48128" y="278092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248128" y="450912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735960" y="450912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223792" y="450912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6" idx="2"/>
            <a:endCxn id="8" idx="0"/>
          </p:cNvCxnSpPr>
          <p:nvPr/>
        </p:nvCxnSpPr>
        <p:spPr>
          <a:xfrm>
            <a:off x="8184232" y="908720"/>
            <a:ext cx="864096"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flipH="1">
            <a:off x="7248128" y="908720"/>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10" idx="0"/>
          </p:cNvCxnSpPr>
          <p:nvPr/>
        </p:nvCxnSpPr>
        <p:spPr>
          <a:xfrm flipH="1">
            <a:off x="6312024" y="1988840"/>
            <a:ext cx="93610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9" idx="0"/>
          </p:cNvCxnSpPr>
          <p:nvPr/>
        </p:nvCxnSpPr>
        <p:spPr>
          <a:xfrm flipH="1">
            <a:off x="4799856" y="1988840"/>
            <a:ext cx="24482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11" idx="0"/>
          </p:cNvCxnSpPr>
          <p:nvPr/>
        </p:nvCxnSpPr>
        <p:spPr>
          <a:xfrm>
            <a:off x="7248128" y="1988840"/>
            <a:ext cx="57606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2"/>
            <a:endCxn id="18" idx="0"/>
          </p:cNvCxnSpPr>
          <p:nvPr/>
        </p:nvCxnSpPr>
        <p:spPr>
          <a:xfrm>
            <a:off x="7824192" y="3356992"/>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10" idx="2"/>
            <a:endCxn id="19" idx="0"/>
          </p:cNvCxnSpPr>
          <p:nvPr/>
        </p:nvCxnSpPr>
        <p:spPr>
          <a:xfrm>
            <a:off x="6312024" y="3356992"/>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20" idx="0"/>
          </p:cNvCxnSpPr>
          <p:nvPr/>
        </p:nvCxnSpPr>
        <p:spPr>
          <a:xfrm>
            <a:off x="4799856" y="3356992"/>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9" idx="0"/>
          </p:cNvCxnSpPr>
          <p:nvPr/>
        </p:nvCxnSpPr>
        <p:spPr>
          <a:xfrm flipH="1">
            <a:off x="6312024" y="3356992"/>
            <a:ext cx="1512168"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968208" y="404665"/>
            <a:ext cx="340158" cy="461665"/>
          </a:xfrm>
          <a:prstGeom prst="rect">
            <a:avLst/>
          </a:prstGeom>
          <a:noFill/>
        </p:spPr>
        <p:txBody>
          <a:bodyPr wrap="none" rtlCol="0">
            <a:spAutoFit/>
          </a:bodyPr>
          <a:lstStyle/>
          <a:p>
            <a:r>
              <a:rPr lang="en-US" sz="2400" dirty="0">
                <a:solidFill>
                  <a:schemeClr val="bg1"/>
                </a:solidFill>
              </a:rPr>
              <a:t>1</a:t>
            </a:r>
            <a:endParaRPr lang="en-US" dirty="0">
              <a:solidFill>
                <a:schemeClr val="bg1"/>
              </a:solidFill>
            </a:endParaRPr>
          </a:p>
        </p:txBody>
      </p:sp>
      <p:sp>
        <p:nvSpPr>
          <p:cNvPr id="40" name="TextBox 39"/>
          <p:cNvSpPr txBox="1"/>
          <p:nvPr/>
        </p:nvSpPr>
        <p:spPr>
          <a:xfrm>
            <a:off x="6960096" y="1484785"/>
            <a:ext cx="340158" cy="461665"/>
          </a:xfrm>
          <a:prstGeom prst="rect">
            <a:avLst/>
          </a:prstGeom>
          <a:noFill/>
        </p:spPr>
        <p:txBody>
          <a:bodyPr wrap="none" rtlCol="0">
            <a:spAutoFit/>
          </a:bodyPr>
          <a:lstStyle/>
          <a:p>
            <a:r>
              <a:rPr lang="en-US" sz="2400" dirty="0">
                <a:solidFill>
                  <a:schemeClr val="bg1"/>
                </a:solidFill>
              </a:rPr>
              <a:t>2</a:t>
            </a:r>
            <a:endParaRPr lang="en-US" dirty="0">
              <a:solidFill>
                <a:schemeClr val="bg1"/>
              </a:solidFill>
            </a:endParaRPr>
          </a:p>
        </p:txBody>
      </p:sp>
      <p:sp>
        <p:nvSpPr>
          <p:cNvPr id="41" name="TextBox 40"/>
          <p:cNvSpPr txBox="1"/>
          <p:nvPr/>
        </p:nvSpPr>
        <p:spPr>
          <a:xfrm>
            <a:off x="8832304" y="1484785"/>
            <a:ext cx="340158" cy="461665"/>
          </a:xfrm>
          <a:prstGeom prst="rect">
            <a:avLst/>
          </a:prstGeom>
          <a:noFill/>
        </p:spPr>
        <p:txBody>
          <a:bodyPr wrap="none" rtlCol="0">
            <a:spAutoFit/>
          </a:bodyPr>
          <a:lstStyle/>
          <a:p>
            <a:r>
              <a:rPr lang="en-US" sz="2400" dirty="0">
                <a:solidFill>
                  <a:schemeClr val="bg1"/>
                </a:solidFill>
              </a:rPr>
              <a:t>9</a:t>
            </a:r>
            <a:endParaRPr lang="en-US" dirty="0">
              <a:solidFill>
                <a:schemeClr val="bg1"/>
              </a:solidFill>
            </a:endParaRPr>
          </a:p>
        </p:txBody>
      </p:sp>
      <p:sp>
        <p:nvSpPr>
          <p:cNvPr id="43" name="Rectangle 42"/>
          <p:cNvSpPr/>
          <p:nvPr/>
        </p:nvSpPr>
        <p:spPr>
          <a:xfrm>
            <a:off x="1703512" y="260648"/>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34" name="Straight Arrow Connector 33"/>
          <p:cNvCxnSpPr>
            <a:stCxn id="43" idx="3"/>
            <a:endCxn id="6" idx="1"/>
          </p:cNvCxnSpPr>
          <p:nvPr/>
        </p:nvCxnSpPr>
        <p:spPr>
          <a:xfrm>
            <a:off x="3863752" y="620688"/>
            <a:ext cx="374441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5" name="TextBox 44"/>
          <p:cNvSpPr txBox="1"/>
          <p:nvPr/>
        </p:nvSpPr>
        <p:spPr>
          <a:xfrm>
            <a:off x="4583832" y="2852937"/>
            <a:ext cx="340158" cy="461665"/>
          </a:xfrm>
          <a:prstGeom prst="rect">
            <a:avLst/>
          </a:prstGeom>
          <a:noFill/>
        </p:spPr>
        <p:txBody>
          <a:bodyPr wrap="none" rtlCol="0">
            <a:spAutoFit/>
          </a:bodyPr>
          <a:lstStyle/>
          <a:p>
            <a:r>
              <a:rPr lang="en-US" sz="2400" dirty="0">
                <a:solidFill>
                  <a:schemeClr val="bg1"/>
                </a:solidFill>
              </a:rPr>
              <a:t>3</a:t>
            </a:r>
            <a:endParaRPr lang="en-US" dirty="0">
              <a:solidFill>
                <a:schemeClr val="bg1"/>
              </a:solidFill>
            </a:endParaRPr>
          </a:p>
        </p:txBody>
      </p:sp>
      <p:sp>
        <p:nvSpPr>
          <p:cNvPr id="47" name="TextBox 46"/>
          <p:cNvSpPr txBox="1"/>
          <p:nvPr/>
        </p:nvSpPr>
        <p:spPr>
          <a:xfrm>
            <a:off x="5735961" y="2852937"/>
            <a:ext cx="748923" cy="461665"/>
          </a:xfrm>
          <a:prstGeom prst="rect">
            <a:avLst/>
          </a:prstGeom>
          <a:noFill/>
        </p:spPr>
        <p:txBody>
          <a:bodyPr wrap="none" rtlCol="0">
            <a:spAutoFit/>
          </a:bodyPr>
          <a:lstStyle/>
          <a:p>
            <a:r>
              <a:rPr lang="en-US" sz="2400" dirty="0">
                <a:solidFill>
                  <a:schemeClr val="bg1"/>
                </a:solidFill>
              </a:rPr>
              <a:t>TD 5</a:t>
            </a:r>
            <a:endParaRPr lang="en-US" dirty="0">
              <a:solidFill>
                <a:schemeClr val="bg1"/>
              </a:solidFill>
            </a:endParaRPr>
          </a:p>
        </p:txBody>
      </p:sp>
      <p:sp>
        <p:nvSpPr>
          <p:cNvPr id="49" name="TextBox 48"/>
          <p:cNvSpPr txBox="1"/>
          <p:nvPr/>
        </p:nvSpPr>
        <p:spPr>
          <a:xfrm>
            <a:off x="7248129" y="2852937"/>
            <a:ext cx="748923" cy="461665"/>
          </a:xfrm>
          <a:prstGeom prst="rect">
            <a:avLst/>
          </a:prstGeom>
          <a:noFill/>
        </p:spPr>
        <p:txBody>
          <a:bodyPr wrap="none" rtlCol="0">
            <a:spAutoFit/>
          </a:bodyPr>
          <a:lstStyle/>
          <a:p>
            <a:r>
              <a:rPr lang="en-US" sz="2400" dirty="0">
                <a:solidFill>
                  <a:schemeClr val="bg1"/>
                </a:solidFill>
              </a:rPr>
              <a:t>TD 7</a:t>
            </a:r>
            <a:endParaRPr lang="en-US" dirty="0">
              <a:solidFill>
                <a:schemeClr val="bg1"/>
              </a:solidFill>
            </a:endParaRPr>
          </a:p>
        </p:txBody>
      </p:sp>
      <p:sp>
        <p:nvSpPr>
          <p:cNvPr id="52" name="Rectangle 51"/>
          <p:cNvSpPr/>
          <p:nvPr/>
        </p:nvSpPr>
        <p:spPr>
          <a:xfrm>
            <a:off x="1703512" y="1340768"/>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53" name="Straight Arrow Connector 52"/>
          <p:cNvCxnSpPr>
            <a:stCxn id="52" idx="3"/>
            <a:endCxn id="7" idx="1"/>
          </p:cNvCxnSpPr>
          <p:nvPr/>
        </p:nvCxnSpPr>
        <p:spPr>
          <a:xfrm>
            <a:off x="3863752" y="1700808"/>
            <a:ext cx="28083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4" name="TextBox 53"/>
          <p:cNvSpPr txBox="1"/>
          <p:nvPr/>
        </p:nvSpPr>
        <p:spPr>
          <a:xfrm>
            <a:off x="4583832" y="4581129"/>
            <a:ext cx="340158" cy="461665"/>
          </a:xfrm>
          <a:prstGeom prst="rect">
            <a:avLst/>
          </a:prstGeom>
          <a:noFill/>
        </p:spPr>
        <p:txBody>
          <a:bodyPr wrap="none" rtlCol="0">
            <a:spAutoFit/>
          </a:bodyPr>
          <a:lstStyle/>
          <a:p>
            <a:r>
              <a:rPr lang="en-US" sz="2400" dirty="0">
                <a:solidFill>
                  <a:schemeClr val="bg1"/>
                </a:solidFill>
              </a:rPr>
              <a:t>4</a:t>
            </a:r>
            <a:endParaRPr lang="en-US" dirty="0">
              <a:solidFill>
                <a:schemeClr val="bg1"/>
              </a:solidFill>
            </a:endParaRPr>
          </a:p>
        </p:txBody>
      </p:sp>
      <p:sp>
        <p:nvSpPr>
          <p:cNvPr id="55" name="TextBox 54"/>
          <p:cNvSpPr txBox="1"/>
          <p:nvPr/>
        </p:nvSpPr>
        <p:spPr>
          <a:xfrm>
            <a:off x="5735961" y="4581129"/>
            <a:ext cx="748923" cy="461665"/>
          </a:xfrm>
          <a:prstGeom prst="rect">
            <a:avLst/>
          </a:prstGeom>
          <a:noFill/>
        </p:spPr>
        <p:txBody>
          <a:bodyPr wrap="none" rtlCol="0">
            <a:spAutoFit/>
          </a:bodyPr>
          <a:lstStyle/>
          <a:p>
            <a:r>
              <a:rPr lang="en-US" sz="2400" dirty="0">
                <a:solidFill>
                  <a:schemeClr val="bg1"/>
                </a:solidFill>
              </a:rPr>
              <a:t>TD 6</a:t>
            </a:r>
            <a:endParaRPr lang="en-US" dirty="0">
              <a:solidFill>
                <a:schemeClr val="bg1"/>
              </a:solidFill>
            </a:endParaRPr>
          </a:p>
        </p:txBody>
      </p:sp>
      <p:sp>
        <p:nvSpPr>
          <p:cNvPr id="56" name="TextBox 55"/>
          <p:cNvSpPr txBox="1"/>
          <p:nvPr/>
        </p:nvSpPr>
        <p:spPr>
          <a:xfrm>
            <a:off x="7176121" y="4581129"/>
            <a:ext cx="748923" cy="461665"/>
          </a:xfrm>
          <a:prstGeom prst="rect">
            <a:avLst/>
          </a:prstGeom>
          <a:noFill/>
        </p:spPr>
        <p:txBody>
          <a:bodyPr wrap="none" rtlCol="0">
            <a:spAutoFit/>
          </a:bodyPr>
          <a:lstStyle/>
          <a:p>
            <a:r>
              <a:rPr lang="en-US" sz="2400" dirty="0">
                <a:solidFill>
                  <a:schemeClr val="bg1"/>
                </a:solidFill>
              </a:rPr>
              <a:t>TD 8</a:t>
            </a:r>
            <a:endParaRPr lang="en-US" dirty="0">
              <a:solidFill>
                <a:schemeClr val="bg1"/>
              </a:solidFill>
            </a:endParaRPr>
          </a:p>
        </p:txBody>
      </p:sp>
      <p:sp>
        <p:nvSpPr>
          <p:cNvPr id="2" name="TextBox 1"/>
          <p:cNvSpPr txBox="1"/>
          <p:nvPr/>
        </p:nvSpPr>
        <p:spPr>
          <a:xfrm>
            <a:off x="8616280" y="2420888"/>
            <a:ext cx="2088232" cy="1477328"/>
          </a:xfrm>
          <a:prstGeom prst="rect">
            <a:avLst/>
          </a:prstGeom>
          <a:noFill/>
        </p:spPr>
        <p:txBody>
          <a:bodyPr wrap="square" rtlCol="0">
            <a:spAutoFit/>
          </a:bodyPr>
          <a:lstStyle/>
          <a:p>
            <a:r>
              <a:rPr lang="en-US" dirty="0"/>
              <a:t>The elements below 9 are still in the system, but they are not shown for space reasons.</a:t>
            </a:r>
            <a:endParaRPr lang="en-US" dirty="0"/>
          </a:p>
        </p:txBody>
      </p:sp>
      <p:sp>
        <p:nvSpPr>
          <p:cNvPr id="58" name="Rectangle 57"/>
          <p:cNvSpPr/>
          <p:nvPr/>
        </p:nvSpPr>
        <p:spPr>
          <a:xfrm>
            <a:off x="1703512" y="2708920"/>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61" name="Straight Arrow Connector 60"/>
          <p:cNvCxnSpPr>
            <a:stCxn id="58" idx="3"/>
            <a:endCxn id="9" idx="1"/>
          </p:cNvCxnSpPr>
          <p:nvPr/>
        </p:nvCxnSpPr>
        <p:spPr>
          <a:xfrm>
            <a:off x="3863752" y="3068960"/>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integration</a:t>
            </a:r>
            <a:endParaRPr lang="en-US" dirty="0"/>
          </a:p>
        </p:txBody>
      </p:sp>
      <p:sp>
        <p:nvSpPr>
          <p:cNvPr id="3" name="Content Placeholder 2"/>
          <p:cNvSpPr>
            <a:spLocks noGrp="1"/>
          </p:cNvSpPr>
          <p:nvPr>
            <p:ph idx="1"/>
          </p:nvPr>
        </p:nvSpPr>
        <p:spPr/>
        <p:txBody>
          <a:bodyPr>
            <a:normAutofit/>
          </a:bodyPr>
          <a:lstStyle/>
          <a:p>
            <a:pPr>
              <a:defRPr/>
            </a:pPr>
            <a:r>
              <a:rPr lang="en-US" dirty="0"/>
              <a:t>Start with bottom-level components, which have no, or minimal, dependencies</a:t>
            </a:r>
            <a:endParaRPr lang="en-US" dirty="0"/>
          </a:p>
          <a:p>
            <a:pPr>
              <a:defRPr/>
            </a:pPr>
            <a:r>
              <a:rPr lang="en-US" dirty="0"/>
              <a:t>Move up through connections, verifying the interactions of modules</a:t>
            </a:r>
            <a:endParaRPr lang="en-US" dirty="0"/>
          </a:p>
          <a:p>
            <a:pPr>
              <a:defRPr/>
            </a:pPr>
            <a:r>
              <a:rPr lang="en-US" dirty="0"/>
              <a:t>Driver modules used to test the integrated modules</a:t>
            </a:r>
            <a:endParaRPr lang="en-US" dirty="0"/>
          </a:p>
          <a:p>
            <a:pPr>
              <a:defRPr/>
            </a:pPr>
            <a:r>
              <a:rPr lang="en-US" dirty="0"/>
              <a:t>It is likely that there is less need for Test Doubles because the lower levels will already exist</a:t>
            </a:r>
            <a:endParaRPr lang="en-US" dirty="0"/>
          </a:p>
          <a:p>
            <a:pPr lvl="1">
              <a:defRPr/>
            </a:pPr>
            <a:r>
              <a:rPr lang="en-US" dirty="0"/>
              <a:t>BUT – remember that we might use Test Doubles for other reasons</a:t>
            </a:r>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5447928" y="18864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118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12024" y="126876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63552"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5720"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87888"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6009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400256" y="26369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9408368" y="3429000"/>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904312" y="4437112"/>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40216" y="5301208"/>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60096"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087888"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575720"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063552" y="4365104"/>
            <a:ext cx="115212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6" idx="2"/>
            <a:endCxn id="8" idx="0"/>
          </p:cNvCxnSpPr>
          <p:nvPr/>
        </p:nvCxnSpPr>
        <p:spPr>
          <a:xfrm>
            <a:off x="6023992" y="764704"/>
            <a:ext cx="864096"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2"/>
            <a:endCxn id="7" idx="0"/>
          </p:cNvCxnSpPr>
          <p:nvPr/>
        </p:nvCxnSpPr>
        <p:spPr>
          <a:xfrm flipH="1">
            <a:off x="5087888" y="764704"/>
            <a:ext cx="93610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2"/>
            <a:endCxn id="10" idx="0"/>
          </p:cNvCxnSpPr>
          <p:nvPr/>
        </p:nvCxnSpPr>
        <p:spPr>
          <a:xfrm flipH="1">
            <a:off x="4151784" y="1844824"/>
            <a:ext cx="93610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9" idx="0"/>
          </p:cNvCxnSpPr>
          <p:nvPr/>
        </p:nvCxnSpPr>
        <p:spPr>
          <a:xfrm flipH="1">
            <a:off x="2639616" y="1844824"/>
            <a:ext cx="24482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7" idx="2"/>
            <a:endCxn id="11" idx="0"/>
          </p:cNvCxnSpPr>
          <p:nvPr/>
        </p:nvCxnSpPr>
        <p:spPr>
          <a:xfrm>
            <a:off x="5087888" y="1844824"/>
            <a:ext cx="57606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12" idx="0"/>
          </p:cNvCxnSpPr>
          <p:nvPr/>
        </p:nvCxnSpPr>
        <p:spPr>
          <a:xfrm>
            <a:off x="6888088" y="1844824"/>
            <a:ext cx="64807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8" idx="2"/>
            <a:endCxn id="13" idx="0"/>
          </p:cNvCxnSpPr>
          <p:nvPr/>
        </p:nvCxnSpPr>
        <p:spPr>
          <a:xfrm>
            <a:off x="6888088" y="1844824"/>
            <a:ext cx="2088232"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2"/>
            <a:endCxn id="14" idx="0"/>
          </p:cNvCxnSpPr>
          <p:nvPr/>
        </p:nvCxnSpPr>
        <p:spPr>
          <a:xfrm>
            <a:off x="8976320" y="3212976"/>
            <a:ext cx="1008112"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3" idx="2"/>
            <a:endCxn id="15" idx="0"/>
          </p:cNvCxnSpPr>
          <p:nvPr/>
        </p:nvCxnSpPr>
        <p:spPr>
          <a:xfrm>
            <a:off x="8976320" y="3212976"/>
            <a:ext cx="504056" cy="122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2"/>
            <a:endCxn id="16" idx="0"/>
          </p:cNvCxnSpPr>
          <p:nvPr/>
        </p:nvCxnSpPr>
        <p:spPr>
          <a:xfrm flipH="1">
            <a:off x="8616280" y="3212976"/>
            <a:ext cx="360040" cy="2088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3" idx="2"/>
            <a:endCxn id="17" idx="0"/>
          </p:cNvCxnSpPr>
          <p:nvPr/>
        </p:nvCxnSpPr>
        <p:spPr>
          <a:xfrm flipH="1">
            <a:off x="7536160" y="3212976"/>
            <a:ext cx="144016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17" idx="0"/>
          </p:cNvCxnSpPr>
          <p:nvPr/>
        </p:nvCxnSpPr>
        <p:spPr>
          <a:xfrm>
            <a:off x="7536160"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2"/>
            <a:endCxn id="18" idx="0"/>
          </p:cNvCxnSpPr>
          <p:nvPr/>
        </p:nvCxnSpPr>
        <p:spPr>
          <a:xfrm>
            <a:off x="5663952"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stCxn id="10" idx="2"/>
            <a:endCxn id="19" idx="0"/>
          </p:cNvCxnSpPr>
          <p:nvPr/>
        </p:nvCxnSpPr>
        <p:spPr>
          <a:xfrm>
            <a:off x="4151784"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20" idx="0"/>
          </p:cNvCxnSpPr>
          <p:nvPr/>
        </p:nvCxnSpPr>
        <p:spPr>
          <a:xfrm>
            <a:off x="2639616" y="3212976"/>
            <a:ext cx="0"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9" idx="0"/>
          </p:cNvCxnSpPr>
          <p:nvPr/>
        </p:nvCxnSpPr>
        <p:spPr>
          <a:xfrm flipH="1">
            <a:off x="4151784" y="3212976"/>
            <a:ext cx="1512168"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495600" y="4437113"/>
            <a:ext cx="340158" cy="461665"/>
          </a:xfrm>
          <a:prstGeom prst="rect">
            <a:avLst/>
          </a:prstGeom>
          <a:noFill/>
        </p:spPr>
        <p:txBody>
          <a:bodyPr wrap="none" rtlCol="0">
            <a:spAutoFit/>
          </a:bodyPr>
          <a:lstStyle/>
          <a:p>
            <a:r>
              <a:rPr lang="en-US" sz="2400" dirty="0">
                <a:solidFill>
                  <a:schemeClr val="bg1"/>
                </a:solidFill>
              </a:rPr>
              <a:t>1</a:t>
            </a:r>
            <a:endParaRPr lang="en-US" dirty="0">
              <a:solidFill>
                <a:schemeClr val="bg1"/>
              </a:solidFill>
            </a:endParaRPr>
          </a:p>
        </p:txBody>
      </p:sp>
      <p:sp>
        <p:nvSpPr>
          <p:cNvPr id="36" name="TextBox 35"/>
          <p:cNvSpPr txBox="1"/>
          <p:nvPr/>
        </p:nvSpPr>
        <p:spPr>
          <a:xfrm>
            <a:off x="2423592" y="2708921"/>
            <a:ext cx="340158" cy="461665"/>
          </a:xfrm>
          <a:prstGeom prst="rect">
            <a:avLst/>
          </a:prstGeom>
          <a:noFill/>
        </p:spPr>
        <p:txBody>
          <a:bodyPr wrap="none" rtlCol="0">
            <a:spAutoFit/>
          </a:bodyPr>
          <a:lstStyle/>
          <a:p>
            <a:r>
              <a:rPr lang="en-US" sz="2400" dirty="0">
                <a:solidFill>
                  <a:schemeClr val="bg1"/>
                </a:solidFill>
              </a:rPr>
              <a:t>2</a:t>
            </a:r>
            <a:endParaRPr lang="en-US" dirty="0">
              <a:solidFill>
                <a:schemeClr val="bg1"/>
              </a:solidFill>
            </a:endParaRPr>
          </a:p>
        </p:txBody>
      </p:sp>
      <p:sp>
        <p:nvSpPr>
          <p:cNvPr id="38" name="TextBox 37"/>
          <p:cNvSpPr txBox="1"/>
          <p:nvPr/>
        </p:nvSpPr>
        <p:spPr>
          <a:xfrm>
            <a:off x="3935760" y="4437113"/>
            <a:ext cx="340158" cy="461665"/>
          </a:xfrm>
          <a:prstGeom prst="rect">
            <a:avLst/>
          </a:prstGeom>
          <a:noFill/>
        </p:spPr>
        <p:txBody>
          <a:bodyPr wrap="none" rtlCol="0">
            <a:spAutoFit/>
          </a:bodyPr>
          <a:lstStyle/>
          <a:p>
            <a:r>
              <a:rPr lang="en-US" sz="2400" dirty="0">
                <a:solidFill>
                  <a:schemeClr val="bg1"/>
                </a:solidFill>
              </a:rPr>
              <a:t>3</a:t>
            </a:r>
            <a:endParaRPr lang="en-US" dirty="0">
              <a:solidFill>
                <a:schemeClr val="bg1"/>
              </a:solidFill>
            </a:endParaRPr>
          </a:p>
        </p:txBody>
      </p:sp>
      <p:sp>
        <p:nvSpPr>
          <p:cNvPr id="40" name="TextBox 39"/>
          <p:cNvSpPr txBox="1"/>
          <p:nvPr/>
        </p:nvSpPr>
        <p:spPr>
          <a:xfrm>
            <a:off x="3935760" y="2708921"/>
            <a:ext cx="340158" cy="461665"/>
          </a:xfrm>
          <a:prstGeom prst="rect">
            <a:avLst/>
          </a:prstGeom>
          <a:noFill/>
        </p:spPr>
        <p:txBody>
          <a:bodyPr wrap="none" rtlCol="0">
            <a:spAutoFit/>
          </a:bodyPr>
          <a:lstStyle/>
          <a:p>
            <a:r>
              <a:rPr lang="en-US" sz="2400" dirty="0">
                <a:solidFill>
                  <a:schemeClr val="bg1"/>
                </a:solidFill>
              </a:rPr>
              <a:t>4</a:t>
            </a:r>
            <a:endParaRPr lang="en-US" dirty="0">
              <a:solidFill>
                <a:schemeClr val="bg1"/>
              </a:solidFill>
            </a:endParaRPr>
          </a:p>
        </p:txBody>
      </p:sp>
      <p:sp>
        <p:nvSpPr>
          <p:cNvPr id="41" name="TextBox 40"/>
          <p:cNvSpPr txBox="1"/>
          <p:nvPr/>
        </p:nvSpPr>
        <p:spPr>
          <a:xfrm>
            <a:off x="5447928" y="4437113"/>
            <a:ext cx="340158" cy="461665"/>
          </a:xfrm>
          <a:prstGeom prst="rect">
            <a:avLst/>
          </a:prstGeom>
          <a:noFill/>
        </p:spPr>
        <p:txBody>
          <a:bodyPr wrap="none" rtlCol="0">
            <a:spAutoFit/>
          </a:bodyPr>
          <a:lstStyle/>
          <a:p>
            <a:r>
              <a:rPr lang="en-US" sz="2400" dirty="0">
                <a:solidFill>
                  <a:schemeClr val="bg1"/>
                </a:solidFill>
              </a:rPr>
              <a:t>5</a:t>
            </a:r>
            <a:endParaRPr lang="en-US" dirty="0">
              <a:solidFill>
                <a:schemeClr val="bg1"/>
              </a:solidFill>
            </a:endParaRPr>
          </a:p>
        </p:txBody>
      </p:sp>
      <p:sp>
        <p:nvSpPr>
          <p:cNvPr id="43" name="TextBox 42"/>
          <p:cNvSpPr txBox="1"/>
          <p:nvPr/>
        </p:nvSpPr>
        <p:spPr>
          <a:xfrm>
            <a:off x="5447928" y="2708921"/>
            <a:ext cx="340158" cy="461665"/>
          </a:xfrm>
          <a:prstGeom prst="rect">
            <a:avLst/>
          </a:prstGeom>
          <a:noFill/>
        </p:spPr>
        <p:txBody>
          <a:bodyPr wrap="none" rtlCol="0">
            <a:spAutoFit/>
          </a:bodyPr>
          <a:lstStyle/>
          <a:p>
            <a:r>
              <a:rPr lang="en-US" sz="2400" dirty="0">
                <a:solidFill>
                  <a:schemeClr val="bg1"/>
                </a:solidFill>
              </a:rPr>
              <a:t>6</a:t>
            </a:r>
            <a:endParaRPr lang="en-US" dirty="0">
              <a:solidFill>
                <a:schemeClr val="bg1"/>
              </a:solidFill>
            </a:endParaRPr>
          </a:p>
        </p:txBody>
      </p:sp>
      <p:sp>
        <p:nvSpPr>
          <p:cNvPr id="45" name="TextBox 44"/>
          <p:cNvSpPr txBox="1"/>
          <p:nvPr/>
        </p:nvSpPr>
        <p:spPr>
          <a:xfrm>
            <a:off x="9840416" y="3501009"/>
            <a:ext cx="340158" cy="461665"/>
          </a:xfrm>
          <a:prstGeom prst="rect">
            <a:avLst/>
          </a:prstGeom>
          <a:noFill/>
        </p:spPr>
        <p:txBody>
          <a:bodyPr wrap="none" rtlCol="0">
            <a:spAutoFit/>
          </a:bodyPr>
          <a:lstStyle/>
          <a:p>
            <a:r>
              <a:rPr lang="en-US" sz="2400" dirty="0">
                <a:solidFill>
                  <a:schemeClr val="bg1"/>
                </a:solidFill>
              </a:rPr>
              <a:t>7</a:t>
            </a:r>
            <a:endParaRPr lang="en-US" dirty="0">
              <a:solidFill>
                <a:schemeClr val="bg1"/>
              </a:solidFill>
            </a:endParaRPr>
          </a:p>
        </p:txBody>
      </p:sp>
      <p:sp>
        <p:nvSpPr>
          <p:cNvPr id="47" name="TextBox 46"/>
          <p:cNvSpPr txBox="1"/>
          <p:nvPr/>
        </p:nvSpPr>
        <p:spPr>
          <a:xfrm>
            <a:off x="7320136" y="4437113"/>
            <a:ext cx="340158" cy="461665"/>
          </a:xfrm>
          <a:prstGeom prst="rect">
            <a:avLst/>
          </a:prstGeom>
          <a:noFill/>
        </p:spPr>
        <p:txBody>
          <a:bodyPr wrap="none" rtlCol="0">
            <a:spAutoFit/>
          </a:bodyPr>
          <a:lstStyle/>
          <a:p>
            <a:r>
              <a:rPr lang="en-US" sz="2400" dirty="0">
                <a:solidFill>
                  <a:schemeClr val="bg1"/>
                </a:solidFill>
              </a:rPr>
              <a:t>8</a:t>
            </a:r>
            <a:endParaRPr lang="en-US" dirty="0">
              <a:solidFill>
                <a:schemeClr val="bg1"/>
              </a:solidFill>
            </a:endParaRPr>
          </a:p>
        </p:txBody>
      </p:sp>
      <p:sp>
        <p:nvSpPr>
          <p:cNvPr id="49" name="TextBox 48"/>
          <p:cNvSpPr txBox="1"/>
          <p:nvPr/>
        </p:nvSpPr>
        <p:spPr>
          <a:xfrm>
            <a:off x="9264352" y="4509121"/>
            <a:ext cx="340158" cy="461665"/>
          </a:xfrm>
          <a:prstGeom prst="rect">
            <a:avLst/>
          </a:prstGeom>
          <a:noFill/>
        </p:spPr>
        <p:txBody>
          <a:bodyPr wrap="none" rtlCol="0">
            <a:spAutoFit/>
          </a:bodyPr>
          <a:lstStyle/>
          <a:p>
            <a:r>
              <a:rPr lang="en-US" sz="2400" dirty="0">
                <a:solidFill>
                  <a:schemeClr val="bg1"/>
                </a:solidFill>
              </a:rPr>
              <a:t>9</a:t>
            </a:r>
            <a:endParaRPr lang="en-US" dirty="0">
              <a:solidFill>
                <a:schemeClr val="bg1"/>
              </a:solidFill>
            </a:endParaRPr>
          </a:p>
        </p:txBody>
      </p:sp>
      <p:sp>
        <p:nvSpPr>
          <p:cNvPr id="50" name="TextBox 49"/>
          <p:cNvSpPr txBox="1"/>
          <p:nvPr/>
        </p:nvSpPr>
        <p:spPr>
          <a:xfrm>
            <a:off x="8328249" y="5373217"/>
            <a:ext cx="495649" cy="461665"/>
          </a:xfrm>
          <a:prstGeom prst="rect">
            <a:avLst/>
          </a:prstGeom>
          <a:noFill/>
        </p:spPr>
        <p:txBody>
          <a:bodyPr wrap="none" rtlCol="0">
            <a:spAutoFit/>
          </a:bodyPr>
          <a:lstStyle/>
          <a:p>
            <a:r>
              <a:rPr lang="en-US" sz="2400" dirty="0">
                <a:solidFill>
                  <a:schemeClr val="bg1"/>
                </a:solidFill>
              </a:rPr>
              <a:t>10</a:t>
            </a:r>
            <a:endParaRPr lang="en-US" dirty="0">
              <a:solidFill>
                <a:schemeClr val="bg1"/>
              </a:solidFill>
            </a:endParaRPr>
          </a:p>
        </p:txBody>
      </p:sp>
      <p:sp>
        <p:nvSpPr>
          <p:cNvPr id="51" name="TextBox 50"/>
          <p:cNvSpPr txBox="1"/>
          <p:nvPr/>
        </p:nvSpPr>
        <p:spPr>
          <a:xfrm>
            <a:off x="8688289" y="2708921"/>
            <a:ext cx="495649" cy="461665"/>
          </a:xfrm>
          <a:prstGeom prst="rect">
            <a:avLst/>
          </a:prstGeom>
          <a:noFill/>
        </p:spPr>
        <p:txBody>
          <a:bodyPr wrap="none" rtlCol="0">
            <a:spAutoFit/>
          </a:bodyPr>
          <a:lstStyle/>
          <a:p>
            <a:r>
              <a:rPr lang="en-US" sz="2400" dirty="0">
                <a:solidFill>
                  <a:schemeClr val="bg1"/>
                </a:solidFill>
              </a:rPr>
              <a:t>11</a:t>
            </a:r>
            <a:endParaRPr lang="en-US" dirty="0">
              <a:solidFill>
                <a:schemeClr val="bg1"/>
              </a:solidFill>
            </a:endParaRPr>
          </a:p>
        </p:txBody>
      </p:sp>
      <p:sp>
        <p:nvSpPr>
          <p:cNvPr id="52" name="TextBox 51"/>
          <p:cNvSpPr txBox="1"/>
          <p:nvPr/>
        </p:nvSpPr>
        <p:spPr>
          <a:xfrm>
            <a:off x="7248129" y="2708921"/>
            <a:ext cx="495649" cy="461665"/>
          </a:xfrm>
          <a:prstGeom prst="rect">
            <a:avLst/>
          </a:prstGeom>
          <a:noFill/>
        </p:spPr>
        <p:txBody>
          <a:bodyPr wrap="none" rtlCol="0">
            <a:spAutoFit/>
          </a:bodyPr>
          <a:lstStyle/>
          <a:p>
            <a:r>
              <a:rPr lang="en-US" sz="2400" dirty="0">
                <a:solidFill>
                  <a:schemeClr val="bg1"/>
                </a:solidFill>
              </a:rPr>
              <a:t>12</a:t>
            </a:r>
            <a:endParaRPr lang="en-US" dirty="0">
              <a:solidFill>
                <a:schemeClr val="bg1"/>
              </a:solidFill>
            </a:endParaRPr>
          </a:p>
        </p:txBody>
      </p:sp>
      <p:sp>
        <p:nvSpPr>
          <p:cNvPr id="53" name="TextBox 52"/>
          <p:cNvSpPr txBox="1"/>
          <p:nvPr/>
        </p:nvSpPr>
        <p:spPr>
          <a:xfrm>
            <a:off x="6600057" y="1340769"/>
            <a:ext cx="495649" cy="461665"/>
          </a:xfrm>
          <a:prstGeom prst="rect">
            <a:avLst/>
          </a:prstGeom>
          <a:noFill/>
        </p:spPr>
        <p:txBody>
          <a:bodyPr wrap="none" rtlCol="0">
            <a:spAutoFit/>
          </a:bodyPr>
          <a:lstStyle/>
          <a:p>
            <a:r>
              <a:rPr lang="en-US" sz="2400" dirty="0">
                <a:solidFill>
                  <a:schemeClr val="bg1"/>
                </a:solidFill>
              </a:rPr>
              <a:t>13</a:t>
            </a:r>
            <a:endParaRPr lang="en-US" dirty="0">
              <a:solidFill>
                <a:schemeClr val="bg1"/>
              </a:solidFill>
            </a:endParaRPr>
          </a:p>
        </p:txBody>
      </p:sp>
      <p:sp>
        <p:nvSpPr>
          <p:cNvPr id="54" name="TextBox 53"/>
          <p:cNvSpPr txBox="1"/>
          <p:nvPr/>
        </p:nvSpPr>
        <p:spPr>
          <a:xfrm>
            <a:off x="4799857" y="1340769"/>
            <a:ext cx="495649" cy="461665"/>
          </a:xfrm>
          <a:prstGeom prst="rect">
            <a:avLst/>
          </a:prstGeom>
          <a:noFill/>
        </p:spPr>
        <p:txBody>
          <a:bodyPr wrap="none" rtlCol="0">
            <a:spAutoFit/>
          </a:bodyPr>
          <a:lstStyle/>
          <a:p>
            <a:r>
              <a:rPr lang="en-US" sz="2400" dirty="0">
                <a:solidFill>
                  <a:schemeClr val="bg1"/>
                </a:solidFill>
              </a:rPr>
              <a:t>14</a:t>
            </a:r>
            <a:endParaRPr lang="en-US" dirty="0">
              <a:solidFill>
                <a:schemeClr val="bg1"/>
              </a:solidFill>
            </a:endParaRPr>
          </a:p>
        </p:txBody>
      </p:sp>
      <p:sp>
        <p:nvSpPr>
          <p:cNvPr id="55" name="TextBox 54"/>
          <p:cNvSpPr txBox="1"/>
          <p:nvPr/>
        </p:nvSpPr>
        <p:spPr>
          <a:xfrm>
            <a:off x="5735961" y="260649"/>
            <a:ext cx="495649" cy="461665"/>
          </a:xfrm>
          <a:prstGeom prst="rect">
            <a:avLst/>
          </a:prstGeom>
          <a:noFill/>
        </p:spPr>
        <p:txBody>
          <a:bodyPr wrap="none" rtlCol="0">
            <a:spAutoFit/>
          </a:bodyPr>
          <a:lstStyle/>
          <a:p>
            <a:r>
              <a:rPr lang="en-US" sz="2400" dirty="0">
                <a:solidFill>
                  <a:schemeClr val="bg1"/>
                </a:solidFill>
              </a:rPr>
              <a:t>15</a:t>
            </a:r>
            <a:endParaRPr lang="en-US" dirty="0">
              <a:solidFill>
                <a:schemeClr val="bg1"/>
              </a:solidFill>
            </a:endParaRPr>
          </a:p>
        </p:txBody>
      </p:sp>
      <p:sp>
        <p:nvSpPr>
          <p:cNvPr id="56" name="Rectangle 55"/>
          <p:cNvSpPr/>
          <p:nvPr/>
        </p:nvSpPr>
        <p:spPr>
          <a:xfrm>
            <a:off x="1703512" y="5373216"/>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sp>
        <p:nvSpPr>
          <p:cNvPr id="57" name="Rectangle 56"/>
          <p:cNvSpPr/>
          <p:nvPr/>
        </p:nvSpPr>
        <p:spPr>
          <a:xfrm>
            <a:off x="4367808" y="5373216"/>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cxnSp>
        <p:nvCxnSpPr>
          <p:cNvPr id="31" name="Elbow Connector 30"/>
          <p:cNvCxnSpPr>
            <a:stCxn id="56" idx="0"/>
            <a:endCxn id="9" idx="1"/>
          </p:cNvCxnSpPr>
          <p:nvPr/>
        </p:nvCxnSpPr>
        <p:spPr>
          <a:xfrm rot="16200000" flipV="1">
            <a:off x="1199456" y="3789040"/>
            <a:ext cx="2448272" cy="720080"/>
          </a:xfrm>
          <a:prstGeom prst="bentConnector4">
            <a:avLst>
              <a:gd name="adj1" fmla="val 10179"/>
              <a:gd name="adj2" fmla="val 14877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9" name="Elbow Connector 58"/>
          <p:cNvCxnSpPr>
            <a:stCxn id="57" idx="0"/>
            <a:endCxn id="10" idx="1"/>
          </p:cNvCxnSpPr>
          <p:nvPr/>
        </p:nvCxnSpPr>
        <p:spPr>
          <a:xfrm rot="16200000" flipV="1">
            <a:off x="3287688" y="3212976"/>
            <a:ext cx="2448272" cy="1872208"/>
          </a:xfrm>
          <a:prstGeom prst="bentConnector4">
            <a:avLst>
              <a:gd name="adj1" fmla="val 8240"/>
              <a:gd name="adj2" fmla="val 112210"/>
            </a:avLst>
          </a:prstGeom>
          <a:ln>
            <a:tailEnd type="arrow"/>
          </a:ln>
        </p:spPr>
        <p:style>
          <a:lnRef idx="2">
            <a:schemeClr val="accent3"/>
          </a:lnRef>
          <a:fillRef idx="0">
            <a:schemeClr val="accent3"/>
          </a:fillRef>
          <a:effectRef idx="1">
            <a:schemeClr val="accent3"/>
          </a:effectRef>
          <a:fontRef idx="minor">
            <a:schemeClr val="tx1"/>
          </a:fontRef>
        </p:style>
      </p:cxnSp>
      <p:sp>
        <p:nvSpPr>
          <p:cNvPr id="65" name="Rectangle 64"/>
          <p:cNvSpPr/>
          <p:nvPr/>
        </p:nvSpPr>
        <p:spPr>
          <a:xfrm>
            <a:off x="1631504" y="1196752"/>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sp>
        <p:nvSpPr>
          <p:cNvPr id="66" name="Rectangle 65"/>
          <p:cNvSpPr/>
          <p:nvPr/>
        </p:nvSpPr>
        <p:spPr>
          <a:xfrm>
            <a:off x="1631504" y="116632"/>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Integration Test Driver</a:t>
            </a:r>
            <a:endParaRPr lang="en-US" dirty="0"/>
          </a:p>
        </p:txBody>
      </p:sp>
      <p:sp>
        <p:nvSpPr>
          <p:cNvPr id="67" name="TextBox 66"/>
          <p:cNvSpPr txBox="1"/>
          <p:nvPr/>
        </p:nvSpPr>
        <p:spPr>
          <a:xfrm>
            <a:off x="8112224" y="188640"/>
            <a:ext cx="2376264" cy="923330"/>
          </a:xfrm>
          <a:prstGeom prst="rect">
            <a:avLst/>
          </a:prstGeom>
          <a:noFill/>
        </p:spPr>
        <p:txBody>
          <a:bodyPr wrap="square" rtlCol="0">
            <a:spAutoFit/>
          </a:bodyPr>
          <a:lstStyle/>
          <a:p>
            <a:r>
              <a:rPr lang="en-US" dirty="0"/>
              <a:t>Not all integration test drivers are shown. </a:t>
            </a:r>
            <a:endParaRPr lang="en-US" dirty="0"/>
          </a:p>
          <a:p>
            <a:endParaRPr lang="en-US" dirty="0"/>
          </a:p>
        </p:txBody>
      </p:sp>
      <p:cxnSp>
        <p:nvCxnSpPr>
          <p:cNvPr id="69" name="Straight Arrow Connector 68"/>
          <p:cNvCxnSpPr>
            <a:stCxn id="66" idx="3"/>
            <a:endCxn id="6" idx="1"/>
          </p:cNvCxnSpPr>
          <p:nvPr/>
        </p:nvCxnSpPr>
        <p:spPr>
          <a:xfrm>
            <a:off x="3791744" y="476672"/>
            <a:ext cx="165618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70" name="Straight Arrow Connector 69"/>
          <p:cNvCxnSpPr>
            <a:stCxn id="65" idx="3"/>
            <a:endCxn id="7" idx="1"/>
          </p:cNvCxnSpPr>
          <p:nvPr/>
        </p:nvCxnSpPr>
        <p:spPr>
          <a:xfrm>
            <a:off x="3791744" y="1556792"/>
            <a:ext cx="72008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xEl>
                                              <p:pRg st="0" end="0"/>
                                            </p:txEl>
                                          </p:spTgt>
                                        </p:tgtEl>
                                        <p:attrNameLst>
                                          <p:attrName>style.visibility</p:attrName>
                                        </p:attrNameLst>
                                      </p:cBhvr>
                                      <p:to>
                                        <p:strVal val="visible"/>
                                      </p:to>
                                    </p:set>
                                    <p:animEffect transition="in" filter="fade">
                                      <p:cBhvr>
                                        <p:cTn id="37" dur="500"/>
                                        <p:tgtEl>
                                          <p:spTgt spid="4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xEl>
                                              <p:pRg st="0" end="0"/>
                                            </p:txEl>
                                          </p:spTgt>
                                        </p:tgtEl>
                                        <p:attrNameLst>
                                          <p:attrName>style.visibility</p:attrName>
                                        </p:attrNameLst>
                                      </p:cBhvr>
                                      <p:to>
                                        <p:strVal val="visible"/>
                                      </p:to>
                                    </p:set>
                                    <p:animEffect transition="in" filter="fade">
                                      <p:cBhvr>
                                        <p:cTn id="42" dur="500"/>
                                        <p:tgtEl>
                                          <p:spTgt spid="4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xEl>
                                              <p:pRg st="0" end="0"/>
                                            </p:txEl>
                                          </p:spTgt>
                                        </p:tgtEl>
                                        <p:attrNameLst>
                                          <p:attrName>style.visibility</p:attrName>
                                        </p:attrNameLst>
                                      </p:cBhvr>
                                      <p:to>
                                        <p:strVal val="visible"/>
                                      </p:to>
                                    </p:set>
                                    <p:animEffect transition="in" filter="fade">
                                      <p:cBhvr>
                                        <p:cTn id="47" dur="500"/>
                                        <p:tgtEl>
                                          <p:spTgt spid="4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0">
                                            <p:txEl>
                                              <p:pRg st="0" end="0"/>
                                            </p:txEl>
                                          </p:spTgt>
                                        </p:tgtEl>
                                        <p:attrNameLst>
                                          <p:attrName>style.visibility</p:attrName>
                                        </p:attrNameLst>
                                      </p:cBhvr>
                                      <p:to>
                                        <p:strVal val="visible"/>
                                      </p:to>
                                    </p:set>
                                    <p:animEffect transition="in" filter="fade">
                                      <p:cBhvr>
                                        <p:cTn id="52" dur="500"/>
                                        <p:tgtEl>
                                          <p:spTgt spid="5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fade">
                                      <p:cBhvr>
                                        <p:cTn id="57" dur="500"/>
                                        <p:tgtEl>
                                          <p:spTgt spid="5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3">
                                            <p:txEl>
                                              <p:pRg st="0" end="0"/>
                                            </p:txEl>
                                          </p:spTgt>
                                        </p:tgtEl>
                                        <p:attrNameLst>
                                          <p:attrName>style.visibility</p:attrName>
                                        </p:attrNameLst>
                                      </p:cBhvr>
                                      <p:to>
                                        <p:strVal val="visible"/>
                                      </p:to>
                                    </p:set>
                                    <p:animEffect transition="in" filter="fade">
                                      <p:cBhvr>
                                        <p:cTn id="67" dur="500"/>
                                        <p:tgtEl>
                                          <p:spTgt spid="5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P spid="38" grpId="0"/>
      <p:bldP spid="40" grpId="0"/>
      <p:bldP spid="41" grpId="0"/>
      <p:bldP spid="43" grpId="0"/>
      <p:bldP spid="45" grpId="0" build="allAtOnce"/>
      <p:bldP spid="47" grpId="0" build="allAtOnce"/>
      <p:bldP spid="49" grpId="0" build="allAtOnce"/>
      <p:bldP spid="50" grpId="0" build="allAtOnce"/>
      <p:bldP spid="51" grpId="0" build="allAtOnce"/>
      <p:bldP spid="52" grpId="0" build="allAtOnce"/>
      <p:bldP spid="53" grpId="0" build="allAtOnce"/>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mixed approach</a:t>
            </a:r>
            <a:endParaRPr lang="en-US" dirty="0"/>
          </a:p>
        </p:txBody>
      </p:sp>
      <p:sp>
        <p:nvSpPr>
          <p:cNvPr id="3" name="Content Placeholder 2"/>
          <p:cNvSpPr>
            <a:spLocks noGrp="1"/>
          </p:cNvSpPr>
          <p:nvPr>
            <p:ph idx="1"/>
          </p:nvPr>
        </p:nvSpPr>
        <p:spPr/>
        <p:txBody>
          <a:bodyPr/>
          <a:lstStyle/>
          <a:p>
            <a:r>
              <a:rPr lang="en-US" dirty="0"/>
              <a:t>Is it always possible, and necessary, to develop code in a top-down or bottom-up approach? </a:t>
            </a:r>
            <a:endParaRPr lang="en-US" dirty="0"/>
          </a:p>
          <a:p>
            <a:r>
              <a:rPr lang="en-US" dirty="0"/>
              <a:t>Sometimes there is a mixture of top-down and bottom-up </a:t>
            </a:r>
            <a:endParaRPr lang="en-US" dirty="0"/>
          </a:p>
          <a:p>
            <a:pPr lvl="1"/>
            <a:r>
              <a:rPr lang="en-US" dirty="0"/>
              <a:t>A plan should specify the motivation and order for this mixed approach</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420960"/>
            <a:ext cx="11369615" cy="1143000"/>
          </a:xfrm>
        </p:spPr>
        <p:txBody>
          <a:bodyPr>
            <a:normAutofit/>
          </a:bodyPr>
          <a:lstStyle/>
          <a:p>
            <a:r>
              <a:rPr lang="en-US" dirty="0"/>
              <a:t>How often should we run integration tests?</a:t>
            </a:r>
            <a:endParaRPr lang="en-US" dirty="0"/>
          </a:p>
        </p:txBody>
      </p:sp>
      <p:sp>
        <p:nvSpPr>
          <p:cNvPr id="3" name="Content Placeholder 2"/>
          <p:cNvSpPr>
            <a:spLocks noGrp="1"/>
          </p:cNvSpPr>
          <p:nvPr>
            <p:ph idx="1"/>
          </p:nvPr>
        </p:nvSpPr>
        <p:spPr>
          <a:xfrm>
            <a:off x="448573" y="1563960"/>
            <a:ext cx="11369615" cy="5105400"/>
          </a:xfrm>
        </p:spPr>
        <p:txBody>
          <a:bodyPr/>
          <a:lstStyle/>
          <a:p>
            <a:pPr>
              <a:defRPr/>
            </a:pPr>
            <a:r>
              <a:rPr lang="en-US" dirty="0"/>
              <a:t>Regular integration</a:t>
            </a:r>
            <a:endParaRPr lang="en-US" dirty="0"/>
          </a:p>
          <a:p>
            <a:pPr lvl="1">
              <a:defRPr/>
            </a:pPr>
            <a:r>
              <a:rPr lang="en-US" dirty="0"/>
              <a:t>Daily</a:t>
            </a:r>
            <a:endParaRPr lang="en-US" dirty="0"/>
          </a:p>
          <a:p>
            <a:pPr lvl="1">
              <a:defRPr/>
            </a:pPr>
            <a:r>
              <a:rPr lang="en-US" dirty="0"/>
              <a:t>In an iteration (e.g. two weeks)  </a:t>
            </a:r>
            <a:endParaRPr lang="en-US" dirty="0"/>
          </a:p>
          <a:p>
            <a:pPr>
              <a:defRPr/>
            </a:pPr>
            <a:r>
              <a:rPr lang="en-US" dirty="0"/>
              <a:t>Automated tests</a:t>
            </a:r>
            <a:endParaRPr lang="en-US" dirty="0"/>
          </a:p>
          <a:p>
            <a:pPr>
              <a:defRPr/>
            </a:pPr>
            <a:r>
              <a:rPr lang="en-US" dirty="0"/>
              <a:t>A popular modern approach is to run a set of tests regularly as code is checked in – idea of </a:t>
            </a:r>
            <a:r>
              <a:rPr lang="en-US" b="1" dirty="0"/>
              <a:t>Continuous Integration (CI)</a:t>
            </a:r>
            <a:endParaRPr lang="en-US" b="1" dirty="0"/>
          </a:p>
          <a:p>
            <a:pPr lvl="1">
              <a:defRPr/>
            </a:pPr>
            <a:r>
              <a:rPr lang="en-US" dirty="0"/>
              <a:t>We will come back to this in a future session</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Testing Implementation</a:t>
            </a:r>
            <a:endParaRPr lang="en-US" dirty="0"/>
          </a:p>
        </p:txBody>
      </p:sp>
      <p:sp>
        <p:nvSpPr>
          <p:cNvPr id="3" name="Content Placeholder 2"/>
          <p:cNvSpPr>
            <a:spLocks noGrp="1"/>
          </p:cNvSpPr>
          <p:nvPr>
            <p:ph idx="1"/>
          </p:nvPr>
        </p:nvSpPr>
        <p:spPr>
          <a:xfrm>
            <a:off x="448573" y="1261101"/>
            <a:ext cx="11369615" cy="4351338"/>
          </a:xfrm>
        </p:spPr>
        <p:txBody>
          <a:bodyPr>
            <a:normAutofit/>
          </a:bodyPr>
          <a:lstStyle/>
          <a:p>
            <a:pPr>
              <a:defRPr/>
            </a:pPr>
            <a:r>
              <a:rPr lang="en-US" dirty="0">
                <a:solidFill>
                  <a:srgbClr val="000000"/>
                </a:solidFill>
              </a:rPr>
              <a:t>Designing Test Cases</a:t>
            </a:r>
            <a:endParaRPr lang="en-US" dirty="0">
              <a:solidFill>
                <a:srgbClr val="000000"/>
              </a:solidFill>
            </a:endParaRPr>
          </a:p>
          <a:p>
            <a:pPr lvl="1">
              <a:defRPr/>
            </a:pPr>
            <a:r>
              <a:rPr lang="en-US" dirty="0">
                <a:solidFill>
                  <a:srgbClr val="000000"/>
                </a:solidFill>
              </a:rPr>
              <a:t>Similar issues to unit testing</a:t>
            </a:r>
            <a:endParaRPr lang="en-US" dirty="0">
              <a:solidFill>
                <a:srgbClr val="000000"/>
              </a:solidFill>
            </a:endParaRPr>
          </a:p>
          <a:p>
            <a:pPr lvl="2">
              <a:defRPr/>
            </a:pPr>
            <a:r>
              <a:rPr lang="en-US" dirty="0">
                <a:solidFill>
                  <a:srgbClr val="000000"/>
                </a:solidFill>
              </a:rPr>
              <a:t>Good data</a:t>
            </a:r>
            <a:endParaRPr lang="en-US" dirty="0">
              <a:solidFill>
                <a:srgbClr val="000000"/>
              </a:solidFill>
            </a:endParaRPr>
          </a:p>
          <a:p>
            <a:pPr lvl="2">
              <a:defRPr/>
            </a:pPr>
            <a:r>
              <a:rPr lang="en-US" dirty="0">
                <a:solidFill>
                  <a:srgbClr val="000000"/>
                </a:solidFill>
              </a:rPr>
              <a:t>Data to test errors </a:t>
            </a:r>
            <a:endParaRPr lang="en-US" dirty="0">
              <a:solidFill>
                <a:srgbClr val="000000"/>
              </a:solidFill>
            </a:endParaRPr>
          </a:p>
          <a:p>
            <a:pPr lvl="2">
              <a:defRPr/>
            </a:pPr>
            <a:r>
              <a:rPr lang="en-US" dirty="0">
                <a:solidFill>
                  <a:srgbClr val="000000"/>
                </a:solidFill>
              </a:rPr>
              <a:t>Undefined situations</a:t>
            </a:r>
            <a:endParaRPr lang="en-US" dirty="0">
              <a:solidFill>
                <a:srgbClr val="000000"/>
              </a:solidFill>
            </a:endParaRPr>
          </a:p>
          <a:p>
            <a:pPr lvl="1">
              <a:defRPr/>
            </a:pPr>
            <a:r>
              <a:rPr lang="en-US" dirty="0">
                <a:solidFill>
                  <a:srgbClr val="000000"/>
                </a:solidFill>
              </a:rPr>
              <a:t>Focus is on data that will be passed through the interface to other module</a:t>
            </a:r>
            <a:endParaRPr lang="en-US" dirty="0">
              <a:solidFill>
                <a:srgbClr val="000000"/>
              </a:solidFill>
            </a:endParaRPr>
          </a:p>
          <a:p>
            <a:pPr lvl="2">
              <a:defRPr/>
            </a:pPr>
            <a:r>
              <a:rPr lang="en-US" dirty="0">
                <a:solidFill>
                  <a:srgbClr val="000000"/>
                </a:solidFill>
              </a:rPr>
              <a:t>We start from the view that the connected modules are working (tested at unit level)</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endParaRPr lang="en-US" dirty="0"/>
          </a:p>
        </p:txBody>
      </p:sp>
      <p:sp>
        <p:nvSpPr>
          <p:cNvPr id="7" name="Content Placeholder 6"/>
          <p:cNvSpPr>
            <a:spLocks noGrp="1"/>
          </p:cNvSpPr>
          <p:nvPr>
            <p:ph idx="1"/>
          </p:nvPr>
        </p:nvSpPr>
        <p:spPr/>
        <p:txBody>
          <a:bodyPr/>
          <a:lstStyle/>
          <a:p>
            <a:r>
              <a:rPr lang="en-US" dirty="0"/>
              <a:t>Integration Testing follows Unit Testing</a:t>
            </a:r>
            <a:endParaRPr lang="en-US" dirty="0"/>
          </a:p>
          <a:p>
            <a:r>
              <a:rPr lang="en-US" dirty="0"/>
              <a:t>Focus is on the connections between modules </a:t>
            </a:r>
            <a:endParaRPr lang="en-US" dirty="0"/>
          </a:p>
          <a:p>
            <a:r>
              <a:rPr lang="en-US" dirty="0"/>
              <a:t>Plan the approach for the integration testing</a:t>
            </a:r>
            <a:endParaRPr lang="en-US" dirty="0"/>
          </a:p>
          <a:p>
            <a:r>
              <a:rPr lang="en-US" dirty="0"/>
              <a:t>Regular integration, started early</a:t>
            </a:r>
            <a:endParaRPr lang="en-US" dirty="0"/>
          </a:p>
          <a:p>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endParaRPr lang="en-US" dirty="0"/>
          </a:p>
        </p:txBody>
      </p:sp>
      <p:sp>
        <p:nvSpPr>
          <p:cNvPr id="3" name="Slide Number Placeholder 2"/>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Integration Testing?</a:t>
            </a:r>
            <a:endParaRPr lang="en-US" dirty="0"/>
          </a:p>
        </p:txBody>
      </p:sp>
      <p:sp>
        <p:nvSpPr>
          <p:cNvPr id="3" name="Content Placeholder 2"/>
          <p:cNvSpPr>
            <a:spLocks noGrp="1"/>
          </p:cNvSpPr>
          <p:nvPr>
            <p:ph idx="1"/>
          </p:nvPr>
        </p:nvSpPr>
        <p:spPr>
          <a:xfrm>
            <a:off x="448573" y="1280160"/>
            <a:ext cx="11369615" cy="4776032"/>
          </a:xfrm>
        </p:spPr>
        <p:txBody>
          <a:bodyPr>
            <a:normAutofit/>
          </a:bodyPr>
          <a:lstStyle/>
          <a:p>
            <a:pPr>
              <a:lnSpc>
                <a:spcPct val="120000"/>
              </a:lnSpc>
              <a:defRPr/>
            </a:pPr>
            <a:r>
              <a:rPr lang="en-US" altLang="zh-CN" b="1" dirty="0">
                <a:latin typeface="Arial" panose="020B0604020202020204" pitchFamily="34" charset="0"/>
                <a:ea typeface="宋体" panose="02010600030101010101" pitchFamily="2" charset="-122"/>
                <a:cs typeface="宋体" panose="02010600030101010101" pitchFamily="2" charset="-122"/>
              </a:rPr>
              <a:t>Integration testing </a:t>
            </a:r>
            <a:r>
              <a:rPr lang="en-US" altLang="zh-CN" dirty="0">
                <a:latin typeface="Arial" panose="020B0604020202020204" pitchFamily="34" charset="0"/>
                <a:ea typeface="宋体" panose="02010600030101010101" pitchFamily="2" charset="-122"/>
                <a:cs typeface="宋体" panose="02010600030101010101" pitchFamily="2" charset="-122"/>
              </a:rPr>
              <a:t>is the phase of software testing in which individual software </a:t>
            </a:r>
            <a:r>
              <a:rPr lang="en-US" altLang="zh-CN" b="1" dirty="0">
                <a:latin typeface="Arial" panose="020B0604020202020204" pitchFamily="34" charset="0"/>
                <a:ea typeface="宋体" panose="02010600030101010101" pitchFamily="2" charset="-122"/>
                <a:cs typeface="宋体" panose="02010600030101010101" pitchFamily="2" charset="-122"/>
              </a:rPr>
              <a:t>modules</a:t>
            </a:r>
            <a:r>
              <a:rPr lang="en-US" altLang="zh-CN" dirty="0">
                <a:latin typeface="Arial" panose="020B0604020202020204" pitchFamily="34" charset="0"/>
                <a:ea typeface="宋体" panose="02010600030101010101" pitchFamily="2" charset="-122"/>
                <a:cs typeface="宋体" panose="02010600030101010101" pitchFamily="2" charset="-122"/>
              </a:rPr>
              <a:t> are combined and tested as a </a:t>
            </a:r>
            <a:r>
              <a:rPr lang="en-US" altLang="zh-CN" b="1" dirty="0">
                <a:latin typeface="Arial" panose="020B0604020202020204" pitchFamily="34" charset="0"/>
                <a:ea typeface="宋体" panose="02010600030101010101" pitchFamily="2" charset="-122"/>
                <a:cs typeface="宋体" panose="02010600030101010101" pitchFamily="2" charset="-122"/>
              </a:rPr>
              <a:t>group</a:t>
            </a:r>
            <a:r>
              <a:rPr lang="en-US" altLang="zh-CN" dirty="0">
                <a:latin typeface="Arial" panose="020B0604020202020204" pitchFamily="34" charset="0"/>
                <a:ea typeface="宋体" panose="02010600030101010101" pitchFamily="2" charset="-122"/>
                <a:cs typeface="宋体" panose="02010600030101010101" pitchFamily="2" charset="-122"/>
              </a:rPr>
              <a:t>. </a:t>
            </a:r>
            <a:endParaRPr lang="en-US" altLang="zh-CN" dirty="0">
              <a:latin typeface="Arial" panose="020B0604020202020204" pitchFamily="34" charset="0"/>
              <a:ea typeface="宋体" panose="02010600030101010101" pitchFamily="2" charset="-122"/>
              <a:cs typeface="宋体" panose="02010600030101010101" pitchFamily="2" charset="-122"/>
            </a:endParaRPr>
          </a:p>
          <a:p>
            <a:pPr>
              <a:lnSpc>
                <a:spcPct val="120000"/>
              </a:lnSpc>
              <a:defRPr/>
            </a:pPr>
            <a:r>
              <a:rPr lang="en-US" altLang="zh-CN" dirty="0">
                <a:latin typeface="Arial" panose="020B0604020202020204" pitchFamily="34" charset="0"/>
                <a:ea typeface="宋体" panose="02010600030101010101" pitchFamily="2" charset="-122"/>
                <a:cs typeface="宋体" panose="02010600030101010101" pitchFamily="2" charset="-122"/>
              </a:rPr>
              <a:t>When should this happen? </a:t>
            </a:r>
            <a:endParaRPr lang="en-US" altLang="zh-CN" dirty="0">
              <a:latin typeface="Arial" panose="020B0604020202020204" pitchFamily="34" charset="0"/>
              <a:ea typeface="宋体" panose="02010600030101010101" pitchFamily="2" charset="-122"/>
              <a:cs typeface="宋体" panose="02010600030101010101" pitchFamily="2" charset="-122"/>
            </a:endParaRPr>
          </a:p>
          <a:p>
            <a:pPr lvl="1">
              <a:lnSpc>
                <a:spcPct val="120000"/>
              </a:lnSpc>
              <a:defRPr/>
            </a:pPr>
            <a:r>
              <a:rPr lang="en-US" altLang="zh-CN" dirty="0">
                <a:latin typeface="Arial" panose="020B0604020202020204" pitchFamily="34" charset="0"/>
                <a:ea typeface="宋体" panose="02010600030101010101" pitchFamily="2" charset="-122"/>
                <a:cs typeface="宋体" panose="02010600030101010101" pitchFamily="2" charset="-122"/>
              </a:rPr>
              <a:t>Integration testing follows unit testing and precedes system testing.</a:t>
            </a: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6712"/>
          </a:xfrm>
        </p:spPr>
        <p:txBody>
          <a:bodyPr/>
          <a:lstStyle/>
          <a:p>
            <a:r>
              <a:rPr lang="en-US" dirty="0"/>
              <a:t>The V-model highlights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6" name="Rectangle 5"/>
          <p:cNvSpPr/>
          <p:nvPr/>
        </p:nvSpPr>
        <p:spPr>
          <a:xfrm>
            <a:off x="2351584"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Functional</a:t>
            </a:r>
            <a:endParaRPr lang="en-US" dirty="0"/>
          </a:p>
          <a:p>
            <a:pPr algn="ctr"/>
            <a:r>
              <a:rPr lang="en-US" dirty="0"/>
              <a:t>Specification</a:t>
            </a:r>
            <a:endParaRPr lang="en-US" dirty="0"/>
          </a:p>
        </p:txBody>
      </p:sp>
      <p:sp>
        <p:nvSpPr>
          <p:cNvPr id="7" name="Rectangle 6"/>
          <p:cNvSpPr/>
          <p:nvPr/>
        </p:nvSpPr>
        <p:spPr>
          <a:xfrm>
            <a:off x="1703512"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Requirements </a:t>
            </a:r>
            <a:endParaRPr lang="en-US" dirty="0"/>
          </a:p>
          <a:p>
            <a:pPr algn="ctr"/>
            <a:r>
              <a:rPr lang="en-US" dirty="0"/>
              <a:t>Specification</a:t>
            </a:r>
            <a:endParaRPr lang="en-US" dirty="0"/>
          </a:p>
        </p:txBody>
      </p:sp>
      <p:sp>
        <p:nvSpPr>
          <p:cNvPr id="8" name="Rectangle 7"/>
          <p:cNvSpPr/>
          <p:nvPr/>
        </p:nvSpPr>
        <p:spPr>
          <a:xfrm>
            <a:off x="3143672"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Architecture</a:t>
            </a:r>
            <a:endParaRPr lang="en-US" dirty="0"/>
          </a:p>
          <a:p>
            <a:pPr algn="ctr"/>
            <a:r>
              <a:rPr lang="en-US" dirty="0"/>
              <a:t>Specification</a:t>
            </a:r>
            <a:endParaRPr lang="en-US" dirty="0"/>
          </a:p>
        </p:txBody>
      </p:sp>
      <p:sp>
        <p:nvSpPr>
          <p:cNvPr id="9" name="Rectangle 8"/>
          <p:cNvSpPr/>
          <p:nvPr/>
        </p:nvSpPr>
        <p:spPr>
          <a:xfrm>
            <a:off x="4079776"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Module</a:t>
            </a:r>
            <a:endParaRPr lang="en-US" dirty="0"/>
          </a:p>
          <a:p>
            <a:pPr algn="ctr"/>
            <a:r>
              <a:rPr lang="en-US" dirty="0"/>
              <a:t>Specification</a:t>
            </a:r>
            <a:endParaRPr lang="en-US" dirty="0"/>
          </a:p>
        </p:txBody>
      </p:sp>
      <p:sp>
        <p:nvSpPr>
          <p:cNvPr id="10" name="Rectangle 9"/>
          <p:cNvSpPr/>
          <p:nvPr/>
        </p:nvSpPr>
        <p:spPr>
          <a:xfrm>
            <a:off x="6528048" y="4941168"/>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Unit</a:t>
            </a:r>
            <a:endParaRPr lang="en-US" dirty="0"/>
          </a:p>
          <a:p>
            <a:pPr algn="ctr"/>
            <a:r>
              <a:rPr lang="en-US" dirty="0"/>
              <a:t>Testing</a:t>
            </a:r>
            <a:endParaRPr lang="en-US" dirty="0"/>
          </a:p>
        </p:txBody>
      </p:sp>
      <p:sp>
        <p:nvSpPr>
          <p:cNvPr id="11" name="Rectangle 10"/>
          <p:cNvSpPr/>
          <p:nvPr/>
        </p:nvSpPr>
        <p:spPr>
          <a:xfrm>
            <a:off x="7320136" y="3645024"/>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Integration</a:t>
            </a:r>
            <a:endParaRPr lang="en-US" dirty="0"/>
          </a:p>
          <a:p>
            <a:pPr algn="ctr"/>
            <a:r>
              <a:rPr lang="en-US" dirty="0"/>
              <a:t>Testing</a:t>
            </a:r>
            <a:endParaRPr lang="en-US" dirty="0"/>
          </a:p>
        </p:txBody>
      </p:sp>
      <p:sp>
        <p:nvSpPr>
          <p:cNvPr id="12" name="Rectangle 11"/>
          <p:cNvSpPr/>
          <p:nvPr/>
        </p:nvSpPr>
        <p:spPr>
          <a:xfrm>
            <a:off x="7968208" y="2276872"/>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System</a:t>
            </a:r>
            <a:endParaRPr lang="en-US" dirty="0"/>
          </a:p>
          <a:p>
            <a:pPr algn="ctr"/>
            <a:r>
              <a:rPr lang="en-US" dirty="0"/>
              <a:t>Testing</a:t>
            </a:r>
            <a:endParaRPr lang="en-US" dirty="0"/>
          </a:p>
        </p:txBody>
      </p:sp>
      <p:sp>
        <p:nvSpPr>
          <p:cNvPr id="14" name="Rectangle 13"/>
          <p:cNvSpPr/>
          <p:nvPr/>
        </p:nvSpPr>
        <p:spPr>
          <a:xfrm>
            <a:off x="8688288" y="908720"/>
            <a:ext cx="1728192" cy="936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Acceptance Testing</a:t>
            </a:r>
            <a:endParaRPr lang="en-US" dirty="0"/>
          </a:p>
        </p:txBody>
      </p:sp>
      <p:sp>
        <p:nvSpPr>
          <p:cNvPr id="15" name="Rectangle 14"/>
          <p:cNvSpPr/>
          <p:nvPr/>
        </p:nvSpPr>
        <p:spPr>
          <a:xfrm>
            <a:off x="5663952" y="6165304"/>
            <a:ext cx="1080120"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Coding</a:t>
            </a:r>
            <a:endParaRPr lang="en-US" dirty="0"/>
          </a:p>
        </p:txBody>
      </p:sp>
      <p:cxnSp>
        <p:nvCxnSpPr>
          <p:cNvPr id="17" name="Straight Arrow Connector 16"/>
          <p:cNvCxnSpPr>
            <a:stCxn id="7" idx="2"/>
            <a:endCxn id="6" idx="0"/>
          </p:cNvCxnSpPr>
          <p:nvPr/>
        </p:nvCxnSpPr>
        <p:spPr>
          <a:xfrm>
            <a:off x="2567608" y="1844824"/>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2"/>
            <a:endCxn id="8" idx="0"/>
          </p:cNvCxnSpPr>
          <p:nvPr/>
        </p:nvCxnSpPr>
        <p:spPr>
          <a:xfrm>
            <a:off x="3215680" y="3212976"/>
            <a:ext cx="79208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2"/>
            <a:endCxn id="9" idx="0"/>
          </p:cNvCxnSpPr>
          <p:nvPr/>
        </p:nvCxnSpPr>
        <p:spPr>
          <a:xfrm>
            <a:off x="4007768" y="4581128"/>
            <a:ext cx="936104"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9" idx="2"/>
            <a:endCxn id="15" idx="1"/>
          </p:cNvCxnSpPr>
          <p:nvPr/>
        </p:nvCxnSpPr>
        <p:spPr>
          <a:xfrm>
            <a:off x="4943872" y="5877272"/>
            <a:ext cx="720080"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5" idx="3"/>
            <a:endCxn id="10" idx="2"/>
          </p:cNvCxnSpPr>
          <p:nvPr/>
        </p:nvCxnSpPr>
        <p:spPr>
          <a:xfrm flipV="1">
            <a:off x="6744072" y="5877272"/>
            <a:ext cx="648072" cy="5760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0" idx="0"/>
            <a:endCxn id="11" idx="2"/>
          </p:cNvCxnSpPr>
          <p:nvPr/>
        </p:nvCxnSpPr>
        <p:spPr>
          <a:xfrm flipV="1">
            <a:off x="7392144" y="4581128"/>
            <a:ext cx="79208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1" idx="0"/>
            <a:endCxn id="12" idx="2"/>
          </p:cNvCxnSpPr>
          <p:nvPr/>
        </p:nvCxnSpPr>
        <p:spPr>
          <a:xfrm flipV="1">
            <a:off x="8184232" y="3212976"/>
            <a:ext cx="64807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2" idx="0"/>
            <a:endCxn id="14" idx="2"/>
          </p:cNvCxnSpPr>
          <p:nvPr/>
        </p:nvCxnSpPr>
        <p:spPr>
          <a:xfrm flipV="1">
            <a:off x="8832304" y="1844824"/>
            <a:ext cx="72008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7" idx="3"/>
            <a:endCxn id="14" idx="1"/>
          </p:cNvCxnSpPr>
          <p:nvPr/>
        </p:nvCxnSpPr>
        <p:spPr>
          <a:xfrm>
            <a:off x="3431704" y="1376772"/>
            <a:ext cx="5256584"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6" idx="3"/>
            <a:endCxn id="12" idx="1"/>
          </p:cNvCxnSpPr>
          <p:nvPr/>
        </p:nvCxnSpPr>
        <p:spPr>
          <a:xfrm>
            <a:off x="4079776" y="2744924"/>
            <a:ext cx="388843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4871864" y="4113076"/>
            <a:ext cx="244827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9" idx="3"/>
            <a:endCxn id="10" idx="1"/>
          </p:cNvCxnSpPr>
          <p:nvPr/>
        </p:nvCxnSpPr>
        <p:spPr>
          <a:xfrm>
            <a:off x="5807968" y="5409220"/>
            <a:ext cx="720080"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007769" y="1700808"/>
            <a:ext cx="3581365" cy="369332"/>
          </a:xfrm>
          <a:prstGeom prst="rect">
            <a:avLst/>
          </a:prstGeom>
          <a:noFill/>
        </p:spPr>
        <p:txBody>
          <a:bodyPr wrap="none" rtlCol="0">
            <a:spAutoFit/>
          </a:bodyPr>
          <a:lstStyle/>
          <a:p>
            <a:r>
              <a:rPr lang="en-US" dirty="0"/>
              <a:t>The dashed lines represent planning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par>
                                <p:cTn id="84" presetID="10" presetClass="entr" presetSubtype="0"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a:t>
            </a:r>
            <a:endParaRPr lang="en-GB" dirty="0"/>
          </a:p>
        </p:txBody>
      </p:sp>
      <p:sp>
        <p:nvSpPr>
          <p:cNvPr id="3" name="Content Placeholder 2"/>
          <p:cNvSpPr>
            <a:spLocks noGrp="1"/>
          </p:cNvSpPr>
          <p:nvPr>
            <p:ph idx="1"/>
          </p:nvPr>
        </p:nvSpPr>
        <p:spPr/>
        <p:txBody>
          <a:bodyPr/>
          <a:lstStyle/>
          <a:p>
            <a:pPr marL="0" indent="0">
              <a:buNone/>
            </a:pPr>
            <a:r>
              <a:rPr lang="en-GB" dirty="0"/>
              <a:t>“Integration testing is testing a unit of work without having full control over all of it and using one or more of its real dependencies, such as time, network, database, threads, random number generators, and so on.”</a:t>
            </a:r>
            <a:endParaRPr lang="en-GB" dirty="0"/>
          </a:p>
          <a:p>
            <a:pPr marL="0" indent="0">
              <a:buNone/>
            </a:pPr>
            <a:endParaRPr lang="en-GB" dirty="0"/>
          </a:p>
          <a:p>
            <a:pPr marL="0" indent="0">
              <a:buNone/>
            </a:pPr>
            <a:r>
              <a:rPr lang="en-GB" dirty="0"/>
              <a:t>A definition taken from The Art of Unit Testing, Second Edition: with examples in C#, </a:t>
            </a:r>
            <a:r>
              <a:rPr lang="en-GB" dirty="0" err="1"/>
              <a:t>Osherove</a:t>
            </a:r>
            <a:r>
              <a:rPr lang="en-GB" dirty="0"/>
              <a:t>, R., (2013), Manning Publications.</a:t>
            </a:r>
            <a:endParaRPr lang="en-GB" dirty="0"/>
          </a:p>
        </p:txBody>
      </p:sp>
      <p:sp>
        <p:nvSpPr>
          <p:cNvPr id="5" name="Slide Number Placeholder 4"/>
          <p:cNvSpPr>
            <a:spLocks noGrp="1"/>
          </p:cNvSpPr>
          <p:nvPr>
            <p:ph type="sldNum" sz="quarter" idx="12"/>
          </p:nvPr>
        </p:nvSpPr>
        <p:spPr/>
        <p:txBody>
          <a:bodyPr/>
          <a:lstStyle/>
          <a:p>
            <a:fld id="{D90AFF93-45AE-CC4D-A56A-612CB3C1AB5C}"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srcRect r="32652" b="32695"/>
          <a:stretch>
            <a:fillRect/>
          </a:stretch>
        </p:blipFill>
        <p:spPr>
          <a:xfrm>
            <a:off x="0" y="0"/>
            <a:ext cx="12191999" cy="6858000"/>
          </a:xfrm>
          <a:prstGeom prst="rect">
            <a:avLst/>
          </a:prstGeom>
          <a:effectLst>
            <a:softEdge rad="0"/>
          </a:effectLst>
        </p:spPr>
      </p:pic>
      <p:sp>
        <p:nvSpPr>
          <p:cNvPr id="2" name="Title 1"/>
          <p:cNvSpPr>
            <a:spLocks noGrp="1"/>
          </p:cNvSpPr>
          <p:nvPr>
            <p:ph type="title"/>
          </p:nvPr>
        </p:nvSpPr>
        <p:spPr>
          <a:xfrm>
            <a:off x="422694" y="114226"/>
            <a:ext cx="11369615" cy="866502"/>
          </a:xfrm>
        </p:spPr>
        <p:txBody>
          <a:bodyPr/>
          <a:lstStyle/>
          <a:p>
            <a:r>
              <a:rPr lang="en-US" dirty="0">
                <a:solidFill>
                  <a:schemeClr val="bg1"/>
                </a:solidFill>
              </a:rPr>
              <a:t>Example: Mars Climate Orbiter</a:t>
            </a:r>
            <a:endParaRPr lang="en-US" dirty="0">
              <a:solidFill>
                <a:schemeClr val="bg1"/>
              </a:solidFill>
            </a:endParaRPr>
          </a:p>
        </p:txBody>
      </p:sp>
      <p:sp>
        <p:nvSpPr>
          <p:cNvPr id="3" name="Content Placeholder 2"/>
          <p:cNvSpPr>
            <a:spLocks noGrp="1"/>
          </p:cNvSpPr>
          <p:nvPr>
            <p:ph idx="1"/>
          </p:nvPr>
        </p:nvSpPr>
        <p:spPr>
          <a:xfrm>
            <a:off x="558800" y="980728"/>
            <a:ext cx="4249812" cy="5105400"/>
          </a:xfrm>
        </p:spPr>
        <p:txBody>
          <a:bodyPr>
            <a:normAutofit/>
          </a:bodyPr>
          <a:lstStyle/>
          <a:p>
            <a:r>
              <a:rPr lang="en-US" dirty="0">
                <a:solidFill>
                  <a:schemeClr val="bg1"/>
                </a:solidFill>
              </a:rPr>
              <a:t>NASA Probe to study the Martian climate</a:t>
            </a:r>
            <a:endParaRPr lang="en-US" dirty="0">
              <a:solidFill>
                <a:schemeClr val="bg1"/>
              </a:solidFill>
            </a:endParaRPr>
          </a:p>
          <a:p>
            <a:r>
              <a:rPr lang="en-US" dirty="0">
                <a:solidFill>
                  <a:schemeClr val="bg1"/>
                </a:solidFill>
              </a:rPr>
              <a:t>Communication lost on September 23, 1999</a:t>
            </a:r>
            <a:endParaRPr lang="en-US" dirty="0">
              <a:solidFill>
                <a:schemeClr val="bg1"/>
              </a:solidFill>
            </a:endParaRPr>
          </a:p>
          <a:p>
            <a:r>
              <a:rPr lang="en-US" dirty="0">
                <a:solidFill>
                  <a:schemeClr val="bg1"/>
                </a:solidFill>
              </a:rPr>
              <a:t>Difference in units between ground station and the probe</a:t>
            </a:r>
            <a:endParaRPr lang="en-US" dirty="0">
              <a:solidFill>
                <a:schemeClr val="bg1"/>
              </a:solidFill>
            </a:endParaRPr>
          </a:p>
          <a:p>
            <a:r>
              <a:rPr lang="en-US" sz="1400" dirty="0">
                <a:solidFill>
                  <a:schemeClr val="bg1"/>
                </a:solidFill>
                <a:hlinkClick r:id="rId2"/>
              </a:rPr>
              <a:t>https://en.wikipedia.org/wiki/Mars_Climate_Orbiter</a:t>
            </a:r>
            <a:r>
              <a:rPr lang="en-US" sz="1400" dirty="0">
                <a:solidFill>
                  <a:schemeClr val="bg1"/>
                </a:solidFill>
              </a:rPr>
              <a:t> </a:t>
            </a:r>
            <a:endParaRPr lang="en-US" sz="1400" dirty="0">
              <a:solidFill>
                <a:schemeClr val="bg1"/>
              </a:solidFill>
            </a:endParaRPr>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
        <p:nvSpPr>
          <p:cNvPr id="7" name="TextBox 6"/>
          <p:cNvSpPr txBox="1"/>
          <p:nvPr/>
        </p:nvSpPr>
        <p:spPr>
          <a:xfrm>
            <a:off x="5519936" y="5562908"/>
            <a:ext cx="6600056" cy="523220"/>
          </a:xfrm>
          <a:prstGeom prst="rect">
            <a:avLst/>
          </a:prstGeom>
          <a:noFill/>
        </p:spPr>
        <p:txBody>
          <a:bodyPr wrap="square" rtlCol="0">
            <a:spAutoFit/>
          </a:bodyPr>
          <a:lstStyle/>
          <a:p>
            <a:r>
              <a:rPr lang="en-US" sz="1400" dirty="0">
                <a:solidFill>
                  <a:schemeClr val="bg1"/>
                </a:solidFill>
              </a:rPr>
              <a:t>Image source: </a:t>
            </a:r>
            <a:r>
              <a:rPr lang="en-US" sz="1400" dirty="0">
                <a:solidFill>
                  <a:schemeClr val="bg1"/>
                </a:solidFill>
                <a:hlinkClick r:id="rId3"/>
              </a:rPr>
              <a:t>http://commons.wikimedia.org/wiki/File:Mars_Climate_Orbiter_2.jpg</a:t>
            </a:r>
            <a:r>
              <a:rPr lang="en-US" sz="1400" dirty="0">
                <a:solidFill>
                  <a:schemeClr val="bg1"/>
                </a:solidFill>
              </a:rPr>
              <a:t>, public domain</a:t>
            </a:r>
            <a:endParaRPr lang="en-US" sz="1400" dirty="0">
              <a:solidFill>
                <a:schemeClr val="bg1"/>
              </a:solidFill>
            </a:endParaRPr>
          </a:p>
        </p:txBody>
      </p:sp>
      <p:pic>
        <p:nvPicPr>
          <p:cNvPr id="9" name="Picture 8"/>
          <p:cNvPicPr>
            <a:picLocks noChangeAspect="1"/>
          </p:cNvPicPr>
          <p:nvPr/>
        </p:nvPicPr>
        <p:blipFill>
          <a:blip r:embed="rId4"/>
          <a:stretch>
            <a:fillRect/>
          </a:stretch>
        </p:blipFill>
        <p:spPr>
          <a:xfrm>
            <a:off x="5686056" y="995981"/>
            <a:ext cx="4925237" cy="4480071"/>
          </a:xfrm>
          <a:prstGeom prst="rect">
            <a:avLst/>
          </a:prstGeom>
          <a:effectLst>
            <a:outerShdw blurRad="215900" dist="165100" dir="2700000" sx="104000" sy="104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74" y="1868304"/>
            <a:ext cx="10200456" cy="1143000"/>
          </a:xfrm>
        </p:spPr>
        <p:txBody>
          <a:bodyPr>
            <a:normAutofit fontScale="90000"/>
          </a:bodyPr>
          <a:lstStyle/>
          <a:p>
            <a:pPr algn="ctr"/>
            <a:r>
              <a:rPr lang="en-US" dirty="0"/>
              <a:t>Example Architectures and Integration Testing </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5"/>
          <p:cNvSpPr>
            <a:spLocks noChangeArrowheads="1"/>
          </p:cNvSpPr>
          <p:nvPr/>
        </p:nvSpPr>
        <p:spPr bwMode="auto">
          <a:xfrm>
            <a:off x="0" y="0"/>
            <a:ext cx="12192000" cy="6858001"/>
          </a:xfrm>
          <a:prstGeom prst="rect">
            <a:avLst/>
          </a:prstGeom>
          <a:solidFill>
            <a:srgbClr val="FEFEFE"/>
          </a:solidFill>
          <a:ln>
            <a:noFill/>
          </a:ln>
        </p:spPr>
        <p:txBody>
          <a:bodyPr/>
          <a:lstStyle/>
          <a:p>
            <a:endParaRPr lang="en-US">
              <a:solidFill>
                <a:srgbClr val="FEFEFE"/>
              </a:solidFill>
            </a:endParaRPr>
          </a:p>
        </p:txBody>
      </p:sp>
      <p:sp>
        <p:nvSpPr>
          <p:cNvPr id="2" name="Title 1"/>
          <p:cNvSpPr>
            <a:spLocks noGrp="1"/>
          </p:cNvSpPr>
          <p:nvPr>
            <p:ph type="title"/>
          </p:nvPr>
        </p:nvSpPr>
        <p:spPr/>
        <p:txBody>
          <a:bodyPr/>
          <a:lstStyle/>
          <a:p>
            <a:pPr>
              <a:defRPr/>
            </a:pPr>
            <a:r>
              <a:rPr lang="en-US" dirty="0"/>
              <a:t>Example</a:t>
            </a:r>
            <a:endParaRPr lang="en-US" dirty="0"/>
          </a:p>
        </p:txBody>
      </p:sp>
      <p:sp>
        <p:nvSpPr>
          <p:cNvPr id="3" name="Content Placeholder 2"/>
          <p:cNvSpPr>
            <a:spLocks noGrp="1"/>
          </p:cNvSpPr>
          <p:nvPr>
            <p:ph idx="1"/>
          </p:nvPr>
        </p:nvSpPr>
        <p:spPr>
          <a:xfrm>
            <a:off x="2854325" y="5157788"/>
            <a:ext cx="7786688" cy="514350"/>
          </a:xfrm>
        </p:spPr>
        <p:txBody>
          <a:bodyPr>
            <a:normAutofit lnSpcReduction="10000"/>
          </a:bodyPr>
          <a:lstStyle/>
          <a:p>
            <a:pPr marL="0" indent="0">
              <a:buNone/>
              <a:defRPr/>
            </a:pPr>
            <a:r>
              <a:rPr lang="en-US" dirty="0"/>
              <a:t>Example: Data gathering software</a:t>
            </a:r>
            <a:endParaRPr lang="en-US" dirty="0"/>
          </a:p>
        </p:txBody>
      </p:sp>
      <p:sp>
        <p:nvSpPr>
          <p:cNvPr id="16388" name="Slide Number Placeholder 3"/>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fld id="{60FAC5F3-7506-CB42-B245-B3169C14EDBF}" type="slidenum">
              <a:rPr lang="zh-CN" altLang="en-US" sz="2000" b="0">
                <a:solidFill>
                  <a:srgbClr val="FEFEFE"/>
                </a:solidFill>
                <a:ea typeface="宋体" panose="02010600030101010101" pitchFamily="2" charset="-122"/>
                <a:cs typeface="宋体" panose="02010600030101010101" pitchFamily="2" charset="-122"/>
              </a:rPr>
            </a:fld>
            <a:endParaRPr lang="en-US" altLang="zh-CN" sz="2000" b="0">
              <a:solidFill>
                <a:srgbClr val="FEFEFE"/>
              </a:solidFill>
              <a:ea typeface="宋体" panose="02010600030101010101" pitchFamily="2" charset="-122"/>
              <a:cs typeface="宋体" panose="02010600030101010101" pitchFamily="2" charset="-122"/>
            </a:endParaRPr>
          </a:p>
        </p:txBody>
      </p:sp>
      <p:pic>
        <p:nvPicPr>
          <p:cNvPr id="16389" name="Picture 4" descr="IntegrationExamples_DataLogger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0826" y="0"/>
            <a:ext cx="9147175" cy="5086350"/>
          </a:xfrm>
          <a:prstGeom prst="rect">
            <a:avLst/>
          </a:prstGeom>
          <a:noFill/>
          <a:ln>
            <a:noFill/>
          </a:ln>
        </p:spPr>
      </p:pic>
      <p:grpSp>
        <p:nvGrpSpPr>
          <p:cNvPr id="6" name="Group 5"/>
          <p:cNvGrpSpPr/>
          <p:nvPr/>
        </p:nvGrpSpPr>
        <p:grpSpPr>
          <a:xfrm>
            <a:off x="6816080" y="548680"/>
            <a:ext cx="3851920" cy="3456384"/>
            <a:chOff x="5292080" y="548680"/>
            <a:chExt cx="3851920" cy="3456384"/>
          </a:xfrm>
        </p:grpSpPr>
        <p:sp>
          <p:nvSpPr>
            <p:cNvPr id="4" name="Rectangle 3"/>
            <p:cNvSpPr/>
            <p:nvPr/>
          </p:nvSpPr>
          <p:spPr>
            <a:xfrm>
              <a:off x="5292080" y="548680"/>
              <a:ext cx="3851920" cy="345638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TextBox 4"/>
            <p:cNvSpPr txBox="1"/>
            <p:nvPr/>
          </p:nvSpPr>
          <p:spPr>
            <a:xfrm>
              <a:off x="5292080" y="548680"/>
              <a:ext cx="36004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1</a:t>
              </a:r>
              <a:endParaRPr lang="en-US" dirty="0"/>
            </a:p>
          </p:txBody>
        </p:sp>
      </p:grpSp>
      <p:grpSp>
        <p:nvGrpSpPr>
          <p:cNvPr id="10" name="Group 9"/>
          <p:cNvGrpSpPr/>
          <p:nvPr/>
        </p:nvGrpSpPr>
        <p:grpSpPr>
          <a:xfrm>
            <a:off x="4223792" y="404664"/>
            <a:ext cx="4968552" cy="4608512"/>
            <a:chOff x="5292080" y="548680"/>
            <a:chExt cx="3851920" cy="3456384"/>
          </a:xfrm>
        </p:grpSpPr>
        <p:sp>
          <p:nvSpPr>
            <p:cNvPr id="11" name="Rectangle 10"/>
            <p:cNvSpPr/>
            <p:nvPr/>
          </p:nvSpPr>
          <p:spPr>
            <a:xfrm>
              <a:off x="5292080" y="548680"/>
              <a:ext cx="3851920" cy="3456384"/>
            </a:xfrm>
            <a:prstGeom prst="rect">
              <a:avLst/>
            </a:prstGeom>
            <a:noFill/>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TextBox 11"/>
            <p:cNvSpPr txBox="1"/>
            <p:nvPr/>
          </p:nvSpPr>
          <p:spPr>
            <a:xfrm>
              <a:off x="5292081" y="548680"/>
              <a:ext cx="279125"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2</a:t>
              </a:r>
              <a:endParaRPr lang="en-US" dirty="0"/>
            </a:p>
          </p:txBody>
        </p:sp>
      </p:grpSp>
      <p:grpSp>
        <p:nvGrpSpPr>
          <p:cNvPr id="13" name="Group 12"/>
          <p:cNvGrpSpPr/>
          <p:nvPr/>
        </p:nvGrpSpPr>
        <p:grpSpPr>
          <a:xfrm>
            <a:off x="1775520" y="188640"/>
            <a:ext cx="4680520" cy="2952328"/>
            <a:chOff x="5292080" y="548680"/>
            <a:chExt cx="3851920" cy="3456384"/>
          </a:xfrm>
        </p:grpSpPr>
        <p:sp>
          <p:nvSpPr>
            <p:cNvPr id="14" name="Rectangle 13"/>
            <p:cNvSpPr/>
            <p:nvPr/>
          </p:nvSpPr>
          <p:spPr>
            <a:xfrm>
              <a:off x="5292080" y="548680"/>
              <a:ext cx="3851920" cy="3456384"/>
            </a:xfrm>
            <a:prstGeom prst="rect">
              <a:avLst/>
            </a:prstGeom>
            <a:noFill/>
            <a:ln>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TextBox 14"/>
            <p:cNvSpPr txBox="1"/>
            <p:nvPr/>
          </p:nvSpPr>
          <p:spPr>
            <a:xfrm>
              <a:off x="5292081" y="548680"/>
              <a:ext cx="296302" cy="4323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t>3</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ChangeArrowheads="1"/>
          </p:cNvSpPr>
          <p:nvPr/>
        </p:nvSpPr>
        <p:spPr bwMode="auto">
          <a:xfrm>
            <a:off x="0" y="0"/>
            <a:ext cx="12192000" cy="6858001"/>
          </a:xfrm>
          <a:prstGeom prst="rect">
            <a:avLst/>
          </a:prstGeom>
          <a:solidFill>
            <a:srgbClr val="FEFEFE"/>
          </a:solidFill>
          <a:ln>
            <a:noFill/>
          </a:ln>
        </p:spPr>
        <p:txBody>
          <a:bodyPr/>
          <a:lstStyle/>
          <a:p>
            <a:endParaRPr lang="en-US">
              <a:solidFill>
                <a:srgbClr val="FEFEFE"/>
              </a:solidFill>
            </a:endParaRPr>
          </a:p>
        </p:txBody>
      </p:sp>
      <p:sp>
        <p:nvSpPr>
          <p:cNvPr id="7" name="Content Placeholder 2"/>
          <p:cNvSpPr>
            <a:spLocks noGrp="1"/>
          </p:cNvSpPr>
          <p:nvPr>
            <p:ph idx="1"/>
          </p:nvPr>
        </p:nvSpPr>
        <p:spPr>
          <a:xfrm>
            <a:off x="3719514" y="6021388"/>
            <a:ext cx="5329237" cy="514350"/>
          </a:xfrm>
        </p:spPr>
        <p:txBody>
          <a:bodyPr>
            <a:normAutofit lnSpcReduction="10000"/>
          </a:bodyPr>
          <a:lstStyle/>
          <a:p>
            <a:pPr marL="0" indent="0">
              <a:buNone/>
              <a:defRPr/>
            </a:pPr>
            <a:r>
              <a:rPr lang="en-US" dirty="0"/>
              <a:t>Example: Interview software</a:t>
            </a:r>
            <a:endParaRPr lang="en-US" dirty="0"/>
          </a:p>
        </p:txBody>
      </p:sp>
      <p:sp>
        <p:nvSpPr>
          <p:cNvPr id="17411" name="Slide Number Placeholder 3"/>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fld id="{0C95CC60-63F7-7242-A9BD-59706A8BB415}" type="slidenum">
              <a:rPr lang="zh-CN" altLang="en-US" sz="2000" b="0">
                <a:solidFill>
                  <a:srgbClr val="FEFEFE"/>
                </a:solidFill>
                <a:ea typeface="宋体" panose="02010600030101010101" pitchFamily="2" charset="-122"/>
                <a:cs typeface="宋体" panose="02010600030101010101" pitchFamily="2" charset="-122"/>
              </a:rPr>
            </a:fld>
            <a:endParaRPr lang="en-US" altLang="zh-CN" sz="2000" b="0">
              <a:solidFill>
                <a:srgbClr val="FEFEFE"/>
              </a:solidFill>
              <a:ea typeface="宋体" panose="02010600030101010101" pitchFamily="2" charset="-122"/>
              <a:cs typeface="宋体" panose="02010600030101010101" pitchFamily="2" charset="-122"/>
            </a:endParaRPr>
          </a:p>
        </p:txBody>
      </p:sp>
      <p:pic>
        <p:nvPicPr>
          <p:cNvPr id="5" name="Picture 4" descr="IntegrationExamples_DataLogger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8032" y="0"/>
            <a:ext cx="9144000" cy="5923204"/>
          </a:xfrm>
          <a:prstGeom prst="rect">
            <a:avLst/>
          </a:prstGeom>
        </p:spPr>
      </p:pic>
      <p:sp>
        <p:nvSpPr>
          <p:cNvPr id="6" name="Freeform 5"/>
          <p:cNvSpPr/>
          <p:nvPr/>
        </p:nvSpPr>
        <p:spPr>
          <a:xfrm>
            <a:off x="1561352" y="634915"/>
            <a:ext cx="9076301" cy="3249263"/>
          </a:xfrm>
          <a:custGeom>
            <a:avLst/>
            <a:gdLst>
              <a:gd name="connsiteX0" fmla="*/ 0 w 9076301"/>
              <a:gd name="connsiteY0" fmla="*/ 18673 h 3249263"/>
              <a:gd name="connsiteX1" fmla="*/ 9076301 w 9076301"/>
              <a:gd name="connsiteY1" fmla="*/ 0 h 3249263"/>
              <a:gd name="connsiteX2" fmla="*/ 9057626 w 9076301"/>
              <a:gd name="connsiteY2" fmla="*/ 3249263 h 3249263"/>
              <a:gd name="connsiteX3" fmla="*/ 6797888 w 9076301"/>
              <a:gd name="connsiteY3" fmla="*/ 3230589 h 3249263"/>
              <a:gd name="connsiteX4" fmla="*/ 6797888 w 9076301"/>
              <a:gd name="connsiteY4" fmla="*/ 1139109 h 3249263"/>
              <a:gd name="connsiteX5" fmla="*/ 0 w 9076301"/>
              <a:gd name="connsiteY5" fmla="*/ 1083087 h 3249263"/>
              <a:gd name="connsiteX6" fmla="*/ 0 w 9076301"/>
              <a:gd name="connsiteY6" fmla="*/ 18673 h 32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6301" h="3249263">
                <a:moveTo>
                  <a:pt x="0" y="18673"/>
                </a:moveTo>
                <a:lnTo>
                  <a:pt x="9076301" y="0"/>
                </a:lnTo>
                <a:lnTo>
                  <a:pt x="9057626" y="3249263"/>
                </a:lnTo>
                <a:lnTo>
                  <a:pt x="6797888" y="3230589"/>
                </a:lnTo>
                <a:lnTo>
                  <a:pt x="6797888" y="1139109"/>
                </a:lnTo>
                <a:lnTo>
                  <a:pt x="0" y="1083087"/>
                </a:lnTo>
                <a:lnTo>
                  <a:pt x="0" y="18673"/>
                </a:lnTo>
                <a:close/>
              </a:path>
            </a:pathLst>
          </a:custGeom>
          <a:gradFill flip="none" rotWithShape="1">
            <a:gsLst>
              <a:gs pos="0">
                <a:schemeClr val="accent4">
                  <a:tint val="50000"/>
                  <a:satMod val="300000"/>
                  <a:alpha val="20000"/>
                </a:schemeClr>
              </a:gs>
              <a:gs pos="35000">
                <a:schemeClr val="accent4">
                  <a:tint val="37000"/>
                  <a:satMod val="300000"/>
                  <a:alpha val="20000"/>
                </a:schemeClr>
              </a:gs>
              <a:gs pos="100000">
                <a:schemeClr val="accent4">
                  <a:tint val="15000"/>
                  <a:satMod val="350000"/>
                  <a:alpha val="20000"/>
                </a:schemeClr>
              </a:gs>
            </a:gsLst>
            <a:lin ang="16200000" scaled="1"/>
            <a:tileRec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reeform 9"/>
          <p:cNvSpPr/>
          <p:nvPr/>
        </p:nvSpPr>
        <p:spPr>
          <a:xfrm>
            <a:off x="4361300" y="537770"/>
            <a:ext cx="6269518" cy="3466902"/>
          </a:xfrm>
          <a:custGeom>
            <a:avLst/>
            <a:gdLst>
              <a:gd name="connsiteX0" fmla="*/ 22881 w 6269518"/>
              <a:gd name="connsiteY0" fmla="*/ 11442 h 3466902"/>
              <a:gd name="connsiteX1" fmla="*/ 6269518 w 6269518"/>
              <a:gd name="connsiteY1" fmla="*/ 0 h 3466902"/>
              <a:gd name="connsiteX2" fmla="*/ 6258077 w 6269518"/>
              <a:gd name="connsiteY2" fmla="*/ 3466902 h 3466902"/>
              <a:gd name="connsiteX3" fmla="*/ 3992813 w 6269518"/>
              <a:gd name="connsiteY3" fmla="*/ 3444018 h 3466902"/>
              <a:gd name="connsiteX4" fmla="*/ 4004254 w 6269518"/>
              <a:gd name="connsiteY4" fmla="*/ 1292937 h 3466902"/>
              <a:gd name="connsiteX5" fmla="*/ 0 w 6269518"/>
              <a:gd name="connsiteY5" fmla="*/ 1247169 h 3466902"/>
              <a:gd name="connsiteX6" fmla="*/ 22881 w 6269518"/>
              <a:gd name="connsiteY6" fmla="*/ 11442 h 346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518" h="3466902">
                <a:moveTo>
                  <a:pt x="22881" y="11442"/>
                </a:moveTo>
                <a:lnTo>
                  <a:pt x="6269518" y="0"/>
                </a:lnTo>
                <a:cubicBezTo>
                  <a:pt x="6265704" y="1155634"/>
                  <a:pt x="6261891" y="2311268"/>
                  <a:pt x="6258077" y="3466902"/>
                </a:cubicBezTo>
                <a:lnTo>
                  <a:pt x="3992813" y="3444018"/>
                </a:lnTo>
                <a:cubicBezTo>
                  <a:pt x="3996627" y="2726991"/>
                  <a:pt x="4000440" y="2009964"/>
                  <a:pt x="4004254" y="1292937"/>
                </a:cubicBezTo>
                <a:lnTo>
                  <a:pt x="0" y="1247169"/>
                </a:lnTo>
                <a:lnTo>
                  <a:pt x="22881" y="11442"/>
                </a:lnTo>
                <a:close/>
              </a:path>
            </a:pathLst>
          </a:custGeom>
          <a:gradFill flip="none" rotWithShape="1">
            <a:gsLst>
              <a:gs pos="0">
                <a:schemeClr val="accent5">
                  <a:tint val="100000"/>
                  <a:shade val="100000"/>
                  <a:satMod val="130000"/>
                  <a:alpha val="11000"/>
                </a:schemeClr>
              </a:gs>
              <a:gs pos="100000">
                <a:schemeClr val="accent5">
                  <a:tint val="50000"/>
                  <a:shade val="100000"/>
                  <a:satMod val="350000"/>
                  <a:alpha val="11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 name="Footer Placeholder 2"/>
          <p:cNvSpPr>
            <a:spLocks noGrp="1"/>
          </p:cNvSpPr>
          <p:nvPr>
            <p:ph type="ftr" sz="quarter" idx="4294967295"/>
          </p:nvPr>
        </p:nvSpPr>
        <p:spPr>
          <a:xfrm>
            <a:off x="448573" y="6356350"/>
            <a:ext cx="5658929" cy="365125"/>
          </a:xfrm>
          <a:prstGeom prst="rect">
            <a:avLst/>
          </a:prstGeom>
        </p:spPr>
        <p:txBody>
          <a:bodyPr/>
          <a:lstStyle/>
          <a:p>
            <a:r>
              <a:rPr lang="en-US"/>
              <a:t>Chapter 5: Integration Testing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tags/tag1.xml><?xml version="1.0" encoding="utf-8"?>
<p:tagLst xmlns:p="http://schemas.openxmlformats.org/presentationml/2006/main">
  <p:tag name="QUESTION" val="1"/>
  <p:tag name="TYPE" val="-1"/>
  <p:tag name="POINTS" val="0"/>
  <p:tag name="TIME" val="0"/>
</p:tagLst>
</file>

<file path=ppt/tags/tag2.xml><?xml version="1.0" encoding="utf-8"?>
<p:tagLst xmlns:p="http://schemas.openxmlformats.org/presentationml/2006/main">
  <p:tag name="QUESTION" val="1"/>
  <p:tag name="TYPE" val="-1"/>
  <p:tag name="POINTS" val="0"/>
  <p:tag name="TIM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0</TotalTime>
  <Words>4235</Words>
  <Application>WPS 演示</Application>
  <PresentationFormat>Widescreen</PresentationFormat>
  <Paragraphs>336</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Arial</vt:lpstr>
      <vt:lpstr>MS PGothic</vt:lpstr>
      <vt:lpstr>Calibri</vt:lpstr>
      <vt:lpstr>Calibri Light</vt:lpstr>
      <vt:lpstr>微软雅黑</vt:lpstr>
      <vt:lpstr>Arial Unicode MS</vt:lpstr>
      <vt:lpstr>等线</vt:lpstr>
      <vt:lpstr>Office Theme</vt:lpstr>
      <vt:lpstr>Integration Testing</vt:lpstr>
      <vt:lpstr>Overview</vt:lpstr>
      <vt:lpstr>What is Integration Testing?</vt:lpstr>
      <vt:lpstr>The V-model highlights testing</vt:lpstr>
      <vt:lpstr>Definition</vt:lpstr>
      <vt:lpstr>Example: Mars Climate Orbiter</vt:lpstr>
      <vt:lpstr>Example Architectures and Integration Testing </vt:lpstr>
      <vt:lpstr>Example</vt:lpstr>
      <vt:lpstr>PowerPoint 演示文稿</vt:lpstr>
      <vt:lpstr>PowerPoint 演示文稿</vt:lpstr>
      <vt:lpstr>PowerPoint 演示文稿</vt:lpstr>
      <vt:lpstr>Integration Testing Cycle</vt:lpstr>
      <vt:lpstr>Integration Testing Strategy</vt:lpstr>
      <vt:lpstr>Big-bang integration</vt:lpstr>
      <vt:lpstr>Top-down Integration</vt:lpstr>
      <vt:lpstr>Breadth-first approach</vt:lpstr>
      <vt:lpstr>PowerPoint 演示文稿</vt:lpstr>
      <vt:lpstr>PowerPoint 演示文稿</vt:lpstr>
      <vt:lpstr>PowerPoint 演示文稿</vt:lpstr>
      <vt:lpstr>Depth-first approach</vt:lpstr>
      <vt:lpstr>PowerPoint 演示文稿</vt:lpstr>
      <vt:lpstr>Bottom-up integration</vt:lpstr>
      <vt:lpstr>PowerPoint 演示文稿</vt:lpstr>
      <vt:lpstr>A mixed approach</vt:lpstr>
      <vt:lpstr>How often should we run integration tests?</vt:lpstr>
      <vt:lpstr>Integration Testing Implementation</vt:lpstr>
      <vt:lpstr>Summary</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Testing</dc:title>
  <dc:creator>Neil Taylor [nst]</dc:creator>
  <cp:lastModifiedBy>芥籁</cp:lastModifiedBy>
  <cp:revision>29</cp:revision>
  <cp:lastPrinted>2016-04-04T23:06:00Z</cp:lastPrinted>
  <dcterms:created xsi:type="dcterms:W3CDTF">2016-03-31T02:30:00Z</dcterms:created>
  <dcterms:modified xsi:type="dcterms:W3CDTF">2019-11-14T13:36:21Z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