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4" r:id="rId3"/>
    <p:sldId id="278" r:id="rId4"/>
    <p:sldId id="275" r:id="rId5"/>
    <p:sldId id="257" r:id="rId6"/>
    <p:sldId id="279" r:id="rId7"/>
    <p:sldId id="266" r:id="rId8"/>
    <p:sldId id="267" r:id="rId9"/>
    <p:sldId id="261" r:id="rId10"/>
    <p:sldId id="284" r:id="rId11"/>
    <p:sldId id="276" r:id="rId12"/>
    <p:sldId id="269" r:id="rId13"/>
    <p:sldId id="281" r:id="rId14"/>
    <p:sldId id="280" r:id="rId15"/>
    <p:sldId id="283" r:id="rId16"/>
    <p:sldId id="262" r:id="rId17"/>
    <p:sldId id="263" r:id="rId18"/>
    <p:sldId id="282" r:id="rId19"/>
    <p:sldId id="301" r:id="rId20"/>
    <p:sldId id="307" r:id="rId21"/>
    <p:sldId id="308" r:id="rId22"/>
    <p:sldId id="312" r:id="rId23"/>
    <p:sldId id="315" r:id="rId24"/>
    <p:sldId id="317" r:id="rId25"/>
    <p:sldId id="303" r:id="rId26"/>
    <p:sldId id="304" r:id="rId27"/>
    <p:sldId id="305" r:id="rId28"/>
    <p:sldId id="306" r:id="rId29"/>
    <p:sldId id="318"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8"/>
    <p:restoredTop sz="68724" autoAdjust="0"/>
  </p:normalViewPr>
  <p:slideViewPr>
    <p:cSldViewPr snapToGrid="0" snapToObjects="1">
      <p:cViewPr>
        <p:scale>
          <a:sx n="68" d="100"/>
          <a:sy n="68" d="100"/>
        </p:scale>
        <p:origin x="3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paper does highlight one earlier study, carried out by researchers at the University of Oulu in Finland. The work in this paper is trying to replicate and extend the earlier work at the University of Oulu. </a:t>
            </a:r>
          </a:p>
          <a:p>
            <a:endParaRPr lang="en-US"/>
          </a:p>
          <a:p>
            <a:r>
              <a:rPr lang="en-US"/>
              <a:t>The earlier study had three research questions – with the measurements listed on the slide; these measurements were made after an exercise where some people wrote code using a Test-First approach and others wrote code using a Test-Last approach.</a:t>
            </a:r>
          </a:p>
          <a:p>
            <a:endParaRPr lang="en-US"/>
          </a:p>
          <a:p>
            <a:r>
              <a:rPr lang="en-US"/>
              <a:t>The first measurement of how many tests were developed is easy to assess because it is a simple count of the assert statements. </a:t>
            </a:r>
          </a:p>
          <a:p>
            <a:endParaRPr lang="en-US"/>
          </a:p>
          <a:p>
            <a:r>
              <a:rPr lang="en-US"/>
              <a:t>The other two are a bit harder to measure because there is a judgement about how well the code produced matched the requirements. To address that, some acceptance tests were specified in advance; these were used to judge how much had been achieved when compared against these acceptance tests. </a:t>
            </a:r>
          </a:p>
          <a:p>
            <a:endParaRPr lang="en-US"/>
          </a:p>
          <a:p>
            <a:r>
              <a:rPr lang="en-US"/>
              <a:t>We will say more about acceptance tests later in this module – but for now, a simple reminder is a set of customer focused tests that are checking the expected functionality, based on the customers requirements and not any lower level developer focused information. </a:t>
            </a:r>
          </a:p>
          <a:p>
            <a:endParaRPr lang="en-US"/>
          </a:p>
          <a:p>
            <a:r>
              <a:rPr lang="en-US"/>
              <a:t>For the UOULU study:</a:t>
            </a:r>
          </a:p>
          <a:p>
            <a:endParaRPr lang="en-US"/>
          </a:p>
          <a:p>
            <a:r>
              <a:rPr lang="en-US"/>
              <a:t>External Quality: an average of the proportion of assertions for a given user story, where at least one acceptance test passes for the user story. So, this is only based on the subset of the user stories where it is at least partially complete.  </a:t>
            </a:r>
          </a:p>
          <a:p>
            <a:endParaRPr lang="en-US"/>
          </a:p>
          <a:p>
            <a:r>
              <a:rPr lang="en-US"/>
              <a:t>Productivity: The percentage of the number of assertions that passed across the whole acceptance test suite. </a:t>
            </a:r>
          </a:p>
          <a:p>
            <a:endParaRPr lang="en-US"/>
          </a:p>
          <a:p>
            <a:r>
              <a:rPr lang="en-US"/>
              <a:t>So, External Quality is only concerned with the subset of stories that were tackled, at least in part. Whereas the Productivity is a measure of how much they achieved compared to what was deemed to be a full implementation of all user stories. </a:t>
            </a:r>
          </a:p>
        </p:txBody>
      </p:sp>
      <p:sp>
        <p:nvSpPr>
          <p:cNvPr id="4" name="Slide Number Placeholder 3"/>
          <p:cNvSpPr>
            <a:spLocks noGrp="1"/>
          </p:cNvSpPr>
          <p:nvPr>
            <p:ph type="sldNum" sz="quarter" idx="5"/>
          </p:nvPr>
        </p:nvSpPr>
        <p:spPr/>
        <p:txBody>
          <a:bodyPr/>
          <a:lstStyle/>
          <a:p>
            <a:fld id="{FA39022D-B27B-3840-ABF4-4F9331FA6000}" type="slidenum">
              <a:rPr lang="en-US" smtClean="0"/>
              <a:t>21</a:t>
            </a:fld>
            <a:endParaRPr lang="en-US"/>
          </a:p>
        </p:txBody>
      </p:sp>
    </p:spTree>
    <p:extLst>
      <p:ext uri="{BB962C8B-B14F-4D97-AF65-F5344CB8AC3E}">
        <p14:creationId xmlns:p14="http://schemas.microsoft.com/office/powerpoint/2010/main" val="116303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noted, this paper was trying to explore the same issues as that described on the previous slide. The research involving the University of Basilicata, Brunel University and the Polytechnic University of Madrid had similar questions. </a:t>
            </a:r>
          </a:p>
          <a:p>
            <a:endParaRPr lang="en-US"/>
          </a:p>
          <a:p>
            <a:r>
              <a:rPr lang="en-US"/>
              <a:t>There is one subtle difference in the formulation of the research questions – this study was asking if Test-Last and Test-Frist were different, giving the assumptions that for each question either Test-Last and Test-First are equal or just different. That is slightly different from OULU, where they were considering if these were equal or whether Test-First is better than Test-Last.</a:t>
            </a:r>
          </a:p>
          <a:p>
            <a:endParaRPr lang="en-US"/>
          </a:p>
          <a:p>
            <a:r>
              <a:rPr lang="en-US"/>
              <a:t>This difference is subtle, but does highlight the difficulty is specifying research questions to be objective about what is being considered.</a:t>
            </a:r>
          </a:p>
          <a:p>
            <a:endParaRPr lang="en-US"/>
          </a:p>
          <a:p>
            <a:r>
              <a:rPr lang="en-US"/>
              <a:t>There was also another change. The original study used a problem called ‘Bowling Scorekeeper’. This study used the ‘Bowling Scorekeeper’ as well as a ‘Mars Rover API’. Notice also that the study was taken over two 3-hour sessions, which is quite a short period of time. </a:t>
            </a:r>
          </a:p>
          <a:p>
            <a:endParaRPr lang="en-US"/>
          </a:p>
          <a:p>
            <a:r>
              <a:rPr lang="en-US"/>
              <a:t>[The paper does mention two other differences, but this doesn’t need to be mentioned in the lecture. The original study did allow some pair programming, which introduces an extra dimension. This study did not use pair programming, so was trying to isolate the study to focus on the testing aspects. Another change was that participants were randomly allocated to the TDD or TLD groups for the experiment, specifically, TDD+TLD or TLD+TDD for the two stages of the experiment – trying to remove the in-group variance]</a:t>
            </a:r>
          </a:p>
          <a:p>
            <a:endParaRPr lang="en-US"/>
          </a:p>
        </p:txBody>
      </p:sp>
      <p:sp>
        <p:nvSpPr>
          <p:cNvPr id="4" name="Slide Number Placeholder 3"/>
          <p:cNvSpPr>
            <a:spLocks noGrp="1"/>
          </p:cNvSpPr>
          <p:nvPr>
            <p:ph type="sldNum" sz="quarter" idx="5"/>
          </p:nvPr>
        </p:nvSpPr>
        <p:spPr/>
        <p:txBody>
          <a:bodyPr/>
          <a:lstStyle/>
          <a:p>
            <a:fld id="{FA39022D-B27B-3840-ABF4-4F9331FA6000}" type="slidenum">
              <a:rPr lang="en-US" smtClean="0"/>
              <a:t>22</a:t>
            </a:fld>
            <a:endParaRPr lang="en-US"/>
          </a:p>
        </p:txBody>
      </p:sp>
    </p:spTree>
    <p:extLst>
      <p:ext uri="{BB962C8B-B14F-4D97-AF65-F5344CB8AC3E}">
        <p14:creationId xmlns:p14="http://schemas.microsoft.com/office/powerpoint/2010/main" val="247679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notable conclusions to mention. One is that the results don’t suggest a difference. The researchers do wonder if they are measuring the correct issues – is it really about whether the tests are done first or last or whether there are issues such as the iterative nature of building up the tests. </a:t>
            </a:r>
          </a:p>
          <a:p>
            <a:endParaRPr lang="en-US"/>
          </a:p>
          <a:p>
            <a:r>
              <a:rPr lang="en-US"/>
              <a:t>Is it hard to create experiments to investigate this issue?  Issues about what tasks to ask developers to work on, how long should the experiment be (is 3 hours enough time?), how many participants would be useful (is 21 a good size?), etc. </a:t>
            </a:r>
          </a:p>
          <a:p>
            <a:endParaRPr lang="en-US"/>
          </a:p>
          <a:p>
            <a:r>
              <a:rPr lang="en-US"/>
              <a:t>From the paper, you can see the detailed thinking that went in to designing the experiment. You don’t need to know the detail (and for your reassurance, you won’t be examined on the detail). The purpose of mentioning such research as this is to highlight a challenge for a team who might be interested in TDD, but wondering if it will make a notable difference to the way that they work.</a:t>
            </a:r>
          </a:p>
          <a:p>
            <a:endParaRPr lang="en-US"/>
          </a:p>
          <a:p>
            <a:r>
              <a:rPr lang="en-US"/>
              <a:t>A couple of other papers will be listed on Bb as extra reading. </a:t>
            </a:r>
          </a:p>
          <a:p>
            <a:endParaRPr lang="en-US"/>
          </a:p>
          <a:p>
            <a:endParaRPr lang="en-US"/>
          </a:p>
        </p:txBody>
      </p:sp>
      <p:sp>
        <p:nvSpPr>
          <p:cNvPr id="4" name="Slide Number Placeholder 3"/>
          <p:cNvSpPr>
            <a:spLocks noGrp="1"/>
          </p:cNvSpPr>
          <p:nvPr>
            <p:ph type="sldNum" sz="quarter" idx="5"/>
          </p:nvPr>
        </p:nvSpPr>
        <p:spPr/>
        <p:txBody>
          <a:bodyPr/>
          <a:lstStyle/>
          <a:p>
            <a:fld id="{FA39022D-B27B-3840-ABF4-4F9331FA6000}" type="slidenum">
              <a:rPr lang="en-US" smtClean="0"/>
              <a:t>23</a:t>
            </a:fld>
            <a:endParaRPr lang="en-US"/>
          </a:p>
        </p:txBody>
      </p:sp>
    </p:spTree>
    <p:extLst>
      <p:ext uri="{BB962C8B-B14F-4D97-AF65-F5344CB8AC3E}">
        <p14:creationId xmlns:p14="http://schemas.microsoft.com/office/powerpoint/2010/main" val="143724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view about a Test-First approach is that it is slower to develop the necessary functionality.  There is a sense that you would be more productive. Perhaps the study talked about earlier in this session might suggest otherwise. </a:t>
            </a:r>
          </a:p>
          <a:p>
            <a:endParaRPr lang="en-US" dirty="0"/>
          </a:p>
          <a:p>
            <a:r>
              <a:rPr lang="en-US" dirty="0"/>
              <a:t>However, let’s briefly explore the issue of what could happen with a Test-Last approach. </a:t>
            </a:r>
          </a:p>
        </p:txBody>
      </p:sp>
      <p:sp>
        <p:nvSpPr>
          <p:cNvPr id="4" name="Slide Number Placeholder 3"/>
          <p:cNvSpPr>
            <a:spLocks noGrp="1"/>
          </p:cNvSpPr>
          <p:nvPr>
            <p:ph type="sldNum" sz="quarter" idx="5"/>
          </p:nvPr>
        </p:nvSpPr>
        <p:spPr/>
        <p:txBody>
          <a:bodyPr/>
          <a:lstStyle/>
          <a:p>
            <a:fld id="{FA39022D-B27B-3840-ABF4-4F9331FA6000}" type="slidenum">
              <a:rPr lang="en-US" smtClean="0"/>
              <a:t>24</a:t>
            </a:fld>
            <a:endParaRPr lang="en-US"/>
          </a:p>
        </p:txBody>
      </p:sp>
    </p:spTree>
    <p:extLst>
      <p:ext uri="{BB962C8B-B14F-4D97-AF65-F5344CB8AC3E}">
        <p14:creationId xmlns:p14="http://schemas.microsoft.com/office/powerpoint/2010/main" val="8837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common view about a Test-First approach is that it is slower to develop the necessary functionality.  There is a sense that you would be more productive. Perhaps the study talked about earlier in this session might suggest otherwise. </a:t>
            </a:r>
          </a:p>
          <a:p>
            <a:endParaRPr lang="en-US"/>
          </a:p>
          <a:p>
            <a:r>
              <a:rPr lang="en-US"/>
              <a:t>However, let’s briefly explore the issue of what could happen with a Test-Last approach. </a:t>
            </a:r>
          </a:p>
          <a:p>
            <a:endParaRPr lang="en-US"/>
          </a:p>
          <a:p>
            <a:r>
              <a:rPr lang="en-US"/>
              <a:t>Please note that this diagram and the diagrams on the following pages assume that there is appropriate analysis and design to be able to write the code. [Unlike the earlier diagram, there is no loop returning from Test to Write Code – this is really to focus on the available time].</a:t>
            </a:r>
          </a:p>
          <a:p>
            <a:endParaRPr lang="en-US"/>
          </a:p>
          <a:p>
            <a:r>
              <a:rPr lang="en-US"/>
              <a:t>This and the next three slides are quick steps, with an animation, showing one possible issue that can come up when tests come after the code is written. It takes a situation where more time is spent on the code, but the intended deadline doesn’t change – more notes in the final slide of this series.</a:t>
            </a:r>
          </a:p>
          <a:p>
            <a:endParaRPr lang="en-US"/>
          </a:p>
          <a:p>
            <a:r>
              <a:rPr lang="en-US"/>
              <a:t>Let’s say that we plan for time to write the code and then do the testing. The width of the boxes represent time on each task. We start out with the intention that there is a similar amount of time. </a:t>
            </a:r>
          </a:p>
        </p:txBody>
      </p:sp>
      <p:sp>
        <p:nvSpPr>
          <p:cNvPr id="4" name="Slide Number Placeholder 3"/>
          <p:cNvSpPr>
            <a:spLocks noGrp="1"/>
          </p:cNvSpPr>
          <p:nvPr>
            <p:ph type="sldNum" sz="quarter" idx="5"/>
          </p:nvPr>
        </p:nvSpPr>
        <p:spPr/>
        <p:txBody>
          <a:bodyPr/>
          <a:lstStyle/>
          <a:p>
            <a:fld id="{FA39022D-B27B-3840-ABF4-4F9331FA6000}" type="slidenum">
              <a:rPr lang="en-US" smtClean="0"/>
              <a:t>25</a:t>
            </a:fld>
            <a:endParaRPr lang="en-US"/>
          </a:p>
        </p:txBody>
      </p:sp>
    </p:spTree>
    <p:extLst>
      <p:ext uri="{BB962C8B-B14F-4D97-AF65-F5344CB8AC3E}">
        <p14:creationId xmlns:p14="http://schemas.microsoft.com/office/powerpoint/2010/main" val="3767112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time goes on, writing the code turns out to be more complex, so takes a bit longer. OK, perhaps we can take a bit of time from what we planned for testing. </a:t>
            </a:r>
          </a:p>
        </p:txBody>
      </p:sp>
      <p:sp>
        <p:nvSpPr>
          <p:cNvPr id="4" name="Slide Number Placeholder 3"/>
          <p:cNvSpPr>
            <a:spLocks noGrp="1"/>
          </p:cNvSpPr>
          <p:nvPr>
            <p:ph type="sldNum" sz="quarter" idx="5"/>
          </p:nvPr>
        </p:nvSpPr>
        <p:spPr/>
        <p:txBody>
          <a:bodyPr/>
          <a:lstStyle/>
          <a:p>
            <a:fld id="{FA39022D-B27B-3840-ABF4-4F9331FA6000}" type="slidenum">
              <a:rPr lang="en-US" smtClean="0"/>
              <a:t>26</a:t>
            </a:fld>
            <a:endParaRPr lang="en-US"/>
          </a:p>
        </p:txBody>
      </p:sp>
    </p:spTree>
    <p:extLst>
      <p:ext uri="{BB962C8B-B14F-4D97-AF65-F5344CB8AC3E}">
        <p14:creationId xmlns:p14="http://schemas.microsoft.com/office/powerpoint/2010/main" val="37235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Perhaps the complexity means further delay, or there are changes to the requirements that need to be done. A further risk of reducing the time for testing. </a:t>
            </a:r>
          </a:p>
        </p:txBody>
      </p:sp>
      <p:sp>
        <p:nvSpPr>
          <p:cNvPr id="4" name="Slide Number Placeholder 3"/>
          <p:cNvSpPr>
            <a:spLocks noGrp="1"/>
          </p:cNvSpPr>
          <p:nvPr>
            <p:ph type="sldNum" sz="quarter" idx="5"/>
          </p:nvPr>
        </p:nvSpPr>
        <p:spPr/>
        <p:txBody>
          <a:bodyPr/>
          <a:lstStyle/>
          <a:p>
            <a:fld id="{FA39022D-B27B-3840-ABF4-4F9331FA6000}" type="slidenum">
              <a:rPr lang="en-US" smtClean="0"/>
              <a:t>27</a:t>
            </a:fld>
            <a:endParaRPr lang="en-US"/>
          </a:p>
        </p:txBody>
      </p:sp>
    </p:spTree>
    <p:extLst>
      <p:ext uri="{BB962C8B-B14F-4D97-AF65-F5344CB8AC3E}">
        <p14:creationId xmlns:p14="http://schemas.microsoft.com/office/powerpoint/2010/main" val="5968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so it can continue. The risk is that testing becomes squeezed. There is a temptation to complete the functionality that was planned and agreed to, but if the deadline to ship doesn’t change too then the time available for testing can be reduced significantly. If not managed, there is the risk that testing is squeezed so much that it is rushed and not as thorough as the team might really want to achieve.</a:t>
            </a:r>
          </a:p>
          <a:p>
            <a:endParaRPr lang="en-US"/>
          </a:p>
          <a:p>
            <a:r>
              <a:rPr lang="en-US"/>
              <a:t>Is that different to writing tests earlier?</a:t>
            </a:r>
          </a:p>
          <a:p>
            <a:endParaRPr lang="en-US"/>
          </a:p>
          <a:p>
            <a:r>
              <a:rPr lang="en-US"/>
              <a:t>If we are writing tests sooner, does that mean that what is squeezed is actually the expected functionality and not the tests. Thinking about comments on scope from earlier weeks, is it better to have less functionality that is better tested?  So reducing the scope to fit the available time rather than just keeping developing without sufficient testing to assess the quality. </a:t>
            </a:r>
          </a:p>
          <a:p>
            <a:endParaRPr lang="en-US"/>
          </a:p>
          <a:p>
            <a:endParaRPr lang="en-US"/>
          </a:p>
          <a:p>
            <a:r>
              <a:rPr lang="en-US"/>
              <a:t> </a:t>
            </a:r>
          </a:p>
        </p:txBody>
      </p:sp>
      <p:sp>
        <p:nvSpPr>
          <p:cNvPr id="4" name="Slide Number Placeholder 3"/>
          <p:cNvSpPr>
            <a:spLocks noGrp="1"/>
          </p:cNvSpPr>
          <p:nvPr>
            <p:ph type="sldNum" sz="quarter" idx="5"/>
          </p:nvPr>
        </p:nvSpPr>
        <p:spPr/>
        <p:txBody>
          <a:bodyPr/>
          <a:lstStyle/>
          <a:p>
            <a:fld id="{FA39022D-B27B-3840-ABF4-4F9331FA6000}" type="slidenum">
              <a:rPr lang="en-US" smtClean="0"/>
              <a:t>28</a:t>
            </a:fld>
            <a:endParaRPr lang="en-US"/>
          </a:p>
        </p:txBody>
      </p:sp>
    </p:spTree>
    <p:extLst>
      <p:ext uri="{BB962C8B-B14F-4D97-AF65-F5344CB8AC3E}">
        <p14:creationId xmlns:p14="http://schemas.microsoft.com/office/powerpoint/2010/main" val="347206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idea comes from the </a:t>
            </a:r>
            <a:r>
              <a:rPr lang="en-GB" dirty="0" err="1"/>
              <a:t>eXtreme</a:t>
            </a:r>
            <a:r>
              <a:rPr lang="en-GB" dirty="0"/>
              <a:t> Programming method of developing software. </a:t>
            </a:r>
          </a:p>
        </p:txBody>
      </p:sp>
      <p:sp>
        <p:nvSpPr>
          <p:cNvPr id="4" name="Slide Number Placeholder 3"/>
          <p:cNvSpPr>
            <a:spLocks noGrp="1"/>
          </p:cNvSpPr>
          <p:nvPr>
            <p:ph type="sldNum" sz="quarter" idx="5"/>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112658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4</a:t>
            </a:fld>
            <a:endParaRPr lang="en-US"/>
          </a:p>
        </p:txBody>
      </p:sp>
    </p:spTree>
    <p:extLst>
      <p:ext uri="{BB962C8B-B14F-4D97-AF65-F5344CB8AC3E}">
        <p14:creationId xmlns:p14="http://schemas.microsoft.com/office/powerpoint/2010/main" val="165165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write a failing test. </a:t>
            </a:r>
          </a:p>
        </p:txBody>
      </p:sp>
      <p:sp>
        <p:nvSpPr>
          <p:cNvPr id="4" name="Slide Number Placeholder 3"/>
          <p:cNvSpPr>
            <a:spLocks noGrp="1"/>
          </p:cNvSpPr>
          <p:nvPr>
            <p:ph type="sldNum" sz="quarter" idx="5"/>
          </p:nvPr>
        </p:nvSpPr>
        <p:spPr/>
        <p:txBody>
          <a:bodyPr/>
          <a:lstStyle/>
          <a:p>
            <a:fld id="{C54847DF-6612-BE49-9021-2571CA1B61CC}" type="slidenum">
              <a:rPr lang="en-US" smtClean="0"/>
              <a:t>8</a:t>
            </a:fld>
            <a:endParaRPr lang="en-US"/>
          </a:p>
        </p:txBody>
      </p:sp>
    </p:spTree>
    <p:extLst>
      <p:ext uri="{BB962C8B-B14F-4D97-AF65-F5344CB8AC3E}">
        <p14:creationId xmlns:p14="http://schemas.microsoft.com/office/powerpoint/2010/main" val="403800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do that, let’s just talk about Pair Programming.</a:t>
            </a:r>
          </a:p>
        </p:txBody>
      </p:sp>
      <p:sp>
        <p:nvSpPr>
          <p:cNvPr id="4" name="Slide Number Placeholder 3"/>
          <p:cNvSpPr>
            <a:spLocks noGrp="1"/>
          </p:cNvSpPr>
          <p:nvPr>
            <p:ph type="sldNum" sz="quarter" idx="5"/>
          </p:nvPr>
        </p:nvSpPr>
        <p:spPr/>
        <p:txBody>
          <a:bodyPr/>
          <a:lstStyle/>
          <a:p>
            <a:fld id="{C54847DF-6612-BE49-9021-2571CA1B61CC}" type="slidenum">
              <a:rPr lang="en-US" smtClean="0"/>
              <a:t>15</a:t>
            </a:fld>
            <a:endParaRPr lang="en-US"/>
          </a:p>
        </p:txBody>
      </p:sp>
    </p:spTree>
    <p:extLst>
      <p:ext uri="{BB962C8B-B14F-4D97-AF65-F5344CB8AC3E}">
        <p14:creationId xmlns:p14="http://schemas.microsoft.com/office/powerpoint/2010/main" val="195502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4847DF-6612-BE49-9021-2571CA1B61CC}" type="slidenum">
              <a:rPr lang="en-US" smtClean="0"/>
              <a:t>16</a:t>
            </a:fld>
            <a:endParaRPr lang="en-US"/>
          </a:p>
        </p:txBody>
      </p:sp>
    </p:spTree>
    <p:extLst>
      <p:ext uri="{BB962C8B-B14F-4D97-AF65-F5344CB8AC3E}">
        <p14:creationId xmlns:p14="http://schemas.microsoft.com/office/powerpoint/2010/main" val="398111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18</a:t>
            </a:fld>
            <a:endParaRPr lang="en-US"/>
          </a:p>
        </p:txBody>
      </p:sp>
    </p:spTree>
    <p:extLst>
      <p:ext uri="{BB962C8B-B14F-4D97-AF65-F5344CB8AC3E}">
        <p14:creationId xmlns:p14="http://schemas.microsoft.com/office/powerpoint/2010/main" val="417288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consider the issue of testing based on the sequence of when testing is performed. The traditional approach is to spend time writing the code and, when it is finished, write tests to check the code. Remember from yesterday, we said that the aim is to write tests that are trying to find out when the code doesn’t work.  We will call that Test-Last. </a:t>
            </a:r>
          </a:p>
          <a:p>
            <a:endParaRPr lang="en-US" dirty="0"/>
          </a:p>
          <a:p>
            <a:r>
              <a:rPr lang="en-US" dirty="0"/>
              <a:t>The arrow from Test to ‘Write Code’ indicates that there can be the need to return to change the code in light of what is found in the tests. </a:t>
            </a:r>
          </a:p>
          <a:p>
            <a:endParaRPr lang="en-US" dirty="0"/>
          </a:p>
          <a:p>
            <a:r>
              <a:rPr lang="en-US" dirty="0"/>
              <a:t>For Test-First, we are thinking about Test-Driven Development where a test is written before the code to pass that test is written. This idea was used in XP – it wasn’t a new idea for XP, but it was selected as a way for the team to keep focus whilst writing the software. </a:t>
            </a:r>
          </a:p>
          <a:p>
            <a:endParaRPr lang="en-US" dirty="0"/>
          </a:p>
          <a:p>
            <a:r>
              <a:rPr lang="en-US" dirty="0"/>
              <a:t>So, it becomes interesting about whether there is an advantage to a Test-First approach. As noted in the workshops, it is used as an approach, but there are also teams that keep to the Test-Last approach. </a:t>
            </a:r>
          </a:p>
        </p:txBody>
      </p:sp>
      <p:sp>
        <p:nvSpPr>
          <p:cNvPr id="4" name="Slide Number Placeholder 3"/>
          <p:cNvSpPr>
            <a:spLocks noGrp="1"/>
          </p:cNvSpPr>
          <p:nvPr>
            <p:ph type="sldNum" sz="quarter" idx="5"/>
          </p:nvPr>
        </p:nvSpPr>
        <p:spPr/>
        <p:txBody>
          <a:bodyPr/>
          <a:lstStyle/>
          <a:p>
            <a:fld id="{FA39022D-B27B-3840-ABF4-4F9331FA6000}" type="slidenum">
              <a:rPr lang="en-US" smtClean="0"/>
              <a:t>19</a:t>
            </a:fld>
            <a:endParaRPr lang="en-US"/>
          </a:p>
        </p:txBody>
      </p:sp>
    </p:spTree>
    <p:extLst>
      <p:ext uri="{BB962C8B-B14F-4D97-AF65-F5344CB8AC3E}">
        <p14:creationId xmlns:p14="http://schemas.microsoft.com/office/powerpoint/2010/main" val="25096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papers have been produced that explore the use of Test-Driven Development. Amongst them, there are some studies that try to compare TDD and the more traditional Test-Last approach, one of which is a study reported in 2016. </a:t>
            </a:r>
          </a:p>
          <a:p>
            <a:endParaRPr lang="en-US" dirty="0"/>
          </a:p>
          <a:p>
            <a:r>
              <a:rPr lang="en-US" dirty="0"/>
              <a:t>This study, by </a:t>
            </a:r>
            <a:r>
              <a:rPr lang="en-US" dirty="0" err="1"/>
              <a:t>Fucci</a:t>
            </a:r>
            <a:r>
              <a:rPr lang="en-US" dirty="0"/>
              <a:t>, had looked at existing work. It was trying to replicate results of the earlier research. It was also trying to reduce possible bias by involving different groups in the study to process the results. One example bias is that the researchers who conducted the experiment may also have view of their expectation of what the results might say – so could that bias the interpretation of the results. </a:t>
            </a:r>
          </a:p>
          <a:p>
            <a:endParaRPr lang="en-US" dirty="0"/>
          </a:p>
          <a:p>
            <a:r>
              <a:rPr lang="en-US" dirty="0"/>
              <a:t>Section 2 mentions some ideas from the previous studies. </a:t>
            </a:r>
          </a:p>
          <a:p>
            <a:endParaRPr lang="en-US" dirty="0"/>
          </a:p>
          <a:p>
            <a:r>
              <a:rPr lang="en-US" dirty="0"/>
              <a:t>Within the paper, there is discussion of code quality and productivity, which are two of the measures that are used to assesses the possible differences between writing tests first or later-on. </a:t>
            </a:r>
          </a:p>
          <a:p>
            <a:endParaRPr lang="en-US" dirty="0"/>
          </a:p>
          <a:p>
            <a:r>
              <a:rPr lang="en-US" dirty="0"/>
              <a:t>It is worth noting that is a study with a small number of participants, as was one of the earlier studies (21 this time compared with 36 in one earlier study reported). </a:t>
            </a:r>
          </a:p>
          <a:p>
            <a:endParaRPr lang="en-US" dirty="0"/>
          </a:p>
          <a:p>
            <a:endParaRPr lang="en-US" dirty="0"/>
          </a:p>
        </p:txBody>
      </p:sp>
      <p:sp>
        <p:nvSpPr>
          <p:cNvPr id="4" name="Slide Number Placeholder 3"/>
          <p:cNvSpPr>
            <a:spLocks noGrp="1"/>
          </p:cNvSpPr>
          <p:nvPr>
            <p:ph type="sldNum" sz="quarter" idx="5"/>
          </p:nvPr>
        </p:nvSpPr>
        <p:spPr/>
        <p:txBody>
          <a:bodyPr/>
          <a:lstStyle/>
          <a:p>
            <a:fld id="{FA39022D-B27B-3840-ABF4-4F9331FA6000}" type="slidenum">
              <a:rPr lang="en-US" smtClean="0"/>
              <a:t>20</a:t>
            </a:fld>
            <a:endParaRPr lang="en-US"/>
          </a:p>
        </p:txBody>
      </p:sp>
    </p:spTree>
    <p:extLst>
      <p:ext uri="{BB962C8B-B14F-4D97-AF65-F5344CB8AC3E}">
        <p14:creationId xmlns:p14="http://schemas.microsoft.com/office/powerpoint/2010/main" val="343215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69332"/>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estdouble/contributing-tests/wiki/Greeting-K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messhore.com/Agile-Book/the_xp_lifecycl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Design, Testing and Agile</a:t>
            </a:r>
          </a:p>
        </p:txBody>
      </p:sp>
      <p:sp>
        <p:nvSpPr>
          <p:cNvPr id="3" name="Subtitle 2"/>
          <p:cNvSpPr>
            <a:spLocks noGrp="1"/>
          </p:cNvSpPr>
          <p:nvPr>
            <p:ph type="subTitle" idx="1"/>
          </p:nvPr>
        </p:nvSpPr>
        <p:spPr/>
        <p:txBody>
          <a:bodyPr/>
          <a:lstStyle/>
          <a:p>
            <a:r>
              <a:rPr lang="en-US" dirty="0"/>
              <a:t>Chapter 9 (Part 1)</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Roles</a:t>
            </a:r>
          </a:p>
        </p:txBody>
      </p:sp>
      <p:sp>
        <p:nvSpPr>
          <p:cNvPr id="3" name="Content Placeholder 2"/>
          <p:cNvSpPr>
            <a:spLocks noGrp="1"/>
          </p:cNvSpPr>
          <p:nvPr>
            <p:ph idx="1"/>
          </p:nvPr>
        </p:nvSpPr>
        <p:spPr>
          <a:xfrm>
            <a:off x="448572" y="1399309"/>
            <a:ext cx="6929091" cy="4656883"/>
          </a:xfrm>
        </p:spPr>
        <p:txBody>
          <a:bodyPr>
            <a:normAutofit fontScale="92500"/>
          </a:bodyPr>
          <a:lstStyle/>
          <a:p>
            <a:pPr>
              <a:defRPr/>
            </a:pPr>
            <a:r>
              <a:rPr lang="en-US" b="1" dirty="0"/>
              <a:t>Driver</a:t>
            </a:r>
            <a:r>
              <a:rPr lang="en-US" dirty="0"/>
              <a:t> </a:t>
            </a:r>
          </a:p>
          <a:p>
            <a:pPr lvl="1">
              <a:defRPr/>
            </a:pPr>
            <a:r>
              <a:rPr lang="en-GB" dirty="0"/>
              <a:t>Decides what to do and type</a:t>
            </a:r>
          </a:p>
          <a:p>
            <a:pPr lvl="1">
              <a:defRPr/>
            </a:pPr>
            <a:r>
              <a:rPr lang="en-GB" dirty="0"/>
              <a:t>Listens to the navigator for advice</a:t>
            </a:r>
          </a:p>
          <a:p>
            <a:pPr lvl="1">
              <a:defRPr/>
            </a:pPr>
            <a:r>
              <a:rPr lang="en-GB" dirty="0"/>
              <a:t>Makes sure the navigator understands what you are doing</a:t>
            </a:r>
            <a:endParaRPr lang="en-US" dirty="0"/>
          </a:p>
          <a:p>
            <a:pPr>
              <a:defRPr/>
            </a:pPr>
            <a:r>
              <a:rPr lang="en-US" b="1" dirty="0"/>
              <a:t>Navigator</a:t>
            </a:r>
            <a:r>
              <a:rPr lang="en-US" dirty="0"/>
              <a:t> </a:t>
            </a:r>
          </a:p>
          <a:p>
            <a:pPr lvl="1">
              <a:defRPr/>
            </a:pPr>
            <a:r>
              <a:rPr lang="en-GB" dirty="0"/>
              <a:t>Asks questions to clarify</a:t>
            </a:r>
          </a:p>
          <a:p>
            <a:pPr lvl="1">
              <a:defRPr/>
            </a:pPr>
            <a:r>
              <a:rPr lang="en-GB" dirty="0"/>
              <a:t>Suggests alternative approaches</a:t>
            </a:r>
          </a:p>
          <a:p>
            <a:pPr lvl="1">
              <a:defRPr/>
            </a:pPr>
            <a:r>
              <a:rPr lang="en-GB" dirty="0"/>
              <a:t>Needs to understand fully what is being done</a:t>
            </a:r>
          </a:p>
          <a:p>
            <a:pPr lvl="1">
              <a:defRPr/>
            </a:pPr>
            <a:r>
              <a:rPr lang="en-GB" dirty="0"/>
              <a:t>Prepared to take over if the driver gets stuck</a:t>
            </a:r>
          </a:p>
        </p:txBody>
      </p:sp>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a:p>
        </p:txBody>
      </p:sp>
      <p:sp>
        <p:nvSpPr>
          <p:cNvPr id="4" name="Oval Callout 3">
            <a:extLst>
              <a:ext uri="{FF2B5EF4-FFF2-40B4-BE49-F238E27FC236}">
                <a16:creationId xmlns:a16="http://schemas.microsoft.com/office/drawing/2014/main" id="{118379FE-0ECE-D047-9BE1-B7711433AA96}"/>
              </a:ext>
            </a:extLst>
          </p:cNvPr>
          <p:cNvSpPr/>
          <p:nvPr/>
        </p:nvSpPr>
        <p:spPr>
          <a:xfrm>
            <a:off x="7022319" y="244353"/>
            <a:ext cx="2638741" cy="13255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a:extLst>
              <a:ext uri="{FF2B5EF4-FFF2-40B4-BE49-F238E27FC236}">
                <a16:creationId xmlns:a16="http://schemas.microsoft.com/office/drawing/2014/main" id="{8C54F226-7D13-1548-AEA8-F7B07940FE1A}"/>
              </a:ext>
            </a:extLst>
          </p:cNvPr>
          <p:cNvSpPr/>
          <p:nvPr/>
        </p:nvSpPr>
        <p:spPr>
          <a:xfrm flipH="1">
            <a:off x="8798704" y="653110"/>
            <a:ext cx="2283396" cy="1325563"/>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24DD59-022D-F047-9FE5-FE45D573E5A4}"/>
              </a:ext>
            </a:extLst>
          </p:cNvPr>
          <p:cNvSpPr txBox="1"/>
          <p:nvPr/>
        </p:nvSpPr>
        <p:spPr>
          <a:xfrm>
            <a:off x="7209012" y="1719989"/>
            <a:ext cx="1954381" cy="2215991"/>
          </a:xfrm>
          <a:prstGeom prst="rect">
            <a:avLst/>
          </a:prstGeom>
          <a:noFill/>
        </p:spPr>
        <p:txBody>
          <a:bodyPr wrap="none" rtlCol="0">
            <a:spAutoFit/>
          </a:bodyPr>
          <a:lstStyle/>
          <a:p>
            <a:r>
              <a:rPr lang="en-US" sz="13800" dirty="0"/>
              <a:t>🙂</a:t>
            </a:r>
          </a:p>
        </p:txBody>
      </p:sp>
      <p:sp>
        <p:nvSpPr>
          <p:cNvPr id="8" name="TextBox 7">
            <a:extLst>
              <a:ext uri="{FF2B5EF4-FFF2-40B4-BE49-F238E27FC236}">
                <a16:creationId xmlns:a16="http://schemas.microsoft.com/office/drawing/2014/main" id="{FD1C5E50-3CA2-9444-A63F-3A120A1155E7}"/>
              </a:ext>
            </a:extLst>
          </p:cNvPr>
          <p:cNvSpPr txBox="1"/>
          <p:nvPr/>
        </p:nvSpPr>
        <p:spPr>
          <a:xfrm>
            <a:off x="10237619" y="1774295"/>
            <a:ext cx="1954381" cy="2215991"/>
          </a:xfrm>
          <a:prstGeom prst="rect">
            <a:avLst/>
          </a:prstGeom>
          <a:noFill/>
        </p:spPr>
        <p:txBody>
          <a:bodyPr wrap="none" rtlCol="0">
            <a:spAutoFit/>
          </a:bodyPr>
          <a:lstStyle/>
          <a:p>
            <a:r>
              <a:rPr lang="en-US" sz="13800" dirty="0"/>
              <a:t>🤔</a:t>
            </a:r>
          </a:p>
        </p:txBody>
      </p:sp>
    </p:spTree>
    <p:extLst>
      <p:ext uri="{BB962C8B-B14F-4D97-AF65-F5344CB8AC3E}">
        <p14:creationId xmlns:p14="http://schemas.microsoft.com/office/powerpoint/2010/main" val="379277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DAD5-13D7-3548-A459-521B30DF009C}"/>
              </a:ext>
            </a:extLst>
          </p:cNvPr>
          <p:cNvSpPr>
            <a:spLocks noGrp="1"/>
          </p:cNvSpPr>
          <p:nvPr>
            <p:ph type="ctrTitle"/>
          </p:nvPr>
        </p:nvSpPr>
        <p:spPr>
          <a:xfrm>
            <a:off x="578964" y="3770419"/>
            <a:ext cx="11034069" cy="2034384"/>
          </a:xfrm>
        </p:spPr>
        <p:txBody>
          <a:bodyPr anchor="b">
            <a:normAutofit fontScale="90000"/>
          </a:bodyPr>
          <a:lstStyle/>
          <a:p>
            <a:r>
              <a:rPr lang="en-US" dirty="0">
                <a:solidFill>
                  <a:schemeClr val="bg1"/>
                </a:solidFill>
              </a:rPr>
              <a:t>A simple game to introduce TDD</a:t>
            </a:r>
          </a:p>
        </p:txBody>
      </p:sp>
      <p:sp>
        <p:nvSpPr>
          <p:cNvPr id="3" name="Subtitle 2">
            <a:extLst>
              <a:ext uri="{FF2B5EF4-FFF2-40B4-BE49-F238E27FC236}">
                <a16:creationId xmlns:a16="http://schemas.microsoft.com/office/drawing/2014/main" id="{6372CDFF-B1CC-324E-8D0A-927B4ED9EA66}"/>
              </a:ext>
            </a:extLst>
          </p:cNvPr>
          <p:cNvSpPr>
            <a:spLocks noGrp="1"/>
          </p:cNvSpPr>
          <p:nvPr>
            <p:ph type="subTitle" idx="1"/>
          </p:nvPr>
        </p:nvSpPr>
        <p:spPr>
          <a:xfrm>
            <a:off x="3773374" y="5831132"/>
            <a:ext cx="4645250" cy="1147863"/>
          </a:xfrm>
        </p:spPr>
        <p:txBody>
          <a:bodyPr anchor="t">
            <a:normAutofit/>
          </a:bodyPr>
          <a:lstStyle/>
          <a:p>
            <a:pPr algn="l"/>
            <a:r>
              <a:rPr lang="en-US" sz="2000" dirty="0">
                <a:solidFill>
                  <a:schemeClr val="bg1"/>
                </a:solidFill>
              </a:rPr>
              <a:t>Test-Driven Development (TDD)</a:t>
            </a:r>
          </a:p>
        </p:txBody>
      </p:sp>
      <p:pic>
        <p:nvPicPr>
          <p:cNvPr id="4" name="Picture 3">
            <a:extLst>
              <a:ext uri="{FF2B5EF4-FFF2-40B4-BE49-F238E27FC236}">
                <a16:creationId xmlns:a16="http://schemas.microsoft.com/office/drawing/2014/main" id="{758FFC8E-64D6-5146-BD04-B41678EBD158}"/>
              </a:ext>
            </a:extLst>
          </p:cNvPr>
          <p:cNvPicPr>
            <a:picLocks noChangeAspect="1"/>
          </p:cNvPicPr>
          <p:nvPr/>
        </p:nvPicPr>
        <p:blipFill>
          <a:blip r:embed="rId2"/>
          <a:stretch>
            <a:fillRect/>
          </a:stretch>
        </p:blipFill>
        <p:spPr>
          <a:xfrm>
            <a:off x="3533534" y="1053197"/>
            <a:ext cx="5124928" cy="21268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17662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TDD – Fizz Buzz example</a:t>
            </a:r>
            <a:endParaRPr lang="en-US" dirty="0"/>
          </a:p>
        </p:txBody>
      </p:sp>
      <p:sp>
        <p:nvSpPr>
          <p:cNvPr id="3" name="Content Placeholder 2"/>
          <p:cNvSpPr>
            <a:spLocks noGrp="1"/>
          </p:cNvSpPr>
          <p:nvPr>
            <p:ph idx="1"/>
          </p:nvPr>
        </p:nvSpPr>
        <p:spPr>
          <a:xfrm>
            <a:off x="448573" y="1338470"/>
            <a:ext cx="11369615" cy="4717722"/>
          </a:xfrm>
        </p:spPr>
        <p:txBody>
          <a:bodyPr>
            <a:normAutofit/>
          </a:bodyPr>
          <a:lstStyle/>
          <a:p>
            <a:pPr>
              <a:defRPr/>
            </a:pPr>
            <a:r>
              <a:rPr lang="en-GB" dirty="0"/>
              <a:t>Fizz Buzz is a simple game where players count from 1 to 100 – either saying the number or saying a word in place of a number.</a:t>
            </a:r>
          </a:p>
          <a:p>
            <a:pPr>
              <a:defRPr/>
            </a:pPr>
            <a:endParaRPr lang="en-GB" dirty="0"/>
          </a:p>
          <a:p>
            <a:pPr lvl="1">
              <a:defRPr/>
            </a:pPr>
            <a:r>
              <a:rPr lang="en-GB" dirty="0"/>
              <a:t>If the number is a multiple of 3, e.g. 3, 6, 9, then the player should say Fizz instead of the number. </a:t>
            </a:r>
          </a:p>
          <a:p>
            <a:pPr lvl="1">
              <a:defRPr/>
            </a:pPr>
            <a:r>
              <a:rPr lang="en-GB" dirty="0"/>
              <a:t>If the number is a multiple of 5, e.g. 5, 10, 15, then the player should say Buzz instead of the number. </a:t>
            </a:r>
          </a:p>
          <a:p>
            <a:pPr lvl="1">
              <a:defRPr/>
            </a:pPr>
            <a:r>
              <a:rPr lang="en-GB" dirty="0"/>
              <a:t>If the number is a multiple of both 3 and 5, e.g. 15, then the player should say Fizz Buzz. </a:t>
            </a:r>
          </a:p>
          <a:p>
            <a:pPr lvl="1">
              <a:defRPr/>
            </a:pPr>
            <a:r>
              <a:rPr lang="en-GB" dirty="0"/>
              <a:t>Otherwise, the number is repeated, e.g. 1, 2, 8.</a:t>
            </a:r>
          </a:p>
          <a:p>
            <a:pPr lvl="1">
              <a:defRPr/>
            </a:pPr>
            <a:endParaRPr lang="en-GB" dirty="0"/>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89144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D721-AA71-A24C-B7BA-084422371249}"/>
              </a:ext>
            </a:extLst>
          </p:cNvPr>
          <p:cNvSpPr>
            <a:spLocks noGrp="1"/>
          </p:cNvSpPr>
          <p:nvPr>
            <p:ph type="title"/>
          </p:nvPr>
        </p:nvSpPr>
        <p:spPr/>
        <p:txBody>
          <a:bodyPr/>
          <a:lstStyle/>
          <a:p>
            <a:r>
              <a:rPr lang="en-US" dirty="0"/>
              <a:t>TDD – Fizz Buzz – step 1</a:t>
            </a:r>
          </a:p>
        </p:txBody>
      </p:sp>
      <p:sp>
        <p:nvSpPr>
          <p:cNvPr id="3" name="Content Placeholder 2">
            <a:extLst>
              <a:ext uri="{FF2B5EF4-FFF2-40B4-BE49-F238E27FC236}">
                <a16:creationId xmlns:a16="http://schemas.microsoft.com/office/drawing/2014/main" id="{4453634D-8111-9141-971F-4EB08F8DDD93}"/>
              </a:ext>
            </a:extLst>
          </p:cNvPr>
          <p:cNvSpPr>
            <a:spLocks noGrp="1"/>
          </p:cNvSpPr>
          <p:nvPr>
            <p:ph idx="1"/>
          </p:nvPr>
        </p:nvSpPr>
        <p:spPr/>
        <p:txBody>
          <a:bodyPr/>
          <a:lstStyle/>
          <a:p>
            <a:r>
              <a:rPr lang="en-US" dirty="0"/>
              <a:t>Let’s use Test-Driven Development to create a function that: </a:t>
            </a:r>
          </a:p>
          <a:p>
            <a:pPr lvl="1"/>
            <a:r>
              <a:rPr lang="en-US" dirty="0"/>
              <a:t>Takes a number as a parameter</a:t>
            </a:r>
          </a:p>
          <a:p>
            <a:pPr lvl="1"/>
            <a:r>
              <a:rPr lang="en-US" dirty="0"/>
              <a:t>Returns a string, following the rules of Fizz Buzz from the previous slide. </a:t>
            </a:r>
          </a:p>
          <a:p>
            <a:pPr lvl="1"/>
            <a:r>
              <a:rPr lang="en-US" dirty="0"/>
              <a:t>For example: </a:t>
            </a:r>
          </a:p>
          <a:p>
            <a:pPr lvl="2"/>
            <a:r>
              <a:rPr lang="en-US" dirty="0"/>
              <a:t>if passed 1, it returns “1”</a:t>
            </a:r>
          </a:p>
          <a:p>
            <a:pPr lvl="2"/>
            <a:r>
              <a:rPr lang="en-US" dirty="0"/>
              <a:t>If passed 3, it returns “Fizz”</a:t>
            </a:r>
          </a:p>
          <a:p>
            <a:pPr lvl="2"/>
            <a:endParaRPr lang="en-US" dirty="0"/>
          </a:p>
          <a:p>
            <a:r>
              <a:rPr lang="en-US" dirty="0"/>
              <a:t>Let’s start this together, but then you can continue in pairs</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509C888F-5956-7A4F-AA14-CB20BBE8A1EA}"/>
              </a:ext>
            </a:extLst>
          </p:cNvPr>
          <p:cNvSpPr>
            <a:spLocks noGrp="1"/>
          </p:cNvSpPr>
          <p:nvPr>
            <p:ph type="sldNum" sz="quarter" idx="12"/>
          </p:nvPr>
        </p:nvSpPr>
        <p:spPr/>
        <p:txBody>
          <a:bodyPr/>
          <a:lstStyle/>
          <a:p>
            <a:fld id="{D90AFF93-45AE-CC4D-A56A-612CB3C1AB5C}" type="slidenum">
              <a:rPr lang="en-US" smtClean="0"/>
              <a:t>13</a:t>
            </a:fld>
            <a:endParaRPr lang="en-US"/>
          </a:p>
        </p:txBody>
      </p:sp>
    </p:spTree>
    <p:extLst>
      <p:ext uri="{BB962C8B-B14F-4D97-AF65-F5344CB8AC3E}">
        <p14:creationId xmlns:p14="http://schemas.microsoft.com/office/powerpoint/2010/main" val="182547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TDD – Fizz Buzz – step 2</a:t>
            </a:r>
            <a:endParaRPr lang="en-US" dirty="0"/>
          </a:p>
        </p:txBody>
      </p:sp>
      <p:sp>
        <p:nvSpPr>
          <p:cNvPr id="3" name="Content Placeholder 2"/>
          <p:cNvSpPr>
            <a:spLocks noGrp="1"/>
          </p:cNvSpPr>
          <p:nvPr>
            <p:ph idx="1"/>
          </p:nvPr>
        </p:nvSpPr>
        <p:spPr>
          <a:xfrm>
            <a:off x="448573" y="1338470"/>
            <a:ext cx="11369615" cy="4717722"/>
          </a:xfrm>
        </p:spPr>
        <p:txBody>
          <a:bodyPr>
            <a:normAutofit/>
          </a:bodyPr>
          <a:lstStyle/>
          <a:p>
            <a:pPr>
              <a:defRPr/>
            </a:pPr>
            <a:r>
              <a:rPr lang="en-GB" dirty="0"/>
              <a:t>Let’s add a new rule</a:t>
            </a:r>
          </a:p>
          <a:p>
            <a:pPr lvl="1">
              <a:defRPr/>
            </a:pPr>
            <a:r>
              <a:rPr lang="en-GB" dirty="0"/>
              <a:t>The function should only allow numbers 1 or higher</a:t>
            </a:r>
          </a:p>
          <a:p>
            <a:pPr lvl="1">
              <a:defRPr/>
            </a:pPr>
            <a:endParaRPr lang="en-GB" dirty="0"/>
          </a:p>
          <a:p>
            <a:pPr lvl="1">
              <a:defRPr/>
            </a:pPr>
            <a:r>
              <a:rPr lang="en-GB" dirty="0"/>
              <a:t>How should we handle this? </a:t>
            </a:r>
          </a:p>
          <a:p>
            <a:pPr lvl="1">
              <a:defRPr/>
            </a:pPr>
            <a:endParaRPr lang="en-GB" dirty="0"/>
          </a:p>
          <a:p>
            <a:pPr lvl="2">
              <a:defRPr/>
            </a:pPr>
            <a:r>
              <a:rPr lang="en-GB" dirty="0"/>
              <a:t>Exception in Java</a:t>
            </a:r>
          </a:p>
          <a:p>
            <a:pPr lvl="2">
              <a:defRPr/>
            </a:pPr>
            <a:r>
              <a:rPr lang="en-GB" dirty="0"/>
              <a:t>Returning an error value, e.g. null or “Error”</a:t>
            </a:r>
          </a:p>
          <a:p>
            <a:pPr lvl="2">
              <a:defRPr/>
            </a:pPr>
            <a:endParaRPr lang="en-GB" dirty="0"/>
          </a:p>
          <a:p>
            <a:pPr lvl="1">
              <a:defRPr/>
            </a:pPr>
            <a:endParaRPr lang="en-GB" dirty="0"/>
          </a:p>
          <a:p>
            <a:pPr lvl="1">
              <a:defRPr/>
            </a:pPr>
            <a:endParaRPr lang="en-GB" dirty="0"/>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406388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TDD – Fizz Buzz – step 3</a:t>
            </a:r>
            <a:endParaRPr lang="en-US" dirty="0"/>
          </a:p>
        </p:txBody>
      </p:sp>
      <p:sp>
        <p:nvSpPr>
          <p:cNvPr id="3" name="Content Placeholder 2"/>
          <p:cNvSpPr>
            <a:spLocks noGrp="1"/>
          </p:cNvSpPr>
          <p:nvPr>
            <p:ph idx="1"/>
          </p:nvPr>
        </p:nvSpPr>
        <p:spPr>
          <a:xfrm>
            <a:off x="448573" y="1338470"/>
            <a:ext cx="11369615" cy="4717722"/>
          </a:xfrm>
        </p:spPr>
        <p:txBody>
          <a:bodyPr>
            <a:normAutofit/>
          </a:bodyPr>
          <a:lstStyle/>
          <a:p>
            <a:pPr>
              <a:defRPr/>
            </a:pPr>
            <a:r>
              <a:rPr lang="en-GB" dirty="0"/>
              <a:t>Let’s add another function</a:t>
            </a:r>
          </a:p>
          <a:p>
            <a:pPr>
              <a:defRPr/>
            </a:pPr>
            <a:endParaRPr lang="en-GB" dirty="0"/>
          </a:p>
          <a:p>
            <a:pPr lvl="1">
              <a:defRPr/>
            </a:pPr>
            <a:r>
              <a:rPr lang="en-GB" dirty="0"/>
              <a:t>It takes a starting number and an ending number, e.g. 1 and 100. </a:t>
            </a:r>
          </a:p>
          <a:p>
            <a:pPr lvl="1">
              <a:defRPr/>
            </a:pPr>
            <a:r>
              <a:rPr lang="en-GB" dirty="0"/>
              <a:t>The function should produce a string that shows the Fizz Buzz output for that range of numbers. </a:t>
            </a:r>
          </a:p>
          <a:p>
            <a:pPr lvl="1">
              <a:defRPr/>
            </a:pPr>
            <a:r>
              <a:rPr lang="en-GB" dirty="0"/>
              <a:t>For example, if the numbers are between 1 and 10, the output would be:</a:t>
            </a:r>
          </a:p>
          <a:p>
            <a:pPr lvl="1">
              <a:defRPr/>
            </a:pPr>
            <a:endParaRPr lang="en-GB" dirty="0"/>
          </a:p>
          <a:p>
            <a:pPr lvl="2">
              <a:defRPr/>
            </a:pPr>
            <a:r>
              <a:rPr lang="en-GB" dirty="0"/>
              <a:t>“1, 2 Fizz, 4, Buzz, Fizz, 7, 8, Fizz, Buzz”</a:t>
            </a:r>
          </a:p>
          <a:p>
            <a:pPr lvl="1">
              <a:defRPr/>
            </a:pPr>
            <a:endParaRPr lang="en-GB" dirty="0"/>
          </a:p>
          <a:p>
            <a:pPr lvl="1">
              <a:defRPr/>
            </a:pPr>
            <a:endParaRPr lang="en-GB" dirty="0"/>
          </a:p>
          <a:p>
            <a:pPr lvl="1">
              <a:defRPr/>
            </a:pPr>
            <a:endParaRPr lang="en-GB" dirty="0"/>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Tree>
    <p:extLst>
      <p:ext uri="{BB962C8B-B14F-4D97-AF65-F5344CB8AC3E}">
        <p14:creationId xmlns:p14="http://schemas.microsoft.com/office/powerpoint/2010/main" val="357777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Advantages</a:t>
            </a:r>
          </a:p>
        </p:txBody>
      </p:sp>
      <p:sp>
        <p:nvSpPr>
          <p:cNvPr id="3" name="Content Placeholder 2"/>
          <p:cNvSpPr>
            <a:spLocks noGrp="1"/>
          </p:cNvSpPr>
          <p:nvPr>
            <p:ph idx="1"/>
          </p:nvPr>
        </p:nvSpPr>
        <p:spPr>
          <a:xfrm>
            <a:off x="448573" y="1345721"/>
            <a:ext cx="11369615" cy="4710471"/>
          </a:xfrm>
        </p:spPr>
        <p:txBody>
          <a:bodyPr/>
          <a:lstStyle/>
          <a:p>
            <a:pPr>
              <a:lnSpc>
                <a:spcPct val="90000"/>
              </a:lnSpc>
              <a:defRPr/>
            </a:pPr>
            <a:r>
              <a:rPr lang="en-GB" dirty="0"/>
              <a:t>To increase code/design quality</a:t>
            </a:r>
          </a:p>
          <a:p>
            <a:pPr lvl="1">
              <a:lnSpc>
                <a:spcPct val="90000"/>
              </a:lnSpc>
              <a:defRPr/>
            </a:pPr>
            <a:r>
              <a:rPr lang="en-GB" dirty="0"/>
              <a:t>Pairing allows for continual review</a:t>
            </a:r>
          </a:p>
          <a:p>
            <a:pPr lvl="1">
              <a:lnSpc>
                <a:spcPct val="90000"/>
              </a:lnSpc>
              <a:defRPr/>
            </a:pPr>
            <a:r>
              <a:rPr lang="en-GB" dirty="0"/>
              <a:t>The reviewer is fully involved</a:t>
            </a:r>
          </a:p>
          <a:p>
            <a:pPr lvl="1">
              <a:lnSpc>
                <a:spcPct val="90000"/>
              </a:lnSpc>
              <a:defRPr/>
            </a:pPr>
            <a:r>
              <a:rPr lang="en-GB" dirty="0"/>
              <a:t>Pair reviewing is less intimidating than formal reviews</a:t>
            </a:r>
          </a:p>
          <a:p>
            <a:pPr lvl="1">
              <a:lnSpc>
                <a:spcPct val="90000"/>
              </a:lnSpc>
              <a:defRPr/>
            </a:pPr>
            <a:r>
              <a:rPr lang="en-GB" dirty="0"/>
              <a:t>Formal reviews still have their place…</a:t>
            </a:r>
          </a:p>
          <a:p>
            <a:pPr>
              <a:lnSpc>
                <a:spcPct val="90000"/>
              </a:lnSpc>
              <a:defRPr/>
            </a:pPr>
            <a:r>
              <a:rPr lang="en-GB" dirty="0"/>
              <a:t>Improved communication</a:t>
            </a:r>
          </a:p>
          <a:p>
            <a:pPr>
              <a:defRPr/>
            </a:pPr>
            <a:r>
              <a:rPr lang="en-GB" dirty="0"/>
              <a:t>More team members are familiar with the code</a:t>
            </a:r>
          </a:p>
          <a:p>
            <a:pPr>
              <a:defRPr/>
            </a:pPr>
            <a:r>
              <a:rPr lang="en-GB" dirty="0"/>
              <a:t>A way to train new team members</a:t>
            </a:r>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
        <p:nvSpPr>
          <p:cNvPr id="6" name="TextBox 5">
            <a:extLst>
              <a:ext uri="{FF2B5EF4-FFF2-40B4-BE49-F238E27FC236}">
                <a16:creationId xmlns:a16="http://schemas.microsoft.com/office/drawing/2014/main" id="{72878965-AD5F-7A41-8EB3-892310CE1A6E}"/>
              </a:ext>
            </a:extLst>
          </p:cNvPr>
          <p:cNvSpPr txBox="1"/>
          <p:nvPr/>
        </p:nvSpPr>
        <p:spPr>
          <a:xfrm>
            <a:off x="9237203" y="612001"/>
            <a:ext cx="1954381" cy="2215991"/>
          </a:xfrm>
          <a:prstGeom prst="rect">
            <a:avLst/>
          </a:prstGeom>
          <a:noFill/>
        </p:spPr>
        <p:txBody>
          <a:bodyPr wrap="none" rtlCol="0">
            <a:spAutoFit/>
          </a:bodyPr>
          <a:lstStyle/>
          <a:p>
            <a:r>
              <a:rPr lang="en-US" sz="13800" dirty="0"/>
              <a:t>😃</a:t>
            </a:r>
          </a:p>
        </p:txBody>
      </p:sp>
    </p:spTree>
    <p:extLst>
      <p:ext uri="{BB962C8B-B14F-4D97-AF65-F5344CB8AC3E}">
        <p14:creationId xmlns:p14="http://schemas.microsoft.com/office/powerpoint/2010/main" val="30816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Disadvantages</a:t>
            </a:r>
          </a:p>
        </p:txBody>
      </p:sp>
      <p:sp>
        <p:nvSpPr>
          <p:cNvPr id="3" name="Content Placeholder 2"/>
          <p:cNvSpPr>
            <a:spLocks noGrp="1"/>
          </p:cNvSpPr>
          <p:nvPr>
            <p:ph idx="1"/>
          </p:nvPr>
        </p:nvSpPr>
        <p:spPr>
          <a:xfrm>
            <a:off x="448573" y="1328468"/>
            <a:ext cx="11369615" cy="4727724"/>
          </a:xfrm>
        </p:spPr>
        <p:txBody>
          <a:bodyPr/>
          <a:lstStyle/>
          <a:p>
            <a:pPr>
              <a:lnSpc>
                <a:spcPct val="90000"/>
              </a:lnSpc>
              <a:defRPr/>
            </a:pPr>
            <a:r>
              <a:rPr lang="en-GB" dirty="0"/>
              <a:t>Risk of shared assumptions</a:t>
            </a:r>
          </a:p>
          <a:p>
            <a:pPr lvl="1">
              <a:lnSpc>
                <a:spcPct val="90000"/>
              </a:lnSpc>
              <a:defRPr/>
            </a:pPr>
            <a:r>
              <a:rPr lang="en-GB" dirty="0"/>
              <a:t>Experience</a:t>
            </a:r>
          </a:p>
          <a:p>
            <a:pPr>
              <a:lnSpc>
                <a:spcPct val="90000"/>
              </a:lnSpc>
              <a:defRPr/>
            </a:pPr>
            <a:r>
              <a:rPr lang="en-GB" dirty="0"/>
              <a:t>Personalities</a:t>
            </a:r>
          </a:p>
          <a:p>
            <a:pPr lvl="1">
              <a:lnSpc>
                <a:spcPct val="90000"/>
              </a:lnSpc>
              <a:defRPr/>
            </a:pPr>
            <a:r>
              <a:rPr lang="en-GB" dirty="0"/>
              <a:t>Expert, extrovert, novice, average, introvert</a:t>
            </a:r>
          </a:p>
          <a:p>
            <a:pPr>
              <a:lnSpc>
                <a:spcPct val="90000"/>
              </a:lnSpc>
              <a:defRPr/>
            </a:pPr>
            <a:r>
              <a:rPr lang="en-GB" dirty="0"/>
              <a:t>Workstation layout</a:t>
            </a:r>
          </a:p>
          <a:p>
            <a:pPr>
              <a:lnSpc>
                <a:spcPct val="90000"/>
              </a:lnSpc>
              <a:defRPr/>
            </a:pPr>
            <a:r>
              <a:rPr lang="en-GB" dirty="0"/>
              <a:t>Need for concentration</a:t>
            </a:r>
          </a:p>
          <a:p>
            <a:pPr>
              <a:lnSpc>
                <a:spcPct val="90000"/>
              </a:lnSpc>
              <a:defRPr/>
            </a:pPr>
            <a:r>
              <a:rPr lang="en-GB" dirty="0"/>
              <a:t>May not be a good idea to pair during exploration / spike work</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
        <p:nvSpPr>
          <p:cNvPr id="6" name="TextBox 5">
            <a:extLst>
              <a:ext uri="{FF2B5EF4-FFF2-40B4-BE49-F238E27FC236}">
                <a16:creationId xmlns:a16="http://schemas.microsoft.com/office/drawing/2014/main" id="{88E30E54-68E4-AC41-8FCD-373B68523C31}"/>
              </a:ext>
            </a:extLst>
          </p:cNvPr>
          <p:cNvSpPr txBox="1"/>
          <p:nvPr/>
        </p:nvSpPr>
        <p:spPr>
          <a:xfrm>
            <a:off x="9237203" y="612001"/>
            <a:ext cx="1954381" cy="2215991"/>
          </a:xfrm>
          <a:prstGeom prst="rect">
            <a:avLst/>
          </a:prstGeom>
          <a:noFill/>
        </p:spPr>
        <p:txBody>
          <a:bodyPr wrap="none" rtlCol="0">
            <a:spAutoFit/>
          </a:bodyPr>
          <a:lstStyle/>
          <a:p>
            <a:r>
              <a:rPr lang="en-US" sz="13800" dirty="0"/>
              <a:t>☹️</a:t>
            </a:r>
          </a:p>
        </p:txBody>
      </p:sp>
    </p:spTree>
    <p:extLst>
      <p:ext uri="{BB962C8B-B14F-4D97-AF65-F5344CB8AC3E}">
        <p14:creationId xmlns:p14="http://schemas.microsoft.com/office/powerpoint/2010/main" val="171759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2E39-6C8D-1842-BB85-6C9484E1A011}"/>
              </a:ext>
            </a:extLst>
          </p:cNvPr>
          <p:cNvSpPr>
            <a:spLocks noGrp="1"/>
          </p:cNvSpPr>
          <p:nvPr>
            <p:ph type="title"/>
          </p:nvPr>
        </p:nvSpPr>
        <p:spPr/>
        <p:txBody>
          <a:bodyPr/>
          <a:lstStyle/>
          <a:p>
            <a:r>
              <a:rPr lang="en-US" dirty="0"/>
              <a:t>A programming Kata to try out TDD</a:t>
            </a:r>
          </a:p>
        </p:txBody>
      </p:sp>
      <p:sp>
        <p:nvSpPr>
          <p:cNvPr id="3" name="Content Placeholder 2">
            <a:extLst>
              <a:ext uri="{FF2B5EF4-FFF2-40B4-BE49-F238E27FC236}">
                <a16:creationId xmlns:a16="http://schemas.microsoft.com/office/drawing/2014/main" id="{2807E47F-35BF-7C40-B09E-C78C2E0E0268}"/>
              </a:ext>
            </a:extLst>
          </p:cNvPr>
          <p:cNvSpPr>
            <a:spLocks noGrp="1"/>
          </p:cNvSpPr>
          <p:nvPr>
            <p:ph idx="1"/>
          </p:nvPr>
        </p:nvSpPr>
        <p:spPr/>
        <p:txBody>
          <a:bodyPr/>
          <a:lstStyle/>
          <a:p>
            <a:r>
              <a:rPr lang="en-US" dirty="0"/>
              <a:t>This page on GitHub describes a Kata (exercise) that let’s you try a TDD approach to another problem. </a:t>
            </a:r>
          </a:p>
          <a:p>
            <a:r>
              <a:rPr lang="en-US" dirty="0"/>
              <a:t>Try it in your own time.</a:t>
            </a:r>
            <a:endParaRPr lang="en-US" dirty="0">
              <a:hlinkClick r:id="rId3"/>
            </a:endParaRPr>
          </a:p>
          <a:p>
            <a:endParaRPr lang="en-US" dirty="0">
              <a:hlinkClick r:id="rId3"/>
            </a:endParaRPr>
          </a:p>
          <a:p>
            <a:r>
              <a:rPr lang="en-US" dirty="0">
                <a:hlinkClick r:id="rId3"/>
              </a:rPr>
              <a:t>https://github.com/testdouble/contributing-tests/wiki/Greeting-Kata</a:t>
            </a:r>
            <a:endParaRPr lang="en-US" dirty="0"/>
          </a:p>
        </p:txBody>
      </p:sp>
      <p:sp>
        <p:nvSpPr>
          <p:cNvPr id="4" name="Slide Number Placeholder 3">
            <a:extLst>
              <a:ext uri="{FF2B5EF4-FFF2-40B4-BE49-F238E27FC236}">
                <a16:creationId xmlns:a16="http://schemas.microsoft.com/office/drawing/2014/main" id="{1AA2F59D-20F4-F24E-B2B2-A0425E66AB9F}"/>
              </a:ext>
            </a:extLst>
          </p:cNvPr>
          <p:cNvSpPr>
            <a:spLocks noGrp="1"/>
          </p:cNvSpPr>
          <p:nvPr>
            <p:ph type="sldNum" sz="quarter" idx="12"/>
          </p:nvPr>
        </p:nvSpPr>
        <p:spPr/>
        <p:txBody>
          <a:bodyPr/>
          <a:lstStyle/>
          <a:p>
            <a:fld id="{D90AFF93-45AE-CC4D-A56A-612CB3C1AB5C}" type="slidenum">
              <a:rPr lang="en-US" smtClean="0"/>
              <a:t>18</a:t>
            </a:fld>
            <a:endParaRPr lang="en-US"/>
          </a:p>
        </p:txBody>
      </p:sp>
    </p:spTree>
    <p:extLst>
      <p:ext uri="{BB962C8B-B14F-4D97-AF65-F5344CB8AC3E}">
        <p14:creationId xmlns:p14="http://schemas.microsoft.com/office/powerpoint/2010/main" val="425967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a:xfrm>
            <a:off x="375566" y="365126"/>
            <a:ext cx="10978234" cy="725364"/>
          </a:xfrm>
        </p:spPr>
        <p:txBody>
          <a:bodyPr/>
          <a:lstStyle/>
          <a:p>
            <a:r>
              <a:rPr lang="en-US"/>
              <a:t>Testing Approaches</a:t>
            </a:r>
          </a:p>
        </p:txBody>
      </p:sp>
      <p:sp>
        <p:nvSpPr>
          <p:cNvPr id="3" name="Content Placeholder 2">
            <a:extLst>
              <a:ext uri="{FF2B5EF4-FFF2-40B4-BE49-F238E27FC236}">
                <a16:creationId xmlns:a16="http://schemas.microsoft.com/office/drawing/2014/main" id="{F4134DAA-EBA6-7741-94C5-7AF2450574E7}"/>
              </a:ext>
            </a:extLst>
          </p:cNvPr>
          <p:cNvSpPr>
            <a:spLocks noGrp="1"/>
          </p:cNvSpPr>
          <p:nvPr>
            <p:ph idx="1"/>
          </p:nvPr>
        </p:nvSpPr>
        <p:spPr>
          <a:xfrm>
            <a:off x="375566" y="1338944"/>
            <a:ext cx="6856220" cy="4838019"/>
          </a:xfrm>
        </p:spPr>
        <p:txBody>
          <a:bodyPr>
            <a:normAutofit fontScale="92500" lnSpcReduction="10000"/>
          </a:bodyPr>
          <a:lstStyle/>
          <a:p>
            <a:r>
              <a:rPr lang="en-US" b="1" dirty="0"/>
              <a:t>Test Last</a:t>
            </a:r>
            <a:r>
              <a:rPr lang="en-US" dirty="0"/>
              <a:t>- Writing the tests after the implementation</a:t>
            </a:r>
          </a:p>
          <a:p>
            <a:pPr lvl="1"/>
            <a:r>
              <a:rPr lang="en-US" dirty="0"/>
              <a:t>An established way to build and test software. </a:t>
            </a:r>
          </a:p>
          <a:p>
            <a:pPr lvl="1"/>
            <a:r>
              <a:rPr lang="en-US" dirty="0"/>
              <a:t>Produce something that seems to meet the requirements and then develop tests to try and find errors</a:t>
            </a:r>
          </a:p>
          <a:p>
            <a:r>
              <a:rPr lang="en-US" b="1" dirty="0"/>
              <a:t>Test First </a:t>
            </a:r>
            <a:r>
              <a:rPr lang="en-US" dirty="0"/>
              <a:t>– Writing the tests early and use the tests to guide the development</a:t>
            </a:r>
          </a:p>
          <a:p>
            <a:pPr lvl="1"/>
            <a:r>
              <a:rPr lang="en-US" dirty="0"/>
              <a:t>Example of Test-Driven Development </a:t>
            </a:r>
          </a:p>
          <a:p>
            <a:pPr lvl="1"/>
            <a:r>
              <a:rPr lang="en-US" dirty="0"/>
              <a:t>Write a test, and then write code to pass that test</a:t>
            </a:r>
          </a:p>
          <a:p>
            <a:pPr lvl="1"/>
            <a:endParaRPr lang="en-US" dirty="0"/>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19</a:t>
            </a:fld>
            <a:endParaRPr lang="en-US"/>
          </a:p>
        </p:txBody>
      </p:sp>
      <p:grpSp>
        <p:nvGrpSpPr>
          <p:cNvPr id="42" name="Group 41">
            <a:extLst>
              <a:ext uri="{FF2B5EF4-FFF2-40B4-BE49-F238E27FC236}">
                <a16:creationId xmlns:a16="http://schemas.microsoft.com/office/drawing/2014/main" id="{EAC20CCB-5CE6-F444-8D9C-51B8003DD512}"/>
              </a:ext>
            </a:extLst>
          </p:cNvPr>
          <p:cNvGrpSpPr/>
          <p:nvPr/>
        </p:nvGrpSpPr>
        <p:grpSpPr>
          <a:xfrm>
            <a:off x="8384968" y="1338944"/>
            <a:ext cx="3194463" cy="1616392"/>
            <a:chOff x="7512132" y="1690688"/>
            <a:chExt cx="3194463" cy="1616392"/>
          </a:xfrm>
        </p:grpSpPr>
        <p:sp>
          <p:nvSpPr>
            <p:cNvPr id="6" name="Rectangle 5">
              <a:extLst>
                <a:ext uri="{FF2B5EF4-FFF2-40B4-BE49-F238E27FC236}">
                  <a16:creationId xmlns:a16="http://schemas.microsoft.com/office/drawing/2014/main" id="{78B802DD-7816-9F49-9514-BFE02048552C}"/>
                </a:ext>
              </a:extLst>
            </p:cNvPr>
            <p:cNvSpPr/>
            <p:nvPr/>
          </p:nvSpPr>
          <p:spPr>
            <a:xfrm>
              <a:off x="7512132" y="1690688"/>
              <a:ext cx="1282535" cy="101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Write</a:t>
              </a:r>
            </a:p>
            <a:p>
              <a:pPr algn="ctr"/>
              <a:r>
                <a:rPr lang="en-US"/>
                <a:t>Code</a:t>
              </a:r>
            </a:p>
          </p:txBody>
        </p:sp>
        <p:sp>
          <p:nvSpPr>
            <p:cNvPr id="7" name="Rectangle 6">
              <a:extLst>
                <a:ext uri="{FF2B5EF4-FFF2-40B4-BE49-F238E27FC236}">
                  <a16:creationId xmlns:a16="http://schemas.microsoft.com/office/drawing/2014/main" id="{145A2359-9DDF-2E4F-A002-6FFE676136A6}"/>
                </a:ext>
              </a:extLst>
            </p:cNvPr>
            <p:cNvSpPr/>
            <p:nvPr/>
          </p:nvSpPr>
          <p:spPr>
            <a:xfrm>
              <a:off x="9424060" y="1690688"/>
              <a:ext cx="1282535" cy="101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8794667" y="2199131"/>
              <a:ext cx="62939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6D3F8B4C-8876-AB42-98E8-4EFDAAEAF344}"/>
                </a:ext>
              </a:extLst>
            </p:cNvPr>
            <p:cNvGrpSpPr/>
            <p:nvPr/>
          </p:nvGrpSpPr>
          <p:grpSpPr>
            <a:xfrm>
              <a:off x="8153400" y="2707574"/>
              <a:ext cx="1920240" cy="599506"/>
              <a:chOff x="8153400" y="2707574"/>
              <a:chExt cx="1920240" cy="599506"/>
            </a:xfrm>
          </p:grpSpPr>
          <p:cxnSp>
            <p:nvCxnSpPr>
              <p:cNvPr id="35" name="Straight Connector 34">
                <a:extLst>
                  <a:ext uri="{FF2B5EF4-FFF2-40B4-BE49-F238E27FC236}">
                    <a16:creationId xmlns:a16="http://schemas.microsoft.com/office/drawing/2014/main" id="{5101C75E-C45E-0D4A-BDB1-6BCE23F814B6}"/>
                  </a:ext>
                </a:extLst>
              </p:cNvPr>
              <p:cNvCxnSpPr>
                <a:stCxn id="7" idx="2"/>
              </p:cNvCxnSpPr>
              <p:nvPr/>
            </p:nvCxnSpPr>
            <p:spPr>
              <a:xfrm>
                <a:off x="10065328" y="2707574"/>
                <a:ext cx="8312" cy="5995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32037C-5394-A345-BD82-3E99ADFC6F00}"/>
                  </a:ext>
                </a:extLst>
              </p:cNvPr>
              <p:cNvCxnSpPr>
                <a:cxnSpLocks/>
                <a:stCxn id="6" idx="2"/>
              </p:cNvCxnSpPr>
              <p:nvPr/>
            </p:nvCxnSpPr>
            <p:spPr>
              <a:xfrm>
                <a:off x="8153400" y="2707574"/>
                <a:ext cx="0" cy="599506"/>
              </a:xfrm>
              <a:prstGeom prst="line">
                <a:avLst/>
              </a:prstGeom>
              <a:ln w="76200">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BCA9B6-3D0D-F547-B677-1A9694515E60}"/>
                  </a:ext>
                </a:extLst>
              </p:cNvPr>
              <p:cNvCxnSpPr/>
              <p:nvPr/>
            </p:nvCxnSpPr>
            <p:spPr>
              <a:xfrm flipH="1">
                <a:off x="8153400" y="3307080"/>
                <a:ext cx="1920240"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grpSp>
        <p:nvGrpSpPr>
          <p:cNvPr id="43" name="Group 42">
            <a:extLst>
              <a:ext uri="{FF2B5EF4-FFF2-40B4-BE49-F238E27FC236}">
                <a16:creationId xmlns:a16="http://schemas.microsoft.com/office/drawing/2014/main" id="{791CE51A-D84D-E643-83FC-564E712B4506}"/>
              </a:ext>
            </a:extLst>
          </p:cNvPr>
          <p:cNvGrpSpPr/>
          <p:nvPr/>
        </p:nvGrpSpPr>
        <p:grpSpPr>
          <a:xfrm>
            <a:off x="8384968" y="3722915"/>
            <a:ext cx="3194463" cy="1616392"/>
            <a:chOff x="7512132" y="1690688"/>
            <a:chExt cx="3194463" cy="1616392"/>
          </a:xfrm>
        </p:grpSpPr>
        <p:sp>
          <p:nvSpPr>
            <p:cNvPr id="44" name="Rectangle 43">
              <a:extLst>
                <a:ext uri="{FF2B5EF4-FFF2-40B4-BE49-F238E27FC236}">
                  <a16:creationId xmlns:a16="http://schemas.microsoft.com/office/drawing/2014/main" id="{7311ECCA-703F-1142-83E0-471C8F31720E}"/>
                </a:ext>
              </a:extLst>
            </p:cNvPr>
            <p:cNvSpPr/>
            <p:nvPr/>
          </p:nvSpPr>
          <p:spPr>
            <a:xfrm>
              <a:off x="7512132" y="1690688"/>
              <a:ext cx="1282535" cy="101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a:t>
              </a:r>
            </a:p>
          </p:txBody>
        </p:sp>
        <p:sp>
          <p:nvSpPr>
            <p:cNvPr id="45" name="Rectangle 44">
              <a:extLst>
                <a:ext uri="{FF2B5EF4-FFF2-40B4-BE49-F238E27FC236}">
                  <a16:creationId xmlns:a16="http://schemas.microsoft.com/office/drawing/2014/main" id="{3DC9257C-70B3-5941-AB62-0DACA855DC26}"/>
                </a:ext>
              </a:extLst>
            </p:cNvPr>
            <p:cNvSpPr/>
            <p:nvPr/>
          </p:nvSpPr>
          <p:spPr>
            <a:xfrm>
              <a:off x="9424060" y="1690688"/>
              <a:ext cx="1282535" cy="101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Write</a:t>
              </a:r>
            </a:p>
            <a:p>
              <a:pPr algn="ctr"/>
              <a:r>
                <a:rPr lang="en-US"/>
                <a:t>Code</a:t>
              </a:r>
            </a:p>
          </p:txBody>
        </p:sp>
        <p:cxnSp>
          <p:nvCxnSpPr>
            <p:cNvPr id="46" name="Straight Arrow Connector 45">
              <a:extLst>
                <a:ext uri="{FF2B5EF4-FFF2-40B4-BE49-F238E27FC236}">
                  <a16:creationId xmlns:a16="http://schemas.microsoft.com/office/drawing/2014/main" id="{7B919770-2759-C942-8F88-A1D716F8E12A}"/>
                </a:ext>
              </a:extLst>
            </p:cNvPr>
            <p:cNvCxnSpPr>
              <a:cxnSpLocks/>
              <a:stCxn id="44" idx="3"/>
              <a:endCxn id="45" idx="1"/>
            </p:cNvCxnSpPr>
            <p:nvPr/>
          </p:nvCxnSpPr>
          <p:spPr>
            <a:xfrm>
              <a:off x="8794667" y="2199131"/>
              <a:ext cx="62939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9BDEEB0E-A36F-3C4B-B6E1-A2A20846DB4D}"/>
                </a:ext>
              </a:extLst>
            </p:cNvPr>
            <p:cNvGrpSpPr/>
            <p:nvPr/>
          </p:nvGrpSpPr>
          <p:grpSpPr>
            <a:xfrm>
              <a:off x="8153400" y="2707574"/>
              <a:ext cx="1920240" cy="599506"/>
              <a:chOff x="8153400" y="2707574"/>
              <a:chExt cx="1920240" cy="599506"/>
            </a:xfrm>
          </p:grpSpPr>
          <p:cxnSp>
            <p:nvCxnSpPr>
              <p:cNvPr id="48" name="Straight Connector 47">
                <a:extLst>
                  <a:ext uri="{FF2B5EF4-FFF2-40B4-BE49-F238E27FC236}">
                    <a16:creationId xmlns:a16="http://schemas.microsoft.com/office/drawing/2014/main" id="{18D55E18-93F7-8648-9310-1715C0E2A9AA}"/>
                  </a:ext>
                </a:extLst>
              </p:cNvPr>
              <p:cNvCxnSpPr>
                <a:stCxn id="45" idx="2"/>
              </p:cNvCxnSpPr>
              <p:nvPr/>
            </p:nvCxnSpPr>
            <p:spPr>
              <a:xfrm>
                <a:off x="10065328" y="2707574"/>
                <a:ext cx="8312" cy="5995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DCACC4-C3F6-754F-9B6B-886864E8F33E}"/>
                  </a:ext>
                </a:extLst>
              </p:cNvPr>
              <p:cNvCxnSpPr>
                <a:cxnSpLocks/>
                <a:stCxn id="44" idx="2"/>
              </p:cNvCxnSpPr>
              <p:nvPr/>
            </p:nvCxnSpPr>
            <p:spPr>
              <a:xfrm>
                <a:off x="8153400" y="2707574"/>
                <a:ext cx="0" cy="599506"/>
              </a:xfrm>
              <a:prstGeom prst="line">
                <a:avLst/>
              </a:prstGeom>
              <a:ln w="76200">
                <a:head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A32702-D680-CB4C-B879-C00E26083323}"/>
                  </a:ext>
                </a:extLst>
              </p:cNvPr>
              <p:cNvCxnSpPr/>
              <p:nvPr/>
            </p:nvCxnSpPr>
            <p:spPr>
              <a:xfrm flipH="1">
                <a:off x="8153400" y="3307080"/>
                <a:ext cx="1920240"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324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34A99-49F6-EF41-98C5-A2CBD9B88C3E}"/>
              </a:ext>
            </a:extLst>
          </p:cNvPr>
          <p:cNvSpPr>
            <a:spLocks noGrp="1"/>
          </p:cNvSpPr>
          <p:nvPr>
            <p:ph idx="1"/>
          </p:nvPr>
        </p:nvSpPr>
        <p:spPr>
          <a:xfrm>
            <a:off x="0" y="1379914"/>
            <a:ext cx="12191999" cy="1760102"/>
          </a:xfrm>
        </p:spPr>
        <p:txBody>
          <a:bodyPr>
            <a:normAutofit/>
          </a:bodyPr>
          <a:lstStyle/>
          <a:p>
            <a:pPr marL="0" indent="0" algn="ctr">
              <a:buNone/>
            </a:pPr>
            <a:r>
              <a:rPr lang="en-GB" sz="6600" dirty="0"/>
              <a:t>If it’s important, do it often</a:t>
            </a:r>
          </a:p>
        </p:txBody>
      </p:sp>
      <p:sp>
        <p:nvSpPr>
          <p:cNvPr id="5" name="Slide Number Placeholder 4">
            <a:extLst>
              <a:ext uri="{FF2B5EF4-FFF2-40B4-BE49-F238E27FC236}">
                <a16:creationId xmlns:a16="http://schemas.microsoft.com/office/drawing/2014/main" id="{D97813C1-F85A-604C-B41A-C187F1504CFC}"/>
              </a:ext>
            </a:extLst>
          </p:cNvPr>
          <p:cNvSpPr>
            <a:spLocks noGrp="1"/>
          </p:cNvSpPr>
          <p:nvPr>
            <p:ph type="sldNum" sz="quarter" idx="12"/>
          </p:nvPr>
        </p:nvSpPr>
        <p:spPr/>
        <p:txBody>
          <a:bodyPr/>
          <a:lstStyle/>
          <a:p>
            <a:fld id="{D90AFF93-45AE-CC4D-A56A-612CB3C1AB5C}" type="slidenum">
              <a:rPr lang="en-US" smtClean="0"/>
              <a:t>2</a:t>
            </a:fld>
            <a:endParaRPr lang="en-US"/>
          </a:p>
        </p:txBody>
      </p:sp>
      <p:sp>
        <p:nvSpPr>
          <p:cNvPr id="6" name="Content Placeholder 2">
            <a:extLst>
              <a:ext uri="{FF2B5EF4-FFF2-40B4-BE49-F238E27FC236}">
                <a16:creationId xmlns:a16="http://schemas.microsoft.com/office/drawing/2014/main" id="{73776092-BFD1-314C-A64B-C210D277B7AB}"/>
              </a:ext>
            </a:extLst>
          </p:cNvPr>
          <p:cNvSpPr txBox="1">
            <a:spLocks/>
          </p:cNvSpPr>
          <p:nvPr/>
        </p:nvSpPr>
        <p:spPr>
          <a:xfrm>
            <a:off x="-1" y="3865111"/>
            <a:ext cx="12191999" cy="883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GB" sz="4000" dirty="0"/>
              <a:t>What is important when developing software?</a:t>
            </a:r>
          </a:p>
        </p:txBody>
      </p:sp>
    </p:spTree>
    <p:extLst>
      <p:ext uri="{BB962C8B-B14F-4D97-AF65-F5344CB8AC3E}">
        <p14:creationId xmlns:p14="http://schemas.microsoft.com/office/powerpoint/2010/main" val="382655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02A8-5204-3642-BCC6-C974CF084413}"/>
              </a:ext>
            </a:extLst>
          </p:cNvPr>
          <p:cNvSpPr>
            <a:spLocks noGrp="1"/>
          </p:cNvSpPr>
          <p:nvPr>
            <p:ph type="title"/>
          </p:nvPr>
        </p:nvSpPr>
        <p:spPr>
          <a:xfrm>
            <a:off x="838200" y="365126"/>
            <a:ext cx="10515600" cy="696232"/>
          </a:xfrm>
        </p:spPr>
        <p:txBody>
          <a:bodyPr/>
          <a:lstStyle/>
          <a:p>
            <a:r>
              <a:rPr lang="en-US"/>
              <a:t>Paper exploring testing early or later</a:t>
            </a:r>
          </a:p>
        </p:txBody>
      </p:sp>
      <p:sp>
        <p:nvSpPr>
          <p:cNvPr id="3" name="Content Placeholder 2">
            <a:extLst>
              <a:ext uri="{FF2B5EF4-FFF2-40B4-BE49-F238E27FC236}">
                <a16:creationId xmlns:a16="http://schemas.microsoft.com/office/drawing/2014/main" id="{0B87B0F6-D143-C841-A140-6ED041EA8F8D}"/>
              </a:ext>
            </a:extLst>
          </p:cNvPr>
          <p:cNvSpPr>
            <a:spLocks noGrp="1"/>
          </p:cNvSpPr>
          <p:nvPr>
            <p:ph idx="1"/>
          </p:nvPr>
        </p:nvSpPr>
        <p:spPr>
          <a:xfrm>
            <a:off x="838200" y="1289957"/>
            <a:ext cx="10515600" cy="4887006"/>
          </a:xfrm>
        </p:spPr>
        <p:txBody>
          <a:bodyPr>
            <a:normAutofit fontScale="92500" lnSpcReduction="20000"/>
          </a:bodyPr>
          <a:lstStyle/>
          <a:p>
            <a:r>
              <a:rPr lang="en-US" dirty="0"/>
              <a:t>Paper: An External Replication on the Effects of Test-driven Development Using a Multi-site Blind Analysis Approach</a:t>
            </a:r>
          </a:p>
          <a:p>
            <a:pPr lvl="1"/>
            <a:r>
              <a:rPr lang="en-US" dirty="0"/>
              <a:t>from ACM/IEEE International Symposium on Empirical Software Engineering and Measurement (ESEM) 2016.  Authors: </a:t>
            </a:r>
            <a:r>
              <a:rPr lang="en-US" dirty="0" err="1"/>
              <a:t>Fucci</a:t>
            </a:r>
            <a:r>
              <a:rPr lang="en-US" dirty="0"/>
              <a:t>, D. et. al.</a:t>
            </a:r>
          </a:p>
          <a:p>
            <a:pPr lvl="1"/>
            <a:endParaRPr lang="en-US" dirty="0"/>
          </a:p>
          <a:p>
            <a:r>
              <a:rPr lang="en-US" dirty="0"/>
              <a:t>Looking at a Test-First approach compared with a Test-Last approach</a:t>
            </a:r>
          </a:p>
          <a:p>
            <a:r>
              <a:rPr lang="en-US" dirty="0"/>
              <a:t>Section 2 describes previous studies</a:t>
            </a:r>
          </a:p>
          <a:p>
            <a:r>
              <a:rPr lang="en-US" dirty="0"/>
              <a:t>Concerned with issues of external quality of code and productivity of approach</a:t>
            </a:r>
          </a:p>
          <a:p>
            <a:r>
              <a:rPr lang="en-US" dirty="0"/>
              <a:t>21 participants, with results compared to an earlier study with 36 participants</a:t>
            </a:r>
          </a:p>
          <a:p>
            <a:endParaRPr lang="en-US" dirty="0"/>
          </a:p>
          <a:p>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FF13D10E-2145-1C42-B379-42F59731A3CE}"/>
              </a:ext>
            </a:extLst>
          </p:cNvPr>
          <p:cNvSpPr>
            <a:spLocks noGrp="1"/>
          </p:cNvSpPr>
          <p:nvPr>
            <p:ph type="sldNum" sz="quarter" idx="12"/>
          </p:nvPr>
        </p:nvSpPr>
        <p:spPr/>
        <p:txBody>
          <a:bodyPr/>
          <a:lstStyle/>
          <a:p>
            <a:fld id="{D44E4781-5BE5-DD44-85E5-E715CEDCC976}" type="slidenum">
              <a:rPr lang="en-US" smtClean="0"/>
              <a:t>20</a:t>
            </a:fld>
            <a:endParaRPr lang="en-US"/>
          </a:p>
        </p:txBody>
      </p:sp>
    </p:spTree>
    <p:extLst>
      <p:ext uri="{BB962C8B-B14F-4D97-AF65-F5344CB8AC3E}">
        <p14:creationId xmlns:p14="http://schemas.microsoft.com/office/powerpoint/2010/main" val="1334580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749C-1129-CE43-BD8B-9C944B583D25}"/>
              </a:ext>
            </a:extLst>
          </p:cNvPr>
          <p:cNvSpPr>
            <a:spLocks noGrp="1"/>
          </p:cNvSpPr>
          <p:nvPr>
            <p:ph type="title"/>
          </p:nvPr>
        </p:nvSpPr>
        <p:spPr/>
        <p:txBody>
          <a:bodyPr/>
          <a:lstStyle/>
          <a:p>
            <a:r>
              <a:rPr lang="en-US"/>
              <a:t>Baseline Study</a:t>
            </a:r>
          </a:p>
        </p:txBody>
      </p:sp>
      <p:sp>
        <p:nvSpPr>
          <p:cNvPr id="3" name="Content Placeholder 2">
            <a:extLst>
              <a:ext uri="{FF2B5EF4-FFF2-40B4-BE49-F238E27FC236}">
                <a16:creationId xmlns:a16="http://schemas.microsoft.com/office/drawing/2014/main" id="{158C8A58-95D6-2040-8D8B-30A705AA3E8B}"/>
              </a:ext>
            </a:extLst>
          </p:cNvPr>
          <p:cNvSpPr>
            <a:spLocks noGrp="1"/>
          </p:cNvSpPr>
          <p:nvPr>
            <p:ph idx="1"/>
          </p:nvPr>
        </p:nvSpPr>
        <p:spPr/>
        <p:txBody>
          <a:bodyPr>
            <a:normAutofit lnSpcReduction="10000"/>
          </a:bodyPr>
          <a:lstStyle/>
          <a:p>
            <a:r>
              <a:rPr lang="en-US"/>
              <a:t>Research Questions from the baseline study (University of Oulu, Finland)</a:t>
            </a:r>
          </a:p>
          <a:p>
            <a:pPr lvl="1"/>
            <a:r>
              <a:rPr lang="en-US"/>
              <a:t>Do test-first developers write more tests than test-last developers?</a:t>
            </a:r>
          </a:p>
          <a:p>
            <a:pPr lvl="2"/>
            <a:r>
              <a:rPr lang="en-US"/>
              <a:t>Measured by the number of assert statements written in the tests</a:t>
            </a:r>
          </a:p>
          <a:p>
            <a:pPr lvl="1"/>
            <a:r>
              <a:rPr lang="en-US"/>
              <a:t>Do test-first developers produce solutions with higher external quality than test-last developers?</a:t>
            </a:r>
          </a:p>
          <a:p>
            <a:pPr lvl="2"/>
            <a:r>
              <a:rPr lang="en-US"/>
              <a:t>Measured as how well, on average, the implementation for a story matches the story’s requirements – according to acceptance tests </a:t>
            </a:r>
          </a:p>
          <a:p>
            <a:pPr lvl="1"/>
            <a:r>
              <a:rPr lang="en-US"/>
              <a:t>Are test-first developers more productive than test-last developers?</a:t>
            </a:r>
          </a:p>
          <a:p>
            <a:pPr lvl="2"/>
            <a:r>
              <a:rPr lang="en-US"/>
              <a:t>Measured as the portion of the task completed successfully – a percentage of the number of acceptance tests that passed</a:t>
            </a:r>
          </a:p>
        </p:txBody>
      </p:sp>
      <p:sp>
        <p:nvSpPr>
          <p:cNvPr id="5" name="Slide Number Placeholder 4">
            <a:extLst>
              <a:ext uri="{FF2B5EF4-FFF2-40B4-BE49-F238E27FC236}">
                <a16:creationId xmlns:a16="http://schemas.microsoft.com/office/drawing/2014/main" id="{92D80F33-7363-8849-A674-C6DFD109EEFD}"/>
              </a:ext>
            </a:extLst>
          </p:cNvPr>
          <p:cNvSpPr>
            <a:spLocks noGrp="1"/>
          </p:cNvSpPr>
          <p:nvPr>
            <p:ph type="sldNum" sz="quarter" idx="12"/>
          </p:nvPr>
        </p:nvSpPr>
        <p:spPr/>
        <p:txBody>
          <a:bodyPr/>
          <a:lstStyle/>
          <a:p>
            <a:fld id="{D44E4781-5BE5-DD44-85E5-E715CEDCC976}" type="slidenum">
              <a:rPr lang="en-US" smtClean="0"/>
              <a:t>21</a:t>
            </a:fld>
            <a:endParaRPr lang="en-US"/>
          </a:p>
        </p:txBody>
      </p:sp>
    </p:spTree>
    <p:extLst>
      <p:ext uri="{BB962C8B-B14F-4D97-AF65-F5344CB8AC3E}">
        <p14:creationId xmlns:p14="http://schemas.microsoft.com/office/powerpoint/2010/main" val="220308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749C-1129-CE43-BD8B-9C944B583D25}"/>
              </a:ext>
            </a:extLst>
          </p:cNvPr>
          <p:cNvSpPr>
            <a:spLocks noGrp="1"/>
          </p:cNvSpPr>
          <p:nvPr>
            <p:ph type="title"/>
          </p:nvPr>
        </p:nvSpPr>
        <p:spPr/>
        <p:txBody>
          <a:bodyPr/>
          <a:lstStyle/>
          <a:p>
            <a:r>
              <a:rPr lang="en-US"/>
              <a:t>Study in the paper</a:t>
            </a:r>
          </a:p>
        </p:txBody>
      </p:sp>
      <p:sp>
        <p:nvSpPr>
          <p:cNvPr id="3" name="Content Placeholder 2">
            <a:extLst>
              <a:ext uri="{FF2B5EF4-FFF2-40B4-BE49-F238E27FC236}">
                <a16:creationId xmlns:a16="http://schemas.microsoft.com/office/drawing/2014/main" id="{158C8A58-95D6-2040-8D8B-30A705AA3E8B}"/>
              </a:ext>
            </a:extLst>
          </p:cNvPr>
          <p:cNvSpPr>
            <a:spLocks noGrp="1"/>
          </p:cNvSpPr>
          <p:nvPr>
            <p:ph idx="1"/>
          </p:nvPr>
        </p:nvSpPr>
        <p:spPr>
          <a:xfrm>
            <a:off x="838200" y="1420586"/>
            <a:ext cx="10515600" cy="4756377"/>
          </a:xfrm>
        </p:spPr>
        <p:txBody>
          <a:bodyPr>
            <a:normAutofit fontScale="92500" lnSpcReduction="10000"/>
          </a:bodyPr>
          <a:lstStyle/>
          <a:p>
            <a:r>
              <a:rPr lang="en-US"/>
              <a:t>Research Questions from the University of Basilicata, Italy</a:t>
            </a:r>
          </a:p>
          <a:p>
            <a:pPr lvl="1"/>
            <a:r>
              <a:rPr lang="en-US"/>
              <a:t>Is there a difference between the number of tests written by TDD developers and TLD developers?</a:t>
            </a:r>
          </a:p>
          <a:p>
            <a:pPr lvl="1"/>
            <a:r>
              <a:rPr lang="en-US"/>
              <a:t>Is there a difference between the external code quality of TDD developers and TLD developers?</a:t>
            </a:r>
          </a:p>
          <a:p>
            <a:pPr lvl="1"/>
            <a:r>
              <a:rPr lang="en-US"/>
              <a:t>Is there a difference between the productivity of TDD developers and TLD developers?</a:t>
            </a:r>
          </a:p>
          <a:p>
            <a:r>
              <a:rPr lang="en-US"/>
              <a:t>Subtle difference in questions – checking for equality or difference rather than whether Test-First is better than Test-Last. </a:t>
            </a:r>
          </a:p>
          <a:p>
            <a:r>
              <a:rPr lang="en-US"/>
              <a:t>Took place over two days, with day 1 on Mars Rover API problem and day 2 on Bowling Scorekeeper – 3 hours each day</a:t>
            </a:r>
          </a:p>
          <a:p>
            <a:pPr lvl="1"/>
            <a:r>
              <a:rPr lang="en-US"/>
              <a:t>One part of the group using TDD and one part using TLD</a:t>
            </a:r>
          </a:p>
          <a:p>
            <a:endParaRPr lang="en-US"/>
          </a:p>
        </p:txBody>
      </p:sp>
      <p:sp>
        <p:nvSpPr>
          <p:cNvPr id="5" name="Slide Number Placeholder 4">
            <a:extLst>
              <a:ext uri="{FF2B5EF4-FFF2-40B4-BE49-F238E27FC236}">
                <a16:creationId xmlns:a16="http://schemas.microsoft.com/office/drawing/2014/main" id="{92D80F33-7363-8849-A674-C6DFD109EEFD}"/>
              </a:ext>
            </a:extLst>
          </p:cNvPr>
          <p:cNvSpPr>
            <a:spLocks noGrp="1"/>
          </p:cNvSpPr>
          <p:nvPr>
            <p:ph type="sldNum" sz="quarter" idx="12"/>
          </p:nvPr>
        </p:nvSpPr>
        <p:spPr/>
        <p:txBody>
          <a:bodyPr/>
          <a:lstStyle/>
          <a:p>
            <a:fld id="{D44E4781-5BE5-DD44-85E5-E715CEDCC976}" type="slidenum">
              <a:rPr lang="en-US" smtClean="0"/>
              <a:t>22</a:t>
            </a:fld>
            <a:endParaRPr lang="en-US"/>
          </a:p>
        </p:txBody>
      </p:sp>
    </p:spTree>
    <p:extLst>
      <p:ext uri="{BB962C8B-B14F-4D97-AF65-F5344CB8AC3E}">
        <p14:creationId xmlns:p14="http://schemas.microsoft.com/office/powerpoint/2010/main" val="378885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543A-9390-3A49-AFDB-B32FC5A82A2F}"/>
              </a:ext>
            </a:extLst>
          </p:cNvPr>
          <p:cNvSpPr>
            <a:spLocks noGrp="1"/>
          </p:cNvSpPr>
          <p:nvPr>
            <p:ph type="title"/>
          </p:nvPr>
        </p:nvSpPr>
        <p:spPr/>
        <p:txBody>
          <a:bodyPr/>
          <a:lstStyle/>
          <a:p>
            <a:r>
              <a:rPr lang="en-US"/>
              <a:t>Findings</a:t>
            </a:r>
          </a:p>
        </p:txBody>
      </p:sp>
      <p:sp>
        <p:nvSpPr>
          <p:cNvPr id="3" name="Content Placeholder 2">
            <a:extLst>
              <a:ext uri="{FF2B5EF4-FFF2-40B4-BE49-F238E27FC236}">
                <a16:creationId xmlns:a16="http://schemas.microsoft.com/office/drawing/2014/main" id="{578E819E-5E74-5740-84A2-D781B23DEBA5}"/>
              </a:ext>
            </a:extLst>
          </p:cNvPr>
          <p:cNvSpPr>
            <a:spLocks noGrp="1"/>
          </p:cNvSpPr>
          <p:nvPr>
            <p:ph idx="1"/>
          </p:nvPr>
        </p:nvSpPr>
        <p:spPr>
          <a:xfrm>
            <a:off x="464388" y="1284987"/>
            <a:ext cx="11353800" cy="4772706"/>
          </a:xfrm>
        </p:spPr>
        <p:txBody>
          <a:bodyPr>
            <a:normAutofit lnSpcReduction="10000"/>
          </a:bodyPr>
          <a:lstStyle/>
          <a:p>
            <a:r>
              <a:rPr lang="en-US" dirty="0"/>
              <a:t>The research didn’t find any evidence to suggest a notable difference between a Test-First or Test-Last approach </a:t>
            </a:r>
          </a:p>
          <a:p>
            <a:pPr lvl="1"/>
            <a:r>
              <a:rPr lang="en-US" dirty="0"/>
              <a:t>Which is consistent with the earlier study</a:t>
            </a:r>
          </a:p>
          <a:p>
            <a:pPr lvl="1"/>
            <a:r>
              <a:rPr lang="en-US" dirty="0"/>
              <a:t>The researchers observed that the experiment focused on the sequence of the testing (first or last). They question whether there is some other aspect to measure (e.g. is there a benefit in the small steps to build the system?)</a:t>
            </a:r>
          </a:p>
          <a:p>
            <a:pPr lvl="1"/>
            <a:endParaRPr lang="en-US" dirty="0"/>
          </a:p>
          <a:p>
            <a:r>
              <a:rPr lang="en-US" dirty="0"/>
              <a:t>Is it hard to create experiments to investigate this issue?</a:t>
            </a:r>
          </a:p>
          <a:p>
            <a:endParaRPr lang="en-US" dirty="0"/>
          </a:p>
          <a:p>
            <a:r>
              <a:rPr lang="en-US" dirty="0"/>
              <a:t>There are other studies, which Bb as extra reading. </a:t>
            </a:r>
          </a:p>
          <a:p>
            <a:endParaRPr lang="en-US" dirty="0"/>
          </a:p>
          <a:p>
            <a:endParaRPr lang="en-US" dirty="0"/>
          </a:p>
        </p:txBody>
      </p:sp>
      <p:sp>
        <p:nvSpPr>
          <p:cNvPr id="5" name="Slide Number Placeholder 4">
            <a:extLst>
              <a:ext uri="{FF2B5EF4-FFF2-40B4-BE49-F238E27FC236}">
                <a16:creationId xmlns:a16="http://schemas.microsoft.com/office/drawing/2014/main" id="{B501691B-AD8B-8944-85D5-C56753C46DBF}"/>
              </a:ext>
            </a:extLst>
          </p:cNvPr>
          <p:cNvSpPr>
            <a:spLocks noGrp="1"/>
          </p:cNvSpPr>
          <p:nvPr>
            <p:ph type="sldNum" sz="quarter" idx="12"/>
          </p:nvPr>
        </p:nvSpPr>
        <p:spPr/>
        <p:txBody>
          <a:bodyPr/>
          <a:lstStyle/>
          <a:p>
            <a:fld id="{D44E4781-5BE5-DD44-85E5-E715CEDCC976}" type="slidenum">
              <a:rPr lang="en-US" smtClean="0"/>
              <a:t>23</a:t>
            </a:fld>
            <a:endParaRPr lang="en-US"/>
          </a:p>
        </p:txBody>
      </p:sp>
    </p:spTree>
    <p:extLst>
      <p:ext uri="{BB962C8B-B14F-4D97-AF65-F5344CB8AC3E}">
        <p14:creationId xmlns:p14="http://schemas.microsoft.com/office/powerpoint/2010/main" val="16741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p:txBody>
          <a:bodyPr/>
          <a:lstStyle/>
          <a:p>
            <a:r>
              <a:rPr lang="en-US"/>
              <a:t>Testing – A risk with a Test-Last approach?</a:t>
            </a:r>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24</a:t>
            </a:fld>
            <a:endParaRPr lang="en-US"/>
          </a:p>
        </p:txBody>
      </p:sp>
      <p:sp>
        <p:nvSpPr>
          <p:cNvPr id="6" name="Rectangle 5">
            <a:extLst>
              <a:ext uri="{FF2B5EF4-FFF2-40B4-BE49-F238E27FC236}">
                <a16:creationId xmlns:a16="http://schemas.microsoft.com/office/drawing/2014/main" id="{78B802DD-7816-9F49-9514-BFE02048552C}"/>
              </a:ext>
            </a:extLst>
          </p:cNvPr>
          <p:cNvSpPr/>
          <p:nvPr/>
        </p:nvSpPr>
        <p:spPr>
          <a:xfrm>
            <a:off x="1906979" y="1690688"/>
            <a:ext cx="333993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Write</a:t>
            </a:r>
          </a:p>
          <a:p>
            <a:pPr algn="ctr"/>
            <a:r>
              <a:rPr lang="en-US" sz="3600"/>
              <a:t>Code</a:t>
            </a:r>
          </a:p>
        </p:txBody>
      </p:sp>
      <p:sp>
        <p:nvSpPr>
          <p:cNvPr id="7" name="Rectangle 6">
            <a:extLst>
              <a:ext uri="{FF2B5EF4-FFF2-40B4-BE49-F238E27FC236}">
                <a16:creationId xmlns:a16="http://schemas.microsoft.com/office/drawing/2014/main" id="{145A2359-9DDF-2E4F-A002-6FFE676136A6}"/>
              </a:ext>
            </a:extLst>
          </p:cNvPr>
          <p:cNvSpPr/>
          <p:nvPr/>
        </p:nvSpPr>
        <p:spPr>
          <a:xfrm>
            <a:off x="6678386" y="1690688"/>
            <a:ext cx="333993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5246914" y="3005138"/>
            <a:ext cx="14314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A2D95E-0692-CD48-BCEE-7479A579DF8D}"/>
              </a:ext>
            </a:extLst>
          </p:cNvPr>
          <p:cNvSpPr txBox="1"/>
          <p:nvPr/>
        </p:nvSpPr>
        <p:spPr>
          <a:xfrm>
            <a:off x="1119825" y="4836179"/>
            <a:ext cx="9952349" cy="954107"/>
          </a:xfrm>
          <a:prstGeom prst="rect">
            <a:avLst/>
          </a:prstGeom>
          <a:noFill/>
        </p:spPr>
        <p:txBody>
          <a:bodyPr wrap="square" rtlCol="0">
            <a:spAutoFit/>
          </a:bodyPr>
          <a:lstStyle/>
          <a:p>
            <a:r>
              <a:rPr lang="en-US" sz="2800" dirty="0"/>
              <a:t>A common criticism of TDD is that it is slower to develop code than a traditional approach. Let’s think of a possible issue.</a:t>
            </a:r>
          </a:p>
        </p:txBody>
      </p:sp>
    </p:spTree>
    <p:extLst>
      <p:ext uri="{BB962C8B-B14F-4D97-AF65-F5344CB8AC3E}">
        <p14:creationId xmlns:p14="http://schemas.microsoft.com/office/powerpoint/2010/main" val="87365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p:txBody>
          <a:bodyPr/>
          <a:lstStyle/>
          <a:p>
            <a:r>
              <a:rPr lang="en-US"/>
              <a:t>Testing – A risk with a Test-Last approach?</a:t>
            </a:r>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25</a:t>
            </a:fld>
            <a:endParaRPr lang="en-US"/>
          </a:p>
        </p:txBody>
      </p:sp>
      <p:sp>
        <p:nvSpPr>
          <p:cNvPr id="6" name="Rectangle 5">
            <a:extLst>
              <a:ext uri="{FF2B5EF4-FFF2-40B4-BE49-F238E27FC236}">
                <a16:creationId xmlns:a16="http://schemas.microsoft.com/office/drawing/2014/main" id="{78B802DD-7816-9F49-9514-BFE02048552C}"/>
              </a:ext>
            </a:extLst>
          </p:cNvPr>
          <p:cNvSpPr/>
          <p:nvPr/>
        </p:nvSpPr>
        <p:spPr>
          <a:xfrm>
            <a:off x="1906979" y="1690688"/>
            <a:ext cx="333993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Write</a:t>
            </a:r>
          </a:p>
          <a:p>
            <a:pPr algn="ctr"/>
            <a:r>
              <a:rPr lang="en-US" sz="3600"/>
              <a:t>Code</a:t>
            </a:r>
          </a:p>
        </p:txBody>
      </p:sp>
      <p:sp>
        <p:nvSpPr>
          <p:cNvPr id="7" name="Rectangle 6">
            <a:extLst>
              <a:ext uri="{FF2B5EF4-FFF2-40B4-BE49-F238E27FC236}">
                <a16:creationId xmlns:a16="http://schemas.microsoft.com/office/drawing/2014/main" id="{145A2359-9DDF-2E4F-A002-6FFE676136A6}"/>
              </a:ext>
            </a:extLst>
          </p:cNvPr>
          <p:cNvSpPr/>
          <p:nvPr/>
        </p:nvSpPr>
        <p:spPr>
          <a:xfrm>
            <a:off x="6678386" y="1690688"/>
            <a:ext cx="333993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5246914" y="3005138"/>
            <a:ext cx="14314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86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p:txBody>
          <a:bodyPr/>
          <a:lstStyle/>
          <a:p>
            <a:r>
              <a:rPr lang="en-US"/>
              <a:t>Testing – A risk with a Test-Last approach?</a:t>
            </a:r>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26</a:t>
            </a:fld>
            <a:endParaRPr lang="en-US"/>
          </a:p>
        </p:txBody>
      </p:sp>
      <p:sp>
        <p:nvSpPr>
          <p:cNvPr id="6" name="Rectangle 5">
            <a:extLst>
              <a:ext uri="{FF2B5EF4-FFF2-40B4-BE49-F238E27FC236}">
                <a16:creationId xmlns:a16="http://schemas.microsoft.com/office/drawing/2014/main" id="{78B802DD-7816-9F49-9514-BFE02048552C}"/>
              </a:ext>
            </a:extLst>
          </p:cNvPr>
          <p:cNvSpPr/>
          <p:nvPr/>
        </p:nvSpPr>
        <p:spPr>
          <a:xfrm>
            <a:off x="1906979" y="1690688"/>
            <a:ext cx="4032663"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Write</a:t>
            </a:r>
          </a:p>
          <a:p>
            <a:pPr algn="ctr"/>
            <a:r>
              <a:rPr lang="en-US" sz="3600"/>
              <a:t>Code</a:t>
            </a:r>
          </a:p>
        </p:txBody>
      </p:sp>
      <p:sp>
        <p:nvSpPr>
          <p:cNvPr id="7" name="Rectangle 6">
            <a:extLst>
              <a:ext uri="{FF2B5EF4-FFF2-40B4-BE49-F238E27FC236}">
                <a16:creationId xmlns:a16="http://schemas.microsoft.com/office/drawing/2014/main" id="{145A2359-9DDF-2E4F-A002-6FFE676136A6}"/>
              </a:ext>
            </a:extLst>
          </p:cNvPr>
          <p:cNvSpPr/>
          <p:nvPr/>
        </p:nvSpPr>
        <p:spPr>
          <a:xfrm>
            <a:off x="7350579" y="1690688"/>
            <a:ext cx="2667742"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5939642" y="3005138"/>
            <a:ext cx="141093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44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p:txBody>
          <a:bodyPr/>
          <a:lstStyle/>
          <a:p>
            <a:r>
              <a:rPr lang="en-US"/>
              <a:t>Testing – A risk with a Test-Last approach?</a:t>
            </a:r>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27</a:t>
            </a:fld>
            <a:endParaRPr lang="en-US"/>
          </a:p>
        </p:txBody>
      </p:sp>
      <p:sp>
        <p:nvSpPr>
          <p:cNvPr id="6" name="Rectangle 5">
            <a:extLst>
              <a:ext uri="{FF2B5EF4-FFF2-40B4-BE49-F238E27FC236}">
                <a16:creationId xmlns:a16="http://schemas.microsoft.com/office/drawing/2014/main" id="{78B802DD-7816-9F49-9514-BFE02048552C}"/>
              </a:ext>
            </a:extLst>
          </p:cNvPr>
          <p:cNvSpPr/>
          <p:nvPr/>
        </p:nvSpPr>
        <p:spPr>
          <a:xfrm>
            <a:off x="1906979" y="1690688"/>
            <a:ext cx="5133357"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Write</a:t>
            </a:r>
          </a:p>
          <a:p>
            <a:pPr algn="ctr"/>
            <a:r>
              <a:rPr lang="en-US" sz="3600"/>
              <a:t>Code</a:t>
            </a:r>
          </a:p>
        </p:txBody>
      </p:sp>
      <p:sp>
        <p:nvSpPr>
          <p:cNvPr id="7" name="Rectangle 6">
            <a:extLst>
              <a:ext uri="{FF2B5EF4-FFF2-40B4-BE49-F238E27FC236}">
                <a16:creationId xmlns:a16="http://schemas.microsoft.com/office/drawing/2014/main" id="{145A2359-9DDF-2E4F-A002-6FFE676136A6}"/>
              </a:ext>
            </a:extLst>
          </p:cNvPr>
          <p:cNvSpPr/>
          <p:nvPr/>
        </p:nvSpPr>
        <p:spPr>
          <a:xfrm>
            <a:off x="8428265" y="1690688"/>
            <a:ext cx="1590056"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7040336" y="3005138"/>
            <a:ext cx="138792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0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6BDF-7E9C-0C49-8E74-DD5469116440}"/>
              </a:ext>
            </a:extLst>
          </p:cNvPr>
          <p:cNvSpPr>
            <a:spLocks noGrp="1"/>
          </p:cNvSpPr>
          <p:nvPr>
            <p:ph type="title"/>
          </p:nvPr>
        </p:nvSpPr>
        <p:spPr/>
        <p:txBody>
          <a:bodyPr/>
          <a:lstStyle/>
          <a:p>
            <a:r>
              <a:rPr lang="en-US"/>
              <a:t>Testing – A risk with a Test-Last approach?</a:t>
            </a:r>
          </a:p>
        </p:txBody>
      </p:sp>
      <p:sp>
        <p:nvSpPr>
          <p:cNvPr id="5" name="Slide Number Placeholder 4">
            <a:extLst>
              <a:ext uri="{FF2B5EF4-FFF2-40B4-BE49-F238E27FC236}">
                <a16:creationId xmlns:a16="http://schemas.microsoft.com/office/drawing/2014/main" id="{4C3A6A31-9787-2445-A24C-9DAF70B8C0B8}"/>
              </a:ext>
            </a:extLst>
          </p:cNvPr>
          <p:cNvSpPr>
            <a:spLocks noGrp="1"/>
          </p:cNvSpPr>
          <p:nvPr>
            <p:ph type="sldNum" sz="quarter" idx="12"/>
          </p:nvPr>
        </p:nvSpPr>
        <p:spPr/>
        <p:txBody>
          <a:bodyPr/>
          <a:lstStyle/>
          <a:p>
            <a:fld id="{D44E4781-5BE5-DD44-85E5-E715CEDCC976}" type="slidenum">
              <a:rPr lang="en-US" smtClean="0"/>
              <a:t>28</a:t>
            </a:fld>
            <a:endParaRPr lang="en-US"/>
          </a:p>
        </p:txBody>
      </p:sp>
      <p:sp>
        <p:nvSpPr>
          <p:cNvPr id="6" name="Rectangle 5">
            <a:extLst>
              <a:ext uri="{FF2B5EF4-FFF2-40B4-BE49-F238E27FC236}">
                <a16:creationId xmlns:a16="http://schemas.microsoft.com/office/drawing/2014/main" id="{78B802DD-7816-9F49-9514-BFE02048552C}"/>
              </a:ext>
            </a:extLst>
          </p:cNvPr>
          <p:cNvSpPr/>
          <p:nvPr/>
        </p:nvSpPr>
        <p:spPr>
          <a:xfrm>
            <a:off x="1906979" y="1690688"/>
            <a:ext cx="6129400"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Write</a:t>
            </a:r>
          </a:p>
          <a:p>
            <a:pPr algn="ctr"/>
            <a:r>
              <a:rPr lang="en-US" sz="3600"/>
              <a:t>Code</a:t>
            </a:r>
          </a:p>
        </p:txBody>
      </p:sp>
      <p:sp>
        <p:nvSpPr>
          <p:cNvPr id="7" name="Rectangle 6">
            <a:extLst>
              <a:ext uri="{FF2B5EF4-FFF2-40B4-BE49-F238E27FC236}">
                <a16:creationId xmlns:a16="http://schemas.microsoft.com/office/drawing/2014/main" id="{145A2359-9DDF-2E4F-A002-6FFE676136A6}"/>
              </a:ext>
            </a:extLst>
          </p:cNvPr>
          <p:cNvSpPr/>
          <p:nvPr/>
        </p:nvSpPr>
        <p:spPr>
          <a:xfrm>
            <a:off x="9424307" y="1690688"/>
            <a:ext cx="594013"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Test</a:t>
            </a:r>
          </a:p>
        </p:txBody>
      </p:sp>
      <p:cxnSp>
        <p:nvCxnSpPr>
          <p:cNvPr id="9" name="Straight Arrow Connector 8">
            <a:extLst>
              <a:ext uri="{FF2B5EF4-FFF2-40B4-BE49-F238E27FC236}">
                <a16:creationId xmlns:a16="http://schemas.microsoft.com/office/drawing/2014/main" id="{5D81AFD1-8F3E-BC43-BFB4-1736E43C550C}"/>
              </a:ext>
            </a:extLst>
          </p:cNvPr>
          <p:cNvCxnSpPr>
            <a:cxnSpLocks/>
            <a:stCxn id="6" idx="3"/>
            <a:endCxn id="7" idx="1"/>
          </p:cNvCxnSpPr>
          <p:nvPr/>
        </p:nvCxnSpPr>
        <p:spPr>
          <a:xfrm>
            <a:off x="8036379" y="3005138"/>
            <a:ext cx="13879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36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24A2-5871-6642-974C-4A579C59DA2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285081C-8E91-D348-8D1D-1A3017C230E3}"/>
              </a:ext>
            </a:extLst>
          </p:cNvPr>
          <p:cNvSpPr>
            <a:spLocks noGrp="1"/>
          </p:cNvSpPr>
          <p:nvPr>
            <p:ph idx="1"/>
          </p:nvPr>
        </p:nvSpPr>
        <p:spPr>
          <a:xfrm>
            <a:off x="448573" y="1272209"/>
            <a:ext cx="11369615" cy="4783983"/>
          </a:xfrm>
        </p:spPr>
        <p:txBody>
          <a:bodyPr/>
          <a:lstStyle/>
          <a:p>
            <a:r>
              <a:rPr lang="en-US" dirty="0"/>
              <a:t>Introduced TDD and Pair Programming</a:t>
            </a:r>
          </a:p>
          <a:p>
            <a:r>
              <a:rPr lang="en-US" dirty="0"/>
              <a:t>Test-First and Test-Last approaches to testing</a:t>
            </a:r>
          </a:p>
          <a:p>
            <a:endParaRPr lang="en-US" dirty="0"/>
          </a:p>
          <a:p>
            <a:r>
              <a:rPr lang="en-US" dirty="0"/>
              <a:t>Next session, we will think about Refactoring and the role of TDD and design.</a:t>
            </a:r>
          </a:p>
        </p:txBody>
      </p:sp>
      <p:sp>
        <p:nvSpPr>
          <p:cNvPr id="4" name="Slide Number Placeholder 3">
            <a:extLst>
              <a:ext uri="{FF2B5EF4-FFF2-40B4-BE49-F238E27FC236}">
                <a16:creationId xmlns:a16="http://schemas.microsoft.com/office/drawing/2014/main" id="{49E22319-D3B2-9A4B-A7DE-F3D1DCB9568A}"/>
              </a:ext>
            </a:extLst>
          </p:cNvPr>
          <p:cNvSpPr>
            <a:spLocks noGrp="1"/>
          </p:cNvSpPr>
          <p:nvPr>
            <p:ph type="sldNum" sz="quarter" idx="12"/>
          </p:nvPr>
        </p:nvSpPr>
        <p:spPr/>
        <p:txBody>
          <a:bodyPr/>
          <a:lstStyle/>
          <a:p>
            <a:fld id="{D90AFF93-45AE-CC4D-A56A-612CB3C1AB5C}" type="slidenum">
              <a:rPr lang="en-US" smtClean="0"/>
              <a:t>29</a:t>
            </a:fld>
            <a:endParaRPr lang="en-US"/>
          </a:p>
        </p:txBody>
      </p:sp>
    </p:spTree>
    <p:extLst>
      <p:ext uri="{BB962C8B-B14F-4D97-AF65-F5344CB8AC3E}">
        <p14:creationId xmlns:p14="http://schemas.microsoft.com/office/powerpoint/2010/main" val="46667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846E5-8071-494B-8D88-705F9015E31D}"/>
              </a:ext>
            </a:extLst>
          </p:cNvPr>
          <p:cNvSpPr>
            <a:spLocks noGrp="1"/>
          </p:cNvSpPr>
          <p:nvPr>
            <p:ph type="title"/>
          </p:nvPr>
        </p:nvSpPr>
        <p:spPr/>
        <p:txBody>
          <a:bodyPr/>
          <a:lstStyle/>
          <a:p>
            <a:r>
              <a:rPr lang="en-US" dirty="0"/>
              <a:t>An agile lifecycle</a:t>
            </a:r>
          </a:p>
        </p:txBody>
      </p:sp>
      <p:sp>
        <p:nvSpPr>
          <p:cNvPr id="7" name="Content Placeholder 6">
            <a:extLst>
              <a:ext uri="{FF2B5EF4-FFF2-40B4-BE49-F238E27FC236}">
                <a16:creationId xmlns:a16="http://schemas.microsoft.com/office/drawing/2014/main" id="{7646BB87-877A-AC43-8B54-8F000BF51803}"/>
              </a:ext>
            </a:extLst>
          </p:cNvPr>
          <p:cNvSpPr>
            <a:spLocks noGrp="1"/>
          </p:cNvSpPr>
          <p:nvPr>
            <p:ph idx="1"/>
          </p:nvPr>
        </p:nvSpPr>
        <p:spPr>
          <a:xfrm>
            <a:off x="448573" y="1704854"/>
            <a:ext cx="6349792" cy="4351338"/>
          </a:xfrm>
        </p:spPr>
        <p:txBody>
          <a:bodyPr>
            <a:normAutofit/>
          </a:bodyPr>
          <a:lstStyle/>
          <a:p>
            <a:r>
              <a:rPr lang="en-US" dirty="0"/>
              <a:t>In the book “The Art of Agile Development”, Shore and Warden have a diagram to illustrate the lifecycle for Extreme Programming (XP)</a:t>
            </a:r>
          </a:p>
          <a:p>
            <a:r>
              <a:rPr lang="en-US" dirty="0"/>
              <a:t>Works for other agile approaches</a:t>
            </a:r>
          </a:p>
          <a:p>
            <a:r>
              <a:rPr lang="en-US" dirty="0"/>
              <a:t>Source: </a:t>
            </a:r>
          </a:p>
          <a:p>
            <a:pPr lvl="1"/>
            <a:r>
              <a:rPr lang="en-US" sz="1600" dirty="0">
                <a:hlinkClick r:id="rId2"/>
              </a:rPr>
              <a:t>https://www.jamesshore.com/Agile-Book/the_xp_lifecycle.html</a:t>
            </a:r>
            <a:r>
              <a:rPr lang="en-US" sz="1600" dirty="0"/>
              <a:t>  </a:t>
            </a:r>
            <a:endParaRPr lang="en-US" sz="6000" dirty="0"/>
          </a:p>
        </p:txBody>
      </p:sp>
      <p:sp>
        <p:nvSpPr>
          <p:cNvPr id="4" name="Slide Number Placeholder 3"/>
          <p:cNvSpPr>
            <a:spLocks noGrp="1"/>
          </p:cNvSpPr>
          <p:nvPr>
            <p:ph type="sldNum" sz="quarter" idx="4294967295"/>
          </p:nvPr>
        </p:nvSpPr>
        <p:spPr>
          <a:xfrm>
            <a:off x="0" y="6375400"/>
            <a:ext cx="2743200" cy="365125"/>
          </a:xfrm>
        </p:spPr>
        <p:txBody>
          <a:bodyPr/>
          <a:lstStyle/>
          <a:p>
            <a:pPr algn="l">
              <a:defRPr/>
            </a:pPr>
            <a:fld id="{AF172B0C-DD49-5B4F-A9BB-F035638653CF}" type="slidenum">
              <a:rPr lang="en-GB" sz="2800" smtClean="0"/>
              <a:pPr algn="l">
                <a:defRPr/>
              </a:pPr>
              <a:t>3</a:t>
            </a:fld>
            <a:endParaRPr lang="en-GB" sz="2800" dirty="0"/>
          </a:p>
        </p:txBody>
      </p:sp>
      <p:pic>
        <p:nvPicPr>
          <p:cNvPr id="8" name="Picture 7">
            <a:extLst>
              <a:ext uri="{FF2B5EF4-FFF2-40B4-BE49-F238E27FC236}">
                <a16:creationId xmlns:a16="http://schemas.microsoft.com/office/drawing/2014/main" id="{DA3B93EE-3300-9540-ADF1-D326E0D7A5A6}"/>
              </a:ext>
            </a:extLst>
          </p:cNvPr>
          <p:cNvPicPr>
            <a:picLocks noChangeAspect="1"/>
          </p:cNvPicPr>
          <p:nvPr/>
        </p:nvPicPr>
        <p:blipFill>
          <a:blip r:embed="rId3"/>
          <a:stretch>
            <a:fillRect/>
          </a:stretch>
        </p:blipFill>
        <p:spPr>
          <a:xfrm>
            <a:off x="7089873" y="244354"/>
            <a:ext cx="4728315" cy="6059505"/>
          </a:xfrm>
          <a:prstGeom prst="rect">
            <a:avLst/>
          </a:prstGeom>
        </p:spPr>
      </p:pic>
    </p:spTree>
    <p:extLst>
      <p:ext uri="{BB962C8B-B14F-4D97-AF65-F5344CB8AC3E}">
        <p14:creationId xmlns:p14="http://schemas.microsoft.com/office/powerpoint/2010/main" val="347288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t>30</a:t>
            </a:fld>
            <a:endParaRPr lang="en-US"/>
          </a:p>
        </p:txBody>
      </p:sp>
    </p:spTree>
    <p:extLst>
      <p:ext uri="{BB962C8B-B14F-4D97-AF65-F5344CB8AC3E}">
        <p14:creationId xmlns:p14="http://schemas.microsoft.com/office/powerpoint/2010/main" val="144663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relate to Testing?</a:t>
            </a:r>
          </a:p>
        </p:txBody>
      </p:sp>
      <p:sp>
        <p:nvSpPr>
          <p:cNvPr id="3" name="Content Placeholder 2"/>
          <p:cNvSpPr>
            <a:spLocks noGrp="1"/>
          </p:cNvSpPr>
          <p:nvPr>
            <p:ph idx="1"/>
          </p:nvPr>
        </p:nvSpPr>
        <p:spPr>
          <a:xfrm>
            <a:off x="448573" y="1431985"/>
            <a:ext cx="11369615" cy="4624207"/>
          </a:xfrm>
        </p:spPr>
        <p:txBody>
          <a:bodyPr>
            <a:normAutofit/>
          </a:bodyPr>
          <a:lstStyle/>
          <a:p>
            <a:r>
              <a:rPr lang="en-US" dirty="0"/>
              <a:t>If it is important… do it to the ‘</a:t>
            </a:r>
            <a:r>
              <a:rPr lang="en-US" b="1" dirty="0"/>
              <a:t>extreme</a:t>
            </a:r>
            <a:r>
              <a:rPr lang="en-US" dirty="0"/>
              <a:t>’! </a:t>
            </a:r>
          </a:p>
          <a:p>
            <a:pPr lvl="1"/>
            <a:r>
              <a:rPr lang="en-US" dirty="0"/>
              <a:t>Or, do it regularly as part of your work</a:t>
            </a:r>
          </a:p>
          <a:p>
            <a:endParaRPr lang="en-US" dirty="0"/>
          </a:p>
          <a:p>
            <a:r>
              <a:rPr lang="en-US" dirty="0"/>
              <a:t>Testing is one of 14 practices that </a:t>
            </a:r>
            <a:r>
              <a:rPr lang="en-US" dirty="0" err="1"/>
              <a:t>eXtreme</a:t>
            </a:r>
            <a:r>
              <a:rPr lang="en-US" dirty="0"/>
              <a:t> Programming (XP) uses </a:t>
            </a:r>
          </a:p>
          <a:p>
            <a:pPr lvl="1"/>
            <a:r>
              <a:rPr lang="en-US" dirty="0"/>
              <a:t>It is the combination of those practices that are important</a:t>
            </a:r>
          </a:p>
          <a:p>
            <a:pPr lvl="1"/>
            <a:r>
              <a:rPr lang="en-US" dirty="0"/>
              <a:t>Each practice is designed to work with the weaknesses of the other</a:t>
            </a:r>
          </a:p>
          <a:p>
            <a:pPr lvl="1"/>
            <a:r>
              <a:rPr lang="en-US" dirty="0"/>
              <a:t>If we only do some of these, are we are just pretending to be extreme?</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Tree>
    <p:extLst>
      <p:ext uri="{BB962C8B-B14F-4D97-AF65-F5344CB8AC3E}">
        <p14:creationId xmlns:p14="http://schemas.microsoft.com/office/powerpoint/2010/main" val="240746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a:xfrm>
            <a:off x="448573" y="1397479"/>
            <a:ext cx="11369615" cy="4658713"/>
          </a:xfrm>
        </p:spPr>
        <p:txBody>
          <a:bodyPr/>
          <a:lstStyle/>
          <a:p>
            <a:r>
              <a:rPr lang="en-US" dirty="0"/>
              <a:t>Test-Driven Development (TDD)</a:t>
            </a:r>
          </a:p>
          <a:p>
            <a:r>
              <a:rPr lang="en-US" dirty="0"/>
              <a:t>Pair Programming</a:t>
            </a:r>
          </a:p>
          <a:p>
            <a:r>
              <a:rPr lang="en-US" dirty="0"/>
              <a:t>Try these out</a:t>
            </a:r>
          </a:p>
          <a:p>
            <a:r>
              <a:rPr lang="en-US" dirty="0"/>
              <a:t>Think about Test-First and Test-Last approaches to testing</a:t>
            </a:r>
          </a:p>
          <a:p>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t>5</a:t>
            </a:fld>
            <a:endParaRPr lang="en-US"/>
          </a:p>
        </p:txBody>
      </p:sp>
    </p:spTree>
    <p:extLst>
      <p:ext uri="{BB962C8B-B14F-4D97-AF65-F5344CB8AC3E}">
        <p14:creationId xmlns:p14="http://schemas.microsoft.com/office/powerpoint/2010/main" val="71407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B7CB-07B6-7D44-A530-DCA3DCE2B28A}"/>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9DEA96EC-7325-1C45-BBD0-BD1DD76E42E8}"/>
              </a:ext>
            </a:extLst>
          </p:cNvPr>
          <p:cNvSpPr>
            <a:spLocks noGrp="1"/>
          </p:cNvSpPr>
          <p:nvPr>
            <p:ph idx="1"/>
          </p:nvPr>
        </p:nvSpPr>
        <p:spPr>
          <a:xfrm>
            <a:off x="448573" y="1343891"/>
            <a:ext cx="11369615" cy="4712301"/>
          </a:xfrm>
        </p:spPr>
        <p:txBody>
          <a:bodyPr/>
          <a:lstStyle/>
          <a:p>
            <a:r>
              <a:rPr lang="en-US" dirty="0"/>
              <a:t>Write a test, before writing the code to pass that test</a:t>
            </a:r>
          </a:p>
          <a:p>
            <a:pPr lvl="1"/>
            <a:r>
              <a:rPr lang="en-US" dirty="0"/>
              <a:t>Write the minimum code to pass the test</a:t>
            </a:r>
          </a:p>
          <a:p>
            <a:pPr lvl="1"/>
            <a:r>
              <a:rPr lang="en-US" dirty="0"/>
              <a:t>User your tests as a safety net to catch errors as you add more code</a:t>
            </a:r>
          </a:p>
          <a:p>
            <a:r>
              <a:rPr lang="en-US" dirty="0"/>
              <a:t>An older idea, but Kent Beck and his team used it in Extreme Programming (XP)</a:t>
            </a:r>
          </a:p>
        </p:txBody>
      </p:sp>
      <p:sp>
        <p:nvSpPr>
          <p:cNvPr id="4" name="Slide Number Placeholder 3">
            <a:extLst>
              <a:ext uri="{FF2B5EF4-FFF2-40B4-BE49-F238E27FC236}">
                <a16:creationId xmlns:a16="http://schemas.microsoft.com/office/drawing/2014/main" id="{3B085ABF-6AC9-8E42-BB48-81DA4C19907C}"/>
              </a:ext>
            </a:extLst>
          </p:cNvPr>
          <p:cNvSpPr>
            <a:spLocks noGrp="1"/>
          </p:cNvSpPr>
          <p:nvPr>
            <p:ph type="sldNum" sz="quarter" idx="12"/>
          </p:nvPr>
        </p:nvSpPr>
        <p:spPr/>
        <p:txBody>
          <a:bodyPr/>
          <a:lstStyle/>
          <a:p>
            <a:fld id="{D90AFF93-45AE-CC4D-A56A-612CB3C1AB5C}" type="slidenum">
              <a:rPr lang="en-US" smtClean="0"/>
              <a:t>6</a:t>
            </a:fld>
            <a:endParaRPr lang="en-US"/>
          </a:p>
        </p:txBody>
      </p:sp>
    </p:spTree>
    <p:extLst>
      <p:ext uri="{BB962C8B-B14F-4D97-AF65-F5344CB8AC3E}">
        <p14:creationId xmlns:p14="http://schemas.microsoft.com/office/powerpoint/2010/main" val="389741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
        <p:nvSpPr>
          <p:cNvPr id="6" name="Oval 5"/>
          <p:cNvSpPr/>
          <p:nvPr/>
        </p:nvSpPr>
        <p:spPr>
          <a:xfrm>
            <a:off x="3719736" y="980728"/>
            <a:ext cx="1224136" cy="1224136"/>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dirty="0"/>
          </a:p>
        </p:txBody>
      </p:sp>
      <p:sp>
        <p:nvSpPr>
          <p:cNvPr id="7" name="Oval 6"/>
          <p:cNvSpPr/>
          <p:nvPr/>
        </p:nvSpPr>
        <p:spPr>
          <a:xfrm>
            <a:off x="3719513" y="4005263"/>
            <a:ext cx="1223962" cy="1223962"/>
          </a:xfrm>
          <a:prstGeom prst="ellipse">
            <a:avLst/>
          </a:prstGeom>
          <a:solidFill>
            <a:srgbClr val="FFC33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3719513" y="2492376"/>
            <a:ext cx="1223962" cy="1223963"/>
          </a:xfrm>
          <a:prstGeom prst="ellipse">
            <a:avLst/>
          </a:prstGeom>
          <a:solidFill>
            <a:srgbClr val="65D448"/>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TextBox 8"/>
          <p:cNvSpPr txBox="1">
            <a:spLocks noChangeArrowheads="1"/>
          </p:cNvSpPr>
          <p:nvPr/>
        </p:nvSpPr>
        <p:spPr bwMode="auto">
          <a:xfrm>
            <a:off x="5591175" y="1196976"/>
            <a:ext cx="134844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4800"/>
              <a:t>Red</a:t>
            </a:r>
            <a:endParaRPr lang="en-US" sz="1800"/>
          </a:p>
        </p:txBody>
      </p:sp>
      <p:sp>
        <p:nvSpPr>
          <p:cNvPr id="10" name="TextBox 9"/>
          <p:cNvSpPr txBox="1">
            <a:spLocks noChangeArrowheads="1"/>
          </p:cNvSpPr>
          <p:nvPr/>
        </p:nvSpPr>
        <p:spPr bwMode="auto">
          <a:xfrm>
            <a:off x="5591176" y="2565401"/>
            <a:ext cx="196560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4800"/>
              <a:t>Green</a:t>
            </a:r>
            <a:endParaRPr lang="en-US" sz="1800"/>
          </a:p>
        </p:txBody>
      </p:sp>
      <p:sp>
        <p:nvSpPr>
          <p:cNvPr id="11" name="TextBox 10"/>
          <p:cNvSpPr txBox="1">
            <a:spLocks noChangeArrowheads="1"/>
          </p:cNvSpPr>
          <p:nvPr/>
        </p:nvSpPr>
        <p:spPr bwMode="auto">
          <a:xfrm>
            <a:off x="5591175" y="4221164"/>
            <a:ext cx="268374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4800"/>
              <a:t>Refactor</a:t>
            </a:r>
            <a:endParaRPr lang="en-US" sz="1800"/>
          </a:p>
        </p:txBody>
      </p:sp>
    </p:spTree>
    <p:extLst>
      <p:ext uri="{BB962C8B-B14F-4D97-AF65-F5344CB8AC3E}">
        <p14:creationId xmlns:p14="http://schemas.microsoft.com/office/powerpoint/2010/main" val="10570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grpSp>
        <p:nvGrpSpPr>
          <p:cNvPr id="6" name="Group 5"/>
          <p:cNvGrpSpPr>
            <a:grpSpLocks/>
          </p:cNvGrpSpPr>
          <p:nvPr/>
        </p:nvGrpSpPr>
        <p:grpSpPr bwMode="auto">
          <a:xfrm>
            <a:off x="476665" y="0"/>
            <a:ext cx="6524625" cy="2641600"/>
            <a:chOff x="395536" y="427360"/>
            <a:chExt cx="6524476" cy="2641600"/>
          </a:xfrm>
        </p:grpSpPr>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27360"/>
              <a:ext cx="4940300" cy="264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Oval 7"/>
            <p:cNvSpPr/>
            <p:nvPr/>
          </p:nvSpPr>
          <p:spPr>
            <a:xfrm>
              <a:off x="395536" y="1268760"/>
              <a:ext cx="1224136" cy="1224136"/>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5400" dirty="0"/>
                <a:t>1</a:t>
              </a:r>
              <a:endParaRPr lang="en-US" dirty="0"/>
            </a:p>
          </p:txBody>
        </p:sp>
      </p:grpSp>
      <p:grpSp>
        <p:nvGrpSpPr>
          <p:cNvPr id="9" name="Group 8"/>
          <p:cNvGrpSpPr>
            <a:grpSpLocks/>
          </p:cNvGrpSpPr>
          <p:nvPr/>
        </p:nvGrpSpPr>
        <p:grpSpPr bwMode="auto">
          <a:xfrm>
            <a:off x="476665" y="2713038"/>
            <a:ext cx="6511925" cy="2705100"/>
            <a:chOff x="395536" y="3140968"/>
            <a:chExt cx="6511776" cy="2705100"/>
          </a:xfrm>
        </p:grpSpPr>
        <p:pic>
          <p:nvPicPr>
            <p:cNvPr id="1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140968"/>
              <a:ext cx="4927600"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Oval 10"/>
            <p:cNvSpPr/>
            <p:nvPr/>
          </p:nvSpPr>
          <p:spPr>
            <a:xfrm>
              <a:off x="395536" y="3717230"/>
              <a:ext cx="1223935" cy="1223963"/>
            </a:xfrm>
            <a:prstGeom prst="ellipse">
              <a:avLst/>
            </a:prstGeom>
            <a:solidFill>
              <a:srgbClr val="65D448"/>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400" dirty="0"/>
                <a:t>2</a:t>
              </a:r>
            </a:p>
          </p:txBody>
        </p:sp>
      </p:grpSp>
      <p:grpSp>
        <p:nvGrpSpPr>
          <p:cNvPr id="12" name="Group 11"/>
          <p:cNvGrpSpPr>
            <a:grpSpLocks/>
          </p:cNvGrpSpPr>
          <p:nvPr/>
        </p:nvGrpSpPr>
        <p:grpSpPr bwMode="auto">
          <a:xfrm>
            <a:off x="476664" y="5089526"/>
            <a:ext cx="4196508" cy="1223963"/>
            <a:chOff x="395536" y="5517232"/>
            <a:chExt cx="4196589" cy="1224136"/>
          </a:xfrm>
        </p:grpSpPr>
        <p:sp>
          <p:nvSpPr>
            <p:cNvPr id="13" name="Oval 12"/>
            <p:cNvSpPr/>
            <p:nvPr/>
          </p:nvSpPr>
          <p:spPr>
            <a:xfrm>
              <a:off x="395536" y="5517232"/>
              <a:ext cx="1223987" cy="1224136"/>
            </a:xfrm>
            <a:prstGeom prst="ellipse">
              <a:avLst/>
            </a:prstGeom>
            <a:solidFill>
              <a:srgbClr val="FFC33F"/>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400" dirty="0"/>
                <a:t>3</a:t>
              </a:r>
            </a:p>
          </p:txBody>
        </p:sp>
        <p:sp>
          <p:nvSpPr>
            <p:cNvPr id="14" name="TextBox 10"/>
            <p:cNvSpPr txBox="1">
              <a:spLocks noChangeArrowheads="1"/>
            </p:cNvSpPr>
            <p:nvPr/>
          </p:nvSpPr>
          <p:spPr bwMode="auto">
            <a:xfrm>
              <a:off x="1908325" y="5805264"/>
              <a:ext cx="2683800" cy="831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4800"/>
                <a:t>Refactor</a:t>
              </a:r>
              <a:endParaRPr lang="en-US" sz="1800"/>
            </a:p>
          </p:txBody>
        </p:sp>
      </p:grpSp>
      <p:sp>
        <p:nvSpPr>
          <p:cNvPr id="2" name="TextBox 1">
            <a:extLst>
              <a:ext uri="{FF2B5EF4-FFF2-40B4-BE49-F238E27FC236}">
                <a16:creationId xmlns:a16="http://schemas.microsoft.com/office/drawing/2014/main" id="{CB073BA2-7B2B-5946-8E03-F3CF533BB624}"/>
              </a:ext>
            </a:extLst>
          </p:cNvPr>
          <p:cNvSpPr txBox="1"/>
          <p:nvPr/>
        </p:nvSpPr>
        <p:spPr>
          <a:xfrm>
            <a:off x="7361338" y="628302"/>
            <a:ext cx="4456850" cy="1384995"/>
          </a:xfrm>
          <a:prstGeom prst="rect">
            <a:avLst/>
          </a:prstGeom>
          <a:noFill/>
        </p:spPr>
        <p:txBody>
          <a:bodyPr wrap="square" rtlCol="0">
            <a:spAutoFit/>
          </a:bodyPr>
          <a:lstStyle/>
          <a:p>
            <a:r>
              <a:rPr lang="en-US" sz="2800" dirty="0"/>
              <a:t>Write a failing test. </a:t>
            </a:r>
          </a:p>
          <a:p>
            <a:r>
              <a:rPr lang="en-US" sz="2800" dirty="0"/>
              <a:t>It should compile, but the assertions should fail</a:t>
            </a:r>
          </a:p>
        </p:txBody>
      </p:sp>
      <p:sp>
        <p:nvSpPr>
          <p:cNvPr id="15" name="TextBox 14">
            <a:extLst>
              <a:ext uri="{FF2B5EF4-FFF2-40B4-BE49-F238E27FC236}">
                <a16:creationId xmlns:a16="http://schemas.microsoft.com/office/drawing/2014/main" id="{8C901380-26E8-0C4B-87FD-77637C468E0D}"/>
              </a:ext>
            </a:extLst>
          </p:cNvPr>
          <p:cNvSpPr txBox="1"/>
          <p:nvPr/>
        </p:nvSpPr>
        <p:spPr>
          <a:xfrm>
            <a:off x="7361338" y="2894424"/>
            <a:ext cx="4456850" cy="954107"/>
          </a:xfrm>
          <a:prstGeom prst="rect">
            <a:avLst/>
          </a:prstGeom>
          <a:noFill/>
        </p:spPr>
        <p:txBody>
          <a:bodyPr wrap="square" rtlCol="0">
            <a:spAutoFit/>
          </a:bodyPr>
          <a:lstStyle/>
          <a:p>
            <a:r>
              <a:rPr lang="en-US" sz="2800" dirty="0"/>
              <a:t>Write enough code to pass the test.</a:t>
            </a:r>
          </a:p>
        </p:txBody>
      </p:sp>
      <p:sp>
        <p:nvSpPr>
          <p:cNvPr id="16" name="TextBox 15">
            <a:extLst>
              <a:ext uri="{FF2B5EF4-FFF2-40B4-BE49-F238E27FC236}">
                <a16:creationId xmlns:a16="http://schemas.microsoft.com/office/drawing/2014/main" id="{DCCA29E0-D7EA-A345-B722-E415B79B94F3}"/>
              </a:ext>
            </a:extLst>
          </p:cNvPr>
          <p:cNvSpPr txBox="1"/>
          <p:nvPr/>
        </p:nvSpPr>
        <p:spPr>
          <a:xfrm>
            <a:off x="7258486" y="5243817"/>
            <a:ext cx="4456850" cy="1384995"/>
          </a:xfrm>
          <a:prstGeom prst="rect">
            <a:avLst/>
          </a:prstGeom>
          <a:noFill/>
        </p:spPr>
        <p:txBody>
          <a:bodyPr wrap="square" rtlCol="0">
            <a:spAutoFit/>
          </a:bodyPr>
          <a:lstStyle/>
          <a:p>
            <a:r>
              <a:rPr lang="en-US" sz="2800" dirty="0"/>
              <a:t>Refactor to improve design. You may not do this step after each test.</a:t>
            </a:r>
          </a:p>
        </p:txBody>
      </p:sp>
    </p:spTree>
    <p:extLst>
      <p:ext uri="{BB962C8B-B14F-4D97-AF65-F5344CB8AC3E}">
        <p14:creationId xmlns:p14="http://schemas.microsoft.com/office/powerpoint/2010/main" val="145310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a:xfrm>
            <a:off x="448572" y="1399309"/>
            <a:ext cx="6111253" cy="4656883"/>
          </a:xfrm>
        </p:spPr>
        <p:txBody>
          <a:bodyPr>
            <a:normAutofit/>
          </a:bodyPr>
          <a:lstStyle/>
          <a:p>
            <a:pPr>
              <a:defRPr/>
            </a:pPr>
            <a:r>
              <a:rPr lang="en-US" dirty="0"/>
              <a:t>Two people work together to develop new features. </a:t>
            </a:r>
          </a:p>
          <a:p>
            <a:r>
              <a:rPr lang="en-US" dirty="0"/>
              <a:t>Two people work with one computer</a:t>
            </a:r>
          </a:p>
          <a:p>
            <a:r>
              <a:rPr lang="en-US" dirty="0"/>
              <a:t>Two roles: Driver and Navigator</a:t>
            </a:r>
          </a:p>
          <a:p>
            <a:r>
              <a:rPr lang="en-US" dirty="0"/>
              <a:t>Share who controls the keyboard and mouse – swapping regularly</a:t>
            </a:r>
          </a:p>
          <a:p>
            <a:r>
              <a:rPr lang="en-US" dirty="0"/>
              <a:t>Add tests, then code</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sp>
        <p:nvSpPr>
          <p:cNvPr id="4" name="Oval Callout 3">
            <a:extLst>
              <a:ext uri="{FF2B5EF4-FFF2-40B4-BE49-F238E27FC236}">
                <a16:creationId xmlns:a16="http://schemas.microsoft.com/office/drawing/2014/main" id="{118379FE-0ECE-D047-9BE1-B7711433AA96}"/>
              </a:ext>
            </a:extLst>
          </p:cNvPr>
          <p:cNvSpPr/>
          <p:nvPr/>
        </p:nvSpPr>
        <p:spPr>
          <a:xfrm>
            <a:off x="6284736" y="448732"/>
            <a:ext cx="3034145" cy="19119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a:extLst>
              <a:ext uri="{FF2B5EF4-FFF2-40B4-BE49-F238E27FC236}">
                <a16:creationId xmlns:a16="http://schemas.microsoft.com/office/drawing/2014/main" id="{8C54F226-7D13-1548-AEA8-F7B07940FE1A}"/>
              </a:ext>
            </a:extLst>
          </p:cNvPr>
          <p:cNvSpPr/>
          <p:nvPr/>
        </p:nvSpPr>
        <p:spPr>
          <a:xfrm flipH="1">
            <a:off x="8709282" y="748890"/>
            <a:ext cx="3034145" cy="1911928"/>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24DD59-022D-F047-9FE5-FE45D573E5A4}"/>
              </a:ext>
            </a:extLst>
          </p:cNvPr>
          <p:cNvSpPr txBox="1"/>
          <p:nvPr/>
        </p:nvSpPr>
        <p:spPr>
          <a:xfrm>
            <a:off x="6133380" y="2495597"/>
            <a:ext cx="1954381" cy="2215991"/>
          </a:xfrm>
          <a:prstGeom prst="rect">
            <a:avLst/>
          </a:prstGeom>
          <a:noFill/>
        </p:spPr>
        <p:txBody>
          <a:bodyPr wrap="none" rtlCol="0">
            <a:spAutoFit/>
          </a:bodyPr>
          <a:lstStyle/>
          <a:p>
            <a:r>
              <a:rPr lang="en-US" sz="13800" dirty="0"/>
              <a:t>🙂</a:t>
            </a:r>
          </a:p>
        </p:txBody>
      </p:sp>
      <p:sp>
        <p:nvSpPr>
          <p:cNvPr id="8" name="TextBox 7">
            <a:extLst>
              <a:ext uri="{FF2B5EF4-FFF2-40B4-BE49-F238E27FC236}">
                <a16:creationId xmlns:a16="http://schemas.microsoft.com/office/drawing/2014/main" id="{FD1C5E50-3CA2-9444-A63F-3A120A1155E7}"/>
              </a:ext>
            </a:extLst>
          </p:cNvPr>
          <p:cNvSpPr txBox="1"/>
          <p:nvPr/>
        </p:nvSpPr>
        <p:spPr>
          <a:xfrm>
            <a:off x="9789046" y="2855138"/>
            <a:ext cx="1954381" cy="2215991"/>
          </a:xfrm>
          <a:prstGeom prst="rect">
            <a:avLst/>
          </a:prstGeom>
          <a:noFill/>
        </p:spPr>
        <p:txBody>
          <a:bodyPr wrap="none" rtlCol="0">
            <a:spAutoFit/>
          </a:bodyPr>
          <a:lstStyle/>
          <a:p>
            <a:r>
              <a:rPr lang="en-US" sz="13800" dirty="0"/>
              <a:t>🤔</a:t>
            </a:r>
          </a:p>
        </p:txBody>
      </p:sp>
    </p:spTree>
    <p:extLst>
      <p:ext uri="{BB962C8B-B14F-4D97-AF65-F5344CB8AC3E}">
        <p14:creationId xmlns:p14="http://schemas.microsoft.com/office/powerpoint/2010/main" val="61154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{6AE416C7-C493-8B42-8790-A463DB940531}tf16401378</Template>
  <TotalTime>303</TotalTime>
  <Words>3221</Words>
  <Application>Microsoft Office PowerPoint</Application>
  <PresentationFormat>宽屏</PresentationFormat>
  <Paragraphs>312</Paragraphs>
  <Slides>30</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Arial</vt:lpstr>
      <vt:lpstr>Calibri</vt:lpstr>
      <vt:lpstr>Calibri Light</vt:lpstr>
      <vt:lpstr>Office Theme</vt:lpstr>
      <vt:lpstr>Design, Testing and Agile</vt:lpstr>
      <vt:lpstr>PowerPoint 演示文稿</vt:lpstr>
      <vt:lpstr>An agile lifecycle</vt:lpstr>
      <vt:lpstr>How does this relate to Testing?</vt:lpstr>
      <vt:lpstr>Overview</vt:lpstr>
      <vt:lpstr>Test-Driven Development</vt:lpstr>
      <vt:lpstr>PowerPoint 演示文稿</vt:lpstr>
      <vt:lpstr>PowerPoint 演示文稿</vt:lpstr>
      <vt:lpstr>Pair Programming</vt:lpstr>
      <vt:lpstr>Pair Programming: Roles</vt:lpstr>
      <vt:lpstr>A simple game to introduce TDD</vt:lpstr>
      <vt:lpstr>TDD – Fizz Buzz example</vt:lpstr>
      <vt:lpstr>TDD – Fizz Buzz – step 1</vt:lpstr>
      <vt:lpstr>TDD – Fizz Buzz – step 2</vt:lpstr>
      <vt:lpstr>TDD – Fizz Buzz – step 3</vt:lpstr>
      <vt:lpstr>Pair Programming Advantages</vt:lpstr>
      <vt:lpstr>Pair Programming Disadvantages</vt:lpstr>
      <vt:lpstr>A programming Kata to try out TDD</vt:lpstr>
      <vt:lpstr>Testing Approaches</vt:lpstr>
      <vt:lpstr>Paper exploring testing early or later</vt:lpstr>
      <vt:lpstr>Baseline Study</vt:lpstr>
      <vt:lpstr>Study in the paper</vt:lpstr>
      <vt:lpstr>Findings</vt:lpstr>
      <vt:lpstr>Testing – A risk with a Test-Last approach?</vt:lpstr>
      <vt:lpstr>Testing – A risk with a Test-Last approach?</vt:lpstr>
      <vt:lpstr>Testing – A risk with a Test-Last approach?</vt:lpstr>
      <vt:lpstr>Testing – A risk with a Test-Last approach?</vt:lpstr>
      <vt:lpstr>Testing – A risk with a Test-Last approach?</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Taylor [nst]</dc:creator>
  <cp:lastModifiedBy>泠然 杨</cp:lastModifiedBy>
  <cp:revision>46</cp:revision>
  <cp:lastPrinted>2016-04-07T01:21:52Z</cp:lastPrinted>
  <dcterms:created xsi:type="dcterms:W3CDTF">2016-04-06T21:54:03Z</dcterms:created>
  <dcterms:modified xsi:type="dcterms:W3CDTF">2019-12-08T11:45:15Z</dcterms:modified>
</cp:coreProperties>
</file>