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7" r:id="rId4"/>
    <p:sldId id="258" r:id="rId5"/>
    <p:sldId id="259" r:id="rId6"/>
    <p:sldId id="260" r:id="rId7"/>
    <p:sldId id="262" r:id="rId8"/>
    <p:sldId id="261" r:id="rId9"/>
    <p:sldId id="264"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35"/>
    <p:restoredTop sz="81129"/>
  </p:normalViewPr>
  <p:slideViewPr>
    <p:cSldViewPr snapToGrid="0" snapToObjects="1">
      <p:cViewPr varScale="1">
        <p:scale>
          <a:sx n="55" d="100"/>
          <a:sy n="55" d="100"/>
        </p:scale>
        <p:origin x="216"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04DE4-4CDE-5043-95F8-297FAED2FA85}"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847DF-6612-BE49-9021-2571CA1B61CC}" type="slidenum">
              <a:rPr lang="en-US" smtClean="0"/>
              <a:t>‹#›</a:t>
            </a:fld>
            <a:endParaRPr lang="en-US"/>
          </a:p>
        </p:txBody>
      </p:sp>
    </p:spTree>
    <p:extLst>
      <p:ext uri="{BB962C8B-B14F-4D97-AF65-F5344CB8AC3E}">
        <p14:creationId xmlns:p14="http://schemas.microsoft.com/office/powerpoint/2010/main" val="149844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1</a:t>
            </a:fld>
            <a:endParaRPr lang="en-US"/>
          </a:p>
        </p:txBody>
      </p:sp>
    </p:spTree>
    <p:extLst>
      <p:ext uri="{BB962C8B-B14F-4D97-AF65-F5344CB8AC3E}">
        <p14:creationId xmlns:p14="http://schemas.microsoft.com/office/powerpoint/2010/main" val="88556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Pragmatic Programmer is </a:t>
            </a:r>
          </a:p>
        </p:txBody>
      </p:sp>
      <p:sp>
        <p:nvSpPr>
          <p:cNvPr id="4" name="Slide Number Placeholder 3"/>
          <p:cNvSpPr>
            <a:spLocks noGrp="1"/>
          </p:cNvSpPr>
          <p:nvPr>
            <p:ph type="sldNum" sz="quarter" idx="5"/>
          </p:nvPr>
        </p:nvSpPr>
        <p:spPr/>
        <p:txBody>
          <a:bodyPr/>
          <a:lstStyle/>
          <a:p>
            <a:fld id="{C54847DF-6612-BE49-9021-2571CA1B61CC}" type="slidenum">
              <a:rPr lang="en-US" smtClean="0"/>
              <a:t>2</a:t>
            </a:fld>
            <a:endParaRPr lang="en-US"/>
          </a:p>
        </p:txBody>
      </p:sp>
    </p:spTree>
    <p:extLst>
      <p:ext uri="{BB962C8B-B14F-4D97-AF65-F5344CB8AC3E}">
        <p14:creationId xmlns:p14="http://schemas.microsoft.com/office/powerpoint/2010/main" val="408153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Evan Doll is a</a:t>
            </a:r>
            <a:r>
              <a:rPr lang="en-US" baseline="0" dirty="0"/>
              <a:t> former developer from Apple, who left to co-found </a:t>
            </a:r>
            <a:r>
              <a:rPr lang="en-US" baseline="0" dirty="0" err="1"/>
              <a:t>Flipboard</a:t>
            </a:r>
            <a:r>
              <a:rPr lang="en-US" baseline="0" dirty="0"/>
              <a:t>, a social news application for mobile devices. In 2013, he spoke at </a:t>
            </a:r>
            <a:r>
              <a:rPr lang="en-US" baseline="0" dirty="0" err="1"/>
              <a:t>iOSDevUK</a:t>
            </a:r>
            <a:r>
              <a:rPr lang="en-US" baseline="0" dirty="0"/>
              <a:t>, a conference held in </a:t>
            </a:r>
            <a:r>
              <a:rPr lang="en-US" baseline="0" dirty="0" err="1"/>
              <a:t>Aberystwyth</a:t>
            </a:r>
            <a:r>
              <a:rPr lang="en-US" baseline="0" dirty="0"/>
              <a:t> for iOS Developers. He said that it is important for companies to understand the software that it releases (ships) and part of that is to understand what bugs that remain in the software.  To know what problems exist in your software, you need to take time to test the software and find them. You can then decide which ones you fix before you release the software. </a:t>
            </a:r>
            <a:endParaRPr lang="en-US" dirty="0"/>
          </a:p>
        </p:txBody>
      </p:sp>
      <p:sp>
        <p:nvSpPr>
          <p:cNvPr id="4" name="Slide Number Placeholder 3"/>
          <p:cNvSpPr>
            <a:spLocks noGrp="1"/>
          </p:cNvSpPr>
          <p:nvPr>
            <p:ph type="sldNum" sz="quarter" idx="10"/>
          </p:nvPr>
        </p:nvSpPr>
        <p:spPr/>
        <p:txBody>
          <a:bodyPr/>
          <a:lstStyle/>
          <a:p>
            <a:fld id="{C54847DF-6612-BE49-9021-2571CA1B61CC}" type="slidenum">
              <a:rPr lang="en-US" smtClean="0"/>
              <a:t>3</a:t>
            </a:fld>
            <a:endParaRPr lang="en-US"/>
          </a:p>
        </p:txBody>
      </p:sp>
    </p:spTree>
    <p:extLst>
      <p:ext uri="{BB962C8B-B14F-4D97-AF65-F5344CB8AC3E}">
        <p14:creationId xmlns:p14="http://schemas.microsoft.com/office/powerpoint/2010/main" val="103076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course is divided into 11 chapters, as shown in the table. The first week will be about issues in testing and how to think about designing tests. The second week will talk about issues related to managing tests, a technique for managing design and testing and also issues with software quality assurance. </a:t>
            </a:r>
          </a:p>
          <a:p>
            <a:endParaRPr lang="en-US" dirty="0"/>
          </a:p>
          <a:p>
            <a:r>
              <a:rPr lang="en-US" dirty="0"/>
              <a:t>We will have some laboratory sessions to try out the ideas. </a:t>
            </a:r>
          </a:p>
        </p:txBody>
      </p:sp>
      <p:sp>
        <p:nvSpPr>
          <p:cNvPr id="4" name="Slide Number Placeholder 3"/>
          <p:cNvSpPr>
            <a:spLocks noGrp="1"/>
          </p:cNvSpPr>
          <p:nvPr>
            <p:ph type="sldNum" sz="quarter" idx="5"/>
          </p:nvPr>
        </p:nvSpPr>
        <p:spPr/>
        <p:txBody>
          <a:bodyPr/>
          <a:lstStyle/>
          <a:p>
            <a:fld id="{C54847DF-6612-BE49-9021-2571CA1B61CC}" type="slidenum">
              <a:rPr lang="en-US" smtClean="0"/>
              <a:t>8</a:t>
            </a:fld>
            <a:endParaRPr lang="en-US"/>
          </a:p>
        </p:txBody>
      </p:sp>
    </p:spTree>
    <p:extLst>
      <p:ext uri="{BB962C8B-B14F-4D97-AF65-F5344CB8AC3E}">
        <p14:creationId xmlns:p14="http://schemas.microsoft.com/office/powerpoint/2010/main" val="30479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3629819"/>
            <a:ext cx="12192000" cy="3255962"/>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92000" cy="350996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a:solidFill>
                <a:schemeClr val="lt1">
                  <a:alpha val="30000"/>
                </a:schemeClr>
              </a:solidFill>
            </a:endParaRP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
        <p:nvSpPr>
          <p:cNvPr id="9" name="TextBox 8"/>
          <p:cNvSpPr txBox="1"/>
          <p:nvPr userDrawn="1"/>
        </p:nvSpPr>
        <p:spPr>
          <a:xfrm>
            <a:off x="511834" y="191849"/>
            <a:ext cx="11168331" cy="377493"/>
          </a:xfrm>
          <a:prstGeom prst="rect">
            <a:avLst/>
          </a:prstGeom>
          <a:noFill/>
        </p:spPr>
        <p:txBody>
          <a:bodyPr wrap="square" rtlCol="0">
            <a:spAutoFit/>
          </a:bodyPr>
          <a:lstStyle/>
          <a:p>
            <a:pPr algn="ctr"/>
            <a:r>
              <a:rPr lang="en-US" b="1" dirty="0">
                <a:solidFill>
                  <a:schemeClr val="bg1"/>
                </a:solidFill>
              </a:rPr>
              <a:t>Software Quality Assurance and Testing (SQAT)</a:t>
            </a:r>
          </a:p>
        </p:txBody>
      </p:sp>
      <p:sp>
        <p:nvSpPr>
          <p:cNvPr id="3" name="Subtitle 2"/>
          <p:cNvSpPr>
            <a:spLocks noGrp="1"/>
          </p:cNvSpPr>
          <p:nvPr>
            <p:ph type="subTitle" idx="1" hasCustomPrompt="1"/>
          </p:nvPr>
        </p:nvSpPr>
        <p:spPr>
          <a:xfrm>
            <a:off x="511834" y="3602038"/>
            <a:ext cx="11168332" cy="1655762"/>
          </a:xfrm>
        </p:spPr>
        <p:txBody>
          <a:bodyPr>
            <a:normAutofit/>
          </a:bodyPr>
          <a:lstStyle>
            <a:lvl1pPr marL="0" indent="0" algn="ctr">
              <a:buNone/>
              <a:defRPr sz="4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p:cNvSpPr>
            <a:spLocks noGrp="1"/>
          </p:cNvSpPr>
          <p:nvPr>
            <p:ph type="ctrTitle"/>
          </p:nvPr>
        </p:nvSpPr>
        <p:spPr>
          <a:xfrm>
            <a:off x="511834" y="1122363"/>
            <a:ext cx="11168332" cy="2387600"/>
          </a:xfrm>
        </p:spPr>
        <p:txBody>
          <a:bodyPr anchor="b">
            <a:noAutofit/>
          </a:bodyPr>
          <a:lstStyle>
            <a:lvl1pPr algn="ctr">
              <a:defRPr sz="8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7282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2A9E1-3B0F-9949-87BF-085290C3EFEE}" type="datetime1">
              <a:rPr lang="en-GB" smtClean="0"/>
              <a:t>04/11/2019</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683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3087FE-B322-8547-9D34-D8B7C88CD00F}" type="datetime1">
              <a:rPr lang="en-GB" smtClean="0"/>
              <a:t>04/11/2019</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12555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D8F1-5F93-F040-A22B-46E8DB6B6724}" type="datetime1">
              <a:rPr lang="en-GB" smtClean="0"/>
              <a:t>04/11/2019</a:t>
            </a:fld>
            <a:endParaRPr lang="en-US"/>
          </a:p>
        </p:txBody>
      </p:sp>
      <p:sp>
        <p:nvSpPr>
          <p:cNvPr id="5" name="Footer Placeholder 4"/>
          <p:cNvSpPr>
            <a:spLocks noGrp="1"/>
          </p:cNvSpPr>
          <p:nvPr>
            <p:ph type="ftr" sz="quarter" idx="11"/>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93789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1ABDC-BD52-1E4B-A2A9-25D8560FD10D}" type="datetime1">
              <a:rPr lang="en-GB" smtClean="0"/>
              <a:t>04/11/2019</a:t>
            </a:fld>
            <a:endParaRPr lang="en-US"/>
          </a:p>
        </p:txBody>
      </p:sp>
      <p:sp>
        <p:nvSpPr>
          <p:cNvPr id="5" name="Footer Placeholder 4"/>
          <p:cNvSpPr>
            <a:spLocks noGrp="1"/>
          </p:cNvSpPr>
          <p:nvPr>
            <p:ph type="ftr" sz="quarter" idx="11"/>
          </p:nvPr>
        </p:nvSpPr>
        <p:spPr/>
        <p:txBody>
          <a:bodyPr/>
          <a:lstStyle/>
          <a:p>
            <a:r>
              <a:rPr lang="en-US"/>
              <a:t>Chapter 1: Basic Concepts</a:t>
            </a:r>
          </a:p>
        </p:txBody>
      </p:sp>
      <p:sp>
        <p:nvSpPr>
          <p:cNvPr id="6" name="Slide Number Placeholder 5"/>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8397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0CB308-E9E3-4C4F-B555-3EE0462A7738}" type="datetime1">
              <a:rPr lang="en-GB" smtClean="0"/>
              <a:t>04/11/2019</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490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65F962-C42C-AC4C-A987-62756C9B23CF}" type="datetime1">
              <a:rPr lang="en-GB" smtClean="0"/>
              <a:t>04/11/2019</a:t>
            </a:fld>
            <a:endParaRPr lang="en-US"/>
          </a:p>
        </p:txBody>
      </p:sp>
      <p:sp>
        <p:nvSpPr>
          <p:cNvPr id="8" name="Footer Placeholder 7"/>
          <p:cNvSpPr>
            <a:spLocks noGrp="1"/>
          </p:cNvSpPr>
          <p:nvPr>
            <p:ph type="ftr" sz="quarter" idx="11"/>
          </p:nvPr>
        </p:nvSpPr>
        <p:spPr/>
        <p:txBody>
          <a:bodyPr/>
          <a:lstStyle/>
          <a:p>
            <a:r>
              <a:rPr lang="en-US"/>
              <a:t>Chapter 1: Basic Concepts</a:t>
            </a:r>
          </a:p>
        </p:txBody>
      </p:sp>
      <p:sp>
        <p:nvSpPr>
          <p:cNvPr id="9" name="Slide Number Placeholder 8"/>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91178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9FF457-A847-5343-A8F8-170F10625194}" type="datetime1">
              <a:rPr lang="en-GB" smtClean="0"/>
              <a:t>04/11/2019</a:t>
            </a:fld>
            <a:endParaRPr lang="en-US"/>
          </a:p>
        </p:txBody>
      </p:sp>
      <p:sp>
        <p:nvSpPr>
          <p:cNvPr id="4" name="Footer Placeholder 3"/>
          <p:cNvSpPr>
            <a:spLocks noGrp="1"/>
          </p:cNvSpPr>
          <p:nvPr>
            <p:ph type="ftr" sz="quarter" idx="11"/>
          </p:nvPr>
        </p:nvSpPr>
        <p:spPr/>
        <p:txBody>
          <a:bodyPr/>
          <a:lstStyle/>
          <a:p>
            <a:r>
              <a:rPr lang="en-US"/>
              <a:t>Chapter 1: Basic Concepts</a:t>
            </a:r>
          </a:p>
        </p:txBody>
      </p:sp>
      <p:sp>
        <p:nvSpPr>
          <p:cNvPr id="5" name="Slide Number Placeholder 4"/>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238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A1AD0-F1B2-054B-84F5-34BCDDC92D29}" type="datetime1">
              <a:rPr lang="en-GB" smtClean="0"/>
              <a:t>04/11/2019</a:t>
            </a:fld>
            <a:endParaRPr lang="en-US"/>
          </a:p>
        </p:txBody>
      </p:sp>
      <p:sp>
        <p:nvSpPr>
          <p:cNvPr id="3" name="Footer Placeholder 2"/>
          <p:cNvSpPr>
            <a:spLocks noGrp="1"/>
          </p:cNvSpPr>
          <p:nvPr>
            <p:ph type="ftr" sz="quarter" idx="11"/>
          </p:nvPr>
        </p:nvSpPr>
        <p:spPr/>
        <p:txBody>
          <a:bodyPr/>
          <a:lstStyle/>
          <a:p>
            <a:r>
              <a:rPr lang="en-US"/>
              <a:t>Chapter 1: Basic Concepts</a:t>
            </a:r>
          </a:p>
        </p:txBody>
      </p:sp>
      <p:sp>
        <p:nvSpPr>
          <p:cNvPr id="4" name="Slide Number Placeholder 3"/>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3593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22F03E-93A3-0848-8ED4-B50EDD23EA25}" type="datetime1">
              <a:rPr lang="en-GB" smtClean="0"/>
              <a:t>04/11/2019</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2027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0CC722-A0AD-7B47-B421-22C08EEAE6E8}" type="datetime1">
              <a:rPr lang="en-GB" smtClean="0"/>
              <a:t>04/11/2019</a:t>
            </a:fld>
            <a:endParaRPr lang="en-US"/>
          </a:p>
        </p:txBody>
      </p:sp>
      <p:sp>
        <p:nvSpPr>
          <p:cNvPr id="6" name="Footer Placeholder 5"/>
          <p:cNvSpPr>
            <a:spLocks noGrp="1"/>
          </p:cNvSpPr>
          <p:nvPr>
            <p:ph type="ftr" sz="quarter" idx="11"/>
          </p:nvPr>
        </p:nvSpPr>
        <p:spPr/>
        <p:txBody>
          <a:bodyPr/>
          <a:lstStyle/>
          <a:p>
            <a:r>
              <a:rPr lang="en-US"/>
              <a:t>Chapter 1: Basic Concepts</a:t>
            </a:r>
          </a:p>
        </p:txBody>
      </p:sp>
      <p:sp>
        <p:nvSpPr>
          <p:cNvPr id="7" name="Slide Number Placeholder 6"/>
          <p:cNvSpPr>
            <a:spLocks noGrp="1"/>
          </p:cNvSpPr>
          <p:nvPr>
            <p:ph type="sldNum" sz="quarter" idx="12"/>
          </p:nvPr>
        </p:nvSpPr>
        <p:spPr/>
        <p:txBody>
          <a:bodyPr/>
          <a:lstStyle/>
          <a:p>
            <a:fld id="{D90AFF93-45AE-CC4D-A56A-612CB3C1AB5C}" type="slidenum">
              <a:rPr lang="en-US" smtClean="0"/>
              <a:t>‹#›</a:t>
            </a:fld>
            <a:endParaRPr lang="en-US"/>
          </a:p>
        </p:txBody>
      </p:sp>
    </p:spTree>
    <p:extLst>
      <p:ext uri="{BB962C8B-B14F-4D97-AF65-F5344CB8AC3E}">
        <p14:creationId xmlns:p14="http://schemas.microsoft.com/office/powerpoint/2010/main" val="145011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176963"/>
            <a:ext cx="12192000" cy="681037"/>
          </a:xfrm>
          <a:prstGeom prst="rect">
            <a:avLst/>
          </a:prstGeom>
          <a:solidFill>
            <a:srgbClr val="B8C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48573" y="244354"/>
            <a:ext cx="1136961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48573" y="1704854"/>
            <a:ext cx="11369615"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357666" y="6328411"/>
            <a:ext cx="1992702" cy="378139"/>
          </a:xfrm>
          <a:prstGeom prst="rect">
            <a:avLst/>
          </a:prstGeom>
        </p:spPr>
        <p:txBody>
          <a:bodyPr vert="horz" lIns="91440" tIns="45720" rIns="91440" bIns="45720" rtlCol="0" anchor="ctr"/>
          <a:lstStyle>
            <a:lvl1pPr algn="l">
              <a:defRPr sz="1600" b="1">
                <a:solidFill>
                  <a:schemeClr val="bg1"/>
                </a:solidFill>
              </a:defRPr>
            </a:lvl1pPr>
          </a:lstStyle>
          <a:p>
            <a:endParaRPr lang="en-US" dirty="0"/>
          </a:p>
        </p:txBody>
      </p:sp>
      <p:sp>
        <p:nvSpPr>
          <p:cNvPr id="5" name="Footer Placeholder 4"/>
          <p:cNvSpPr>
            <a:spLocks noGrp="1"/>
          </p:cNvSpPr>
          <p:nvPr>
            <p:ph type="ftr" sz="quarter" idx="3"/>
          </p:nvPr>
        </p:nvSpPr>
        <p:spPr>
          <a:xfrm>
            <a:off x="448573" y="6356350"/>
            <a:ext cx="5658929" cy="365125"/>
          </a:xfrm>
          <a:prstGeom prst="rect">
            <a:avLst/>
          </a:prstGeom>
        </p:spPr>
        <p:txBody>
          <a:bodyPr vert="horz" lIns="91440" tIns="45720" rIns="91440" bIns="45720" rtlCol="0" anchor="ctr"/>
          <a:lstStyle>
            <a:lvl1pPr algn="l">
              <a:defRPr sz="1600" b="1">
                <a:solidFill>
                  <a:schemeClr val="bg1"/>
                </a:solidFill>
              </a:defRPr>
            </a:lvl1pPr>
          </a:lstStyle>
          <a:p>
            <a:endParaRPr lang="en-US" dirty="0"/>
          </a:p>
        </p:txBody>
      </p:sp>
      <p:sp>
        <p:nvSpPr>
          <p:cNvPr id="6" name="Slide Number Placeholder 5"/>
          <p:cNvSpPr>
            <a:spLocks noGrp="1"/>
          </p:cNvSpPr>
          <p:nvPr>
            <p:ph type="sldNum" sz="quarter" idx="4"/>
          </p:nvPr>
        </p:nvSpPr>
        <p:spPr>
          <a:xfrm>
            <a:off x="8610600" y="6356350"/>
            <a:ext cx="3207588" cy="365125"/>
          </a:xfrm>
          <a:prstGeom prst="rect">
            <a:avLst/>
          </a:prstGeom>
        </p:spPr>
        <p:txBody>
          <a:bodyPr vert="horz" lIns="91440" tIns="45720" rIns="91440" bIns="45720" rtlCol="0" anchor="ctr"/>
          <a:lstStyle>
            <a:lvl1pPr algn="r">
              <a:defRPr sz="1600" b="1">
                <a:solidFill>
                  <a:schemeClr val="bg1"/>
                </a:solidFill>
              </a:defRPr>
            </a:lvl1pPr>
          </a:lstStyle>
          <a:p>
            <a:fld id="{D90AFF93-45AE-CC4D-A56A-612CB3C1AB5C}" type="slidenum">
              <a:rPr lang="en-US" smtClean="0"/>
              <a:pPr/>
              <a:t>‹#›</a:t>
            </a:fld>
            <a:endParaRPr lang="en-US"/>
          </a:p>
        </p:txBody>
      </p:sp>
    </p:spTree>
    <p:extLst>
      <p:ext uri="{BB962C8B-B14F-4D97-AF65-F5344CB8AC3E}">
        <p14:creationId xmlns:p14="http://schemas.microsoft.com/office/powerpoint/2010/main" val="13762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ragprog.com/the-pragmatic-programmer/extracts/ti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nst@aber.ac.u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360" r="5381"/>
          <a:stretch/>
        </p:blipFill>
        <p:spPr>
          <a:xfrm>
            <a:off x="1" y="3629819"/>
            <a:ext cx="12192000" cy="3255962"/>
          </a:xfrm>
          <a:prstGeom prst="rect">
            <a:avLst/>
          </a:prstGeom>
        </p:spPr>
      </p:pic>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solidFill>
                  <a:schemeClr val="bg1"/>
                </a:solidFill>
              </a:rPr>
              <a:t>Neil Taylor • </a:t>
            </a:r>
            <a:r>
              <a:rPr lang="en-US" dirty="0" err="1">
                <a:solidFill>
                  <a:schemeClr val="bg1"/>
                </a:solidFill>
              </a:rPr>
              <a:t>nst@aber.ac.uk</a:t>
            </a:r>
            <a:endParaRPr lang="en-US" dirty="0">
              <a:solidFill>
                <a:schemeClr val="bg1"/>
              </a:solidFill>
            </a:endParaRPr>
          </a:p>
          <a:p>
            <a:pPr>
              <a:lnSpc>
                <a:spcPct val="100000"/>
              </a:lnSpc>
              <a:spcBef>
                <a:spcPts val="0"/>
              </a:spcBef>
            </a:pPr>
            <a:r>
              <a:rPr lang="en-US" sz="2000" dirty="0" err="1">
                <a:solidFill>
                  <a:schemeClr val="bg1"/>
                </a:solidFill>
              </a:rPr>
              <a:t>Aberystwyth</a:t>
            </a:r>
            <a:r>
              <a:rPr lang="en-US" sz="2000" dirty="0">
                <a:solidFill>
                  <a:schemeClr val="bg1"/>
                </a:solidFill>
              </a:rPr>
              <a:t> University</a:t>
            </a:r>
          </a:p>
        </p:txBody>
      </p:sp>
      <p:sp>
        <p:nvSpPr>
          <p:cNvPr id="5" name="Slide Number Placeholder 4"/>
          <p:cNvSpPr>
            <a:spLocks noGrp="1"/>
          </p:cNvSpPr>
          <p:nvPr>
            <p:ph type="sldNum" sz="quarter" idx="12"/>
          </p:nvPr>
        </p:nvSpPr>
        <p:spPr/>
        <p:txBody>
          <a:bodyPr/>
          <a:lstStyle/>
          <a:p>
            <a:fld id="{D90AFF93-45AE-CC4D-A56A-612CB3C1AB5C}" type="slidenum">
              <a:rPr lang="en-US" smtClean="0"/>
              <a:t>1</a:t>
            </a:fld>
            <a:endParaRPr lang="en-US"/>
          </a:p>
        </p:txBody>
      </p:sp>
    </p:spTree>
    <p:extLst>
      <p:ext uri="{BB962C8B-B14F-4D97-AF65-F5344CB8AC3E}">
        <p14:creationId xmlns:p14="http://schemas.microsoft.com/office/powerpoint/2010/main" val="188373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48573" y="244355"/>
            <a:ext cx="11369615" cy="716938"/>
          </a:xfrm>
        </p:spPr>
        <p:txBody>
          <a:bodyPr/>
          <a:lstStyle/>
          <a:p>
            <a:r>
              <a:rPr lang="en-US" dirty="0"/>
              <a:t>Assessment</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584349351"/>
              </p:ext>
            </p:extLst>
          </p:nvPr>
        </p:nvGraphicFramePr>
        <p:xfrm>
          <a:off x="448573" y="1279892"/>
          <a:ext cx="11369676" cy="3352800"/>
        </p:xfrm>
        <a:graphic>
          <a:graphicData uri="http://schemas.openxmlformats.org/drawingml/2006/table">
            <a:tbl>
              <a:tblPr firstRow="1" bandRow="1">
                <a:tableStyleId>{93296810-A885-4BE3-A3E7-6D5BEEA58F35}</a:tableStyleId>
              </a:tblPr>
              <a:tblGrid>
                <a:gridCol w="9656719">
                  <a:extLst>
                    <a:ext uri="{9D8B030D-6E8A-4147-A177-3AD203B41FA5}">
                      <a16:colId xmlns:a16="http://schemas.microsoft.com/office/drawing/2014/main" val="20000"/>
                    </a:ext>
                  </a:extLst>
                </a:gridCol>
                <a:gridCol w="1712957">
                  <a:extLst>
                    <a:ext uri="{9D8B030D-6E8A-4147-A177-3AD203B41FA5}">
                      <a16:colId xmlns:a16="http://schemas.microsoft.com/office/drawing/2014/main" val="20001"/>
                    </a:ext>
                  </a:extLst>
                </a:gridCol>
              </a:tblGrid>
              <a:tr h="370840">
                <a:tc>
                  <a:txBody>
                    <a:bodyPr/>
                    <a:lstStyle/>
                    <a:p>
                      <a:r>
                        <a:rPr lang="en-US" sz="2800" dirty="0"/>
                        <a:t>Item</a:t>
                      </a:r>
                    </a:p>
                  </a:txBody>
                  <a:tcPr/>
                </a:tc>
                <a:tc>
                  <a:txBody>
                    <a:bodyPr/>
                    <a:lstStyle/>
                    <a:p>
                      <a:r>
                        <a:rPr lang="en-US" sz="2800" dirty="0"/>
                        <a:t>Weighting</a:t>
                      </a:r>
                    </a:p>
                  </a:txBody>
                  <a:tcPr/>
                </a:tc>
                <a:extLst>
                  <a:ext uri="{0D108BD9-81ED-4DB2-BD59-A6C34878D82A}">
                    <a16:rowId xmlns:a16="http://schemas.microsoft.com/office/drawing/2014/main" val="10000"/>
                  </a:ext>
                </a:extLst>
              </a:tr>
              <a:tr h="370840">
                <a:tc>
                  <a:txBody>
                    <a:bodyPr/>
                    <a:lstStyle/>
                    <a:p>
                      <a:r>
                        <a:rPr lang="en-US" sz="2800" b="1" dirty="0"/>
                        <a:t>Quizzes on Blackboard </a:t>
                      </a:r>
                    </a:p>
                    <a:p>
                      <a:r>
                        <a:rPr lang="en-US" sz="2800" dirty="0"/>
                        <a:t>Up to 5 quizzes on blackboard</a:t>
                      </a:r>
                    </a:p>
                  </a:txBody>
                  <a:tcPr/>
                </a:tc>
                <a:tc>
                  <a:txBody>
                    <a:bodyPr/>
                    <a:lstStyle/>
                    <a:p>
                      <a:r>
                        <a:rPr lang="en-US" sz="2800" dirty="0"/>
                        <a:t>20%</a:t>
                      </a:r>
                    </a:p>
                  </a:txBody>
                  <a:tcPr/>
                </a:tc>
                <a:extLst>
                  <a:ext uri="{0D108BD9-81ED-4DB2-BD59-A6C34878D82A}">
                    <a16:rowId xmlns:a16="http://schemas.microsoft.com/office/drawing/2014/main" val="10001"/>
                  </a:ext>
                </a:extLst>
              </a:tr>
              <a:tr h="370840">
                <a:tc>
                  <a:txBody>
                    <a:bodyPr/>
                    <a:lstStyle/>
                    <a:p>
                      <a:r>
                        <a:rPr lang="en-US" sz="2800" b="1" dirty="0"/>
                        <a:t>Laboratory</a:t>
                      </a:r>
                      <a:r>
                        <a:rPr lang="en-US" sz="2800" b="1" baseline="0" dirty="0"/>
                        <a:t> Notebooks</a:t>
                      </a:r>
                    </a:p>
                    <a:p>
                      <a:r>
                        <a:rPr lang="en-US" sz="2800" dirty="0"/>
                        <a:t>Notebooks based on work in the laboratories.</a:t>
                      </a:r>
                    </a:p>
                  </a:txBody>
                  <a:tcPr/>
                </a:tc>
                <a:tc>
                  <a:txBody>
                    <a:bodyPr/>
                    <a:lstStyle/>
                    <a:p>
                      <a:r>
                        <a:rPr lang="en-US" sz="2800" dirty="0"/>
                        <a:t>20%</a:t>
                      </a:r>
                    </a:p>
                  </a:txBody>
                  <a:tcPr/>
                </a:tc>
                <a:extLst>
                  <a:ext uri="{0D108BD9-81ED-4DB2-BD59-A6C34878D82A}">
                    <a16:rowId xmlns:a16="http://schemas.microsoft.com/office/drawing/2014/main" val="10002"/>
                  </a:ext>
                </a:extLst>
              </a:tr>
              <a:tr h="370840">
                <a:tc>
                  <a:txBody>
                    <a:bodyPr/>
                    <a:lstStyle/>
                    <a:p>
                      <a:r>
                        <a:rPr lang="en-US" sz="2800" b="1" dirty="0"/>
                        <a:t>Examination</a:t>
                      </a:r>
                    </a:p>
                    <a:p>
                      <a:r>
                        <a:rPr lang="en-US" sz="2800" baseline="0" dirty="0"/>
                        <a:t>Two-hour paper.</a:t>
                      </a:r>
                      <a:endParaRPr lang="en-US" sz="2800" b="0" dirty="0"/>
                    </a:p>
                  </a:txBody>
                  <a:tcPr/>
                </a:tc>
                <a:tc>
                  <a:txBody>
                    <a:bodyPr/>
                    <a:lstStyle/>
                    <a:p>
                      <a:r>
                        <a:rPr lang="en-US" sz="2800" dirty="0"/>
                        <a:t>60%</a:t>
                      </a:r>
                    </a:p>
                  </a:txBody>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fld id="{D90AFF93-45AE-CC4D-A56A-612CB3C1AB5C}" type="slidenum">
              <a:rPr lang="en-US" smtClean="0"/>
              <a:t>10</a:t>
            </a:fld>
            <a:endParaRPr lang="en-US"/>
          </a:p>
        </p:txBody>
      </p:sp>
    </p:spTree>
    <p:extLst>
      <p:ext uri="{BB962C8B-B14F-4D97-AF65-F5344CB8AC3E}">
        <p14:creationId xmlns:p14="http://schemas.microsoft.com/office/powerpoint/2010/main" val="69775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11</a:t>
            </a:fld>
            <a:endParaRPr lang="en-US"/>
          </a:p>
        </p:txBody>
      </p:sp>
      <p:sp>
        <p:nvSpPr>
          <p:cNvPr id="2" name="Title 1"/>
          <p:cNvSpPr>
            <a:spLocks noGrp="1"/>
          </p:cNvSpPr>
          <p:nvPr>
            <p:ph type="ctrTitle"/>
          </p:nvPr>
        </p:nvSpPr>
        <p:spPr/>
        <p:txBody>
          <a:bodyPr/>
          <a:lstStyle/>
          <a:p>
            <a:r>
              <a:rPr lang="en-US" dirty="0"/>
              <a:t>Any Questions?</a:t>
            </a:r>
          </a:p>
        </p:txBody>
      </p:sp>
    </p:spTree>
    <p:extLst>
      <p:ext uri="{BB962C8B-B14F-4D97-AF65-F5344CB8AC3E}">
        <p14:creationId xmlns:p14="http://schemas.microsoft.com/office/powerpoint/2010/main" val="200821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3667246"/>
          </a:xfrm>
        </p:spPr>
        <p:txBody>
          <a:bodyPr>
            <a:noAutofit/>
          </a:bodyPr>
          <a:lstStyle/>
          <a:p>
            <a:r>
              <a:rPr lang="en-US" sz="11500" b="1" dirty="0"/>
              <a:t>Test your software, or your users will.</a:t>
            </a:r>
          </a:p>
        </p:txBody>
      </p:sp>
      <p:sp>
        <p:nvSpPr>
          <p:cNvPr id="3" name="Content Placeholder 2"/>
          <p:cNvSpPr>
            <a:spLocks noGrp="1"/>
          </p:cNvSpPr>
          <p:nvPr>
            <p:ph idx="1"/>
          </p:nvPr>
        </p:nvSpPr>
        <p:spPr>
          <a:xfrm>
            <a:off x="448573" y="4076700"/>
            <a:ext cx="11369615" cy="1979492"/>
          </a:xfrm>
        </p:spPr>
        <p:txBody>
          <a:bodyPr/>
          <a:lstStyle/>
          <a:p>
            <a:pPr marL="0" indent="0">
              <a:buNone/>
            </a:pPr>
            <a:r>
              <a:rPr lang="en-US" dirty="0"/>
              <a:t>Test ruthlessly. Don’t make your users find bugs for you.</a:t>
            </a:r>
          </a:p>
        </p:txBody>
      </p:sp>
      <p:sp>
        <p:nvSpPr>
          <p:cNvPr id="5" name="Slide Number Placeholder 4"/>
          <p:cNvSpPr>
            <a:spLocks noGrp="1"/>
          </p:cNvSpPr>
          <p:nvPr>
            <p:ph type="sldNum" sz="quarter" idx="12"/>
          </p:nvPr>
        </p:nvSpPr>
        <p:spPr/>
        <p:txBody>
          <a:bodyPr/>
          <a:lstStyle/>
          <a:p>
            <a:fld id="{D90AFF93-45AE-CC4D-A56A-612CB3C1AB5C}" type="slidenum">
              <a:rPr lang="en-US" smtClean="0"/>
              <a:t>2</a:t>
            </a:fld>
            <a:endParaRPr lang="en-US"/>
          </a:p>
        </p:txBody>
      </p:sp>
      <p:sp>
        <p:nvSpPr>
          <p:cNvPr id="6" name="TextBox 5"/>
          <p:cNvSpPr txBox="1"/>
          <p:nvPr/>
        </p:nvSpPr>
        <p:spPr>
          <a:xfrm>
            <a:off x="448573" y="4697114"/>
            <a:ext cx="6095066" cy="369332"/>
          </a:xfrm>
          <a:prstGeom prst="rect">
            <a:avLst/>
          </a:prstGeom>
          <a:noFill/>
        </p:spPr>
        <p:txBody>
          <a:bodyPr wrap="none" rtlCol="0">
            <a:spAutoFit/>
          </a:bodyPr>
          <a:lstStyle/>
          <a:p>
            <a:r>
              <a:rPr lang="en-US" dirty="0">
                <a:hlinkClick r:id="rId3"/>
              </a:rPr>
              <a:t>http://pragprog.com/the-pragmatic-programmer/extracts/tips</a:t>
            </a:r>
            <a:r>
              <a:rPr lang="en-US" dirty="0"/>
              <a:t> </a:t>
            </a:r>
          </a:p>
        </p:txBody>
      </p:sp>
      <p:cxnSp>
        <p:nvCxnSpPr>
          <p:cNvPr id="8" name="Straight Connector 7"/>
          <p:cNvCxnSpPr/>
          <p:nvPr/>
        </p:nvCxnSpPr>
        <p:spPr>
          <a:xfrm>
            <a:off x="552091" y="4610849"/>
            <a:ext cx="239814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8709" y="4610849"/>
            <a:ext cx="9144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17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32" presetClass="emph" presetSubtype="0" fill="hold" nodeType="afterEffect">
                                  <p:stCondLst>
                                    <p:cond delay="100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strVal val="#ppt_h"/>
                                          </p:val>
                                        </p:tav>
                                        <p:tav tm="100000">
                                          <p:val>
                                            <p:strVal val="#ppt_h"/>
                                          </p:val>
                                        </p:tav>
                                      </p:tavLst>
                                    </p:anim>
                                  </p:childTnLst>
                                </p:cTn>
                              </p:par>
                            </p:childTnLst>
                          </p:cTn>
                        </p:par>
                        <p:par>
                          <p:cTn id="35" fill="hold">
                            <p:stCondLst>
                              <p:cond delay="500"/>
                            </p:stCondLst>
                            <p:childTnLst>
                              <p:par>
                                <p:cTn id="36" presetID="32" presetClass="emph" presetSubtype="0" fill="hold" nodeType="afterEffect">
                                  <p:stCondLst>
                                    <p:cond delay="1000"/>
                                  </p:stCondLst>
                                  <p:childTnLst>
                                    <p:animRot by="120000">
                                      <p:cBhvr>
                                        <p:cTn id="37" dur="100" fill="hold">
                                          <p:stCondLst>
                                            <p:cond delay="0"/>
                                          </p:stCondLst>
                                        </p:cTn>
                                        <p:tgtEl>
                                          <p:spTgt spid="9"/>
                                        </p:tgtEl>
                                        <p:attrNameLst>
                                          <p:attrName>r</p:attrName>
                                        </p:attrNameLst>
                                      </p:cBhvr>
                                    </p:animRot>
                                    <p:animRot by="-240000">
                                      <p:cBhvr>
                                        <p:cTn id="38" dur="200" fill="hold">
                                          <p:stCondLst>
                                            <p:cond delay="200"/>
                                          </p:stCondLst>
                                        </p:cTn>
                                        <p:tgtEl>
                                          <p:spTgt spid="9"/>
                                        </p:tgtEl>
                                        <p:attrNameLst>
                                          <p:attrName>r</p:attrName>
                                        </p:attrNameLst>
                                      </p:cBhvr>
                                    </p:animRot>
                                    <p:animRot by="240000">
                                      <p:cBhvr>
                                        <p:cTn id="39" dur="200" fill="hold">
                                          <p:stCondLst>
                                            <p:cond delay="400"/>
                                          </p:stCondLst>
                                        </p:cTn>
                                        <p:tgtEl>
                                          <p:spTgt spid="9"/>
                                        </p:tgtEl>
                                        <p:attrNameLst>
                                          <p:attrName>r</p:attrName>
                                        </p:attrNameLst>
                                      </p:cBhvr>
                                    </p:animRot>
                                    <p:animRot by="-240000">
                                      <p:cBhvr>
                                        <p:cTn id="40" dur="200" fill="hold">
                                          <p:stCondLst>
                                            <p:cond delay="600"/>
                                          </p:stCondLst>
                                        </p:cTn>
                                        <p:tgtEl>
                                          <p:spTgt spid="9"/>
                                        </p:tgtEl>
                                        <p:attrNameLst>
                                          <p:attrName>r</p:attrName>
                                        </p:attrNameLst>
                                      </p:cBhvr>
                                    </p:animRot>
                                    <p:animRot by="120000">
                                      <p:cBhvr>
                                        <p:cTn id="41"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3667246"/>
          </a:xfrm>
        </p:spPr>
        <p:txBody>
          <a:bodyPr>
            <a:noAutofit/>
          </a:bodyPr>
          <a:lstStyle/>
          <a:p>
            <a:r>
              <a:rPr lang="en-US" sz="11500" b="1" dirty="0"/>
              <a:t>Know the bugs you ship</a:t>
            </a:r>
          </a:p>
        </p:txBody>
      </p:sp>
      <p:sp>
        <p:nvSpPr>
          <p:cNvPr id="3" name="Content Placeholder 2"/>
          <p:cNvSpPr>
            <a:spLocks noGrp="1"/>
          </p:cNvSpPr>
          <p:nvPr>
            <p:ph idx="1"/>
          </p:nvPr>
        </p:nvSpPr>
        <p:spPr>
          <a:xfrm>
            <a:off x="448573" y="4076700"/>
            <a:ext cx="11369615" cy="1979492"/>
          </a:xfrm>
        </p:spPr>
        <p:txBody>
          <a:bodyPr/>
          <a:lstStyle/>
          <a:p>
            <a:pPr marL="0" indent="0">
              <a:buNone/>
            </a:pPr>
            <a:r>
              <a:rPr lang="en-US" dirty="0"/>
              <a:t>Evan Doll, co-founder of </a:t>
            </a:r>
            <a:r>
              <a:rPr lang="en-US" dirty="0" err="1"/>
              <a:t>Flipboard</a:t>
            </a:r>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3</a:t>
            </a:fld>
            <a:endParaRPr lang="en-US"/>
          </a:p>
        </p:txBody>
      </p:sp>
    </p:spTree>
    <p:extLst>
      <p:ext uri="{BB962C8B-B14F-4D97-AF65-F5344CB8AC3E}">
        <p14:creationId xmlns:p14="http://schemas.microsoft.com/office/powerpoint/2010/main" val="1245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bit about me</a:t>
            </a:r>
            <a:r>
              <a:rPr lang="is-IS" dirty="0"/>
              <a:t>…</a:t>
            </a:r>
            <a:endParaRPr lang="en-US" dirty="0"/>
          </a:p>
        </p:txBody>
      </p:sp>
      <p:sp>
        <p:nvSpPr>
          <p:cNvPr id="3" name="Content Placeholder 2"/>
          <p:cNvSpPr>
            <a:spLocks noGrp="1"/>
          </p:cNvSpPr>
          <p:nvPr>
            <p:ph idx="1"/>
          </p:nvPr>
        </p:nvSpPr>
        <p:spPr>
          <a:xfrm>
            <a:off x="448573" y="1397479"/>
            <a:ext cx="11369615" cy="4658713"/>
          </a:xfrm>
        </p:spPr>
        <p:txBody>
          <a:bodyPr/>
          <a:lstStyle/>
          <a:p>
            <a:r>
              <a:rPr lang="en-US" dirty="0"/>
              <a:t>Neil Taylor (</a:t>
            </a:r>
            <a:r>
              <a:rPr lang="en-US" dirty="0">
                <a:hlinkClick r:id="rId2"/>
              </a:rPr>
              <a:t>nst@aber.ac.uk</a:t>
            </a:r>
            <a:r>
              <a:rPr lang="en-US" dirty="0"/>
              <a:t>)</a:t>
            </a:r>
          </a:p>
          <a:p>
            <a:r>
              <a:rPr lang="en-US" dirty="0"/>
              <a:t>Lecturer in Computer Science at </a:t>
            </a:r>
            <a:r>
              <a:rPr lang="en-US" dirty="0" err="1"/>
              <a:t>Aberystwyth</a:t>
            </a:r>
            <a:r>
              <a:rPr lang="en-US" dirty="0"/>
              <a:t> University</a:t>
            </a:r>
          </a:p>
          <a:p>
            <a:r>
              <a:rPr lang="en-US" dirty="0"/>
              <a:t>I teach topics including: </a:t>
            </a:r>
          </a:p>
          <a:p>
            <a:pPr lvl="1"/>
            <a:r>
              <a:rPr lang="en-US" dirty="0"/>
              <a:t>Agile Development and Testing, eCommerce, Advanced Internet-based Applications, Mobile System Development</a:t>
            </a:r>
          </a:p>
          <a:p>
            <a:r>
              <a:rPr lang="en-US" dirty="0"/>
              <a:t>I manage the final year projects (dissertations), including for students on the 3.5+1.5 </a:t>
            </a:r>
            <a:r>
              <a:rPr lang="en-US" dirty="0" err="1"/>
              <a:t>programme</a:t>
            </a:r>
            <a:r>
              <a:rPr lang="en-US" dirty="0"/>
              <a:t>. </a:t>
            </a:r>
          </a:p>
          <a:p>
            <a:r>
              <a:rPr lang="en-US" dirty="0"/>
              <a:t>I have commercial and academic experience</a:t>
            </a:r>
          </a:p>
        </p:txBody>
      </p:sp>
      <p:sp>
        <p:nvSpPr>
          <p:cNvPr id="5" name="Slide Number Placeholder 4"/>
          <p:cNvSpPr>
            <a:spLocks noGrp="1"/>
          </p:cNvSpPr>
          <p:nvPr>
            <p:ph type="sldNum" sz="quarter" idx="12"/>
          </p:nvPr>
        </p:nvSpPr>
        <p:spPr/>
        <p:txBody>
          <a:bodyPr/>
          <a:lstStyle/>
          <a:p>
            <a:fld id="{D90AFF93-45AE-CC4D-A56A-612CB3C1AB5C}" type="slidenum">
              <a:rPr lang="en-US" smtClean="0"/>
              <a:t>4</a:t>
            </a:fld>
            <a:endParaRPr lang="en-US"/>
          </a:p>
        </p:txBody>
      </p:sp>
    </p:spTree>
    <p:extLst>
      <p:ext uri="{BB962C8B-B14F-4D97-AF65-F5344CB8AC3E}">
        <p14:creationId xmlns:p14="http://schemas.microsoft.com/office/powerpoint/2010/main" val="211931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Experience</a:t>
            </a:r>
          </a:p>
        </p:txBody>
      </p:sp>
      <p:sp>
        <p:nvSpPr>
          <p:cNvPr id="3" name="Content Placeholder 2"/>
          <p:cNvSpPr>
            <a:spLocks noGrp="1"/>
          </p:cNvSpPr>
          <p:nvPr>
            <p:ph idx="1"/>
          </p:nvPr>
        </p:nvSpPr>
        <p:spPr>
          <a:xfrm>
            <a:off x="448573" y="1362974"/>
            <a:ext cx="11369615" cy="4693218"/>
          </a:xfrm>
        </p:spPr>
        <p:txBody>
          <a:bodyPr>
            <a:normAutofit fontScale="92500" lnSpcReduction="10000"/>
          </a:bodyPr>
          <a:lstStyle/>
          <a:p>
            <a:r>
              <a:rPr lang="en-US" dirty="0"/>
              <a:t>Industrial Year at Ordnance Survey</a:t>
            </a:r>
          </a:p>
          <a:p>
            <a:r>
              <a:rPr lang="en-US" dirty="0"/>
              <a:t>Software SME</a:t>
            </a:r>
          </a:p>
          <a:p>
            <a:pPr lvl="1"/>
            <a:r>
              <a:rPr lang="en-US" dirty="0"/>
              <a:t>Bespoke Software Development</a:t>
            </a:r>
          </a:p>
          <a:p>
            <a:pPr lvl="1"/>
            <a:r>
              <a:rPr lang="en-US" dirty="0"/>
              <a:t>Monitoring Tool for a Steel Rolling Mill</a:t>
            </a:r>
          </a:p>
          <a:p>
            <a:r>
              <a:rPr lang="en-US" dirty="0"/>
              <a:t>Spin-out Company</a:t>
            </a:r>
          </a:p>
          <a:p>
            <a:pPr lvl="1"/>
            <a:r>
              <a:rPr lang="en-US" dirty="0"/>
              <a:t>Electrical Failure Mode Effects Analysis (FMEA) for companies including Ford, Jaguar, VW, Honda </a:t>
            </a:r>
          </a:p>
          <a:p>
            <a:r>
              <a:rPr lang="en-US" dirty="0"/>
              <a:t>Within University – 3rd Mission Work</a:t>
            </a:r>
          </a:p>
          <a:p>
            <a:pPr lvl="1"/>
            <a:r>
              <a:rPr lang="en-US" dirty="0"/>
              <a:t>Data logger for custom built machine</a:t>
            </a:r>
          </a:p>
          <a:p>
            <a:pPr lvl="1"/>
            <a:r>
              <a:rPr lang="en-US" dirty="0" err="1"/>
              <a:t>Digitisation</a:t>
            </a:r>
            <a:r>
              <a:rPr lang="en-US" dirty="0"/>
              <a:t> management software</a:t>
            </a:r>
          </a:p>
          <a:p>
            <a:pPr lvl="1"/>
            <a:r>
              <a:rPr lang="en-US" dirty="0"/>
              <a:t>Web-based data gathering system</a:t>
            </a:r>
          </a:p>
          <a:p>
            <a:endParaRPr lang="en-US" dirty="0"/>
          </a:p>
        </p:txBody>
      </p:sp>
      <p:sp>
        <p:nvSpPr>
          <p:cNvPr id="5" name="Slide Number Placeholder 4"/>
          <p:cNvSpPr>
            <a:spLocks noGrp="1"/>
          </p:cNvSpPr>
          <p:nvPr>
            <p:ph type="sldNum" sz="quarter" idx="12"/>
          </p:nvPr>
        </p:nvSpPr>
        <p:spPr/>
        <p:txBody>
          <a:bodyPr/>
          <a:lstStyle/>
          <a:p>
            <a:fld id="{D90AFF93-45AE-CC4D-A56A-612CB3C1AB5C}" type="slidenum">
              <a:rPr lang="en-US" smtClean="0"/>
              <a:t>5</a:t>
            </a:fld>
            <a:endParaRPr lang="en-US"/>
          </a:p>
        </p:txBody>
      </p:sp>
    </p:spTree>
    <p:extLst>
      <p:ext uri="{BB962C8B-B14F-4D97-AF65-F5344CB8AC3E}">
        <p14:creationId xmlns:p14="http://schemas.microsoft.com/office/powerpoint/2010/main" val="203392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Experience</a:t>
            </a:r>
          </a:p>
        </p:txBody>
      </p:sp>
      <p:sp>
        <p:nvSpPr>
          <p:cNvPr id="3" name="Content Placeholder 2"/>
          <p:cNvSpPr>
            <a:spLocks noGrp="1"/>
          </p:cNvSpPr>
          <p:nvPr>
            <p:ph idx="1"/>
          </p:nvPr>
        </p:nvSpPr>
        <p:spPr>
          <a:xfrm>
            <a:off x="448573" y="1359877"/>
            <a:ext cx="11369615" cy="4696315"/>
          </a:xfrm>
        </p:spPr>
        <p:txBody>
          <a:bodyPr/>
          <a:lstStyle/>
          <a:p>
            <a:pPr>
              <a:defRPr/>
            </a:pPr>
            <a:r>
              <a:rPr lang="en-US" dirty="0"/>
              <a:t>Projects on: </a:t>
            </a:r>
          </a:p>
          <a:p>
            <a:pPr lvl="1">
              <a:defRPr/>
            </a:pPr>
            <a:r>
              <a:rPr lang="en-US" dirty="0"/>
              <a:t>Expert Systems</a:t>
            </a:r>
          </a:p>
          <a:p>
            <a:pPr lvl="1">
              <a:defRPr/>
            </a:pPr>
            <a:r>
              <a:rPr lang="en-US" dirty="0"/>
              <a:t>Failure Mode and Effects Analysis </a:t>
            </a:r>
          </a:p>
          <a:p>
            <a:pPr lvl="2">
              <a:defRPr/>
            </a:pPr>
            <a:r>
              <a:rPr lang="en-US" dirty="0"/>
              <a:t>GUI &amp; Analysis areas</a:t>
            </a:r>
          </a:p>
          <a:p>
            <a:pPr lvl="2">
              <a:defRPr/>
            </a:pPr>
            <a:r>
              <a:rPr lang="en-US" dirty="0"/>
              <a:t>Multiple-Failure Analysis</a:t>
            </a:r>
          </a:p>
          <a:p>
            <a:pPr lvl="1">
              <a:defRPr/>
            </a:pPr>
            <a:r>
              <a:rPr lang="en-US" dirty="0"/>
              <a:t>Extension to previous work, but with aerospace</a:t>
            </a:r>
          </a:p>
          <a:p>
            <a:pPr lvl="2">
              <a:defRPr/>
            </a:pPr>
            <a:r>
              <a:rPr lang="en-US" dirty="0"/>
              <a:t>GUI and Integration with Analysis work</a:t>
            </a:r>
          </a:p>
        </p:txBody>
      </p:sp>
      <p:sp>
        <p:nvSpPr>
          <p:cNvPr id="5" name="Slide Number Placeholder 4"/>
          <p:cNvSpPr>
            <a:spLocks noGrp="1"/>
          </p:cNvSpPr>
          <p:nvPr>
            <p:ph type="sldNum" sz="quarter" idx="12"/>
          </p:nvPr>
        </p:nvSpPr>
        <p:spPr/>
        <p:txBody>
          <a:bodyPr/>
          <a:lstStyle/>
          <a:p>
            <a:fld id="{D90AFF93-45AE-CC4D-A56A-612CB3C1AB5C}" type="slidenum">
              <a:rPr lang="en-US" smtClean="0"/>
              <a:t>6</a:t>
            </a:fld>
            <a:endParaRPr lang="en-US"/>
          </a:p>
        </p:txBody>
      </p:sp>
    </p:spTree>
    <p:extLst>
      <p:ext uri="{BB962C8B-B14F-4D97-AF65-F5344CB8AC3E}">
        <p14:creationId xmlns:p14="http://schemas.microsoft.com/office/powerpoint/2010/main" val="204711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73" y="244354"/>
            <a:ext cx="11369615" cy="746795"/>
          </a:xfrm>
        </p:spPr>
        <p:txBody>
          <a:bodyPr/>
          <a:lstStyle/>
          <a:p>
            <a:r>
              <a:rPr lang="en-US" dirty="0"/>
              <a:t>Previously on the Software Engineering Module</a:t>
            </a:r>
          </a:p>
        </p:txBody>
      </p:sp>
      <p:sp>
        <p:nvSpPr>
          <p:cNvPr id="3" name="Content Placeholder 2"/>
          <p:cNvSpPr>
            <a:spLocks noGrp="1"/>
          </p:cNvSpPr>
          <p:nvPr>
            <p:ph idx="1"/>
          </p:nvPr>
        </p:nvSpPr>
        <p:spPr>
          <a:xfrm>
            <a:off x="448573" y="1172308"/>
            <a:ext cx="11369615" cy="4813545"/>
          </a:xfrm>
        </p:spPr>
        <p:txBody>
          <a:bodyPr>
            <a:normAutofit/>
          </a:bodyPr>
          <a:lstStyle/>
          <a:p>
            <a:r>
              <a:rPr lang="en-US" dirty="0"/>
              <a:t>You had a group project. On that module, you were given an overview of testing, including:</a:t>
            </a:r>
          </a:p>
          <a:p>
            <a:pPr lvl="1"/>
            <a:r>
              <a:rPr lang="en-US" dirty="0"/>
              <a:t>Purpose of testing</a:t>
            </a:r>
          </a:p>
          <a:p>
            <a:pPr lvl="1"/>
            <a:r>
              <a:rPr lang="en-US" dirty="0"/>
              <a:t>Examples of testing </a:t>
            </a:r>
          </a:p>
          <a:p>
            <a:pPr lvl="1"/>
            <a:r>
              <a:rPr lang="en-US" dirty="0"/>
              <a:t>Ideas about creating tests and test tools available </a:t>
            </a:r>
          </a:p>
          <a:p>
            <a:pPr lvl="1"/>
            <a:r>
              <a:rPr lang="en-US" dirty="0"/>
              <a:t>Documenting the tests, e.g. in the group project</a:t>
            </a:r>
          </a:p>
          <a:p>
            <a:r>
              <a:rPr lang="en-US" dirty="0"/>
              <a:t>This year, we go into more detail: </a:t>
            </a:r>
          </a:p>
          <a:p>
            <a:pPr lvl="1"/>
            <a:r>
              <a:rPr lang="en-US" dirty="0"/>
              <a:t>of what is important in testing, </a:t>
            </a:r>
          </a:p>
          <a:p>
            <a:pPr lvl="1"/>
            <a:r>
              <a:rPr lang="en-US" dirty="0"/>
              <a:t>of how to do testing </a:t>
            </a:r>
          </a:p>
          <a:p>
            <a:pPr lvl="1"/>
            <a:r>
              <a:rPr lang="en-US" dirty="0"/>
              <a:t>of how testing fits into real software development</a:t>
            </a:r>
          </a:p>
        </p:txBody>
      </p:sp>
      <p:sp>
        <p:nvSpPr>
          <p:cNvPr id="5" name="Slide Number Placeholder 4"/>
          <p:cNvSpPr>
            <a:spLocks noGrp="1"/>
          </p:cNvSpPr>
          <p:nvPr>
            <p:ph type="sldNum" sz="quarter" idx="12"/>
          </p:nvPr>
        </p:nvSpPr>
        <p:spPr/>
        <p:txBody>
          <a:bodyPr/>
          <a:lstStyle/>
          <a:p>
            <a:fld id="{D90AFF93-45AE-CC4D-A56A-612CB3C1AB5C}" type="slidenum">
              <a:rPr lang="en-US" smtClean="0"/>
              <a:t>7</a:t>
            </a:fld>
            <a:endParaRPr lang="en-US"/>
          </a:p>
        </p:txBody>
      </p:sp>
    </p:spTree>
    <p:extLst>
      <p:ext uri="{BB962C8B-B14F-4D97-AF65-F5344CB8AC3E}">
        <p14:creationId xmlns:p14="http://schemas.microsoft.com/office/powerpoint/2010/main" val="42416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90AFF93-45AE-CC4D-A56A-612CB3C1AB5C}" type="slidenum">
              <a:rPr lang="en-US" smtClean="0"/>
              <a:t>8</a:t>
            </a:fld>
            <a:endParaRPr lang="en-US"/>
          </a:p>
        </p:txBody>
      </p:sp>
      <p:graphicFrame>
        <p:nvGraphicFramePr>
          <p:cNvPr id="2" name="Table 1">
            <a:extLst>
              <a:ext uri="{FF2B5EF4-FFF2-40B4-BE49-F238E27FC236}">
                <a16:creationId xmlns:a16="http://schemas.microsoft.com/office/drawing/2014/main" id="{CB7B7BC8-A7E0-9D4D-8A00-2B3CE50C3EBE}"/>
              </a:ext>
            </a:extLst>
          </p:cNvPr>
          <p:cNvGraphicFramePr>
            <a:graphicFrameLocks noGrp="1"/>
          </p:cNvGraphicFramePr>
          <p:nvPr>
            <p:extLst>
              <p:ext uri="{D42A27DB-BD31-4B8C-83A1-F6EECF244321}">
                <p14:modId xmlns:p14="http://schemas.microsoft.com/office/powerpoint/2010/main" val="78588285"/>
              </p:ext>
            </p:extLst>
          </p:nvPr>
        </p:nvGraphicFramePr>
        <p:xfrm>
          <a:off x="603230" y="370986"/>
          <a:ext cx="10985540" cy="5334000"/>
        </p:xfrm>
        <a:graphic>
          <a:graphicData uri="http://schemas.openxmlformats.org/drawingml/2006/table">
            <a:tbl>
              <a:tblPr firstRow="1" bandRow="1">
                <a:tableStyleId>{5C22544A-7EE6-4342-B048-85BDC9FD1C3A}</a:tableStyleId>
              </a:tblPr>
              <a:tblGrid>
                <a:gridCol w="1471251">
                  <a:extLst>
                    <a:ext uri="{9D8B030D-6E8A-4147-A177-3AD203B41FA5}">
                      <a16:colId xmlns:a16="http://schemas.microsoft.com/office/drawing/2014/main" val="2589254920"/>
                    </a:ext>
                  </a:extLst>
                </a:gridCol>
                <a:gridCol w="3904288">
                  <a:extLst>
                    <a:ext uri="{9D8B030D-6E8A-4147-A177-3AD203B41FA5}">
                      <a16:colId xmlns:a16="http://schemas.microsoft.com/office/drawing/2014/main" val="4065311120"/>
                    </a:ext>
                  </a:extLst>
                </a:gridCol>
                <a:gridCol w="1430216">
                  <a:extLst>
                    <a:ext uri="{9D8B030D-6E8A-4147-A177-3AD203B41FA5}">
                      <a16:colId xmlns:a16="http://schemas.microsoft.com/office/drawing/2014/main" val="1341533284"/>
                    </a:ext>
                  </a:extLst>
                </a:gridCol>
                <a:gridCol w="4179785">
                  <a:extLst>
                    <a:ext uri="{9D8B030D-6E8A-4147-A177-3AD203B41FA5}">
                      <a16:colId xmlns:a16="http://schemas.microsoft.com/office/drawing/2014/main" val="837094885"/>
                    </a:ext>
                  </a:extLst>
                </a:gridCol>
              </a:tblGrid>
              <a:tr h="370840">
                <a:tc>
                  <a:txBody>
                    <a:bodyPr/>
                    <a:lstStyle/>
                    <a:p>
                      <a:r>
                        <a:rPr lang="en-US" sz="2800" dirty="0"/>
                        <a:t>Chapter</a:t>
                      </a:r>
                    </a:p>
                  </a:txBody>
                  <a:tcPr/>
                </a:tc>
                <a:tc>
                  <a:txBody>
                    <a:bodyPr/>
                    <a:lstStyle/>
                    <a:p>
                      <a:r>
                        <a:rPr lang="en-US" sz="2800" dirty="0"/>
                        <a:t>Title</a:t>
                      </a:r>
                    </a:p>
                  </a:txBody>
                  <a:tcPr/>
                </a:tc>
                <a:tc>
                  <a:txBody>
                    <a:bodyPr/>
                    <a:lstStyle/>
                    <a:p>
                      <a:r>
                        <a:rPr lang="en-US" sz="2800" dirty="0"/>
                        <a:t>Chapter</a:t>
                      </a:r>
                    </a:p>
                  </a:txBody>
                  <a:tcPr/>
                </a:tc>
                <a:tc>
                  <a:txBody>
                    <a:bodyPr/>
                    <a:lstStyle/>
                    <a:p>
                      <a:r>
                        <a:rPr lang="en-US" sz="2800" dirty="0"/>
                        <a:t>Title</a:t>
                      </a:r>
                    </a:p>
                  </a:txBody>
                  <a:tcPr/>
                </a:tc>
                <a:extLst>
                  <a:ext uri="{0D108BD9-81ED-4DB2-BD59-A6C34878D82A}">
                    <a16:rowId xmlns:a16="http://schemas.microsoft.com/office/drawing/2014/main" val="3071457852"/>
                  </a:ext>
                </a:extLst>
              </a:tr>
              <a:tr h="370840">
                <a:tc>
                  <a:txBody>
                    <a:bodyPr/>
                    <a:lstStyle/>
                    <a:p>
                      <a:pPr algn="ctr"/>
                      <a:r>
                        <a:rPr lang="en-US" sz="2800" dirty="0"/>
                        <a:t>1</a:t>
                      </a:r>
                    </a:p>
                  </a:txBody>
                  <a:tcPr/>
                </a:tc>
                <a:tc>
                  <a:txBody>
                    <a:bodyPr/>
                    <a:lstStyle/>
                    <a:p>
                      <a:r>
                        <a:rPr lang="en-US" sz="2800" dirty="0"/>
                        <a:t>Introduction to Software QA and Testing</a:t>
                      </a:r>
                    </a:p>
                  </a:txBody>
                  <a:tcPr/>
                </a:tc>
                <a:tc>
                  <a:txBody>
                    <a:bodyPr/>
                    <a:lstStyle/>
                    <a:p>
                      <a:pPr algn="ctr"/>
                      <a:r>
                        <a:rPr lang="en-US" sz="2800" dirty="0"/>
                        <a:t>7</a:t>
                      </a:r>
                    </a:p>
                  </a:txBody>
                  <a:tcPr/>
                </a:tc>
                <a:tc>
                  <a:txBody>
                    <a:bodyPr/>
                    <a:lstStyle/>
                    <a:p>
                      <a:r>
                        <a:rPr lang="en-US" sz="2800" dirty="0"/>
                        <a:t>Performance Testing</a:t>
                      </a:r>
                    </a:p>
                  </a:txBody>
                  <a:tcPr/>
                </a:tc>
                <a:extLst>
                  <a:ext uri="{0D108BD9-81ED-4DB2-BD59-A6C34878D82A}">
                    <a16:rowId xmlns:a16="http://schemas.microsoft.com/office/drawing/2014/main" val="1225788417"/>
                  </a:ext>
                </a:extLst>
              </a:tr>
              <a:tr h="370840">
                <a:tc>
                  <a:txBody>
                    <a:bodyPr/>
                    <a:lstStyle/>
                    <a:p>
                      <a:pPr algn="ctr"/>
                      <a:r>
                        <a:rPr lang="en-US" sz="2800" dirty="0"/>
                        <a:t>2</a:t>
                      </a:r>
                    </a:p>
                  </a:txBody>
                  <a:tcPr/>
                </a:tc>
                <a:tc>
                  <a:txBody>
                    <a:bodyPr/>
                    <a:lstStyle/>
                    <a:p>
                      <a:r>
                        <a:rPr lang="en-US" sz="2800" dirty="0"/>
                        <a:t>Black-box Testing</a:t>
                      </a:r>
                    </a:p>
                  </a:txBody>
                  <a:tcPr/>
                </a:tc>
                <a:tc>
                  <a:txBody>
                    <a:bodyPr/>
                    <a:lstStyle/>
                    <a:p>
                      <a:pPr algn="ctr"/>
                      <a:r>
                        <a:rPr lang="en-US" sz="2800" dirty="0"/>
                        <a:t>8</a:t>
                      </a:r>
                    </a:p>
                  </a:txBody>
                  <a:tcPr/>
                </a:tc>
                <a:tc>
                  <a:txBody>
                    <a:bodyPr/>
                    <a:lstStyle/>
                    <a:p>
                      <a:r>
                        <a:rPr lang="en-US" sz="2800" dirty="0"/>
                        <a:t>Software Quality Assurance and Test Management</a:t>
                      </a:r>
                    </a:p>
                  </a:txBody>
                  <a:tcPr/>
                </a:tc>
                <a:extLst>
                  <a:ext uri="{0D108BD9-81ED-4DB2-BD59-A6C34878D82A}">
                    <a16:rowId xmlns:a16="http://schemas.microsoft.com/office/drawing/2014/main" val="1200241724"/>
                  </a:ext>
                </a:extLst>
              </a:tr>
              <a:tr h="370840">
                <a:tc>
                  <a:txBody>
                    <a:bodyPr/>
                    <a:lstStyle/>
                    <a:p>
                      <a:pPr algn="ctr"/>
                      <a:r>
                        <a:rPr lang="en-US" sz="2800" dirty="0"/>
                        <a:t>3</a:t>
                      </a:r>
                    </a:p>
                  </a:txBody>
                  <a:tcPr/>
                </a:tc>
                <a:tc>
                  <a:txBody>
                    <a:bodyPr/>
                    <a:lstStyle/>
                    <a:p>
                      <a:r>
                        <a:rPr lang="en-US" sz="2800" dirty="0"/>
                        <a:t>White-box Testing</a:t>
                      </a:r>
                    </a:p>
                  </a:txBody>
                  <a:tcPr/>
                </a:tc>
                <a:tc>
                  <a:txBody>
                    <a:bodyPr/>
                    <a:lstStyle/>
                    <a:p>
                      <a:pPr algn="ctr"/>
                      <a:r>
                        <a:rPr lang="en-US" sz="2800" dirty="0"/>
                        <a:t>9</a:t>
                      </a:r>
                    </a:p>
                  </a:txBody>
                  <a:tcPr/>
                </a:tc>
                <a:tc>
                  <a:txBody>
                    <a:bodyPr/>
                    <a:lstStyle/>
                    <a:p>
                      <a:r>
                        <a:rPr lang="en-US" sz="2800" dirty="0"/>
                        <a:t>Design, Testing and Agile Development</a:t>
                      </a:r>
                    </a:p>
                  </a:txBody>
                  <a:tcPr/>
                </a:tc>
                <a:extLst>
                  <a:ext uri="{0D108BD9-81ED-4DB2-BD59-A6C34878D82A}">
                    <a16:rowId xmlns:a16="http://schemas.microsoft.com/office/drawing/2014/main" val="527548678"/>
                  </a:ext>
                </a:extLst>
              </a:tr>
              <a:tr h="370840">
                <a:tc>
                  <a:txBody>
                    <a:bodyPr/>
                    <a:lstStyle/>
                    <a:p>
                      <a:pPr algn="ctr"/>
                      <a:r>
                        <a:rPr lang="en-US" sz="2800" dirty="0"/>
                        <a:t>4</a:t>
                      </a:r>
                    </a:p>
                  </a:txBody>
                  <a:tcPr/>
                </a:tc>
                <a:tc>
                  <a:txBody>
                    <a:bodyPr/>
                    <a:lstStyle/>
                    <a:p>
                      <a:r>
                        <a:rPr lang="en-US" sz="2800" dirty="0"/>
                        <a:t>Unit Testing</a:t>
                      </a:r>
                    </a:p>
                  </a:txBody>
                  <a:tcPr/>
                </a:tc>
                <a:tc>
                  <a:txBody>
                    <a:bodyPr/>
                    <a:lstStyle/>
                    <a:p>
                      <a:pPr algn="ctr"/>
                      <a:r>
                        <a:rPr lang="en-US" sz="2800" dirty="0"/>
                        <a:t>10</a:t>
                      </a:r>
                    </a:p>
                  </a:txBody>
                  <a:tcPr/>
                </a:tc>
                <a:tc>
                  <a:txBody>
                    <a:bodyPr/>
                    <a:lstStyle/>
                    <a:p>
                      <a:r>
                        <a:rPr lang="en-US" sz="2800" dirty="0"/>
                        <a:t>Test Automation and Quality Assurance</a:t>
                      </a:r>
                    </a:p>
                  </a:txBody>
                  <a:tcPr/>
                </a:tc>
                <a:extLst>
                  <a:ext uri="{0D108BD9-81ED-4DB2-BD59-A6C34878D82A}">
                    <a16:rowId xmlns:a16="http://schemas.microsoft.com/office/drawing/2014/main" val="2668858469"/>
                  </a:ext>
                </a:extLst>
              </a:tr>
              <a:tr h="370840">
                <a:tc>
                  <a:txBody>
                    <a:bodyPr/>
                    <a:lstStyle/>
                    <a:p>
                      <a:pPr algn="ctr"/>
                      <a:r>
                        <a:rPr lang="en-US" sz="2800" dirty="0"/>
                        <a:t>5</a:t>
                      </a:r>
                    </a:p>
                  </a:txBody>
                  <a:tcPr/>
                </a:tc>
                <a:tc>
                  <a:txBody>
                    <a:bodyPr/>
                    <a:lstStyle/>
                    <a:p>
                      <a:r>
                        <a:rPr lang="en-US" sz="2800" dirty="0"/>
                        <a:t>Integration Testing</a:t>
                      </a:r>
                    </a:p>
                  </a:txBody>
                  <a:tcPr/>
                </a:tc>
                <a:tc>
                  <a:txBody>
                    <a:bodyPr/>
                    <a:lstStyle/>
                    <a:p>
                      <a:pPr algn="ctr"/>
                      <a:r>
                        <a:rPr lang="en-US" sz="2800" dirty="0"/>
                        <a:t>11</a:t>
                      </a:r>
                    </a:p>
                  </a:txBody>
                  <a:tcPr/>
                </a:tc>
                <a:tc>
                  <a:txBody>
                    <a:bodyPr/>
                    <a:lstStyle/>
                    <a:p>
                      <a:r>
                        <a:rPr lang="en-US" sz="2800" dirty="0"/>
                        <a:t>Revision</a:t>
                      </a:r>
                    </a:p>
                  </a:txBody>
                  <a:tcPr/>
                </a:tc>
                <a:extLst>
                  <a:ext uri="{0D108BD9-81ED-4DB2-BD59-A6C34878D82A}">
                    <a16:rowId xmlns:a16="http://schemas.microsoft.com/office/drawing/2014/main" val="406814846"/>
                  </a:ext>
                </a:extLst>
              </a:tr>
              <a:tr h="370840">
                <a:tc>
                  <a:txBody>
                    <a:bodyPr/>
                    <a:lstStyle/>
                    <a:p>
                      <a:pPr algn="ctr"/>
                      <a:r>
                        <a:rPr lang="en-US" sz="2800" dirty="0"/>
                        <a:t>6</a:t>
                      </a:r>
                    </a:p>
                  </a:txBody>
                  <a:tcPr/>
                </a:tc>
                <a:tc>
                  <a:txBody>
                    <a:bodyPr/>
                    <a:lstStyle/>
                    <a:p>
                      <a:r>
                        <a:rPr lang="en-US" sz="2800" dirty="0"/>
                        <a:t>System Testing</a:t>
                      </a:r>
                    </a:p>
                  </a:txBody>
                  <a:tcPr/>
                </a:tc>
                <a:tc>
                  <a:txBody>
                    <a:bodyPr/>
                    <a:lstStyle/>
                    <a:p>
                      <a:pPr algn="ctr"/>
                      <a:endParaRPr lang="en-US" sz="2800" dirty="0"/>
                    </a:p>
                  </a:txBody>
                  <a:tcPr/>
                </a:tc>
                <a:tc>
                  <a:txBody>
                    <a:bodyPr/>
                    <a:lstStyle/>
                    <a:p>
                      <a:endParaRPr lang="en-US" sz="2800" dirty="0"/>
                    </a:p>
                  </a:txBody>
                  <a:tcPr/>
                </a:tc>
                <a:extLst>
                  <a:ext uri="{0D108BD9-81ED-4DB2-BD59-A6C34878D82A}">
                    <a16:rowId xmlns:a16="http://schemas.microsoft.com/office/drawing/2014/main" val="1205125728"/>
                  </a:ext>
                </a:extLst>
              </a:tr>
            </a:tbl>
          </a:graphicData>
        </a:graphic>
      </p:graphicFrame>
    </p:spTree>
    <p:extLst>
      <p:ext uri="{BB962C8B-B14F-4D97-AF65-F5344CB8AC3E}">
        <p14:creationId xmlns:p14="http://schemas.microsoft.com/office/powerpoint/2010/main" val="161173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8574" y="86088"/>
            <a:ext cx="8849396" cy="737339"/>
          </a:xfrm>
        </p:spPr>
        <p:txBody>
          <a:bodyPr>
            <a:normAutofit/>
          </a:bodyPr>
          <a:lstStyle/>
          <a:p>
            <a:r>
              <a:rPr lang="en-US" dirty="0"/>
              <a:t>Course Materials on Blackboard</a:t>
            </a:r>
          </a:p>
        </p:txBody>
      </p:sp>
      <p:sp>
        <p:nvSpPr>
          <p:cNvPr id="8" name="Content Placeholder 7"/>
          <p:cNvSpPr>
            <a:spLocks noGrp="1"/>
          </p:cNvSpPr>
          <p:nvPr>
            <p:ph idx="1"/>
          </p:nvPr>
        </p:nvSpPr>
        <p:spPr>
          <a:xfrm>
            <a:off x="448574" y="870319"/>
            <a:ext cx="2894029" cy="5168172"/>
          </a:xfrm>
        </p:spPr>
        <p:txBody>
          <a:bodyPr>
            <a:normAutofit/>
          </a:bodyPr>
          <a:lstStyle/>
          <a:p>
            <a:r>
              <a:rPr lang="en-US" dirty="0"/>
              <a:t>Slides in PowerPoint and PDF</a:t>
            </a:r>
          </a:p>
          <a:p>
            <a:r>
              <a:rPr lang="en-US" dirty="0"/>
              <a:t>Suggested readings</a:t>
            </a:r>
          </a:p>
          <a:p>
            <a:r>
              <a:rPr lang="en-US" dirty="0"/>
              <a:t>Link to Slack</a:t>
            </a:r>
          </a:p>
          <a:p>
            <a:r>
              <a:rPr lang="en-US" dirty="0"/>
              <a:t>Book list</a:t>
            </a:r>
          </a:p>
          <a:p>
            <a:r>
              <a:rPr lang="en-US" dirty="0"/>
              <a:t>Tests</a:t>
            </a:r>
          </a:p>
        </p:txBody>
      </p:sp>
      <p:sp>
        <p:nvSpPr>
          <p:cNvPr id="6" name="Slide Number Placeholder 5"/>
          <p:cNvSpPr>
            <a:spLocks noGrp="1"/>
          </p:cNvSpPr>
          <p:nvPr>
            <p:ph type="sldNum" sz="quarter" idx="12"/>
          </p:nvPr>
        </p:nvSpPr>
        <p:spPr/>
        <p:txBody>
          <a:bodyPr/>
          <a:lstStyle/>
          <a:p>
            <a:fld id="{D90AFF93-45AE-CC4D-A56A-612CB3C1AB5C}" type="slidenum">
              <a:rPr lang="en-US" smtClean="0"/>
              <a:t>9</a:t>
            </a:fld>
            <a:endParaRPr lang="en-US"/>
          </a:p>
        </p:txBody>
      </p:sp>
      <p:pic>
        <p:nvPicPr>
          <p:cNvPr id="2" name="Picture 1">
            <a:extLst>
              <a:ext uri="{FF2B5EF4-FFF2-40B4-BE49-F238E27FC236}">
                <a16:creationId xmlns:a16="http://schemas.microsoft.com/office/drawing/2014/main" id="{D8DA2101-92DA-3C44-9D9C-30289B1FAFB5}"/>
              </a:ext>
            </a:extLst>
          </p:cNvPr>
          <p:cNvPicPr>
            <a:picLocks noChangeAspect="1"/>
          </p:cNvPicPr>
          <p:nvPr/>
        </p:nvPicPr>
        <p:blipFill>
          <a:blip r:embed="rId2"/>
          <a:stretch>
            <a:fillRect/>
          </a:stretch>
        </p:blipFill>
        <p:spPr>
          <a:xfrm>
            <a:off x="3178480" y="870319"/>
            <a:ext cx="8849397" cy="5056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9255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emplate" id="{152554A7-787E-AD44-B073-DFEA633F6A56}" vid="{58114130-8BE6-0D42-A791-7ADB79B59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Template>
  <TotalTime>837</TotalTime>
  <Words>593</Words>
  <Application>Microsoft Macintosh PowerPoint</Application>
  <PresentationFormat>Widescreen</PresentationFormat>
  <Paragraphs>109</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Introduction</vt:lpstr>
      <vt:lpstr>Test your software, or your users will.</vt:lpstr>
      <vt:lpstr>Know the bugs you ship</vt:lpstr>
      <vt:lpstr>A bit about me…</vt:lpstr>
      <vt:lpstr>Commercial Experience</vt:lpstr>
      <vt:lpstr>Academic Experience</vt:lpstr>
      <vt:lpstr>Previously on the Software Engineering Module</vt:lpstr>
      <vt:lpstr>PowerPoint Presentation</vt:lpstr>
      <vt:lpstr>Course Materials on Blackboard</vt:lpstr>
      <vt:lpstr>Assessment</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Neil Taylor [nst]</dc:creator>
  <cp:lastModifiedBy>Neil Taylor</cp:lastModifiedBy>
  <cp:revision>32</cp:revision>
  <cp:lastPrinted>2019-11-04T09:17:48Z</cp:lastPrinted>
  <dcterms:created xsi:type="dcterms:W3CDTF">2016-03-27T05:00:07Z</dcterms:created>
  <dcterms:modified xsi:type="dcterms:W3CDTF">2019-11-04T09:18:26Z</dcterms:modified>
</cp:coreProperties>
</file>