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73" r:id="rId14"/>
    <p:sldId id="272" r:id="rId15"/>
    <p:sldId id="268" r:id="rId16"/>
    <p:sldId id="269" r:id="rId17"/>
    <p:sldId id="270" r:id="rId18"/>
    <p:sldId id="271"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4C4C4"/>
    <a:srgbClr val="AB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467FACB-7B3B-4B60-85D8-52C533BDD110}" type="datetimeFigureOut">
              <a:rPr lang="en-IN" smtClean="0"/>
              <a:t>03-07-2024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CF47B00-1E6D-495D-9ACA-D15EABAECE02}" type="slidenum">
              <a:rPr lang="en-IN" smtClean="0"/>
              <a:t>‹#›</a:t>
            </a:fld>
            <a:endParaRPr lang="en-IN"/>
          </a:p>
        </p:txBody>
      </p:sp>
    </p:spTree>
    <p:extLst>
      <p:ext uri="{BB962C8B-B14F-4D97-AF65-F5344CB8AC3E}">
        <p14:creationId xmlns:p14="http://schemas.microsoft.com/office/powerpoint/2010/main" val="229400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7FACB-7B3B-4B60-85D8-52C533BDD110}"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47B00-1E6D-495D-9ACA-D15EABAECE02}" type="slidenum">
              <a:rPr lang="en-IN" smtClean="0"/>
              <a:t>‹#›</a:t>
            </a:fld>
            <a:endParaRPr lang="en-IN"/>
          </a:p>
        </p:txBody>
      </p:sp>
    </p:spTree>
    <p:extLst>
      <p:ext uri="{BB962C8B-B14F-4D97-AF65-F5344CB8AC3E}">
        <p14:creationId xmlns:p14="http://schemas.microsoft.com/office/powerpoint/2010/main" val="340884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467FACB-7B3B-4B60-85D8-52C533BDD110}" type="datetimeFigureOut">
              <a:rPr lang="en-IN" smtClean="0"/>
              <a:t>03-07-2024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CF47B00-1E6D-495D-9ACA-D15EABAECE02}" type="slidenum">
              <a:rPr lang="en-IN" smtClean="0"/>
              <a:t>‹#›</a:t>
            </a:fld>
            <a:endParaRPr lang="en-IN"/>
          </a:p>
        </p:txBody>
      </p:sp>
    </p:spTree>
    <p:extLst>
      <p:ext uri="{BB962C8B-B14F-4D97-AF65-F5344CB8AC3E}">
        <p14:creationId xmlns:p14="http://schemas.microsoft.com/office/powerpoint/2010/main" val="55650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7FACB-7B3B-4B60-85D8-52C533BDD110}"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ECF47B00-1E6D-495D-9ACA-D15EABAECE02}" type="slidenum">
              <a:rPr lang="en-IN" smtClean="0"/>
              <a:t>‹#›</a:t>
            </a:fld>
            <a:endParaRPr lang="en-IN"/>
          </a:p>
        </p:txBody>
      </p:sp>
    </p:spTree>
    <p:extLst>
      <p:ext uri="{BB962C8B-B14F-4D97-AF65-F5344CB8AC3E}">
        <p14:creationId xmlns:p14="http://schemas.microsoft.com/office/powerpoint/2010/main" val="325666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467FACB-7B3B-4B60-85D8-52C533BDD110}" type="datetimeFigureOut">
              <a:rPr lang="en-IN" smtClean="0"/>
              <a:t>03-07-2024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CF47B00-1E6D-495D-9ACA-D15EABAECE02}" type="slidenum">
              <a:rPr lang="en-IN" smtClean="0"/>
              <a:t>‹#›</a:t>
            </a:fld>
            <a:endParaRPr lang="en-IN"/>
          </a:p>
        </p:txBody>
      </p:sp>
    </p:spTree>
    <p:extLst>
      <p:ext uri="{BB962C8B-B14F-4D97-AF65-F5344CB8AC3E}">
        <p14:creationId xmlns:p14="http://schemas.microsoft.com/office/powerpoint/2010/main" val="221359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7FACB-7B3B-4B60-85D8-52C533BDD110}" type="datetimeFigureOut">
              <a:rPr lang="en-IN" smtClean="0"/>
              <a:t>03-07-2024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47B00-1E6D-495D-9ACA-D15EABAECE02}" type="slidenum">
              <a:rPr lang="en-IN" smtClean="0"/>
              <a:t>‹#›</a:t>
            </a:fld>
            <a:endParaRPr lang="en-IN"/>
          </a:p>
        </p:txBody>
      </p:sp>
    </p:spTree>
    <p:extLst>
      <p:ext uri="{BB962C8B-B14F-4D97-AF65-F5344CB8AC3E}">
        <p14:creationId xmlns:p14="http://schemas.microsoft.com/office/powerpoint/2010/main" val="102841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7FACB-7B3B-4B60-85D8-52C533BDD110}" type="datetimeFigureOut">
              <a:rPr lang="en-IN" smtClean="0"/>
              <a:t>03-07-2024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F47B00-1E6D-495D-9ACA-D15EABAECE02}" type="slidenum">
              <a:rPr lang="en-IN" smtClean="0"/>
              <a:t>‹#›</a:t>
            </a:fld>
            <a:endParaRPr lang="en-IN"/>
          </a:p>
        </p:txBody>
      </p:sp>
    </p:spTree>
    <p:extLst>
      <p:ext uri="{BB962C8B-B14F-4D97-AF65-F5344CB8AC3E}">
        <p14:creationId xmlns:p14="http://schemas.microsoft.com/office/powerpoint/2010/main" val="3351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7FACB-7B3B-4B60-85D8-52C533BDD110}" type="datetimeFigureOut">
              <a:rPr lang="en-IN" smtClean="0"/>
              <a:t>03-07-2024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F47B00-1E6D-495D-9ACA-D15EABAECE02}" type="slidenum">
              <a:rPr lang="en-IN" smtClean="0"/>
              <a:t>‹#›</a:t>
            </a:fld>
            <a:endParaRPr lang="en-IN"/>
          </a:p>
        </p:txBody>
      </p:sp>
    </p:spTree>
    <p:extLst>
      <p:ext uri="{BB962C8B-B14F-4D97-AF65-F5344CB8AC3E}">
        <p14:creationId xmlns:p14="http://schemas.microsoft.com/office/powerpoint/2010/main" val="32124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7FACB-7B3B-4B60-85D8-52C533BDD110}" type="datetimeFigureOut">
              <a:rPr lang="en-IN" smtClean="0"/>
              <a:t>03-07-2024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F47B00-1E6D-495D-9ACA-D15EABAECE02}" type="slidenum">
              <a:rPr lang="en-IN" smtClean="0"/>
              <a:t>‹#›</a:t>
            </a:fld>
            <a:endParaRPr lang="en-IN"/>
          </a:p>
        </p:txBody>
      </p:sp>
    </p:spTree>
    <p:extLst>
      <p:ext uri="{BB962C8B-B14F-4D97-AF65-F5344CB8AC3E}">
        <p14:creationId xmlns:p14="http://schemas.microsoft.com/office/powerpoint/2010/main" val="59098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467FACB-7B3B-4B60-85D8-52C533BDD110}" type="datetimeFigureOut">
              <a:rPr lang="en-IN" smtClean="0"/>
              <a:t>03-07-2024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CF47B00-1E6D-495D-9ACA-D15EABAECE02}" type="slidenum">
              <a:rPr lang="en-IN" smtClean="0"/>
              <a:t>‹#›</a:t>
            </a:fld>
            <a:endParaRPr lang="en-IN"/>
          </a:p>
        </p:txBody>
      </p:sp>
    </p:spTree>
    <p:extLst>
      <p:ext uri="{BB962C8B-B14F-4D97-AF65-F5344CB8AC3E}">
        <p14:creationId xmlns:p14="http://schemas.microsoft.com/office/powerpoint/2010/main" val="117024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7FACB-7B3B-4B60-85D8-52C533BDD110}" type="datetimeFigureOut">
              <a:rPr lang="en-IN" smtClean="0"/>
              <a:t>03-07-2024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47B00-1E6D-495D-9ACA-D15EABAECE02}" type="slidenum">
              <a:rPr lang="en-IN" smtClean="0"/>
              <a:t>‹#›</a:t>
            </a:fld>
            <a:endParaRPr lang="en-IN"/>
          </a:p>
        </p:txBody>
      </p:sp>
    </p:spTree>
    <p:extLst>
      <p:ext uri="{BB962C8B-B14F-4D97-AF65-F5344CB8AC3E}">
        <p14:creationId xmlns:p14="http://schemas.microsoft.com/office/powerpoint/2010/main" val="99856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467FACB-7B3B-4B60-85D8-52C533BDD110}" type="datetimeFigureOut">
              <a:rPr lang="en-IN" smtClean="0"/>
              <a:t>03-07-2024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CF47B00-1E6D-495D-9ACA-D15EABAECE0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521528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8CDE8F-2C68-B2A8-A25A-9A9F97E20BAA}"/>
              </a:ext>
            </a:extLst>
          </p:cNvPr>
          <p:cNvSpPr>
            <a:spLocks noGrp="1"/>
          </p:cNvSpPr>
          <p:nvPr>
            <p:ph type="subTitle" idx="1"/>
          </p:nvPr>
        </p:nvSpPr>
        <p:spPr>
          <a:xfrm>
            <a:off x="431800" y="1054100"/>
            <a:ext cx="11142940" cy="2031667"/>
          </a:xfrm>
        </p:spPr>
        <p:txBody>
          <a:bodyPr>
            <a:normAutofit/>
          </a:bodyPr>
          <a:lstStyle/>
          <a:p>
            <a:r>
              <a:rPr lang="en-IN" sz="6000" b="1" dirty="0">
                <a:solidFill>
                  <a:schemeClr val="tx2">
                    <a:lumMod val="10000"/>
                  </a:schemeClr>
                </a:solidFill>
                <a:latin typeface="Cambria" panose="02040503050406030204" pitchFamily="18" charset="0"/>
                <a:ea typeface="Cambria" panose="02040503050406030204" pitchFamily="18" charset="0"/>
                <a:cs typeface="Microsoft Sans Serif" panose="020B0604020202020204" pitchFamily="34" charset="0"/>
              </a:rPr>
              <a:t>ML &amp; DS Workshop</a:t>
            </a:r>
            <a:endParaRPr lang="en-IN"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331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F1C5B7-2694-27FF-668F-0FBA9CB6648A}"/>
              </a:ext>
            </a:extLst>
          </p:cNvPr>
          <p:cNvSpPr txBox="1"/>
          <p:nvPr/>
        </p:nvSpPr>
        <p:spPr>
          <a:xfrm>
            <a:off x="812800" y="876300"/>
            <a:ext cx="7036863" cy="646331"/>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rPr>
              <a:t>Data Preprocessing Techniques</a:t>
            </a:r>
            <a:endParaRPr lang="en-IN" sz="3600" dirty="0"/>
          </a:p>
        </p:txBody>
      </p:sp>
      <p:sp>
        <p:nvSpPr>
          <p:cNvPr id="5" name="TextBox 4">
            <a:extLst>
              <a:ext uri="{FF2B5EF4-FFF2-40B4-BE49-F238E27FC236}">
                <a16:creationId xmlns:a16="http://schemas.microsoft.com/office/drawing/2014/main" id="{D9872712-E844-0629-B5A4-84D62CB0B818}"/>
              </a:ext>
            </a:extLst>
          </p:cNvPr>
          <p:cNvSpPr txBox="1"/>
          <p:nvPr/>
        </p:nvSpPr>
        <p:spPr>
          <a:xfrm>
            <a:off x="812800" y="2260600"/>
            <a:ext cx="10350500" cy="2800767"/>
          </a:xfrm>
          <a:prstGeom prst="rect">
            <a:avLst/>
          </a:prstGeom>
          <a:noFill/>
        </p:spPr>
        <p:txBody>
          <a:bodyPr wrap="square" rtlCol="0">
            <a:spAutoFit/>
          </a:bodyPr>
          <a:lstStyle/>
          <a:p>
            <a:r>
              <a:rPr lang="en-IN" sz="3200" b="1" dirty="0">
                <a:latin typeface="Cambria" panose="02040503050406030204" pitchFamily="18" charset="0"/>
                <a:ea typeface="Cambria" panose="02040503050406030204" pitchFamily="18" charset="0"/>
              </a:rPr>
              <a:t>Feature Scaling :</a:t>
            </a:r>
          </a:p>
          <a:p>
            <a:r>
              <a:rPr lang="en-US" sz="2800" dirty="0">
                <a:latin typeface="Cambria" panose="02040503050406030204" pitchFamily="18" charset="0"/>
                <a:ea typeface="Cambria" panose="02040503050406030204" pitchFamily="18" charset="0"/>
              </a:rPr>
              <a:t>Scaling is a technique to standardize the independent features present in the data in a fixed range</a:t>
            </a:r>
          </a:p>
          <a:p>
            <a:endParaRPr lang="en-US" sz="2800" dirty="0">
              <a:latin typeface="Cambria" panose="02040503050406030204" pitchFamily="18" charset="0"/>
              <a:ea typeface="Cambria" panose="02040503050406030204" pitchFamily="18" charset="0"/>
            </a:endParaRPr>
          </a:p>
          <a:p>
            <a:pPr marL="514350" indent="-514350">
              <a:buAutoNum type="alphaLcPeriod"/>
            </a:pPr>
            <a:r>
              <a:rPr lang="en-US" sz="2800" dirty="0">
                <a:latin typeface="Cambria" panose="02040503050406030204" pitchFamily="18" charset="0"/>
                <a:ea typeface="Cambria" panose="02040503050406030204" pitchFamily="18" charset="0"/>
              </a:rPr>
              <a:t>Standardization</a:t>
            </a:r>
            <a:endParaRPr lang="en-IN" sz="2800" dirty="0">
              <a:latin typeface="Cambria" panose="02040503050406030204" pitchFamily="18" charset="0"/>
              <a:ea typeface="Cambria" panose="02040503050406030204" pitchFamily="18" charset="0"/>
            </a:endParaRPr>
          </a:p>
          <a:p>
            <a:pPr marL="514350" indent="-514350">
              <a:buAutoNum type="alphaLcPeriod"/>
            </a:pPr>
            <a:r>
              <a:rPr lang="en-IN" sz="2800" dirty="0">
                <a:latin typeface="Cambria" panose="02040503050406030204" pitchFamily="18" charset="0"/>
                <a:ea typeface="Cambria" panose="02040503050406030204" pitchFamily="18" charset="0"/>
              </a:rPr>
              <a:t>Normalisation</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253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03D772-0263-16F5-5575-141146CA9B6D}"/>
              </a:ext>
            </a:extLst>
          </p:cNvPr>
          <p:cNvSpPr txBox="1"/>
          <p:nvPr/>
        </p:nvSpPr>
        <p:spPr>
          <a:xfrm>
            <a:off x="812800" y="876300"/>
            <a:ext cx="3417667" cy="646331"/>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rPr>
              <a:t>Feature Scaling</a:t>
            </a:r>
            <a:endParaRPr lang="en-IN" sz="3600" dirty="0"/>
          </a:p>
        </p:txBody>
      </p:sp>
      <p:sp>
        <p:nvSpPr>
          <p:cNvPr id="5" name="TextBox 4">
            <a:extLst>
              <a:ext uri="{FF2B5EF4-FFF2-40B4-BE49-F238E27FC236}">
                <a16:creationId xmlns:a16="http://schemas.microsoft.com/office/drawing/2014/main" id="{F783C1F0-51D4-17C5-B6A6-7A8582593C6C}"/>
              </a:ext>
            </a:extLst>
          </p:cNvPr>
          <p:cNvSpPr txBox="1"/>
          <p:nvPr/>
        </p:nvSpPr>
        <p:spPr>
          <a:xfrm>
            <a:off x="812800" y="2235200"/>
            <a:ext cx="10350500" cy="1446550"/>
          </a:xfrm>
          <a:prstGeom prst="rect">
            <a:avLst/>
          </a:prstGeom>
          <a:noFill/>
        </p:spPr>
        <p:txBody>
          <a:bodyPr wrap="square" rtlCol="0">
            <a:spAutoFit/>
          </a:bodyPr>
          <a:lstStyle/>
          <a:p>
            <a:r>
              <a:rPr lang="en-IN" sz="3200" b="1" dirty="0">
                <a:latin typeface="Cambria" panose="02040503050406030204" pitchFamily="18" charset="0"/>
                <a:ea typeface="Cambria" panose="02040503050406030204" pitchFamily="18" charset="0"/>
              </a:rPr>
              <a:t>Standardization : </a:t>
            </a:r>
          </a:p>
          <a:p>
            <a:r>
              <a:rPr lang="en-US" sz="2800" dirty="0">
                <a:latin typeface="Cambria" panose="02040503050406030204" pitchFamily="18" charset="0"/>
                <a:ea typeface="Cambria" panose="02040503050406030204" pitchFamily="18" charset="0"/>
              </a:rPr>
              <a:t>Transforms data to have a mean of 0 and a standard deviation of 1</a:t>
            </a:r>
          </a:p>
          <a:p>
            <a:endParaRPr lang="en-US" sz="28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02122D3B-E5D6-6EF5-FD12-C659EDFC1744}"/>
              </a:ext>
            </a:extLst>
          </p:cNvPr>
          <p:cNvSpPr txBox="1"/>
          <p:nvPr/>
        </p:nvSpPr>
        <p:spPr>
          <a:xfrm>
            <a:off x="3200223" y="3681750"/>
            <a:ext cx="579155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800" dirty="0">
                <a:latin typeface="Cambria" panose="02040503050406030204" pitchFamily="18" charset="0"/>
                <a:ea typeface="Cambria" panose="02040503050406030204" pitchFamily="18" charset="0"/>
              </a:rPr>
              <a:t>Z = (x-mean)/standard deviation</a:t>
            </a:r>
          </a:p>
        </p:txBody>
      </p:sp>
      <p:sp>
        <p:nvSpPr>
          <p:cNvPr id="7" name="TextBox 6">
            <a:extLst>
              <a:ext uri="{FF2B5EF4-FFF2-40B4-BE49-F238E27FC236}">
                <a16:creationId xmlns:a16="http://schemas.microsoft.com/office/drawing/2014/main" id="{0673890A-253F-6FCB-906C-39361302AA67}"/>
              </a:ext>
            </a:extLst>
          </p:cNvPr>
          <p:cNvSpPr txBox="1"/>
          <p:nvPr/>
        </p:nvSpPr>
        <p:spPr>
          <a:xfrm>
            <a:off x="812800" y="4697413"/>
            <a:ext cx="10350500" cy="954107"/>
          </a:xfrm>
          <a:prstGeom prst="rect">
            <a:avLst/>
          </a:prstGeom>
          <a:noFill/>
        </p:spPr>
        <p:txBody>
          <a:bodyPr wrap="square" rtlCol="0">
            <a:spAutoFit/>
          </a:bodyPr>
          <a:lstStyle/>
          <a:p>
            <a:r>
              <a:rPr lang="en-IN" sz="2800" dirty="0">
                <a:latin typeface="Cambria" panose="02040503050406030204" pitchFamily="18" charset="0"/>
                <a:ea typeface="Cambria" panose="02040503050406030204" pitchFamily="18" charset="0"/>
              </a:rPr>
              <a:t>Standardization can be performed using </a:t>
            </a:r>
            <a:r>
              <a:rPr lang="en-IN" sz="2800" dirty="0" err="1">
                <a:latin typeface="Cambria" panose="02040503050406030204" pitchFamily="18" charset="0"/>
                <a:ea typeface="Cambria" panose="02040503050406030204" pitchFamily="18" charset="0"/>
              </a:rPr>
              <a:t>StandardScalar</a:t>
            </a:r>
            <a:r>
              <a:rPr lang="en-IN" sz="28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r>
              <a:rPr lang="en-IN" sz="2800" dirty="0">
                <a:latin typeface="Cambria" panose="02040503050406030204" pitchFamily="18" charset="0"/>
                <a:ea typeface="Cambria" panose="02040503050406030204" pitchFamily="18" charset="0"/>
              </a:rPr>
              <a:t>function in Scikit learn library</a:t>
            </a:r>
          </a:p>
        </p:txBody>
      </p:sp>
    </p:spTree>
    <p:extLst>
      <p:ext uri="{BB962C8B-B14F-4D97-AF65-F5344CB8AC3E}">
        <p14:creationId xmlns:p14="http://schemas.microsoft.com/office/powerpoint/2010/main" val="1135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651CE-BD2F-FA83-AAE8-BFB47B29586F}"/>
              </a:ext>
            </a:extLst>
          </p:cNvPr>
          <p:cNvSpPr txBox="1"/>
          <p:nvPr/>
        </p:nvSpPr>
        <p:spPr>
          <a:xfrm>
            <a:off x="812800" y="876300"/>
            <a:ext cx="3417667" cy="646331"/>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rPr>
              <a:t>Feature Scaling</a:t>
            </a:r>
            <a:endParaRPr lang="en-IN" sz="3600" dirty="0"/>
          </a:p>
        </p:txBody>
      </p:sp>
      <p:sp>
        <p:nvSpPr>
          <p:cNvPr id="5" name="TextBox 4">
            <a:extLst>
              <a:ext uri="{FF2B5EF4-FFF2-40B4-BE49-F238E27FC236}">
                <a16:creationId xmlns:a16="http://schemas.microsoft.com/office/drawing/2014/main" id="{A63AD9E8-08C5-CB26-40BA-7C11D5848DA2}"/>
              </a:ext>
            </a:extLst>
          </p:cNvPr>
          <p:cNvSpPr txBox="1"/>
          <p:nvPr/>
        </p:nvSpPr>
        <p:spPr>
          <a:xfrm>
            <a:off x="812800" y="2501900"/>
            <a:ext cx="6761531" cy="1015663"/>
          </a:xfrm>
          <a:prstGeom prst="rect">
            <a:avLst/>
          </a:prstGeom>
          <a:noFill/>
        </p:spPr>
        <p:txBody>
          <a:bodyPr wrap="none" rtlCol="0">
            <a:spAutoFit/>
          </a:bodyPr>
          <a:lstStyle/>
          <a:p>
            <a:r>
              <a:rPr lang="en-IN" sz="3200" b="1" dirty="0">
                <a:latin typeface="Cambria" panose="02040503050406030204" pitchFamily="18" charset="0"/>
                <a:ea typeface="Cambria" panose="02040503050406030204" pitchFamily="18" charset="0"/>
              </a:rPr>
              <a:t>Normalization : </a:t>
            </a:r>
          </a:p>
          <a:p>
            <a:r>
              <a:rPr lang="en-US" sz="2800" dirty="0">
                <a:latin typeface="Cambria" panose="02040503050406030204" pitchFamily="18" charset="0"/>
                <a:ea typeface="Cambria" panose="02040503050406030204" pitchFamily="18" charset="0"/>
              </a:rPr>
              <a:t>Scales data to a fixed range, typically 0 to 1.</a:t>
            </a:r>
            <a:endParaRPr lang="en-IN" sz="32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1D7A54E5-7611-F01C-97FF-AAF2FF541C4E}"/>
              </a:ext>
            </a:extLst>
          </p:cNvPr>
          <p:cNvSpPr txBox="1"/>
          <p:nvPr/>
        </p:nvSpPr>
        <p:spPr>
          <a:xfrm>
            <a:off x="3230472" y="3733800"/>
            <a:ext cx="5731056"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2800" dirty="0" err="1">
                <a:latin typeface="Cambria" panose="02040503050406030204" pitchFamily="18" charset="0"/>
                <a:ea typeface="Cambria" panose="02040503050406030204" pitchFamily="18" charset="0"/>
              </a:rPr>
              <a:t>Xnorm</a:t>
            </a:r>
            <a:r>
              <a:rPr lang="en-IN" sz="2800" dirty="0">
                <a:latin typeface="Cambria" panose="02040503050406030204" pitchFamily="18" charset="0"/>
                <a:ea typeface="Cambria" panose="02040503050406030204" pitchFamily="18" charset="0"/>
              </a:rPr>
              <a:t> = (X - </a:t>
            </a:r>
            <a:r>
              <a:rPr lang="en-IN" sz="2800" dirty="0" err="1">
                <a:latin typeface="Cambria" panose="02040503050406030204" pitchFamily="18" charset="0"/>
                <a:ea typeface="Cambria" panose="02040503050406030204" pitchFamily="18" charset="0"/>
              </a:rPr>
              <a:t>Xmax</a:t>
            </a:r>
            <a:r>
              <a:rPr lang="en-IN" sz="2800" dirty="0">
                <a:latin typeface="Cambria" panose="02040503050406030204" pitchFamily="18" charset="0"/>
                <a:ea typeface="Cambria" panose="02040503050406030204" pitchFamily="18" charset="0"/>
              </a:rPr>
              <a:t>) / (</a:t>
            </a:r>
            <a:r>
              <a:rPr lang="en-IN" sz="2800" dirty="0" err="1">
                <a:latin typeface="Cambria" panose="02040503050406030204" pitchFamily="18" charset="0"/>
                <a:ea typeface="Cambria" panose="02040503050406030204" pitchFamily="18" charset="0"/>
              </a:rPr>
              <a:t>Xmax</a:t>
            </a:r>
            <a:r>
              <a:rPr lang="en-IN" sz="2800" dirty="0">
                <a:latin typeface="Cambria" panose="02040503050406030204" pitchFamily="18" charset="0"/>
                <a:ea typeface="Cambria" panose="02040503050406030204" pitchFamily="18" charset="0"/>
              </a:rPr>
              <a:t> - </a:t>
            </a:r>
            <a:r>
              <a:rPr lang="en-IN" sz="2800" dirty="0" err="1">
                <a:latin typeface="Cambria" panose="02040503050406030204" pitchFamily="18" charset="0"/>
                <a:ea typeface="Cambria" panose="02040503050406030204" pitchFamily="18" charset="0"/>
              </a:rPr>
              <a:t>Xmin</a:t>
            </a:r>
            <a:r>
              <a:rPr lang="en-IN" sz="2800" dirty="0">
                <a:latin typeface="Cambria" panose="02040503050406030204" pitchFamily="18" charset="0"/>
                <a:ea typeface="Cambria" panose="02040503050406030204" pitchFamily="18" charset="0"/>
              </a:rPr>
              <a:t>)</a:t>
            </a:r>
          </a:p>
        </p:txBody>
      </p:sp>
      <p:sp>
        <p:nvSpPr>
          <p:cNvPr id="9" name="TextBox 8">
            <a:extLst>
              <a:ext uri="{FF2B5EF4-FFF2-40B4-BE49-F238E27FC236}">
                <a16:creationId xmlns:a16="http://schemas.microsoft.com/office/drawing/2014/main" id="{C393DDBE-2DAE-B876-F85A-73B290872296}"/>
              </a:ext>
            </a:extLst>
          </p:cNvPr>
          <p:cNvSpPr txBox="1"/>
          <p:nvPr/>
        </p:nvSpPr>
        <p:spPr>
          <a:xfrm>
            <a:off x="812800" y="4960372"/>
            <a:ext cx="10439400" cy="954107"/>
          </a:xfrm>
          <a:prstGeom prst="rect">
            <a:avLst/>
          </a:prstGeom>
          <a:noFill/>
        </p:spPr>
        <p:txBody>
          <a:bodyPr wrap="square">
            <a:spAutoFit/>
          </a:bodyPr>
          <a:lstStyle/>
          <a:p>
            <a:r>
              <a:rPr lang="en-IN" sz="2800" dirty="0">
                <a:latin typeface="Cambria" panose="02040503050406030204" pitchFamily="18" charset="0"/>
                <a:ea typeface="Cambria" panose="02040503050406030204" pitchFamily="18" charset="0"/>
              </a:rPr>
              <a:t>Standardization can be performed using </a:t>
            </a:r>
            <a:r>
              <a:rPr lang="en-IN" sz="2800" dirty="0" err="1">
                <a:latin typeface="Cambria" panose="02040503050406030204" pitchFamily="18" charset="0"/>
                <a:ea typeface="Cambria" panose="02040503050406030204" pitchFamily="18" charset="0"/>
              </a:rPr>
              <a:t>MinMaxScalar</a:t>
            </a:r>
            <a:r>
              <a:rPr lang="en-IN" sz="2800" dirty="0">
                <a:latin typeface="Sans Serif Collection" panose="020B0502040504020204" pitchFamily="34" charset="0"/>
                <a:ea typeface="Sans Serif Collection" panose="020B0502040504020204" pitchFamily="34" charset="0"/>
                <a:cs typeface="Sans Serif Collection" panose="020B0502040504020204" pitchFamily="34" charset="0"/>
              </a:rPr>
              <a:t>()</a:t>
            </a:r>
            <a:r>
              <a:rPr lang="en-IN" sz="2800" dirty="0">
                <a:latin typeface="Cambria" panose="02040503050406030204" pitchFamily="18" charset="0"/>
                <a:ea typeface="Cambria" panose="02040503050406030204" pitchFamily="18" charset="0"/>
                <a:cs typeface="Sans Serif Collection" panose="020B0502040504020204" pitchFamily="34" charset="0"/>
              </a:rPr>
              <a:t> </a:t>
            </a:r>
            <a:r>
              <a:rPr lang="en-IN" sz="2800" dirty="0">
                <a:latin typeface="Cambria" panose="02040503050406030204" pitchFamily="18" charset="0"/>
                <a:ea typeface="Cambria" panose="02040503050406030204" pitchFamily="18" charset="0"/>
              </a:rPr>
              <a:t>function in Scikit learn library</a:t>
            </a:r>
          </a:p>
        </p:txBody>
      </p:sp>
    </p:spTree>
    <p:extLst>
      <p:ext uri="{BB962C8B-B14F-4D97-AF65-F5344CB8AC3E}">
        <p14:creationId xmlns:p14="http://schemas.microsoft.com/office/powerpoint/2010/main" val="31227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555E3D-2D58-21B5-1ABB-0E1BD2E64173}"/>
              </a:ext>
            </a:extLst>
          </p:cNvPr>
          <p:cNvSpPr txBox="1"/>
          <p:nvPr/>
        </p:nvSpPr>
        <p:spPr>
          <a:xfrm>
            <a:off x="812800" y="876300"/>
            <a:ext cx="3879460" cy="646331"/>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rPr>
              <a:t>Train-Test Split :  </a:t>
            </a:r>
          </a:p>
        </p:txBody>
      </p:sp>
      <p:sp>
        <p:nvSpPr>
          <p:cNvPr id="2" name="TextBox 1">
            <a:extLst>
              <a:ext uri="{FF2B5EF4-FFF2-40B4-BE49-F238E27FC236}">
                <a16:creationId xmlns:a16="http://schemas.microsoft.com/office/drawing/2014/main" id="{6114CB79-B8FA-05C1-C214-33D84E65DA52}"/>
              </a:ext>
            </a:extLst>
          </p:cNvPr>
          <p:cNvSpPr txBox="1"/>
          <p:nvPr/>
        </p:nvSpPr>
        <p:spPr>
          <a:xfrm>
            <a:off x="812800" y="2465797"/>
            <a:ext cx="10267347" cy="3046988"/>
          </a:xfrm>
          <a:prstGeom prst="rect">
            <a:avLst/>
          </a:prstGeom>
          <a:noFill/>
        </p:spPr>
        <p:txBody>
          <a:bodyPr wrap="square" rtlCol="0">
            <a:spAutoFit/>
          </a:bodyPr>
          <a:lstStyle/>
          <a:p>
            <a:r>
              <a:rPr lang="en-US" sz="3200" dirty="0">
                <a:latin typeface="Cambria" panose="02040503050406030204" pitchFamily="18" charset="0"/>
                <a:ea typeface="Cambria" panose="02040503050406030204" pitchFamily="18" charset="0"/>
              </a:rPr>
              <a:t>In machine learning, a train-test split is a model validation technique that involves dividing a dataset into two subsets: a training set and a test set. The training set is used to train the model, while the test set is used to evaluate the model's performance and generalization capabilities.</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5293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EA897-7709-CAA7-E6E2-3E89A6843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85" y="718837"/>
            <a:ext cx="4763029" cy="5869993"/>
          </a:xfrm>
          <a:prstGeom prst="rect">
            <a:avLst/>
          </a:prstGeom>
        </p:spPr>
      </p:pic>
    </p:spTree>
    <p:extLst>
      <p:ext uri="{BB962C8B-B14F-4D97-AF65-F5344CB8AC3E}">
        <p14:creationId xmlns:p14="http://schemas.microsoft.com/office/powerpoint/2010/main" val="282527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3BCCC3-05B4-4D91-0C3A-6816C46D5A97}"/>
              </a:ext>
            </a:extLst>
          </p:cNvPr>
          <p:cNvSpPr txBox="1"/>
          <p:nvPr/>
        </p:nvSpPr>
        <p:spPr>
          <a:xfrm>
            <a:off x="812800" y="876300"/>
            <a:ext cx="4016805" cy="646331"/>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rPr>
              <a:t>Linear Regression</a:t>
            </a:r>
            <a:endParaRPr lang="en-IN" sz="3600" dirty="0"/>
          </a:p>
        </p:txBody>
      </p:sp>
      <p:sp>
        <p:nvSpPr>
          <p:cNvPr id="5" name="TextBox 4">
            <a:extLst>
              <a:ext uri="{FF2B5EF4-FFF2-40B4-BE49-F238E27FC236}">
                <a16:creationId xmlns:a16="http://schemas.microsoft.com/office/drawing/2014/main" id="{52EE6C25-CA59-B9A5-D417-EB2657F214CE}"/>
              </a:ext>
            </a:extLst>
          </p:cNvPr>
          <p:cNvSpPr txBox="1"/>
          <p:nvPr/>
        </p:nvSpPr>
        <p:spPr>
          <a:xfrm>
            <a:off x="812800" y="2121693"/>
            <a:ext cx="10693400" cy="3847207"/>
          </a:xfrm>
          <a:prstGeom prst="rect">
            <a:avLst/>
          </a:prstGeom>
          <a:noFill/>
        </p:spPr>
        <p:txBody>
          <a:bodyPr wrap="square" rtlCol="0">
            <a:spAutoFit/>
          </a:bodyPr>
          <a:lstStyle/>
          <a:p>
            <a:r>
              <a:rPr lang="en-IN" sz="3200" b="1" dirty="0">
                <a:latin typeface="Cambria" panose="02040503050406030204" pitchFamily="18" charset="0"/>
                <a:ea typeface="Cambria" panose="02040503050406030204" pitchFamily="18" charset="0"/>
              </a:rPr>
              <a:t>Linear Regression :</a:t>
            </a:r>
          </a:p>
          <a:p>
            <a:r>
              <a:rPr lang="en-US" sz="2800" dirty="0">
                <a:latin typeface="Cambria" panose="02040503050406030204" pitchFamily="18" charset="0"/>
                <a:ea typeface="Cambria" panose="02040503050406030204" pitchFamily="18" charset="0"/>
              </a:rPr>
              <a:t>Linear regression is a data analysis technique that predicts the value of unknown data by using another related and known data value</a:t>
            </a:r>
            <a:r>
              <a:rPr lang="en-US" sz="2400" dirty="0">
                <a:latin typeface="Cambria" panose="02040503050406030204" pitchFamily="18" charset="0"/>
                <a:ea typeface="Cambria" panose="02040503050406030204" pitchFamily="18" charset="0"/>
              </a:rPr>
              <a:t>(</a:t>
            </a:r>
            <a:r>
              <a:rPr lang="en-US" sz="2800" dirty="0">
                <a:latin typeface="Cambria" panose="02040503050406030204" pitchFamily="18" charset="0"/>
                <a:ea typeface="Cambria" panose="02040503050406030204" pitchFamily="18" charset="0"/>
              </a:rPr>
              <a:t>s</a:t>
            </a:r>
            <a:r>
              <a:rPr lang="en-US" sz="2400" dirty="0">
                <a:latin typeface="Cambria" panose="02040503050406030204" pitchFamily="18" charset="0"/>
                <a:ea typeface="Cambria" panose="02040503050406030204" pitchFamily="18" charset="0"/>
              </a:rPr>
              <a:t>)</a:t>
            </a:r>
            <a:r>
              <a:rPr lang="en-US" sz="2800" dirty="0">
                <a:latin typeface="Cambria" panose="02040503050406030204" pitchFamily="18" charset="0"/>
                <a:ea typeface="Cambria" panose="02040503050406030204" pitchFamily="18" charset="0"/>
              </a:rPr>
              <a:t>.</a:t>
            </a:r>
          </a:p>
          <a:p>
            <a:endParaRPr lang="en-US" sz="2800" dirty="0">
              <a:latin typeface="Cambria" panose="02040503050406030204" pitchFamily="18" charset="0"/>
              <a:ea typeface="Cambria" panose="02040503050406030204" pitchFamily="18" charset="0"/>
            </a:endParaRPr>
          </a:p>
          <a:p>
            <a:r>
              <a:rPr lang="en-US" sz="3200" b="1" dirty="0">
                <a:latin typeface="Cambria" panose="02040503050406030204" pitchFamily="18" charset="0"/>
                <a:ea typeface="Cambria" panose="02040503050406030204" pitchFamily="18" charset="0"/>
              </a:rPr>
              <a:t>Simple Linear Regression :</a:t>
            </a:r>
          </a:p>
          <a:p>
            <a:endParaRPr lang="en-US" sz="3200" b="1" dirty="0">
              <a:latin typeface="Cambria" panose="02040503050406030204" pitchFamily="18" charset="0"/>
              <a:ea typeface="Cambria" panose="02040503050406030204" pitchFamily="18" charset="0"/>
            </a:endParaRPr>
          </a:p>
          <a:p>
            <a:endParaRPr lang="en-US" sz="3200" b="1" dirty="0">
              <a:latin typeface="Cambria" panose="02040503050406030204" pitchFamily="18" charset="0"/>
              <a:ea typeface="Cambria" panose="02040503050406030204" pitchFamily="18" charset="0"/>
            </a:endParaRPr>
          </a:p>
          <a:p>
            <a:r>
              <a:rPr lang="en-US" sz="3200" b="1" dirty="0">
                <a:latin typeface="Cambria" panose="02040503050406030204" pitchFamily="18" charset="0"/>
                <a:ea typeface="Cambria" panose="02040503050406030204" pitchFamily="18" charset="0"/>
              </a:rPr>
              <a:t>    </a:t>
            </a:r>
            <a:endParaRPr lang="en-IN" sz="32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B3FBE5C8-22E3-89F0-389D-065F835DAE18}"/>
              </a:ext>
            </a:extLst>
          </p:cNvPr>
          <p:cNvSpPr txBox="1"/>
          <p:nvPr/>
        </p:nvSpPr>
        <p:spPr>
          <a:xfrm>
            <a:off x="1193800" y="4965412"/>
            <a:ext cx="1946367"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3200" dirty="0">
                <a:latin typeface="Cambria" panose="02040503050406030204" pitchFamily="18" charset="0"/>
                <a:ea typeface="Cambria" panose="02040503050406030204" pitchFamily="18" charset="0"/>
              </a:rPr>
              <a:t>y = </a:t>
            </a:r>
            <a:r>
              <a:rPr lang="en-IN" sz="3200" dirty="0" err="1">
                <a:latin typeface="Cambria" panose="02040503050406030204" pitchFamily="18" charset="0"/>
                <a:ea typeface="Cambria" panose="02040503050406030204" pitchFamily="18" charset="0"/>
              </a:rPr>
              <a:t>wx</a:t>
            </a:r>
            <a:r>
              <a:rPr lang="en-IN" sz="3200" dirty="0">
                <a:latin typeface="Cambria" panose="02040503050406030204" pitchFamily="18" charset="0"/>
                <a:ea typeface="Cambria" panose="02040503050406030204" pitchFamily="18" charset="0"/>
              </a:rPr>
              <a:t> + b</a:t>
            </a:r>
          </a:p>
        </p:txBody>
      </p:sp>
      <p:pic>
        <p:nvPicPr>
          <p:cNvPr id="10" name="Picture 9">
            <a:extLst>
              <a:ext uri="{FF2B5EF4-FFF2-40B4-BE49-F238E27FC236}">
                <a16:creationId xmlns:a16="http://schemas.microsoft.com/office/drawing/2014/main" id="{B4588C1A-F62C-E78D-D959-321304F4D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100" y="3584621"/>
            <a:ext cx="6226085" cy="3197179"/>
          </a:xfrm>
          <a:prstGeom prst="rect">
            <a:avLst/>
          </a:prstGeom>
        </p:spPr>
      </p:pic>
    </p:spTree>
    <p:extLst>
      <p:ext uri="{BB962C8B-B14F-4D97-AF65-F5344CB8AC3E}">
        <p14:creationId xmlns:p14="http://schemas.microsoft.com/office/powerpoint/2010/main" val="514745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9B82D-FFCC-3F23-525F-1506E45BE649}"/>
              </a:ext>
            </a:extLst>
          </p:cNvPr>
          <p:cNvSpPr txBox="1"/>
          <p:nvPr/>
        </p:nvSpPr>
        <p:spPr>
          <a:xfrm>
            <a:off x="1320800" y="1447800"/>
            <a:ext cx="3224729" cy="584775"/>
          </a:xfrm>
          <a:prstGeom prst="rect">
            <a:avLst/>
          </a:prstGeom>
          <a:noFill/>
        </p:spPr>
        <p:txBody>
          <a:bodyPr wrap="none" rtlCol="0">
            <a:spAutoFit/>
          </a:bodyPr>
          <a:lstStyle/>
          <a:p>
            <a:r>
              <a:rPr lang="en-IN" sz="3200" b="1" dirty="0">
                <a:latin typeface="Cambria" panose="02040503050406030204" pitchFamily="18" charset="0"/>
                <a:ea typeface="Cambria" panose="02040503050406030204" pitchFamily="18" charset="0"/>
              </a:rPr>
              <a:t>Cost Function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B72BFD-B296-56D7-647F-370CE166AD4D}"/>
                  </a:ext>
                </a:extLst>
              </p:cNvPr>
              <p:cNvSpPr txBox="1"/>
              <p:nvPr/>
            </p:nvSpPr>
            <p:spPr>
              <a:xfrm>
                <a:off x="4749800" y="1285992"/>
                <a:ext cx="6121400" cy="1677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f>
                      <m:fPr>
                        <m:ctrlPr>
                          <a:rPr lang="en-IN" sz="3600" b="0" i="1" smtClean="0">
                            <a:latin typeface="Cambria Math" panose="02040503050406030204" pitchFamily="18" charset="0"/>
                            <a:ea typeface="Cambria" panose="02040503050406030204" pitchFamily="18" charset="0"/>
                          </a:rPr>
                        </m:ctrlPr>
                      </m:fPr>
                      <m:num>
                        <m:r>
                          <a:rPr lang="en-IN" sz="3600" b="0" i="1" smtClean="0">
                            <a:latin typeface="Cambria Math" panose="02040503050406030204" pitchFamily="18" charset="0"/>
                            <a:ea typeface="Cambria" panose="02040503050406030204" pitchFamily="18" charset="0"/>
                          </a:rPr>
                          <m:t>1</m:t>
                        </m:r>
                      </m:num>
                      <m:den>
                        <m:r>
                          <a:rPr lang="en-IN" sz="3600" b="0" i="1" smtClean="0">
                            <a:latin typeface="Cambria Math" panose="02040503050406030204" pitchFamily="18" charset="0"/>
                            <a:ea typeface="Cambria" panose="02040503050406030204" pitchFamily="18" charset="0"/>
                          </a:rPr>
                          <m:t>2</m:t>
                        </m:r>
                        <m:r>
                          <a:rPr lang="en-IN" sz="3600" b="0" i="1" smtClean="0">
                            <a:latin typeface="Cambria Math" panose="02040503050406030204" pitchFamily="18" charset="0"/>
                            <a:ea typeface="Cambria" panose="02040503050406030204" pitchFamily="18" charset="0"/>
                          </a:rPr>
                          <m:t>𝑚</m:t>
                        </m:r>
                      </m:den>
                    </m:f>
                    <m:nary>
                      <m:naryPr>
                        <m:chr m:val="∑"/>
                        <m:ctrlPr>
                          <a:rPr lang="en-IN" sz="3600" b="0" i="1" smtClean="0">
                            <a:latin typeface="Cambria Math" panose="02040503050406030204" pitchFamily="18" charset="0"/>
                            <a:ea typeface="Cambria" panose="02040503050406030204" pitchFamily="18" charset="0"/>
                          </a:rPr>
                        </m:ctrlPr>
                      </m:naryPr>
                      <m:sub>
                        <m:r>
                          <m:rPr>
                            <m:brk m:alnAt="23"/>
                          </m:rPr>
                          <a:rPr lang="en-IN" sz="3600" b="0" i="1" smtClean="0">
                            <a:latin typeface="Cambria Math" panose="02040503050406030204" pitchFamily="18" charset="0"/>
                            <a:ea typeface="Cambria" panose="02040503050406030204" pitchFamily="18" charset="0"/>
                          </a:rPr>
                          <m:t>𝑖</m:t>
                        </m:r>
                        <m:r>
                          <a:rPr lang="en-IN" sz="3600" b="0" i="1" smtClean="0">
                            <a:latin typeface="Cambria Math" panose="02040503050406030204" pitchFamily="18" charset="0"/>
                            <a:ea typeface="Cambria" panose="02040503050406030204" pitchFamily="18" charset="0"/>
                          </a:rPr>
                          <m:t>=1</m:t>
                        </m:r>
                      </m:sub>
                      <m:sup>
                        <m:r>
                          <a:rPr lang="en-IN" sz="3600" b="0" i="1" smtClean="0">
                            <a:latin typeface="Cambria Math" panose="02040503050406030204" pitchFamily="18" charset="0"/>
                            <a:ea typeface="Cambria" panose="02040503050406030204" pitchFamily="18" charset="0"/>
                          </a:rPr>
                          <m:t>𝑚</m:t>
                        </m:r>
                      </m:sup>
                      <m:e>
                        <m:r>
                          <a:rPr lang="en-IN" sz="3600" b="0" i="1" smtClean="0">
                            <a:latin typeface="Cambria Math" panose="02040503050406030204" pitchFamily="18" charset="0"/>
                            <a:ea typeface="Cambria" panose="02040503050406030204" pitchFamily="18" charset="0"/>
                          </a:rPr>
                          <m:t>(</m:t>
                        </m:r>
                      </m:e>
                    </m:nary>
                  </m:oMath>
                </a14:m>
                <a:r>
                  <a:rPr lang="en-IN" sz="2000" dirty="0">
                    <a:latin typeface="Cambria" panose="02040503050406030204" pitchFamily="18" charset="0"/>
                    <a:ea typeface="Cambria" panose="02040503050406030204" pitchFamily="18" charset="0"/>
                  </a:rPr>
                  <a:t> </a:t>
                </a:r>
                <a14:m>
                  <m:oMath xmlns:m="http://schemas.openxmlformats.org/officeDocument/2006/math">
                    <m:sSup>
                      <m:sSupPr>
                        <m:ctrlPr>
                          <a:rPr lang="en-IN" sz="3600" i="1" dirty="0" smtClean="0">
                            <a:latin typeface="Cambria Math" panose="02040503050406030204" pitchFamily="18" charset="0"/>
                            <a:ea typeface="Cambria" panose="02040503050406030204" pitchFamily="18" charset="0"/>
                          </a:rPr>
                        </m:ctrlPr>
                      </m:sSupPr>
                      <m:e>
                        <m:acc>
                          <m:accPr>
                            <m:chr m:val="̂"/>
                            <m:ctrlPr>
                              <a:rPr lang="en-IN" sz="3600" i="1">
                                <a:latin typeface="Cambria Math" panose="02040503050406030204" pitchFamily="18" charset="0"/>
                                <a:ea typeface="Cambria" panose="02040503050406030204" pitchFamily="18" charset="0"/>
                              </a:rPr>
                            </m:ctrlPr>
                          </m:accPr>
                          <m:e>
                            <m:r>
                              <a:rPr lang="en-IN" sz="3600" i="1">
                                <a:latin typeface="Cambria Math" panose="02040503050406030204" pitchFamily="18" charset="0"/>
                                <a:ea typeface="Cambria" panose="02040503050406030204" pitchFamily="18" charset="0"/>
                              </a:rPr>
                              <m:t>𝑦</m:t>
                            </m:r>
                          </m:e>
                        </m:acc>
                      </m:e>
                      <m:sup>
                        <m:r>
                          <a:rPr lang="en-IN" sz="3600" b="0" i="1" dirty="0" smtClean="0">
                            <a:latin typeface="Cambria Math" panose="02040503050406030204" pitchFamily="18" charset="0"/>
                            <a:ea typeface="Cambria" panose="02040503050406030204" pitchFamily="18" charset="0"/>
                          </a:rPr>
                          <m:t>(</m:t>
                        </m:r>
                        <m:r>
                          <a:rPr lang="en-IN" sz="3600" b="0" i="1" dirty="0" smtClean="0">
                            <a:latin typeface="Cambria Math" panose="02040503050406030204" pitchFamily="18" charset="0"/>
                            <a:ea typeface="Cambria" panose="02040503050406030204" pitchFamily="18" charset="0"/>
                          </a:rPr>
                          <m:t>𝑖</m:t>
                        </m:r>
                        <m:r>
                          <a:rPr lang="en-IN" sz="3600" b="0" i="1" dirty="0" smtClean="0">
                            <a:latin typeface="Cambria Math" panose="02040503050406030204" pitchFamily="18" charset="0"/>
                            <a:ea typeface="Cambria" panose="02040503050406030204" pitchFamily="18" charset="0"/>
                          </a:rPr>
                          <m:t>)</m:t>
                        </m:r>
                      </m:sup>
                    </m:sSup>
                    <m:r>
                      <a:rPr lang="en-IN" sz="3600" b="0" i="0" dirty="0" smtClean="0">
                        <a:latin typeface="Cambria Math" panose="02040503050406030204" pitchFamily="18" charset="0"/>
                        <a:ea typeface="Cambria" panose="02040503050406030204" pitchFamily="18" charset="0"/>
                      </a:rPr>
                      <m:t> − </m:t>
                    </m:r>
                    <m:sSup>
                      <m:sSupPr>
                        <m:ctrlPr>
                          <a:rPr lang="en-IN" sz="3600" b="0" i="1" dirty="0" smtClean="0">
                            <a:latin typeface="Cambria Math" panose="02040503050406030204" pitchFamily="18" charset="0"/>
                            <a:ea typeface="Cambria" panose="02040503050406030204" pitchFamily="18" charset="0"/>
                          </a:rPr>
                        </m:ctrlPr>
                      </m:sSupPr>
                      <m:e>
                        <m:r>
                          <a:rPr lang="en-IN" sz="3600" b="0" i="1" dirty="0" smtClean="0">
                            <a:latin typeface="Cambria Math" panose="02040503050406030204" pitchFamily="18" charset="0"/>
                            <a:ea typeface="Cambria" panose="02040503050406030204" pitchFamily="18" charset="0"/>
                          </a:rPr>
                          <m:t>𝑦</m:t>
                        </m:r>
                      </m:e>
                      <m:sup>
                        <m:d>
                          <m:dPr>
                            <m:ctrlPr>
                              <a:rPr lang="en-IN" sz="3600" b="0" i="1" dirty="0" smtClean="0">
                                <a:latin typeface="Cambria Math" panose="02040503050406030204" pitchFamily="18" charset="0"/>
                                <a:ea typeface="Cambria" panose="02040503050406030204" pitchFamily="18" charset="0"/>
                              </a:rPr>
                            </m:ctrlPr>
                          </m:dPr>
                          <m:e>
                            <m:r>
                              <a:rPr lang="en-IN" sz="3600" b="0" i="1" dirty="0" smtClean="0">
                                <a:latin typeface="Cambria Math" panose="02040503050406030204" pitchFamily="18" charset="0"/>
                                <a:ea typeface="Cambria" panose="02040503050406030204" pitchFamily="18" charset="0"/>
                              </a:rPr>
                              <m:t>𝑖</m:t>
                            </m:r>
                          </m:e>
                        </m:d>
                      </m:sup>
                    </m:sSup>
                    <m:sSup>
                      <m:sSupPr>
                        <m:ctrlPr>
                          <a:rPr lang="en-IN" sz="3600" b="0" i="1" dirty="0" smtClean="0">
                            <a:latin typeface="Cambria Math" panose="02040503050406030204" pitchFamily="18" charset="0"/>
                            <a:ea typeface="Cambria" panose="02040503050406030204" pitchFamily="18" charset="0"/>
                          </a:rPr>
                        </m:ctrlPr>
                      </m:sSupPr>
                      <m:e>
                        <m:r>
                          <a:rPr lang="en-IN" sz="3600" b="0" i="1" dirty="0" smtClean="0">
                            <a:latin typeface="Cambria Math" panose="02040503050406030204" pitchFamily="18" charset="0"/>
                            <a:ea typeface="Cambria" panose="02040503050406030204" pitchFamily="18" charset="0"/>
                          </a:rPr>
                          <m:t>)</m:t>
                        </m:r>
                      </m:e>
                      <m:sup>
                        <m:r>
                          <a:rPr lang="en-IN" sz="3600" b="0" i="1" dirty="0" smtClean="0">
                            <a:latin typeface="Cambria Math" panose="02040503050406030204" pitchFamily="18" charset="0"/>
                            <a:ea typeface="Cambria" panose="02040503050406030204" pitchFamily="18" charset="0"/>
                          </a:rPr>
                          <m:t>2</m:t>
                        </m:r>
                      </m:sup>
                    </m:sSup>
                  </m:oMath>
                </a14:m>
                <a:endParaRPr lang="en-IN" sz="2000" dirty="0">
                  <a:latin typeface="Cambria" panose="02040503050406030204" pitchFamily="18" charset="0"/>
                  <a:ea typeface="Cambria" panose="02040503050406030204" pitchFamily="18" charset="0"/>
                </a:endParaRPr>
              </a:p>
              <a:p>
                <a:pPr algn="ctr"/>
                <a:r>
                  <a:rPr lang="en-IN" sz="2800" dirty="0">
                    <a:latin typeface="Cambria" panose="02040503050406030204" pitchFamily="18" charset="0"/>
                    <a:ea typeface="Cambria" panose="02040503050406030204" pitchFamily="18" charset="0"/>
                  </a:rPr>
                  <a:t>error</a:t>
                </a:r>
              </a:p>
              <a:p>
                <a:pPr algn="ctr"/>
                <a:endParaRPr lang="en-IN" sz="2000" dirty="0">
                  <a:latin typeface="Cambria" panose="02040503050406030204" pitchFamily="18" charset="0"/>
                  <a:ea typeface="Cambria" panose="02040503050406030204" pitchFamily="18" charset="0"/>
                </a:endParaRPr>
              </a:p>
            </p:txBody>
          </p:sp>
        </mc:Choice>
        <mc:Fallback xmlns="">
          <p:sp>
            <p:nvSpPr>
              <p:cNvPr id="5" name="TextBox 4">
                <a:extLst>
                  <a:ext uri="{FF2B5EF4-FFF2-40B4-BE49-F238E27FC236}">
                    <a16:creationId xmlns:a16="http://schemas.microsoft.com/office/drawing/2014/main" id="{23B72BFD-B296-56D7-647F-370CE166AD4D}"/>
                  </a:ext>
                </a:extLst>
              </p:cNvPr>
              <p:cNvSpPr txBox="1">
                <a:spLocks noRot="1" noChangeAspect="1" noMove="1" noResize="1" noEditPoints="1" noAdjustHandles="1" noChangeArrowheads="1" noChangeShapeType="1" noTextEdit="1"/>
              </p:cNvSpPr>
              <p:nvPr/>
            </p:nvSpPr>
            <p:spPr>
              <a:xfrm>
                <a:off x="4749800" y="1285992"/>
                <a:ext cx="6121400" cy="1677832"/>
              </a:xfrm>
              <a:prstGeom prst="rect">
                <a:avLst/>
              </a:prstGeom>
              <a:blipFill>
                <a:blip r:embed="rId2"/>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C8C5375A-3E7D-1316-0EE4-AB779664B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737" y="3300412"/>
            <a:ext cx="6181725" cy="3228975"/>
          </a:xfrm>
          <a:prstGeom prst="rect">
            <a:avLst/>
          </a:prstGeom>
        </p:spPr>
      </p:pic>
      <p:sp>
        <p:nvSpPr>
          <p:cNvPr id="8" name="Rectangle 7">
            <a:extLst>
              <a:ext uri="{FF2B5EF4-FFF2-40B4-BE49-F238E27FC236}">
                <a16:creationId xmlns:a16="http://schemas.microsoft.com/office/drawing/2014/main" id="{BF07A732-D96B-40A1-0D18-D1EFAE6E8C2D}"/>
              </a:ext>
            </a:extLst>
          </p:cNvPr>
          <p:cNvSpPr/>
          <p:nvPr/>
        </p:nvSpPr>
        <p:spPr>
          <a:xfrm>
            <a:off x="6850062" y="3300412"/>
            <a:ext cx="1803400" cy="54610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672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8EDC44-4065-E2F6-A2C2-F69B57F0A8FE}"/>
              </a:ext>
            </a:extLst>
          </p:cNvPr>
          <p:cNvSpPr txBox="1"/>
          <p:nvPr/>
        </p:nvSpPr>
        <p:spPr>
          <a:xfrm>
            <a:off x="1308100" y="1765300"/>
            <a:ext cx="3642344" cy="584775"/>
          </a:xfrm>
          <a:prstGeom prst="rect">
            <a:avLst/>
          </a:prstGeom>
          <a:noFill/>
        </p:spPr>
        <p:txBody>
          <a:bodyPr wrap="none" rtlCol="0">
            <a:spAutoFit/>
          </a:bodyPr>
          <a:lstStyle/>
          <a:p>
            <a:r>
              <a:rPr lang="en-IN" sz="3200" b="1" dirty="0">
                <a:latin typeface="Cambria" panose="02040503050406030204" pitchFamily="18" charset="0"/>
                <a:ea typeface="Cambria" panose="02040503050406030204" pitchFamily="18" charset="0"/>
              </a:rPr>
              <a:t>Gradient Descent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37635D-F494-51F2-A44D-677C16CFC222}"/>
                  </a:ext>
                </a:extLst>
              </p:cNvPr>
              <p:cNvSpPr txBox="1"/>
              <p:nvPr/>
            </p:nvSpPr>
            <p:spPr>
              <a:xfrm>
                <a:off x="5435030" y="1294914"/>
                <a:ext cx="2668945" cy="152554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dirty="0">
                    <a:latin typeface="Cambria" panose="02040503050406030204" pitchFamily="18" charset="0"/>
                    <a:ea typeface="Cambria" panose="02040503050406030204" pitchFamily="18" charset="0"/>
                  </a:rPr>
                  <a:t>w</a:t>
                </a:r>
                <a:r>
                  <a:rPr lang="en-IN" dirty="0"/>
                  <a:t> = </a:t>
                </a:r>
                <a:r>
                  <a:rPr lang="en-IN" sz="2400" dirty="0">
                    <a:latin typeface="Cambria" panose="02040503050406030204" pitchFamily="18" charset="0"/>
                    <a:ea typeface="Cambria" panose="02040503050406030204" pitchFamily="18" charset="0"/>
                  </a:rPr>
                  <a:t>w-</a:t>
                </a:r>
                <a14:m>
                  <m:oMath xmlns:m="http://schemas.openxmlformats.org/officeDocument/2006/math">
                    <m:r>
                      <a:rPr lang="en-IN" sz="2400" i="1" smtClean="0">
                        <a:latin typeface="Cambria Math" panose="02040503050406030204" pitchFamily="18" charset="0"/>
                        <a:ea typeface="Cambria Math" panose="02040503050406030204" pitchFamily="18" charset="0"/>
                      </a:rPr>
                      <m:t>∝</m:t>
                    </m:r>
                    <m:f>
                      <m:fPr>
                        <m:ctrlPr>
                          <a:rPr lang="en-IN" sz="2400" i="1" smtClean="0">
                            <a:latin typeface="Cambria Math" panose="02040503050406030204" pitchFamily="18" charset="0"/>
                            <a:ea typeface="Cambria Math" panose="02040503050406030204" pitchFamily="18" charset="0"/>
                          </a:rPr>
                        </m:ctrlPr>
                      </m:fPr>
                      <m:num>
                        <m:r>
                          <a:rPr lang="en-IN" sz="2400" b="0" i="1" smtClean="0">
                            <a:latin typeface="Cambria Math" panose="02040503050406030204" pitchFamily="18" charset="0"/>
                            <a:ea typeface="Cambria Math" panose="02040503050406030204" pitchFamily="18" charset="0"/>
                          </a:rPr>
                          <m:t>𝑑</m:t>
                        </m:r>
                      </m:num>
                      <m:den>
                        <m:r>
                          <a:rPr lang="en-IN" sz="2400" b="0" i="1" smtClean="0">
                            <a:latin typeface="Cambria Math" panose="02040503050406030204" pitchFamily="18" charset="0"/>
                            <a:ea typeface="Cambria Math" panose="02040503050406030204" pitchFamily="18" charset="0"/>
                          </a:rPr>
                          <m:t>𝑑𝑤</m:t>
                        </m:r>
                      </m:den>
                    </m:f>
                  </m:oMath>
                </a14:m>
                <a:r>
                  <a:rPr lang="en-IN" dirty="0"/>
                  <a:t> </a:t>
                </a:r>
                <a:r>
                  <a:rPr lang="en-IN" sz="2400" dirty="0">
                    <a:latin typeface="Cambria" panose="02040503050406030204" pitchFamily="18" charset="0"/>
                    <a:ea typeface="Cambria" panose="02040503050406030204" pitchFamily="18" charset="0"/>
                  </a:rPr>
                  <a:t>J(</a:t>
                </a:r>
                <a:r>
                  <a:rPr lang="en-IN" sz="2400" dirty="0" err="1">
                    <a:latin typeface="Cambria" panose="02040503050406030204" pitchFamily="18" charset="0"/>
                    <a:ea typeface="Cambria" panose="02040503050406030204" pitchFamily="18" charset="0"/>
                  </a:rPr>
                  <a:t>w,b</a:t>
                </a:r>
                <a:r>
                  <a:rPr lang="en-IN" sz="2400" dirty="0">
                    <a:latin typeface="Cambria" panose="02040503050406030204" pitchFamily="18" charset="0"/>
                    <a:ea typeface="Cambria" panose="02040503050406030204" pitchFamily="18" charset="0"/>
                  </a:rPr>
                  <a:t>)</a:t>
                </a:r>
              </a:p>
              <a:p>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b = b-</a:t>
                </a:r>
                <a14:m>
                  <m:oMath xmlns:m="http://schemas.openxmlformats.org/officeDocument/2006/math">
                    <m:r>
                      <a:rPr lang="en-IN" sz="2400" i="1" smtClean="0">
                        <a:latin typeface="Cambria Math" panose="02040503050406030204" pitchFamily="18" charset="0"/>
                        <a:ea typeface="Cambria Math" panose="02040503050406030204" pitchFamily="18" charset="0"/>
                      </a:rPr>
                      <m:t>∝</m:t>
                    </m:r>
                    <m:f>
                      <m:fPr>
                        <m:ctrlPr>
                          <a:rPr lang="en-IN" sz="2400" i="1" smtClean="0">
                            <a:latin typeface="Cambria Math" panose="02040503050406030204" pitchFamily="18" charset="0"/>
                            <a:ea typeface="Cambria Math" panose="02040503050406030204" pitchFamily="18" charset="0"/>
                          </a:rPr>
                        </m:ctrlPr>
                      </m:fPr>
                      <m:num>
                        <m:r>
                          <a:rPr lang="en-IN" sz="2400" b="0" i="1" smtClean="0">
                            <a:latin typeface="Cambria Math" panose="02040503050406030204" pitchFamily="18" charset="0"/>
                            <a:ea typeface="Cambria Math" panose="02040503050406030204" pitchFamily="18" charset="0"/>
                          </a:rPr>
                          <m:t>𝑑</m:t>
                        </m:r>
                      </m:num>
                      <m:den>
                        <m:r>
                          <a:rPr lang="en-IN" sz="2400" b="0" i="1" smtClean="0">
                            <a:latin typeface="Cambria Math" panose="02040503050406030204" pitchFamily="18" charset="0"/>
                            <a:ea typeface="Cambria Math" panose="02040503050406030204" pitchFamily="18" charset="0"/>
                          </a:rPr>
                          <m:t>𝑑𝑏</m:t>
                        </m:r>
                      </m:den>
                    </m:f>
                    <m:r>
                      <m:rPr>
                        <m:sty m:val="p"/>
                      </m:rPr>
                      <a:rPr lang="en-IN" sz="2400" b="0" i="0" smtClean="0">
                        <a:latin typeface="Cambria Math" panose="02040503050406030204" pitchFamily="18" charset="0"/>
                        <a:ea typeface="Cambria Math" panose="02040503050406030204" pitchFamily="18" charset="0"/>
                      </a:rPr>
                      <m:t>J</m:t>
                    </m:r>
                    <m:r>
                      <a:rPr lang="en-IN" sz="2400" b="0" i="0" smtClean="0">
                        <a:latin typeface="Cambria Math" panose="02040503050406030204" pitchFamily="18" charset="0"/>
                        <a:ea typeface="Cambria Math" panose="02040503050406030204" pitchFamily="18" charset="0"/>
                      </a:rPr>
                      <m:t>(</m:t>
                    </m:r>
                    <m:r>
                      <m:rPr>
                        <m:sty m:val="p"/>
                      </m:rPr>
                      <a:rPr lang="en-IN" sz="2400" b="0" i="0" smtClean="0">
                        <a:latin typeface="Cambria Math" panose="02040503050406030204" pitchFamily="18" charset="0"/>
                        <a:ea typeface="Cambria Math" panose="02040503050406030204" pitchFamily="18" charset="0"/>
                      </a:rPr>
                      <m:t>w</m:t>
                    </m:r>
                    <m:r>
                      <a:rPr lang="en-IN" sz="2400" b="0" i="0" smtClean="0">
                        <a:latin typeface="Cambria Math" panose="02040503050406030204" pitchFamily="18" charset="0"/>
                        <a:ea typeface="Cambria Math" panose="02040503050406030204" pitchFamily="18" charset="0"/>
                      </a:rPr>
                      <m:t>,</m:t>
                    </m:r>
                    <m:r>
                      <m:rPr>
                        <m:sty m:val="p"/>
                      </m:rPr>
                      <a:rPr lang="en-IN" sz="2400" b="0" i="0" smtClean="0">
                        <a:latin typeface="Cambria Math" panose="02040503050406030204" pitchFamily="18" charset="0"/>
                        <a:ea typeface="Cambria Math" panose="02040503050406030204" pitchFamily="18" charset="0"/>
                      </a:rPr>
                      <m:t>b</m:t>
                    </m:r>
                    <m:r>
                      <a:rPr lang="en-IN" sz="2400" b="0" i="0" smtClean="0">
                        <a:latin typeface="Cambria Math" panose="02040503050406030204" pitchFamily="18" charset="0"/>
                        <a:ea typeface="Cambria Math" panose="02040503050406030204" pitchFamily="18" charset="0"/>
                      </a:rPr>
                      <m:t>)</m:t>
                    </m:r>
                  </m:oMath>
                </a14:m>
                <a:endParaRPr lang="en-IN" dirty="0"/>
              </a:p>
            </p:txBody>
          </p:sp>
        </mc:Choice>
        <mc:Fallback xmlns="">
          <p:sp>
            <p:nvSpPr>
              <p:cNvPr id="5" name="TextBox 4">
                <a:extLst>
                  <a:ext uri="{FF2B5EF4-FFF2-40B4-BE49-F238E27FC236}">
                    <a16:creationId xmlns:a16="http://schemas.microsoft.com/office/drawing/2014/main" id="{9837635D-F494-51F2-A44D-677C16CFC222}"/>
                  </a:ext>
                </a:extLst>
              </p:cNvPr>
              <p:cNvSpPr txBox="1">
                <a:spLocks noRot="1" noChangeAspect="1" noMove="1" noResize="1" noEditPoints="1" noAdjustHandles="1" noChangeArrowheads="1" noChangeShapeType="1" noTextEdit="1"/>
              </p:cNvSpPr>
              <p:nvPr/>
            </p:nvSpPr>
            <p:spPr>
              <a:xfrm>
                <a:off x="5435030" y="1294914"/>
                <a:ext cx="2668945" cy="1525546"/>
              </a:xfrm>
              <a:prstGeom prst="rect">
                <a:avLst/>
              </a:prstGeom>
              <a:blipFill>
                <a:blip r:embed="rId2"/>
                <a:stretch>
                  <a:fillRect l="-3417" b="-1581"/>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79B386BF-9253-675F-0E4D-097F0B75903F}"/>
              </a:ext>
            </a:extLst>
          </p:cNvPr>
          <p:cNvSpPr txBox="1"/>
          <p:nvPr/>
        </p:nvSpPr>
        <p:spPr>
          <a:xfrm>
            <a:off x="8352255" y="2112574"/>
            <a:ext cx="1865895" cy="707886"/>
          </a:xfrm>
          <a:prstGeom prst="rect">
            <a:avLst/>
          </a:prstGeom>
          <a:noFill/>
        </p:spPr>
        <p:txBody>
          <a:bodyPr wrap="none" rtlCol="0">
            <a:spAutoFit/>
          </a:bodyPr>
          <a:lstStyle/>
          <a:p>
            <a:r>
              <a:rPr lang="en-US" sz="2000" dirty="0">
                <a:latin typeface="Cambria" panose="02040503050406030204" pitchFamily="18" charset="0"/>
                <a:ea typeface="Cambria" panose="02040503050406030204" pitchFamily="18" charset="0"/>
              </a:rPr>
              <a:t>Simultaneously</a:t>
            </a:r>
          </a:p>
          <a:p>
            <a:r>
              <a:rPr lang="en-US" sz="2000" dirty="0">
                <a:latin typeface="Cambria" panose="02040503050406030204" pitchFamily="18" charset="0"/>
                <a:ea typeface="Cambria" panose="02040503050406030204" pitchFamily="18" charset="0"/>
              </a:rPr>
              <a:t>update w and b</a:t>
            </a:r>
            <a:endParaRPr lang="en-IN" sz="20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B7190F2-F201-8F25-392E-B1BC91EF6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737" y="3300412"/>
            <a:ext cx="6181725" cy="3228975"/>
          </a:xfrm>
          <a:prstGeom prst="rect">
            <a:avLst/>
          </a:prstGeom>
        </p:spPr>
      </p:pic>
      <p:sp>
        <p:nvSpPr>
          <p:cNvPr id="8" name="Rectangle 7">
            <a:extLst>
              <a:ext uri="{FF2B5EF4-FFF2-40B4-BE49-F238E27FC236}">
                <a16:creationId xmlns:a16="http://schemas.microsoft.com/office/drawing/2014/main" id="{DF07B7A0-E36A-2867-FD0D-35E5224AFCA3}"/>
              </a:ext>
            </a:extLst>
          </p:cNvPr>
          <p:cNvSpPr/>
          <p:nvPr/>
        </p:nvSpPr>
        <p:spPr>
          <a:xfrm>
            <a:off x="6850062" y="3300412"/>
            <a:ext cx="1803400" cy="54610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2EB72AF3-EF6A-8D45-C06D-CF54750C7AB7}"/>
              </a:ext>
            </a:extLst>
          </p:cNvPr>
          <p:cNvCxnSpPr>
            <a:cxnSpLocks/>
          </p:cNvCxnSpPr>
          <p:nvPr/>
        </p:nvCxnSpPr>
        <p:spPr>
          <a:xfrm flipH="1">
            <a:off x="5721350" y="3625850"/>
            <a:ext cx="374650" cy="1390650"/>
          </a:xfrm>
          <a:prstGeom prst="line">
            <a:avLst/>
          </a:prstGeom>
          <a:ln>
            <a:prstDash val="lg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741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E9457-0633-AA12-B016-8BB5EFD020EC}"/>
              </a:ext>
            </a:extLst>
          </p:cNvPr>
          <p:cNvSpPr txBox="1"/>
          <p:nvPr/>
        </p:nvSpPr>
        <p:spPr>
          <a:xfrm>
            <a:off x="883577" y="924674"/>
            <a:ext cx="5905143" cy="646331"/>
          </a:xfrm>
          <a:prstGeom prst="rect">
            <a:avLst/>
          </a:prstGeom>
          <a:noFill/>
        </p:spPr>
        <p:txBody>
          <a:bodyPr wrap="none" rtlCol="0">
            <a:spAutoFit/>
          </a:bodyPr>
          <a:lstStyle/>
          <a:p>
            <a:r>
              <a:rPr lang="en-US" sz="3600" b="1" dirty="0">
                <a:solidFill>
                  <a:schemeClr val="bg1"/>
                </a:solidFill>
                <a:latin typeface="Cambria" panose="02040503050406030204" pitchFamily="18" charset="0"/>
                <a:ea typeface="Cambria" panose="02040503050406030204" pitchFamily="18" charset="0"/>
              </a:rPr>
              <a:t>Multiple Linear Regression</a:t>
            </a:r>
            <a:endParaRPr lang="en-IN" sz="3600" b="1" dirty="0">
              <a:solidFill>
                <a:schemeClr val="bg1"/>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5CC30A-224D-5702-4E75-69C613F73B4C}"/>
                  </a:ext>
                </a:extLst>
              </p:cNvPr>
              <p:cNvSpPr txBox="1"/>
              <p:nvPr/>
            </p:nvSpPr>
            <p:spPr>
              <a:xfrm>
                <a:off x="4541824" y="2598003"/>
                <a:ext cx="3108351"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4800" dirty="0">
                    <a:latin typeface="Cambria" panose="02040503050406030204" pitchFamily="18" charset="0"/>
                    <a:ea typeface="Cambria" panose="02040503050406030204" pitchFamily="18" charset="0"/>
                  </a:rPr>
                  <a:t>y = </a:t>
                </a:r>
                <a14:m>
                  <m:oMath xmlns:m="http://schemas.openxmlformats.org/officeDocument/2006/math">
                    <m:acc>
                      <m:accPr>
                        <m:chr m:val="⃗"/>
                        <m:ctrlPr>
                          <a:rPr lang="en-US" sz="4800" b="0" i="1" dirty="0" smtClean="0">
                            <a:latin typeface="Cambria Math" panose="02040503050406030204" pitchFamily="18" charset="0"/>
                            <a:ea typeface="Cambria" panose="02040503050406030204" pitchFamily="18" charset="0"/>
                          </a:rPr>
                        </m:ctrlPr>
                      </m:accPr>
                      <m:e>
                        <m:r>
                          <a:rPr lang="en-US" sz="4800" b="0" i="1" dirty="0" smtClean="0">
                            <a:latin typeface="Cambria Math" panose="02040503050406030204" pitchFamily="18" charset="0"/>
                            <a:ea typeface="Cambria" panose="02040503050406030204" pitchFamily="18" charset="0"/>
                          </a:rPr>
                          <m:t>𝑤</m:t>
                        </m:r>
                      </m:e>
                    </m:acc>
                    <m:r>
                      <a:rPr lang="en-US" sz="4800" b="0" i="1" dirty="0" smtClean="0">
                        <a:latin typeface="Cambria Math" panose="02040503050406030204" pitchFamily="18" charset="0"/>
                        <a:ea typeface="Cambria" panose="02040503050406030204" pitchFamily="18" charset="0"/>
                      </a:rPr>
                      <m:t>.</m:t>
                    </m:r>
                    <m:acc>
                      <m:accPr>
                        <m:chr m:val="⃗"/>
                        <m:ctrlPr>
                          <a:rPr lang="en-US" sz="4800" b="0" i="1" dirty="0" smtClean="0">
                            <a:latin typeface="Cambria Math" panose="02040503050406030204" pitchFamily="18" charset="0"/>
                            <a:ea typeface="Cambria" panose="02040503050406030204" pitchFamily="18" charset="0"/>
                          </a:rPr>
                        </m:ctrlPr>
                      </m:accPr>
                      <m:e>
                        <m:r>
                          <a:rPr lang="en-US" sz="4800" b="0" i="1" dirty="0" smtClean="0">
                            <a:latin typeface="Cambria Math" panose="02040503050406030204" pitchFamily="18" charset="0"/>
                            <a:ea typeface="Cambria" panose="02040503050406030204" pitchFamily="18" charset="0"/>
                          </a:rPr>
                          <m:t>𝑥</m:t>
                        </m:r>
                        <m:r>
                          <a:rPr lang="en-US" sz="4800" b="0" i="1" dirty="0" smtClean="0">
                            <a:latin typeface="Cambria Math" panose="02040503050406030204" pitchFamily="18" charset="0"/>
                            <a:ea typeface="Cambria" panose="02040503050406030204" pitchFamily="18" charset="0"/>
                          </a:rPr>
                          <m:t> </m:t>
                        </m:r>
                      </m:e>
                    </m:acc>
                  </m:oMath>
                </a14:m>
                <a:r>
                  <a:rPr lang="en-IN" sz="4800" dirty="0">
                    <a:latin typeface="Cambria" panose="02040503050406030204" pitchFamily="18" charset="0"/>
                    <a:ea typeface="Cambria" panose="02040503050406030204" pitchFamily="18" charset="0"/>
                  </a:rPr>
                  <a:t>+ b</a:t>
                </a:r>
              </a:p>
            </p:txBody>
          </p:sp>
        </mc:Choice>
        <mc:Fallback xmlns="">
          <p:sp>
            <p:nvSpPr>
              <p:cNvPr id="4" name="TextBox 3">
                <a:extLst>
                  <a:ext uri="{FF2B5EF4-FFF2-40B4-BE49-F238E27FC236}">
                    <a16:creationId xmlns:a16="http://schemas.microsoft.com/office/drawing/2014/main" id="{A35CC30A-224D-5702-4E75-69C613F73B4C}"/>
                  </a:ext>
                </a:extLst>
              </p:cNvPr>
              <p:cNvSpPr txBox="1">
                <a:spLocks noRot="1" noChangeAspect="1" noMove="1" noResize="1" noEditPoints="1" noAdjustHandles="1" noChangeArrowheads="1" noChangeShapeType="1" noTextEdit="1"/>
              </p:cNvSpPr>
              <p:nvPr/>
            </p:nvSpPr>
            <p:spPr>
              <a:xfrm>
                <a:off x="4541824" y="2598003"/>
                <a:ext cx="3108351" cy="830997"/>
              </a:xfrm>
              <a:prstGeom prst="rect">
                <a:avLst/>
              </a:prstGeom>
              <a:blipFill>
                <a:blip r:embed="rId2"/>
                <a:stretch>
                  <a:fillRect l="-8594" t="-15827" r="-7813" b="-359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475DF5-D9FD-523D-F703-A29DB0D3540C}"/>
                  </a:ext>
                </a:extLst>
              </p:cNvPr>
              <p:cNvSpPr txBox="1"/>
              <p:nvPr/>
            </p:nvSpPr>
            <p:spPr>
              <a:xfrm>
                <a:off x="2977792" y="4183471"/>
                <a:ext cx="62364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acc>
                      <m:accPr>
                        <m:chr m:val="⃗"/>
                        <m:ctrlPr>
                          <a:rPr lang="en-IN" sz="4800" i="1" smtClean="0">
                            <a:latin typeface="Cambria Math" panose="02040503050406030204" pitchFamily="18" charset="0"/>
                          </a:rPr>
                        </m:ctrlPr>
                      </m:accPr>
                      <m:e>
                        <m:r>
                          <a:rPr lang="en-US" sz="4800" b="0" i="1" smtClean="0">
                            <a:latin typeface="Cambria Math" panose="02040503050406030204" pitchFamily="18" charset="0"/>
                          </a:rPr>
                          <m:t>𝑥</m:t>
                        </m:r>
                        <m:r>
                          <a:rPr lang="en-US" sz="4800" b="0" i="1" smtClean="0">
                            <a:latin typeface="Cambria Math" panose="02040503050406030204" pitchFamily="18" charset="0"/>
                          </a:rPr>
                          <m:t> </m:t>
                        </m:r>
                      </m:e>
                    </m:acc>
                    <m:r>
                      <a:rPr lang="en-US" sz="4800" b="0" i="1" smtClean="0">
                        <a:latin typeface="Cambria Math" panose="02040503050406030204" pitchFamily="18" charset="0"/>
                      </a:rPr>
                      <m:t> </m:t>
                    </m:r>
                  </m:oMath>
                </a14:m>
                <a:r>
                  <a:rPr lang="en-IN" sz="4800" dirty="0"/>
                  <a:t>  = [</a:t>
                </a:r>
                <a14:m>
                  <m:oMath xmlns:m="http://schemas.openxmlformats.org/officeDocument/2006/math">
                    <m:sSub>
                      <m:sSubPr>
                        <m:ctrlPr>
                          <a:rPr lang="en-IN" sz="4800" i="1">
                            <a:latin typeface="Cambria Math" panose="02040503050406030204" pitchFamily="18" charset="0"/>
                            <a:ea typeface="Cambria" panose="02040503050406030204" pitchFamily="18" charset="0"/>
                          </a:rPr>
                        </m:ctrlPr>
                      </m:sSubPr>
                      <m:e>
                        <m:r>
                          <a:rPr lang="en-US" sz="4800" i="1">
                            <a:latin typeface="Cambria Math" panose="02040503050406030204" pitchFamily="18" charset="0"/>
                            <a:ea typeface="Cambria" panose="02040503050406030204" pitchFamily="18" charset="0"/>
                          </a:rPr>
                          <m:t>𝑥</m:t>
                        </m:r>
                      </m:e>
                      <m:sub>
                        <m:r>
                          <a:rPr lang="en-US" sz="4800" i="1">
                            <a:latin typeface="Cambria Math" panose="02040503050406030204" pitchFamily="18" charset="0"/>
                            <a:ea typeface="Cambria" panose="02040503050406030204" pitchFamily="18" charset="0"/>
                          </a:rPr>
                          <m:t>1</m:t>
                        </m:r>
                      </m:sub>
                    </m:sSub>
                  </m:oMath>
                </a14:m>
                <a:r>
                  <a:rPr lang="en-IN" sz="4800" dirty="0">
                    <a:latin typeface="Cambria" panose="02040503050406030204" pitchFamily="18" charset="0"/>
                    <a:ea typeface="Cambria" panose="02040503050406030204" pitchFamily="18" charset="0"/>
                  </a:rPr>
                  <a:t>,</a:t>
                </a:r>
                <a:r>
                  <a:rPr lang="en-IN" sz="4800" dirty="0">
                    <a:ea typeface="Cambria" panose="02040503050406030204" pitchFamily="18" charset="0"/>
                  </a:rPr>
                  <a:t> </a:t>
                </a:r>
                <a14:m>
                  <m:oMath xmlns:m="http://schemas.openxmlformats.org/officeDocument/2006/math">
                    <m:sSub>
                      <m:sSubPr>
                        <m:ctrlPr>
                          <a:rPr lang="en-IN" sz="4800" i="1">
                            <a:latin typeface="Cambria Math" panose="02040503050406030204" pitchFamily="18" charset="0"/>
                            <a:ea typeface="Cambria" panose="02040503050406030204" pitchFamily="18" charset="0"/>
                          </a:rPr>
                        </m:ctrlPr>
                      </m:sSubPr>
                      <m:e>
                        <m:r>
                          <a:rPr lang="en-US" sz="4800" i="1">
                            <a:latin typeface="Cambria Math" panose="02040503050406030204" pitchFamily="18" charset="0"/>
                            <a:ea typeface="Cambria" panose="02040503050406030204" pitchFamily="18" charset="0"/>
                          </a:rPr>
                          <m:t>𝑥</m:t>
                        </m:r>
                      </m:e>
                      <m:sub>
                        <m:r>
                          <a:rPr lang="en-US" sz="4800" b="0" i="1" smtClean="0">
                            <a:latin typeface="Cambria Math" panose="02040503050406030204" pitchFamily="18" charset="0"/>
                            <a:ea typeface="Cambria" panose="02040503050406030204" pitchFamily="18" charset="0"/>
                          </a:rPr>
                          <m:t>2</m:t>
                        </m:r>
                      </m:sub>
                    </m:sSub>
                  </m:oMath>
                </a14:m>
                <a:r>
                  <a:rPr lang="en-IN" sz="4800" dirty="0">
                    <a:latin typeface="Cambria" panose="02040503050406030204" pitchFamily="18" charset="0"/>
                    <a:ea typeface="Cambria" panose="02040503050406030204" pitchFamily="18" charset="0"/>
                  </a:rPr>
                  <a:t>,</a:t>
                </a:r>
                <a:r>
                  <a:rPr lang="en-IN" sz="4800" dirty="0">
                    <a:ea typeface="Cambria" panose="02040503050406030204" pitchFamily="18" charset="0"/>
                  </a:rPr>
                  <a:t> </a:t>
                </a:r>
                <a14:m>
                  <m:oMath xmlns:m="http://schemas.openxmlformats.org/officeDocument/2006/math">
                    <m:sSub>
                      <m:sSubPr>
                        <m:ctrlPr>
                          <a:rPr lang="en-IN" sz="4800" i="1">
                            <a:latin typeface="Cambria Math" panose="02040503050406030204" pitchFamily="18" charset="0"/>
                            <a:ea typeface="Cambria" panose="02040503050406030204" pitchFamily="18" charset="0"/>
                          </a:rPr>
                        </m:ctrlPr>
                      </m:sSubPr>
                      <m:e>
                        <m:r>
                          <a:rPr lang="en-US" sz="4800" i="1">
                            <a:latin typeface="Cambria Math" panose="02040503050406030204" pitchFamily="18" charset="0"/>
                            <a:ea typeface="Cambria" panose="02040503050406030204" pitchFamily="18" charset="0"/>
                          </a:rPr>
                          <m:t>𝑥</m:t>
                        </m:r>
                      </m:e>
                      <m:sub>
                        <m:r>
                          <a:rPr lang="en-US" sz="4800" b="0" i="1" smtClean="0">
                            <a:latin typeface="Cambria Math" panose="02040503050406030204" pitchFamily="18" charset="0"/>
                            <a:ea typeface="Cambria" panose="02040503050406030204" pitchFamily="18" charset="0"/>
                          </a:rPr>
                          <m:t>3</m:t>
                        </m:r>
                      </m:sub>
                    </m:sSub>
                  </m:oMath>
                </a14:m>
                <a:r>
                  <a:rPr lang="en-IN" sz="4800" dirty="0">
                    <a:latin typeface="Cambria" panose="02040503050406030204" pitchFamily="18" charset="0"/>
                    <a:ea typeface="Cambria" panose="02040503050406030204" pitchFamily="18" charset="0"/>
                  </a:rPr>
                  <a:t>,…..</a:t>
                </a:r>
                <a:r>
                  <a:rPr lang="en-IN" sz="4800" dirty="0">
                    <a:ea typeface="Cambria" panose="02040503050406030204" pitchFamily="18" charset="0"/>
                  </a:rPr>
                  <a:t> </a:t>
                </a:r>
                <a14:m>
                  <m:oMath xmlns:m="http://schemas.openxmlformats.org/officeDocument/2006/math">
                    <m:sSub>
                      <m:sSubPr>
                        <m:ctrlPr>
                          <a:rPr lang="en-IN" sz="4800" i="1">
                            <a:latin typeface="Cambria Math" panose="02040503050406030204" pitchFamily="18" charset="0"/>
                            <a:ea typeface="Cambria" panose="02040503050406030204" pitchFamily="18" charset="0"/>
                          </a:rPr>
                        </m:ctrlPr>
                      </m:sSubPr>
                      <m:e>
                        <m:r>
                          <a:rPr lang="en-US" sz="4800" i="1">
                            <a:latin typeface="Cambria Math" panose="02040503050406030204" pitchFamily="18" charset="0"/>
                            <a:ea typeface="Cambria" panose="02040503050406030204" pitchFamily="18" charset="0"/>
                          </a:rPr>
                          <m:t>𝑥</m:t>
                        </m:r>
                      </m:e>
                      <m:sub>
                        <m:r>
                          <a:rPr lang="en-US" sz="4800" b="0" i="1" smtClean="0">
                            <a:latin typeface="Cambria Math" panose="02040503050406030204" pitchFamily="18" charset="0"/>
                            <a:ea typeface="Cambria" panose="02040503050406030204" pitchFamily="18" charset="0"/>
                          </a:rPr>
                          <m:t>𝑛</m:t>
                        </m:r>
                      </m:sub>
                    </m:sSub>
                  </m:oMath>
                </a14:m>
                <a:r>
                  <a:rPr lang="en-IN" sz="4800" dirty="0">
                    <a:latin typeface="Cambria" panose="02040503050406030204" pitchFamily="18" charset="0"/>
                    <a:ea typeface="Cambria" panose="02040503050406030204" pitchFamily="18" charset="0"/>
                  </a:rPr>
                  <a:t>]</a:t>
                </a:r>
                <a:endParaRPr lang="en-IN" sz="4800" dirty="0"/>
              </a:p>
            </p:txBody>
          </p:sp>
        </mc:Choice>
        <mc:Fallback xmlns="">
          <p:sp>
            <p:nvSpPr>
              <p:cNvPr id="5" name="TextBox 4">
                <a:extLst>
                  <a:ext uri="{FF2B5EF4-FFF2-40B4-BE49-F238E27FC236}">
                    <a16:creationId xmlns:a16="http://schemas.microsoft.com/office/drawing/2014/main" id="{D8475DF5-D9FD-523D-F703-A29DB0D3540C}"/>
                  </a:ext>
                </a:extLst>
              </p:cNvPr>
              <p:cNvSpPr txBox="1">
                <a:spLocks noRot="1" noChangeAspect="1" noMove="1" noResize="1" noEditPoints="1" noAdjustHandles="1" noChangeArrowheads="1" noChangeShapeType="1" noTextEdit="1"/>
              </p:cNvSpPr>
              <p:nvPr/>
            </p:nvSpPr>
            <p:spPr>
              <a:xfrm>
                <a:off x="2977792" y="4183471"/>
                <a:ext cx="6236413" cy="830997"/>
              </a:xfrm>
              <a:prstGeom prst="rect">
                <a:avLst/>
              </a:prstGeom>
              <a:blipFill>
                <a:blip r:embed="rId3"/>
                <a:stretch>
                  <a:fillRect t="-16547" r="-1949" b="-359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80085A-FD06-90C1-0A04-068430AA809C}"/>
                  </a:ext>
                </a:extLst>
              </p:cNvPr>
              <p:cNvSpPr txBox="1"/>
              <p:nvPr/>
            </p:nvSpPr>
            <p:spPr>
              <a:xfrm>
                <a:off x="2746622" y="5517827"/>
                <a:ext cx="6698751"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acc>
                      <m:accPr>
                        <m:chr m:val="⃗"/>
                        <m:ctrlPr>
                          <a:rPr lang="en-IN" sz="4800" i="1" smtClean="0">
                            <a:latin typeface="Cambria Math" panose="02040503050406030204" pitchFamily="18" charset="0"/>
                          </a:rPr>
                        </m:ctrlPr>
                      </m:accPr>
                      <m:e>
                        <m:r>
                          <a:rPr lang="en-US" sz="4800" b="0" i="1" smtClean="0">
                            <a:latin typeface="Cambria Math" panose="02040503050406030204" pitchFamily="18" charset="0"/>
                          </a:rPr>
                          <m:t>𝑤</m:t>
                        </m:r>
                        <m:r>
                          <a:rPr lang="en-US" sz="4800" b="0" i="1" smtClean="0">
                            <a:latin typeface="Cambria Math" panose="02040503050406030204" pitchFamily="18" charset="0"/>
                          </a:rPr>
                          <m:t> </m:t>
                        </m:r>
                      </m:e>
                    </m:acc>
                    <m:r>
                      <a:rPr lang="en-US" sz="4800" b="0" i="1" smtClean="0">
                        <a:latin typeface="Cambria Math" panose="02040503050406030204" pitchFamily="18" charset="0"/>
                      </a:rPr>
                      <m:t> </m:t>
                    </m:r>
                  </m:oMath>
                </a14:m>
                <a:r>
                  <a:rPr lang="en-IN" sz="4800" dirty="0"/>
                  <a:t>  = [</a:t>
                </a:r>
                <a14:m>
                  <m:oMath xmlns:m="http://schemas.openxmlformats.org/officeDocument/2006/math">
                    <m:sSub>
                      <m:sSubPr>
                        <m:ctrlPr>
                          <a:rPr lang="en-IN" sz="4800" i="1">
                            <a:latin typeface="Cambria Math" panose="02040503050406030204" pitchFamily="18" charset="0"/>
                            <a:ea typeface="Cambria" panose="02040503050406030204" pitchFamily="18" charset="0"/>
                          </a:rPr>
                        </m:ctrlPr>
                      </m:sSubPr>
                      <m:e>
                        <m:r>
                          <a:rPr lang="en-US" sz="4800" b="0" i="1" smtClean="0">
                            <a:latin typeface="Cambria Math" panose="02040503050406030204" pitchFamily="18" charset="0"/>
                            <a:ea typeface="Cambria" panose="02040503050406030204" pitchFamily="18" charset="0"/>
                          </a:rPr>
                          <m:t>𝑤</m:t>
                        </m:r>
                      </m:e>
                      <m:sub>
                        <m:r>
                          <a:rPr lang="en-US" sz="4800" i="1">
                            <a:latin typeface="Cambria Math" panose="02040503050406030204" pitchFamily="18" charset="0"/>
                            <a:ea typeface="Cambria" panose="02040503050406030204" pitchFamily="18" charset="0"/>
                          </a:rPr>
                          <m:t>1</m:t>
                        </m:r>
                      </m:sub>
                    </m:sSub>
                  </m:oMath>
                </a14:m>
                <a:r>
                  <a:rPr lang="en-IN" sz="4800" dirty="0">
                    <a:latin typeface="Cambria" panose="02040503050406030204" pitchFamily="18" charset="0"/>
                    <a:ea typeface="Cambria" panose="02040503050406030204" pitchFamily="18" charset="0"/>
                  </a:rPr>
                  <a:t>,</a:t>
                </a:r>
                <a:r>
                  <a:rPr lang="en-IN" sz="4800" dirty="0">
                    <a:ea typeface="Cambria" panose="02040503050406030204" pitchFamily="18" charset="0"/>
                  </a:rPr>
                  <a:t> </a:t>
                </a:r>
                <a14:m>
                  <m:oMath xmlns:m="http://schemas.openxmlformats.org/officeDocument/2006/math">
                    <m:sSub>
                      <m:sSubPr>
                        <m:ctrlPr>
                          <a:rPr lang="en-IN" sz="4800" i="1">
                            <a:latin typeface="Cambria Math" panose="02040503050406030204" pitchFamily="18" charset="0"/>
                            <a:ea typeface="Cambria" panose="02040503050406030204" pitchFamily="18" charset="0"/>
                          </a:rPr>
                        </m:ctrlPr>
                      </m:sSubPr>
                      <m:e>
                        <m:r>
                          <a:rPr lang="en-US" sz="4800" b="0" i="1" smtClean="0">
                            <a:latin typeface="Cambria Math" panose="02040503050406030204" pitchFamily="18" charset="0"/>
                            <a:ea typeface="Cambria" panose="02040503050406030204" pitchFamily="18" charset="0"/>
                          </a:rPr>
                          <m:t>𝑤</m:t>
                        </m:r>
                      </m:e>
                      <m:sub>
                        <m:r>
                          <a:rPr lang="en-US" sz="4800" b="0" i="1" smtClean="0">
                            <a:latin typeface="Cambria Math" panose="02040503050406030204" pitchFamily="18" charset="0"/>
                            <a:ea typeface="Cambria" panose="02040503050406030204" pitchFamily="18" charset="0"/>
                          </a:rPr>
                          <m:t>2</m:t>
                        </m:r>
                      </m:sub>
                    </m:sSub>
                  </m:oMath>
                </a14:m>
                <a:r>
                  <a:rPr lang="en-IN" sz="4800" dirty="0">
                    <a:latin typeface="Cambria" panose="02040503050406030204" pitchFamily="18" charset="0"/>
                    <a:ea typeface="Cambria" panose="02040503050406030204" pitchFamily="18" charset="0"/>
                  </a:rPr>
                  <a:t>,</a:t>
                </a:r>
                <a:r>
                  <a:rPr lang="en-IN" sz="4800" dirty="0">
                    <a:ea typeface="Cambria" panose="02040503050406030204" pitchFamily="18" charset="0"/>
                  </a:rPr>
                  <a:t> </a:t>
                </a:r>
                <a14:m>
                  <m:oMath xmlns:m="http://schemas.openxmlformats.org/officeDocument/2006/math">
                    <m:sSub>
                      <m:sSubPr>
                        <m:ctrlPr>
                          <a:rPr lang="en-IN" sz="4800" i="1">
                            <a:latin typeface="Cambria Math" panose="02040503050406030204" pitchFamily="18" charset="0"/>
                            <a:ea typeface="Cambria" panose="02040503050406030204" pitchFamily="18" charset="0"/>
                          </a:rPr>
                        </m:ctrlPr>
                      </m:sSubPr>
                      <m:e>
                        <m:r>
                          <a:rPr lang="en-US" sz="4800" b="0" i="1" smtClean="0">
                            <a:latin typeface="Cambria Math" panose="02040503050406030204" pitchFamily="18" charset="0"/>
                            <a:ea typeface="Cambria" panose="02040503050406030204" pitchFamily="18" charset="0"/>
                          </a:rPr>
                          <m:t>𝑤</m:t>
                        </m:r>
                      </m:e>
                      <m:sub>
                        <m:r>
                          <a:rPr lang="en-US" sz="4800" b="0" i="1" smtClean="0">
                            <a:latin typeface="Cambria Math" panose="02040503050406030204" pitchFamily="18" charset="0"/>
                            <a:ea typeface="Cambria" panose="02040503050406030204" pitchFamily="18" charset="0"/>
                          </a:rPr>
                          <m:t>3</m:t>
                        </m:r>
                      </m:sub>
                    </m:sSub>
                  </m:oMath>
                </a14:m>
                <a:r>
                  <a:rPr lang="en-IN" sz="4800" dirty="0">
                    <a:latin typeface="Cambria" panose="02040503050406030204" pitchFamily="18" charset="0"/>
                    <a:ea typeface="Cambria" panose="02040503050406030204" pitchFamily="18" charset="0"/>
                  </a:rPr>
                  <a:t>,…..</a:t>
                </a:r>
                <a:r>
                  <a:rPr lang="en-IN" sz="4800" dirty="0">
                    <a:ea typeface="Cambria" panose="02040503050406030204" pitchFamily="18" charset="0"/>
                  </a:rPr>
                  <a:t> </a:t>
                </a:r>
                <a14:m>
                  <m:oMath xmlns:m="http://schemas.openxmlformats.org/officeDocument/2006/math">
                    <m:sSub>
                      <m:sSubPr>
                        <m:ctrlPr>
                          <a:rPr lang="en-IN" sz="4800" i="1">
                            <a:latin typeface="Cambria Math" panose="02040503050406030204" pitchFamily="18" charset="0"/>
                            <a:ea typeface="Cambria" panose="02040503050406030204" pitchFamily="18" charset="0"/>
                          </a:rPr>
                        </m:ctrlPr>
                      </m:sSubPr>
                      <m:e>
                        <m:r>
                          <a:rPr lang="en-US" sz="4800" b="0" i="1" smtClean="0">
                            <a:latin typeface="Cambria Math" panose="02040503050406030204" pitchFamily="18" charset="0"/>
                            <a:ea typeface="Cambria" panose="02040503050406030204" pitchFamily="18" charset="0"/>
                          </a:rPr>
                          <m:t>𝑤</m:t>
                        </m:r>
                      </m:e>
                      <m:sub>
                        <m:r>
                          <a:rPr lang="en-US" sz="4800" b="0" i="1" smtClean="0">
                            <a:latin typeface="Cambria Math" panose="02040503050406030204" pitchFamily="18" charset="0"/>
                            <a:ea typeface="Cambria" panose="02040503050406030204" pitchFamily="18" charset="0"/>
                          </a:rPr>
                          <m:t>𝑛</m:t>
                        </m:r>
                      </m:sub>
                    </m:sSub>
                  </m:oMath>
                </a14:m>
                <a:r>
                  <a:rPr lang="en-IN" sz="4800" dirty="0">
                    <a:latin typeface="Cambria" panose="02040503050406030204" pitchFamily="18" charset="0"/>
                    <a:ea typeface="Cambria" panose="02040503050406030204" pitchFamily="18" charset="0"/>
                  </a:rPr>
                  <a:t>]</a:t>
                </a:r>
                <a:endParaRPr lang="en-IN" sz="4800" dirty="0"/>
              </a:p>
            </p:txBody>
          </p:sp>
        </mc:Choice>
        <mc:Fallback xmlns="">
          <p:sp>
            <p:nvSpPr>
              <p:cNvPr id="6" name="TextBox 5">
                <a:extLst>
                  <a:ext uri="{FF2B5EF4-FFF2-40B4-BE49-F238E27FC236}">
                    <a16:creationId xmlns:a16="http://schemas.microsoft.com/office/drawing/2014/main" id="{1380085A-FD06-90C1-0A04-068430AA809C}"/>
                  </a:ext>
                </a:extLst>
              </p:cNvPr>
              <p:cNvSpPr txBox="1">
                <a:spLocks noRot="1" noChangeAspect="1" noMove="1" noResize="1" noEditPoints="1" noAdjustHandles="1" noChangeArrowheads="1" noChangeShapeType="1" noTextEdit="1"/>
              </p:cNvSpPr>
              <p:nvPr/>
            </p:nvSpPr>
            <p:spPr>
              <a:xfrm>
                <a:off x="2746622" y="5517827"/>
                <a:ext cx="6698751" cy="830997"/>
              </a:xfrm>
              <a:prstGeom prst="rect">
                <a:avLst/>
              </a:prstGeom>
              <a:blipFill>
                <a:blip r:embed="rId4"/>
                <a:stretch>
                  <a:fillRect t="-16667" r="-3455" b="-36957"/>
                </a:stretch>
              </a:blipFill>
            </p:spPr>
            <p:txBody>
              <a:bodyPr/>
              <a:lstStyle/>
              <a:p>
                <a:r>
                  <a:rPr lang="en-IN">
                    <a:noFill/>
                  </a:rPr>
                  <a:t> </a:t>
                </a:r>
              </a:p>
            </p:txBody>
          </p:sp>
        </mc:Fallback>
      </mc:AlternateContent>
    </p:spTree>
    <p:extLst>
      <p:ext uri="{BB962C8B-B14F-4D97-AF65-F5344CB8AC3E}">
        <p14:creationId xmlns:p14="http://schemas.microsoft.com/office/powerpoint/2010/main" val="3509055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77672-3B8B-B32E-118E-7E8F74E1AC56}"/>
              </a:ext>
            </a:extLst>
          </p:cNvPr>
          <p:cNvSpPr txBox="1"/>
          <p:nvPr/>
        </p:nvSpPr>
        <p:spPr>
          <a:xfrm>
            <a:off x="513137" y="2459504"/>
            <a:ext cx="9316484" cy="1938992"/>
          </a:xfrm>
          <a:prstGeom prst="rect">
            <a:avLst/>
          </a:prstGeom>
          <a:noFill/>
        </p:spPr>
        <p:txBody>
          <a:bodyPr wrap="square" rtlCol="0">
            <a:spAutoFit/>
          </a:bodyPr>
          <a:lstStyle/>
          <a:p>
            <a:r>
              <a:rPr lang="en-US" sz="3200" b="1" dirty="0">
                <a:latin typeface="Cambria" panose="02040503050406030204" pitchFamily="18" charset="0"/>
                <a:ea typeface="Cambria" panose="02040503050406030204" pitchFamily="18" charset="0"/>
              </a:rPr>
              <a:t>Mean Square Error(MSE) :</a:t>
            </a:r>
          </a:p>
          <a:p>
            <a:r>
              <a:rPr lang="en-US" sz="2800" dirty="0">
                <a:latin typeface="Cambria" panose="02040503050406030204" pitchFamily="18" charset="0"/>
                <a:ea typeface="Cambria" panose="02040503050406030204" pitchFamily="18" charset="0"/>
              </a:rPr>
              <a:t>The MSE measures the average of the squared differences between predicted values and actual target values</a:t>
            </a:r>
            <a:br>
              <a:rPr lang="en-US" sz="3200" dirty="0">
                <a:latin typeface="Cambria" panose="02040503050406030204" pitchFamily="18" charset="0"/>
                <a:ea typeface="Cambria" panose="02040503050406030204" pitchFamily="18" charset="0"/>
              </a:rPr>
            </a:br>
            <a:endParaRPr lang="en-IN" sz="3200" dirty="0">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9183589-0774-5FBE-8D64-C20A1478B5E6}"/>
                  </a:ext>
                </a:extLst>
              </p:cNvPr>
              <p:cNvSpPr txBox="1"/>
              <p:nvPr/>
            </p:nvSpPr>
            <p:spPr>
              <a:xfrm>
                <a:off x="3757507" y="4572001"/>
                <a:ext cx="4676986" cy="160460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IN" sz="3600" b="0" i="0" smtClean="0">
                          <a:latin typeface="Cambria Math" panose="02040503050406030204" pitchFamily="18" charset="0"/>
                        </a:rPr>
                        <m:t>MSE</m:t>
                      </m:r>
                      <m:r>
                        <a:rPr lang="en-IN" sz="3600" b="0" i="1" smtClean="0">
                          <a:latin typeface="Cambria Math" panose="02040503050406030204" pitchFamily="18" charset="0"/>
                        </a:rPr>
                        <m:t>= </m:t>
                      </m:r>
                      <m:f>
                        <m:fPr>
                          <m:ctrlPr>
                            <a:rPr lang="en-IN" sz="3600" i="1" smtClean="0">
                              <a:latin typeface="Cambria Math" panose="02040503050406030204" pitchFamily="18" charset="0"/>
                            </a:rPr>
                          </m:ctrlPr>
                        </m:fPr>
                        <m:num>
                          <m:r>
                            <a:rPr lang="en-IN" sz="3600" b="0" i="1" smtClean="0">
                              <a:latin typeface="Cambria Math" panose="02040503050406030204" pitchFamily="18" charset="0"/>
                            </a:rPr>
                            <m:t>1</m:t>
                          </m:r>
                        </m:num>
                        <m:den>
                          <m:r>
                            <a:rPr lang="en-IN" sz="3600" b="0" i="1" smtClean="0">
                              <a:latin typeface="Cambria Math" panose="02040503050406030204" pitchFamily="18" charset="0"/>
                            </a:rPr>
                            <m:t>𝑛</m:t>
                          </m:r>
                        </m:den>
                      </m:f>
                      <m:nary>
                        <m:naryPr>
                          <m:chr m:val="∑"/>
                          <m:ctrlPr>
                            <a:rPr lang="en-IN" sz="3600" i="1" smtClean="0">
                              <a:latin typeface="Cambria Math" panose="02040503050406030204" pitchFamily="18" charset="0"/>
                            </a:rPr>
                          </m:ctrlPr>
                        </m:naryPr>
                        <m:sub>
                          <m:r>
                            <m:rPr>
                              <m:brk m:alnAt="23"/>
                            </m:rPr>
                            <a:rPr lang="en-IN" sz="3600" b="0" i="1" smtClean="0">
                              <a:latin typeface="Cambria Math" panose="02040503050406030204" pitchFamily="18" charset="0"/>
                            </a:rPr>
                            <m:t>𝑖</m:t>
                          </m:r>
                          <m:r>
                            <a:rPr lang="en-IN" sz="3600" b="0" i="1" smtClean="0">
                              <a:latin typeface="Cambria Math" panose="02040503050406030204" pitchFamily="18" charset="0"/>
                            </a:rPr>
                            <m:t>=1</m:t>
                          </m:r>
                        </m:sub>
                        <m:sup>
                          <m:r>
                            <a:rPr lang="en-IN" sz="3600" b="0" i="1" smtClean="0">
                              <a:latin typeface="Cambria Math" panose="02040503050406030204" pitchFamily="18" charset="0"/>
                            </a:rPr>
                            <m:t>𝑛</m:t>
                          </m:r>
                        </m:sup>
                        <m:e>
                          <m:r>
                            <a:rPr lang="en-IN" sz="3600" b="0" i="1" smtClean="0">
                              <a:latin typeface="Cambria Math" panose="02040503050406030204" pitchFamily="18" charset="0"/>
                            </a:rPr>
                            <m:t>(</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𝑌</m:t>
                              </m:r>
                            </m:e>
                            <m:sub>
                              <m:r>
                                <a:rPr lang="en-IN" sz="3600" b="0" i="1" smtClean="0">
                                  <a:latin typeface="Cambria Math" panose="02040503050406030204" pitchFamily="18" charset="0"/>
                                </a:rPr>
                                <m:t>𝑖</m:t>
                              </m:r>
                            </m:sub>
                          </m:sSub>
                          <m:r>
                            <a:rPr lang="en-IN" sz="3600" b="0" i="1" smtClean="0">
                              <a:latin typeface="Cambria Math" panose="02040503050406030204" pitchFamily="18" charset="0"/>
                            </a:rPr>
                            <m:t>−</m:t>
                          </m:r>
                        </m:e>
                      </m:nary>
                      <m:acc>
                        <m:accPr>
                          <m:chr m:val="̂"/>
                          <m:ctrlPr>
                            <a:rPr lang="en-IN" sz="3600" i="1" smtClean="0">
                              <a:latin typeface="Cambria Math" panose="02040503050406030204" pitchFamily="18" charset="0"/>
                            </a:rPr>
                          </m:ctrlPr>
                        </m:accPr>
                        <m:e>
                          <m:sSub>
                            <m:sSubPr>
                              <m:ctrlPr>
                                <a:rPr lang="en-IN" sz="3600" i="1" smtClean="0">
                                  <a:latin typeface="Cambria Math" panose="02040503050406030204" pitchFamily="18" charset="0"/>
                                </a:rPr>
                              </m:ctrlPr>
                            </m:sSubPr>
                            <m:e>
                              <m:r>
                                <a:rPr lang="en-IN" sz="3600" b="0" i="1" smtClean="0">
                                  <a:latin typeface="Cambria Math" panose="02040503050406030204" pitchFamily="18" charset="0"/>
                                </a:rPr>
                                <m:t>𝑌</m:t>
                              </m:r>
                            </m:e>
                            <m:sub>
                              <m:r>
                                <a:rPr lang="en-IN" sz="3600" b="0" i="1" smtClean="0">
                                  <a:latin typeface="Cambria Math" panose="02040503050406030204" pitchFamily="18" charset="0"/>
                                </a:rPr>
                                <m:t>𝑖</m:t>
                              </m:r>
                            </m:sub>
                          </m:sSub>
                        </m:e>
                      </m:acc>
                      <m:sSup>
                        <m:sSupPr>
                          <m:ctrlPr>
                            <a:rPr lang="en-IN" sz="3600" i="1" smtClean="0">
                              <a:latin typeface="Cambria Math" panose="02040503050406030204" pitchFamily="18" charset="0"/>
                            </a:rPr>
                          </m:ctrlPr>
                        </m:sSupPr>
                        <m:e>
                          <m:r>
                            <a:rPr lang="en-IN" sz="3600" b="0" i="1" smtClean="0">
                              <a:latin typeface="Cambria Math" panose="02040503050406030204" pitchFamily="18" charset="0"/>
                            </a:rPr>
                            <m:t>)</m:t>
                          </m:r>
                        </m:e>
                        <m:sup>
                          <m:r>
                            <a:rPr lang="en-IN" sz="3600" b="0" i="1" smtClean="0">
                              <a:latin typeface="Cambria Math" panose="02040503050406030204" pitchFamily="18" charset="0"/>
                            </a:rPr>
                            <m:t>2</m:t>
                          </m:r>
                        </m:sup>
                      </m:sSup>
                    </m:oMath>
                  </m:oMathPara>
                </a14:m>
                <a:endParaRPr lang="en-IN" sz="3600" dirty="0"/>
              </a:p>
            </p:txBody>
          </p:sp>
        </mc:Choice>
        <mc:Fallback>
          <p:sp>
            <p:nvSpPr>
              <p:cNvPr id="5" name="TextBox 4">
                <a:extLst>
                  <a:ext uri="{FF2B5EF4-FFF2-40B4-BE49-F238E27FC236}">
                    <a16:creationId xmlns:a16="http://schemas.microsoft.com/office/drawing/2014/main" id="{59183589-0774-5FBE-8D64-C20A1478B5E6}"/>
                  </a:ext>
                </a:extLst>
              </p:cNvPr>
              <p:cNvSpPr txBox="1">
                <a:spLocks noRot="1" noChangeAspect="1" noMove="1" noResize="1" noEditPoints="1" noAdjustHandles="1" noChangeArrowheads="1" noChangeShapeType="1" noTextEdit="1"/>
              </p:cNvSpPr>
              <p:nvPr/>
            </p:nvSpPr>
            <p:spPr>
              <a:xfrm>
                <a:off x="3757507" y="4572001"/>
                <a:ext cx="4676986" cy="1604606"/>
              </a:xfrm>
              <a:prstGeom prst="rect">
                <a:avLst/>
              </a:prstGeom>
              <a:blipFill>
                <a:blip r:embed="rId2"/>
                <a:stretch>
                  <a:fillRect/>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89B6FBDE-26AA-F2D0-536E-C02795564BC7}"/>
              </a:ext>
            </a:extLst>
          </p:cNvPr>
          <p:cNvSpPr txBox="1"/>
          <p:nvPr/>
        </p:nvSpPr>
        <p:spPr>
          <a:xfrm>
            <a:off x="883577" y="924674"/>
            <a:ext cx="4629794" cy="646331"/>
          </a:xfrm>
          <a:prstGeom prst="rect">
            <a:avLst/>
          </a:prstGeom>
          <a:noFill/>
        </p:spPr>
        <p:txBody>
          <a:bodyPr wrap="none" rtlCol="0">
            <a:spAutoFit/>
          </a:bodyPr>
          <a:lstStyle/>
          <a:p>
            <a:r>
              <a:rPr lang="en-US" sz="3600" b="1" dirty="0">
                <a:solidFill>
                  <a:schemeClr val="bg1"/>
                </a:solidFill>
                <a:latin typeface="Cambria" panose="02040503050406030204" pitchFamily="18" charset="0"/>
                <a:ea typeface="Cambria" panose="02040503050406030204" pitchFamily="18" charset="0"/>
              </a:rPr>
              <a:t>Performance Metrics</a:t>
            </a:r>
            <a:endParaRPr lang="en-IN" sz="36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15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513EA-2ADA-9ACF-44D6-69E4B9EAD4BA}"/>
              </a:ext>
            </a:extLst>
          </p:cNvPr>
          <p:cNvSpPr>
            <a:spLocks noGrp="1"/>
          </p:cNvSpPr>
          <p:nvPr>
            <p:ph idx="1"/>
          </p:nvPr>
        </p:nvSpPr>
        <p:spPr>
          <a:xfrm>
            <a:off x="476250" y="2151060"/>
            <a:ext cx="11239500" cy="4795840"/>
          </a:xfrm>
        </p:spPr>
        <p:txBody>
          <a:bodyPr>
            <a:normAutofit fontScale="92500" lnSpcReduction="20000"/>
          </a:bodyPr>
          <a:lstStyle/>
          <a:p>
            <a:pPr marL="0" indent="0">
              <a:buNone/>
            </a:pPr>
            <a:r>
              <a:rPr lang="en-IN" sz="3600" b="1" dirty="0">
                <a:solidFill>
                  <a:schemeClr val="tx1"/>
                </a:solidFill>
                <a:latin typeface="Cambria" panose="02040503050406030204" pitchFamily="18" charset="0"/>
                <a:ea typeface="Cambria" panose="02040503050406030204" pitchFamily="18" charset="0"/>
              </a:rPr>
              <a:t>Artificial Intelligence:</a:t>
            </a:r>
          </a:p>
          <a:p>
            <a:pPr marL="0" indent="0">
              <a:buNone/>
            </a:pPr>
            <a:r>
              <a:rPr lang="en-US" sz="3200" dirty="0">
                <a:solidFill>
                  <a:schemeClr val="tx1"/>
                </a:solidFill>
                <a:latin typeface="Cambria" panose="02040503050406030204" pitchFamily="18" charset="0"/>
                <a:ea typeface="Cambria" panose="02040503050406030204" pitchFamily="18" charset="0"/>
              </a:rPr>
              <a:t>Artificial intelligence (AI) refers to computer systems capable of performing complex tasks that historically only a human could do, such as reasoning, making decisions, or solving problems.</a:t>
            </a:r>
          </a:p>
          <a:p>
            <a:pPr marL="0" indent="0">
              <a:buNone/>
            </a:pPr>
            <a:endParaRPr lang="en-IN" sz="3200" b="1" dirty="0">
              <a:solidFill>
                <a:schemeClr val="tx1"/>
              </a:solidFill>
              <a:latin typeface="Cambria" panose="02040503050406030204" pitchFamily="18" charset="0"/>
              <a:ea typeface="Cambria" panose="02040503050406030204" pitchFamily="18" charset="0"/>
            </a:endParaRPr>
          </a:p>
          <a:p>
            <a:pPr marL="0" indent="0">
              <a:buNone/>
            </a:pPr>
            <a:endParaRPr lang="en-IN" sz="3200" b="1" dirty="0">
              <a:solidFill>
                <a:schemeClr val="tx1"/>
              </a:solidFill>
              <a:latin typeface="Cambria" panose="02040503050406030204" pitchFamily="18" charset="0"/>
              <a:ea typeface="Cambria" panose="02040503050406030204" pitchFamily="18" charset="0"/>
            </a:endParaRPr>
          </a:p>
          <a:p>
            <a:pPr marL="0" indent="0">
              <a:buNone/>
            </a:pPr>
            <a:r>
              <a:rPr lang="en-IN" sz="3600" b="1" dirty="0">
                <a:solidFill>
                  <a:schemeClr val="tx1"/>
                </a:solidFill>
                <a:latin typeface="Cambria" panose="02040503050406030204" pitchFamily="18" charset="0"/>
                <a:ea typeface="Cambria" panose="02040503050406030204" pitchFamily="18" charset="0"/>
              </a:rPr>
              <a:t>Machine Learning : </a:t>
            </a:r>
          </a:p>
          <a:p>
            <a:pPr marL="0" indent="0">
              <a:buNone/>
            </a:pPr>
            <a:r>
              <a:rPr lang="en-US" sz="3200" dirty="0">
                <a:solidFill>
                  <a:schemeClr val="tx1"/>
                </a:solidFill>
                <a:latin typeface="Cambria" panose="02040503050406030204" pitchFamily="18" charset="0"/>
                <a:ea typeface="Cambria" panose="02040503050406030204" pitchFamily="18" charset="0"/>
              </a:rPr>
              <a:t>The field of study that gives computers the ability to learn without being explicitly programmed.</a:t>
            </a:r>
          </a:p>
          <a:p>
            <a:pPr marL="0" indent="0">
              <a:buNone/>
            </a:pPr>
            <a:endParaRPr lang="en-US" sz="3200" dirty="0">
              <a:solidFill>
                <a:schemeClr val="tx1"/>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27F22F09-B10A-3AC5-9E61-D7F9FF3782B6}"/>
              </a:ext>
            </a:extLst>
          </p:cNvPr>
          <p:cNvSpPr txBox="1"/>
          <p:nvPr/>
        </p:nvSpPr>
        <p:spPr>
          <a:xfrm>
            <a:off x="253487" y="838200"/>
            <a:ext cx="11621013" cy="707886"/>
          </a:xfrm>
          <a:prstGeom prst="rect">
            <a:avLst/>
          </a:prstGeom>
          <a:noFill/>
        </p:spPr>
        <p:txBody>
          <a:bodyPr wrap="square" rtlCol="0">
            <a:spAutoFit/>
          </a:bodyPr>
          <a:lstStyle/>
          <a:p>
            <a:pPr algn="ctr"/>
            <a:r>
              <a:rPr lang="en-IN" sz="4000" b="1" dirty="0">
                <a:solidFill>
                  <a:schemeClr val="bg1"/>
                </a:solidFill>
                <a:latin typeface="Cambria" panose="02040503050406030204" pitchFamily="18" charset="0"/>
                <a:ea typeface="Cambria" panose="02040503050406030204" pitchFamily="18" charset="0"/>
              </a:rPr>
              <a:t>Introduction to AI &amp; ML</a:t>
            </a:r>
          </a:p>
        </p:txBody>
      </p:sp>
    </p:spTree>
    <p:extLst>
      <p:ext uri="{BB962C8B-B14F-4D97-AF65-F5344CB8AC3E}">
        <p14:creationId xmlns:p14="http://schemas.microsoft.com/office/powerpoint/2010/main" val="315296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87C8C7-7FF6-2E68-420B-B17A9F3EDBF7}"/>
                  </a:ext>
                </a:extLst>
              </p:cNvPr>
              <p:cNvSpPr txBox="1"/>
              <p:nvPr/>
            </p:nvSpPr>
            <p:spPr>
              <a:xfrm>
                <a:off x="566412" y="1154647"/>
                <a:ext cx="10740198" cy="2319481"/>
              </a:xfrm>
              <a:prstGeom prst="rect">
                <a:avLst/>
              </a:prstGeom>
              <a:noFill/>
            </p:spPr>
            <p:txBody>
              <a:bodyPr wrap="square" rtlCol="0">
                <a:spAutoFit/>
              </a:bodyPr>
              <a:lstStyle/>
              <a:p>
                <a:r>
                  <a:rPr lang="en-IN" sz="3200" b="1" dirty="0" err="1">
                    <a:latin typeface="Cambria" panose="02040503050406030204" pitchFamily="18" charset="0"/>
                    <a:ea typeface="Cambria" panose="02040503050406030204" pitchFamily="18" charset="0"/>
                  </a:rPr>
                  <a:t>Coefficien</a:t>
                </a:r>
                <a:r>
                  <a:rPr lang="en-IN" sz="3200" b="1" dirty="0">
                    <a:latin typeface="Cambria" panose="02040503050406030204" pitchFamily="18" charset="0"/>
                    <a:ea typeface="Cambria" panose="02040503050406030204" pitchFamily="18" charset="0"/>
                  </a:rPr>
                  <a:t>t of Determination</a:t>
                </a:r>
                <a14:m>
                  <m:oMath xmlns:m="http://schemas.openxmlformats.org/officeDocument/2006/math">
                    <m:sSup>
                      <m:sSupPr>
                        <m:ctrlPr>
                          <a:rPr lang="en-IN" sz="3200" b="1" i="1" smtClean="0">
                            <a:latin typeface="Cambria Math" panose="02040503050406030204" pitchFamily="18" charset="0"/>
                          </a:rPr>
                        </m:ctrlPr>
                      </m:sSupPr>
                      <m:e>
                        <m:r>
                          <a:rPr lang="en-IN" sz="3200" b="1" i="1" smtClean="0">
                            <a:latin typeface="Cambria Math" panose="02040503050406030204" pitchFamily="18" charset="0"/>
                          </a:rPr>
                          <m:t>(</m:t>
                        </m:r>
                        <m:r>
                          <a:rPr lang="en-IN" sz="3200" b="1" i="1" smtClean="0">
                            <a:latin typeface="Cambria Math" panose="02040503050406030204" pitchFamily="18" charset="0"/>
                          </a:rPr>
                          <m:t>𝑹</m:t>
                        </m:r>
                      </m:e>
                      <m:sup>
                        <m:r>
                          <a:rPr lang="en-IN" sz="3200" b="1" i="1" smtClean="0">
                            <a:latin typeface="Cambria Math" panose="02040503050406030204" pitchFamily="18" charset="0"/>
                          </a:rPr>
                          <m:t>𝟐</m:t>
                        </m:r>
                      </m:sup>
                    </m:sSup>
                    <m:r>
                      <a:rPr lang="en-IN" sz="3200" b="1" i="0" smtClean="0">
                        <a:latin typeface="Cambria Math" panose="02040503050406030204" pitchFamily="18" charset="0"/>
                      </a:rPr>
                      <m:t>)</m:t>
                    </m:r>
                  </m:oMath>
                </a14:m>
                <a:r>
                  <a:rPr lang="en-IN" sz="3200" b="1" dirty="0"/>
                  <a:t> : </a:t>
                </a:r>
              </a:p>
              <a:p>
                <a:r>
                  <a:rPr lang="en-IN" sz="2800" dirty="0">
                    <a:latin typeface="Cambria" panose="02040503050406030204" pitchFamily="18" charset="0"/>
                    <a:ea typeface="Cambria" panose="02040503050406030204" pitchFamily="18" charset="0"/>
                  </a:rPr>
                  <a:t>It is a statistical method in regression model that indicates how well the data fits the </a:t>
                </a:r>
                <a:r>
                  <a:rPr lang="en-IN" sz="2800" dirty="0" err="1">
                    <a:latin typeface="Cambria" panose="02040503050406030204" pitchFamily="18" charset="0"/>
                    <a:ea typeface="Cambria" panose="02040503050406030204" pitchFamily="18" charset="0"/>
                  </a:rPr>
                  <a:t>model.Its</a:t>
                </a:r>
                <a:r>
                  <a:rPr lang="en-IN" sz="2800" dirty="0">
                    <a:latin typeface="Cambria" panose="02040503050406030204" pitchFamily="18" charset="0"/>
                    <a:ea typeface="Cambria" panose="02040503050406030204" pitchFamily="18" charset="0"/>
                  </a:rPr>
                  <a:t> a measure of how well the regression line approximates the actual data, or how well the model’s predictions match the actual data points.</a:t>
                </a:r>
                <a:endParaRPr lang="en-IN" sz="3200" dirty="0">
                  <a:latin typeface="Cambria" panose="02040503050406030204" pitchFamily="18" charset="0"/>
                  <a:ea typeface="Cambria" panose="02040503050406030204" pitchFamily="18" charset="0"/>
                </a:endParaRPr>
              </a:p>
            </p:txBody>
          </p:sp>
        </mc:Choice>
        <mc:Fallback>
          <p:sp>
            <p:nvSpPr>
              <p:cNvPr id="2" name="TextBox 1">
                <a:extLst>
                  <a:ext uri="{FF2B5EF4-FFF2-40B4-BE49-F238E27FC236}">
                    <a16:creationId xmlns:a16="http://schemas.microsoft.com/office/drawing/2014/main" id="{E387C8C7-7FF6-2E68-420B-B17A9F3EDBF7}"/>
                  </a:ext>
                </a:extLst>
              </p:cNvPr>
              <p:cNvSpPr txBox="1">
                <a:spLocks noRot="1" noChangeAspect="1" noMove="1" noResize="1" noEditPoints="1" noAdjustHandles="1" noChangeArrowheads="1" noChangeShapeType="1" noTextEdit="1"/>
              </p:cNvSpPr>
              <p:nvPr/>
            </p:nvSpPr>
            <p:spPr>
              <a:xfrm>
                <a:off x="566412" y="1154647"/>
                <a:ext cx="10740198" cy="2319481"/>
              </a:xfrm>
              <a:prstGeom prst="rect">
                <a:avLst/>
              </a:prstGeom>
              <a:blipFill>
                <a:blip r:embed="rId2"/>
                <a:stretch>
                  <a:fillRect l="-1476" t="-3150" b="-629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7091744-95CE-A037-87CB-5E574F9E1B85}"/>
                  </a:ext>
                </a:extLst>
              </p:cNvPr>
              <p:cNvSpPr txBox="1"/>
              <p:nvPr/>
            </p:nvSpPr>
            <p:spPr>
              <a:xfrm>
                <a:off x="3994142" y="4549761"/>
                <a:ext cx="4203715" cy="147880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IN" sz="4400" i="1" smtClean="0">
                              <a:latin typeface="Cambria Math" panose="02040503050406030204" pitchFamily="18" charset="0"/>
                            </a:rPr>
                          </m:ctrlPr>
                        </m:sSupPr>
                        <m:e>
                          <m:r>
                            <a:rPr lang="en-IN" sz="4400" b="0" i="1" smtClean="0">
                              <a:latin typeface="Cambria Math" panose="02040503050406030204" pitchFamily="18" charset="0"/>
                            </a:rPr>
                            <m:t>𝑅</m:t>
                          </m:r>
                        </m:e>
                        <m:sup>
                          <m:r>
                            <a:rPr lang="en-IN" sz="4400" b="0" i="1" smtClean="0">
                              <a:latin typeface="Cambria Math" panose="02040503050406030204" pitchFamily="18" charset="0"/>
                            </a:rPr>
                            <m:t>2</m:t>
                          </m:r>
                        </m:sup>
                      </m:sSup>
                      <m:r>
                        <a:rPr lang="en-IN" sz="4400" b="0" i="1" smtClean="0">
                          <a:latin typeface="Cambria Math" panose="02040503050406030204" pitchFamily="18" charset="0"/>
                        </a:rPr>
                        <m:t>=1 − </m:t>
                      </m:r>
                      <m:f>
                        <m:fPr>
                          <m:ctrlPr>
                            <a:rPr lang="en-IN" sz="4400" i="1" smtClean="0">
                              <a:latin typeface="Cambria Math" panose="02040503050406030204" pitchFamily="18" charset="0"/>
                            </a:rPr>
                          </m:ctrlPr>
                        </m:fPr>
                        <m:num>
                          <m:r>
                            <a:rPr lang="en-IN" sz="4400" b="0" i="1" smtClean="0">
                              <a:latin typeface="Cambria Math" panose="02040503050406030204" pitchFamily="18" charset="0"/>
                            </a:rPr>
                            <m:t>𝑆</m:t>
                          </m:r>
                          <m:sSub>
                            <m:sSubPr>
                              <m:ctrlPr>
                                <a:rPr lang="en-IN" sz="4400" i="1" smtClean="0">
                                  <a:latin typeface="Cambria Math" panose="02040503050406030204" pitchFamily="18" charset="0"/>
                                </a:rPr>
                              </m:ctrlPr>
                            </m:sSubPr>
                            <m:e>
                              <m:r>
                                <a:rPr lang="en-IN" sz="4400" b="0" i="1" smtClean="0">
                                  <a:latin typeface="Cambria Math" panose="02040503050406030204" pitchFamily="18" charset="0"/>
                                </a:rPr>
                                <m:t>𝑆</m:t>
                              </m:r>
                            </m:e>
                            <m:sub>
                              <m:r>
                                <a:rPr lang="en-IN" sz="4400" b="0" i="1" smtClean="0">
                                  <a:latin typeface="Cambria Math" panose="02040503050406030204" pitchFamily="18" charset="0"/>
                                </a:rPr>
                                <m:t>𝑟𝑒𝑠</m:t>
                              </m:r>
                            </m:sub>
                          </m:sSub>
                        </m:num>
                        <m:den>
                          <m:r>
                            <a:rPr lang="en-IN" sz="4400" b="0" i="1" smtClean="0">
                              <a:latin typeface="Cambria Math" panose="02040503050406030204" pitchFamily="18" charset="0"/>
                            </a:rPr>
                            <m:t>𝑆</m:t>
                          </m:r>
                          <m:sSub>
                            <m:sSubPr>
                              <m:ctrlPr>
                                <a:rPr lang="en-IN" sz="4400" i="1" smtClean="0">
                                  <a:latin typeface="Cambria Math" panose="02040503050406030204" pitchFamily="18" charset="0"/>
                                </a:rPr>
                              </m:ctrlPr>
                            </m:sSubPr>
                            <m:e>
                              <m:r>
                                <a:rPr lang="en-IN" sz="4400" b="0" i="1" smtClean="0">
                                  <a:latin typeface="Cambria Math" panose="02040503050406030204" pitchFamily="18" charset="0"/>
                                </a:rPr>
                                <m:t>𝑆</m:t>
                              </m:r>
                            </m:e>
                            <m:sub>
                              <m:r>
                                <a:rPr lang="en-IN" sz="4400" b="0" i="1" smtClean="0">
                                  <a:latin typeface="Cambria Math" panose="02040503050406030204" pitchFamily="18" charset="0"/>
                                </a:rPr>
                                <m:t>𝑡𝑜𝑡</m:t>
                              </m:r>
                            </m:sub>
                          </m:sSub>
                        </m:den>
                      </m:f>
                    </m:oMath>
                  </m:oMathPara>
                </a14:m>
                <a:endParaRPr lang="en-IN" sz="4400" dirty="0"/>
              </a:p>
            </p:txBody>
          </p:sp>
        </mc:Choice>
        <mc:Fallback>
          <p:sp>
            <p:nvSpPr>
              <p:cNvPr id="5" name="TextBox 4">
                <a:extLst>
                  <a:ext uri="{FF2B5EF4-FFF2-40B4-BE49-F238E27FC236}">
                    <a16:creationId xmlns:a16="http://schemas.microsoft.com/office/drawing/2014/main" id="{87091744-95CE-A037-87CB-5E574F9E1B85}"/>
                  </a:ext>
                </a:extLst>
              </p:cNvPr>
              <p:cNvSpPr txBox="1">
                <a:spLocks noRot="1" noChangeAspect="1" noMove="1" noResize="1" noEditPoints="1" noAdjustHandles="1" noChangeArrowheads="1" noChangeShapeType="1" noTextEdit="1"/>
              </p:cNvSpPr>
              <p:nvPr/>
            </p:nvSpPr>
            <p:spPr>
              <a:xfrm>
                <a:off x="3994142" y="4549761"/>
                <a:ext cx="4203715" cy="1478803"/>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8882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229CC-72C2-09CB-AAA2-DB2DB02492E3}"/>
              </a:ext>
            </a:extLst>
          </p:cNvPr>
          <p:cNvSpPr>
            <a:spLocks noGrp="1"/>
          </p:cNvSpPr>
          <p:nvPr>
            <p:ph idx="1"/>
          </p:nvPr>
        </p:nvSpPr>
        <p:spPr>
          <a:xfrm>
            <a:off x="479592" y="2180496"/>
            <a:ext cx="11029615" cy="4309204"/>
          </a:xfrm>
        </p:spPr>
        <p:txBody>
          <a:bodyPr>
            <a:normAutofit fontScale="77500" lnSpcReduction="20000"/>
          </a:bodyPr>
          <a:lstStyle/>
          <a:p>
            <a:pPr marL="0" indent="0">
              <a:buNone/>
            </a:pPr>
            <a:r>
              <a:rPr lang="en-IN" sz="4100" b="1" dirty="0">
                <a:solidFill>
                  <a:schemeClr val="tx1"/>
                </a:solidFill>
                <a:latin typeface="Cambria" panose="02040503050406030204" pitchFamily="18" charset="0"/>
                <a:ea typeface="Cambria" panose="02040503050406030204" pitchFamily="18" charset="0"/>
              </a:rPr>
              <a:t>Supervised Learning :</a:t>
            </a:r>
          </a:p>
          <a:p>
            <a:pPr marL="0" indent="0">
              <a:lnSpc>
                <a:spcPct val="120000"/>
              </a:lnSpc>
              <a:buNone/>
            </a:pPr>
            <a:r>
              <a:rPr lang="en-US" sz="3300" dirty="0">
                <a:solidFill>
                  <a:schemeClr val="tx1"/>
                </a:solidFill>
                <a:latin typeface="Cambria" panose="02040503050406030204" pitchFamily="18" charset="0"/>
                <a:ea typeface="Cambria" panose="02040503050406030204" pitchFamily="18" charset="0"/>
              </a:rPr>
              <a:t>It is a form of machine learning in which the algorithm is trained on labeled data to make predictions or decisions based on the data inputs.</a:t>
            </a:r>
          </a:p>
          <a:p>
            <a:pPr marL="0" indent="0">
              <a:buNone/>
            </a:pPr>
            <a:endParaRPr lang="en-US" sz="2800" dirty="0">
              <a:solidFill>
                <a:schemeClr val="tx1"/>
              </a:solidFill>
              <a:latin typeface="Cambria" panose="02040503050406030204" pitchFamily="18" charset="0"/>
              <a:ea typeface="Cambria" panose="02040503050406030204" pitchFamily="18" charset="0"/>
            </a:endParaRPr>
          </a:p>
          <a:p>
            <a:pPr marL="0" indent="0">
              <a:buNone/>
            </a:pPr>
            <a:r>
              <a:rPr lang="en-IN" sz="4100" b="1" dirty="0">
                <a:solidFill>
                  <a:schemeClr val="tx1"/>
                </a:solidFill>
                <a:latin typeface="Cambria" panose="02040503050406030204" pitchFamily="18" charset="0"/>
                <a:ea typeface="Cambria" panose="02040503050406030204" pitchFamily="18" charset="0"/>
              </a:rPr>
              <a:t>Unsupervised Learning :</a:t>
            </a:r>
          </a:p>
          <a:p>
            <a:pPr marL="0" indent="0">
              <a:lnSpc>
                <a:spcPct val="120000"/>
              </a:lnSpc>
              <a:buNone/>
            </a:pPr>
            <a:r>
              <a:rPr lang="en-US" sz="3300" dirty="0">
                <a:solidFill>
                  <a:schemeClr val="tx1"/>
                </a:solidFill>
                <a:latin typeface="Cambria" panose="02040503050406030204" pitchFamily="18" charset="0"/>
                <a:ea typeface="Cambria" panose="02040503050406030204" pitchFamily="18" charset="0"/>
              </a:rPr>
              <a:t>Unsupervised learning, also known as unsupervised machine learning, uses machine learning algorithms to analyze and cluster unlabeled data sets. These algorithms discover hidden patterns or data groupings without the need for human intervention.</a:t>
            </a:r>
            <a:endParaRPr lang="en-IN" sz="3300" dirty="0">
              <a:solidFill>
                <a:schemeClr val="tx1"/>
              </a:solidFill>
              <a:latin typeface="Cambria" panose="02040503050406030204" pitchFamily="18" charset="0"/>
              <a:ea typeface="Cambria" panose="02040503050406030204" pitchFamily="18" charset="0"/>
            </a:endParaRPr>
          </a:p>
          <a:p>
            <a:pPr marL="0" indent="0">
              <a:buNone/>
            </a:pPr>
            <a:endParaRPr lang="en-IN" sz="2800" dirty="0">
              <a:solidFill>
                <a:schemeClr val="tx1"/>
              </a:solidFill>
            </a:endParaRPr>
          </a:p>
        </p:txBody>
      </p:sp>
      <p:sp>
        <p:nvSpPr>
          <p:cNvPr id="6" name="TextBox 5">
            <a:extLst>
              <a:ext uri="{FF2B5EF4-FFF2-40B4-BE49-F238E27FC236}">
                <a16:creationId xmlns:a16="http://schemas.microsoft.com/office/drawing/2014/main" id="{17B2017D-9009-8B66-C387-EDE0150DA52F}"/>
              </a:ext>
            </a:extLst>
          </p:cNvPr>
          <p:cNvSpPr txBox="1"/>
          <p:nvPr/>
        </p:nvSpPr>
        <p:spPr>
          <a:xfrm>
            <a:off x="787400" y="901700"/>
            <a:ext cx="10043134" cy="646331"/>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cs typeface="Microsoft Sans Serif" panose="020B0604020202020204" pitchFamily="34" charset="0"/>
              </a:rPr>
              <a:t>Supervised &amp; Unsupervised Machine Learning </a:t>
            </a:r>
          </a:p>
        </p:txBody>
      </p:sp>
    </p:spTree>
    <p:extLst>
      <p:ext uri="{BB962C8B-B14F-4D97-AF65-F5344CB8AC3E}">
        <p14:creationId xmlns:p14="http://schemas.microsoft.com/office/powerpoint/2010/main" val="152954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1BA1A4-5510-AFE7-0CFC-1FF2770A4FCC}"/>
              </a:ext>
            </a:extLst>
          </p:cNvPr>
          <p:cNvSpPr txBox="1"/>
          <p:nvPr/>
        </p:nvSpPr>
        <p:spPr>
          <a:xfrm>
            <a:off x="695492" y="910301"/>
            <a:ext cx="11029615" cy="646331"/>
          </a:xfrm>
          <a:prstGeom prst="rect">
            <a:avLst/>
          </a:prstGeom>
          <a:noFill/>
        </p:spPr>
        <p:txBody>
          <a:bodyPr wrap="square" rtlCol="0">
            <a:spAutoFit/>
          </a:bodyPr>
          <a:lstStyle/>
          <a:p>
            <a:r>
              <a:rPr lang="en-IN" sz="3600" b="1" dirty="0">
                <a:solidFill>
                  <a:schemeClr val="bg1"/>
                </a:solidFill>
                <a:latin typeface="Cambria" panose="02040503050406030204" pitchFamily="18" charset="0"/>
                <a:ea typeface="Cambria" panose="02040503050406030204" pitchFamily="18" charset="0"/>
              </a:rPr>
              <a:t>Types of Supervised Machine Learning</a:t>
            </a:r>
          </a:p>
        </p:txBody>
      </p:sp>
      <p:sp>
        <p:nvSpPr>
          <p:cNvPr id="5" name="TextBox 4">
            <a:extLst>
              <a:ext uri="{FF2B5EF4-FFF2-40B4-BE49-F238E27FC236}">
                <a16:creationId xmlns:a16="http://schemas.microsoft.com/office/drawing/2014/main" id="{A0B668B7-FCDC-4E06-5FB3-3B214EF42003}"/>
              </a:ext>
            </a:extLst>
          </p:cNvPr>
          <p:cNvSpPr txBox="1"/>
          <p:nvPr/>
        </p:nvSpPr>
        <p:spPr>
          <a:xfrm>
            <a:off x="507999" y="2309048"/>
            <a:ext cx="10899607" cy="4154984"/>
          </a:xfrm>
          <a:prstGeom prst="rect">
            <a:avLst/>
          </a:prstGeom>
          <a:noFill/>
        </p:spPr>
        <p:txBody>
          <a:bodyPr wrap="square" rtlCol="0">
            <a:spAutoFit/>
          </a:bodyPr>
          <a:lstStyle/>
          <a:p>
            <a:r>
              <a:rPr lang="en-IN" sz="3600" b="1" dirty="0">
                <a:latin typeface="Cambria" panose="02040503050406030204" pitchFamily="18" charset="0"/>
                <a:ea typeface="Cambria" panose="02040503050406030204" pitchFamily="18" charset="0"/>
              </a:rPr>
              <a:t>Regression:</a:t>
            </a:r>
          </a:p>
          <a:p>
            <a:r>
              <a:rPr lang="en-US" sz="3200" dirty="0">
                <a:latin typeface="Cambria" panose="02040503050406030204" pitchFamily="18" charset="0"/>
                <a:ea typeface="Cambria" panose="02040503050406030204" pitchFamily="18" charset="0"/>
              </a:rPr>
              <a:t>Regression is a statistical technique that relates a dependent variable to one or more independent variables.</a:t>
            </a:r>
          </a:p>
          <a:p>
            <a:endParaRPr lang="en-US" sz="3200" dirty="0">
              <a:latin typeface="Cambria" panose="02040503050406030204" pitchFamily="18" charset="0"/>
              <a:ea typeface="Cambria" panose="02040503050406030204" pitchFamily="18" charset="0"/>
            </a:endParaRPr>
          </a:p>
          <a:p>
            <a:r>
              <a:rPr lang="en-US" sz="3600" b="1" dirty="0">
                <a:latin typeface="Cambria" panose="02040503050406030204" pitchFamily="18" charset="0"/>
                <a:ea typeface="Cambria" panose="02040503050406030204" pitchFamily="18" charset="0"/>
              </a:rPr>
              <a:t>Classification:</a:t>
            </a:r>
          </a:p>
          <a:p>
            <a:r>
              <a:rPr lang="en-US" sz="3200" dirty="0">
                <a:latin typeface="Cambria" panose="02040503050406030204" pitchFamily="18" charset="0"/>
                <a:ea typeface="Cambria" panose="02040503050406030204" pitchFamily="18" charset="0"/>
              </a:rPr>
              <a:t>Classification is a process of categorizing data or objects into predefined classes or categories based on their features or attributes.</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7331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5B2C1-7365-B996-0FCA-AF81D8FA8E69}"/>
              </a:ext>
            </a:extLst>
          </p:cNvPr>
          <p:cNvSpPr>
            <a:spLocks noGrp="1"/>
          </p:cNvSpPr>
          <p:nvPr>
            <p:ph idx="1"/>
          </p:nvPr>
        </p:nvSpPr>
        <p:spPr>
          <a:xfrm>
            <a:off x="495300" y="1985313"/>
            <a:ext cx="10515600" cy="3955762"/>
          </a:xfrm>
        </p:spPr>
        <p:txBody>
          <a:bodyPr>
            <a:normAutofit/>
          </a:bodyPr>
          <a:lstStyle/>
          <a:p>
            <a:pPr marL="0" indent="0">
              <a:buNone/>
            </a:pPr>
            <a:endParaRPr lang="en-US" dirty="0">
              <a:latin typeface="Cambria" panose="02040503050406030204" pitchFamily="18" charset="0"/>
              <a:ea typeface="Cambria" panose="02040503050406030204" pitchFamily="18" charset="0"/>
            </a:endParaRPr>
          </a:p>
          <a:p>
            <a:pPr marL="0" indent="0">
              <a:buNone/>
            </a:pPr>
            <a:r>
              <a:rPr lang="en-US" sz="3600" b="1" dirty="0">
                <a:solidFill>
                  <a:schemeClr val="tx1"/>
                </a:solidFill>
                <a:latin typeface="Cambria" panose="02040503050406030204" pitchFamily="18" charset="0"/>
                <a:ea typeface="Cambria" panose="02040503050406030204" pitchFamily="18" charset="0"/>
              </a:rPr>
              <a:t>Data Science</a:t>
            </a:r>
            <a:r>
              <a:rPr lang="en-US" sz="3200" b="1" dirty="0">
                <a:solidFill>
                  <a:schemeClr val="tx1"/>
                </a:solidFill>
                <a:latin typeface="Cambria" panose="02040503050406030204" pitchFamily="18" charset="0"/>
                <a:ea typeface="Cambria" panose="02040503050406030204" pitchFamily="18" charset="0"/>
              </a:rPr>
              <a:t>:</a:t>
            </a:r>
          </a:p>
          <a:p>
            <a:pPr marL="0" indent="0">
              <a:buNone/>
            </a:pPr>
            <a:r>
              <a:rPr lang="en-US" sz="3200" dirty="0">
                <a:solidFill>
                  <a:schemeClr val="tx1"/>
                </a:solidFill>
                <a:latin typeface="Cambria" panose="02040503050406030204" pitchFamily="18" charset="0"/>
                <a:ea typeface="Cambria" panose="02040503050406030204" pitchFamily="18" charset="0"/>
              </a:rPr>
              <a:t>Data science is an interdisciplinary academic field that uses statistics, scientific computing, scientific methods, processes, scientific visualization, algorithms and systems to extract or extrapolate knowledge and insights from potentially noisy, structured, or unstructured data.</a:t>
            </a:r>
            <a:endParaRPr lang="en-IN" sz="3200" dirty="0">
              <a:solidFill>
                <a:schemeClr val="tx1"/>
              </a:solidFill>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85D325B6-A057-070F-8583-E63A2FA94B49}"/>
              </a:ext>
            </a:extLst>
          </p:cNvPr>
          <p:cNvSpPr txBox="1"/>
          <p:nvPr/>
        </p:nvSpPr>
        <p:spPr>
          <a:xfrm>
            <a:off x="609600" y="914400"/>
            <a:ext cx="4346446" cy="584775"/>
          </a:xfrm>
          <a:prstGeom prst="rect">
            <a:avLst/>
          </a:prstGeom>
          <a:noFill/>
        </p:spPr>
        <p:txBody>
          <a:bodyPr wrap="none" rtlCol="0">
            <a:spAutoFit/>
          </a:bodyPr>
          <a:lstStyle/>
          <a:p>
            <a:r>
              <a:rPr lang="en-IN" sz="3200" b="1" dirty="0">
                <a:solidFill>
                  <a:schemeClr val="bg1"/>
                </a:solidFill>
                <a:latin typeface="Cambria" panose="02040503050406030204" pitchFamily="18" charset="0"/>
                <a:ea typeface="Cambria" panose="02040503050406030204" pitchFamily="18" charset="0"/>
              </a:rPr>
              <a:t>What is Data Science ?</a:t>
            </a:r>
          </a:p>
        </p:txBody>
      </p:sp>
    </p:spTree>
    <p:extLst>
      <p:ext uri="{BB962C8B-B14F-4D97-AF65-F5344CB8AC3E}">
        <p14:creationId xmlns:p14="http://schemas.microsoft.com/office/powerpoint/2010/main" val="315338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287399-4CEF-E2A1-B435-B36B4B81D34F}"/>
              </a:ext>
            </a:extLst>
          </p:cNvPr>
          <p:cNvSpPr txBox="1"/>
          <p:nvPr/>
        </p:nvSpPr>
        <p:spPr>
          <a:xfrm>
            <a:off x="787400" y="876300"/>
            <a:ext cx="4901278" cy="646331"/>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rPr>
              <a:t>Data Science Libraries</a:t>
            </a:r>
          </a:p>
        </p:txBody>
      </p:sp>
      <p:sp>
        <p:nvSpPr>
          <p:cNvPr id="6" name="TextBox 5">
            <a:extLst>
              <a:ext uri="{FF2B5EF4-FFF2-40B4-BE49-F238E27FC236}">
                <a16:creationId xmlns:a16="http://schemas.microsoft.com/office/drawing/2014/main" id="{17D71409-7817-0FD7-2652-8DE153B516AB}"/>
              </a:ext>
            </a:extLst>
          </p:cNvPr>
          <p:cNvSpPr txBox="1"/>
          <p:nvPr/>
        </p:nvSpPr>
        <p:spPr>
          <a:xfrm>
            <a:off x="552450" y="2171700"/>
            <a:ext cx="10858500" cy="4278094"/>
          </a:xfrm>
          <a:prstGeom prst="rect">
            <a:avLst/>
          </a:prstGeom>
          <a:noFill/>
        </p:spPr>
        <p:txBody>
          <a:bodyPr wrap="square" rtlCol="0">
            <a:spAutoFit/>
          </a:bodyPr>
          <a:lstStyle/>
          <a:p>
            <a:r>
              <a:rPr lang="en-IN" sz="3200" b="1" dirty="0">
                <a:latin typeface="Cambria" panose="02040503050406030204" pitchFamily="18" charset="0"/>
                <a:ea typeface="Cambria" panose="02040503050406030204" pitchFamily="18" charset="0"/>
              </a:rPr>
              <a:t>Pandas :</a:t>
            </a:r>
          </a:p>
          <a:p>
            <a:r>
              <a:rPr lang="en-US" sz="2800" dirty="0">
                <a:latin typeface="Cambria" panose="02040503050406030204" pitchFamily="18" charset="0"/>
                <a:ea typeface="Cambria" panose="02040503050406030204" pitchFamily="18" charset="0"/>
              </a:rPr>
              <a:t>It is a software library written for the python programming language for data manipulation and analysis.</a:t>
            </a:r>
            <a:r>
              <a:rPr lang="en-IN" sz="2800" dirty="0">
                <a:latin typeface="Cambria" panose="02040503050406030204" pitchFamily="18" charset="0"/>
                <a:ea typeface="Cambria" panose="02040503050406030204" pitchFamily="18" charset="0"/>
              </a:rPr>
              <a:t> </a:t>
            </a:r>
          </a:p>
          <a:p>
            <a:endParaRPr lang="en-IN" sz="3200" dirty="0">
              <a:latin typeface="Cambria" panose="02040503050406030204" pitchFamily="18" charset="0"/>
              <a:ea typeface="Cambria" panose="02040503050406030204" pitchFamily="18" charset="0"/>
            </a:endParaRPr>
          </a:p>
          <a:p>
            <a:r>
              <a:rPr lang="en-IN" sz="3200" b="1" dirty="0" err="1">
                <a:latin typeface="Cambria" panose="02040503050406030204" pitchFamily="18" charset="0"/>
                <a:ea typeface="Cambria" panose="02040503050406030204" pitchFamily="18" charset="0"/>
              </a:rPr>
              <a:t>Numpy</a:t>
            </a:r>
            <a:r>
              <a:rPr lang="en-IN" sz="3200" b="1" dirty="0">
                <a:latin typeface="Cambria" panose="02040503050406030204" pitchFamily="18" charset="0"/>
                <a:ea typeface="Cambria" panose="02040503050406030204" pitchFamily="18" charset="0"/>
              </a:rPr>
              <a:t> : </a:t>
            </a:r>
          </a:p>
          <a:p>
            <a:r>
              <a:rPr lang="en-US" sz="2800" dirty="0">
                <a:latin typeface="Cambria" panose="02040503050406030204" pitchFamily="18" charset="0"/>
                <a:ea typeface="Cambria" panose="02040503050406030204" pitchFamily="18" charset="0"/>
              </a:rPr>
              <a:t>NumPy  is a library for the Python programming language, adding support for large, multi-dimensional arrays and matrices, along with a large collection of high-level mathematical functions to operate on these arrays.</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841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AA9D8-C665-090C-7E73-4836D8664339}"/>
              </a:ext>
            </a:extLst>
          </p:cNvPr>
          <p:cNvSpPr txBox="1"/>
          <p:nvPr/>
        </p:nvSpPr>
        <p:spPr>
          <a:xfrm>
            <a:off x="812800" y="876300"/>
            <a:ext cx="4901278" cy="1200329"/>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rPr>
              <a:t>Data Science Libraries</a:t>
            </a:r>
          </a:p>
          <a:p>
            <a:endParaRPr lang="en-IN" sz="3600" dirty="0"/>
          </a:p>
        </p:txBody>
      </p:sp>
      <p:sp>
        <p:nvSpPr>
          <p:cNvPr id="5" name="TextBox 4">
            <a:extLst>
              <a:ext uri="{FF2B5EF4-FFF2-40B4-BE49-F238E27FC236}">
                <a16:creationId xmlns:a16="http://schemas.microsoft.com/office/drawing/2014/main" id="{CB7938AF-1F9C-5FDC-1068-3D5C7F31FB1E}"/>
              </a:ext>
            </a:extLst>
          </p:cNvPr>
          <p:cNvSpPr txBox="1"/>
          <p:nvPr/>
        </p:nvSpPr>
        <p:spPr>
          <a:xfrm>
            <a:off x="495300" y="2089329"/>
            <a:ext cx="11188700" cy="4524315"/>
          </a:xfrm>
          <a:prstGeom prst="rect">
            <a:avLst/>
          </a:prstGeom>
          <a:noFill/>
        </p:spPr>
        <p:txBody>
          <a:bodyPr wrap="square" rtlCol="0">
            <a:spAutoFit/>
          </a:bodyPr>
          <a:lstStyle/>
          <a:p>
            <a:r>
              <a:rPr lang="en-IN" sz="3200" b="1" dirty="0">
                <a:latin typeface="Cambria" panose="02040503050406030204" pitchFamily="18" charset="0"/>
                <a:ea typeface="Cambria" panose="02040503050406030204" pitchFamily="18" charset="0"/>
              </a:rPr>
              <a:t>Matplotlib : </a:t>
            </a:r>
          </a:p>
          <a:p>
            <a:r>
              <a:rPr lang="en-IN" sz="2800" dirty="0">
                <a:latin typeface="Cambria" panose="02040503050406030204" pitchFamily="18" charset="0"/>
                <a:ea typeface="Cambria" panose="02040503050406030204" pitchFamily="18" charset="0"/>
              </a:rPr>
              <a:t>Matplotlib is a plotting library for the Python programming language and its numerical mathematics extension NumPy. It provides an object-oriented API for embedding plots into applications using general-purpose GUI toolkits like </a:t>
            </a:r>
            <a:r>
              <a:rPr lang="en-IN" sz="2800" dirty="0" err="1">
                <a:latin typeface="Cambria" panose="02040503050406030204" pitchFamily="18" charset="0"/>
                <a:ea typeface="Cambria" panose="02040503050406030204" pitchFamily="18" charset="0"/>
              </a:rPr>
              <a:t>Tkinter</a:t>
            </a:r>
            <a:r>
              <a:rPr lang="en-IN" sz="2800" dirty="0">
                <a:latin typeface="Cambria" panose="02040503050406030204" pitchFamily="18" charset="0"/>
                <a:ea typeface="Cambria" panose="02040503050406030204" pitchFamily="18" charset="0"/>
              </a:rPr>
              <a:t>, </a:t>
            </a:r>
            <a:r>
              <a:rPr lang="en-IN" sz="2800" dirty="0" err="1">
                <a:latin typeface="Cambria" panose="02040503050406030204" pitchFamily="18" charset="0"/>
                <a:ea typeface="Cambria" panose="02040503050406030204" pitchFamily="18" charset="0"/>
              </a:rPr>
              <a:t>wxPython</a:t>
            </a:r>
            <a:r>
              <a:rPr lang="en-IN" sz="2800" dirty="0">
                <a:latin typeface="Cambria" panose="02040503050406030204" pitchFamily="18" charset="0"/>
                <a:ea typeface="Cambria" panose="02040503050406030204" pitchFamily="18" charset="0"/>
              </a:rPr>
              <a:t>, Qt, or GTK.</a:t>
            </a:r>
          </a:p>
          <a:p>
            <a:endParaRPr lang="en-IN" sz="2800" dirty="0">
              <a:latin typeface="Cambria" panose="02040503050406030204" pitchFamily="18" charset="0"/>
              <a:ea typeface="Cambria" panose="02040503050406030204" pitchFamily="18" charset="0"/>
            </a:endParaRPr>
          </a:p>
          <a:p>
            <a:r>
              <a:rPr lang="en-IN" sz="3200" b="1" dirty="0">
                <a:latin typeface="Cambria" panose="02040503050406030204" pitchFamily="18" charset="0"/>
                <a:ea typeface="Cambria" panose="02040503050406030204" pitchFamily="18" charset="0"/>
              </a:rPr>
              <a:t>Seaborn : </a:t>
            </a:r>
          </a:p>
          <a:p>
            <a:r>
              <a:rPr lang="en-US" sz="2800" dirty="0">
                <a:latin typeface="Cambria" panose="02040503050406030204" pitchFamily="18" charset="0"/>
                <a:ea typeface="Cambria" panose="02040503050406030204" pitchFamily="18" charset="0"/>
              </a:rPr>
              <a:t>Seaborn is a Python data visualization library based on matplotlib. It provides a high-level interface for drawing attractive and informative statistical graphics.</a:t>
            </a:r>
            <a:r>
              <a:rPr lang="en-IN" sz="28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23549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2BF07D-9A38-8E53-2E2A-FD17C9475015}"/>
              </a:ext>
            </a:extLst>
          </p:cNvPr>
          <p:cNvSpPr txBox="1"/>
          <p:nvPr/>
        </p:nvSpPr>
        <p:spPr>
          <a:xfrm>
            <a:off x="812800" y="876300"/>
            <a:ext cx="4901278" cy="1200329"/>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rPr>
              <a:t>Data Science Libraries</a:t>
            </a:r>
          </a:p>
          <a:p>
            <a:endParaRPr lang="en-IN" sz="3600" dirty="0"/>
          </a:p>
        </p:txBody>
      </p:sp>
      <p:sp>
        <p:nvSpPr>
          <p:cNvPr id="5" name="TextBox 4">
            <a:extLst>
              <a:ext uri="{FF2B5EF4-FFF2-40B4-BE49-F238E27FC236}">
                <a16:creationId xmlns:a16="http://schemas.microsoft.com/office/drawing/2014/main" id="{A6494ACD-C22C-ED38-0DAD-E7978E9E822B}"/>
              </a:ext>
            </a:extLst>
          </p:cNvPr>
          <p:cNvSpPr txBox="1"/>
          <p:nvPr/>
        </p:nvSpPr>
        <p:spPr>
          <a:xfrm>
            <a:off x="825500" y="2157274"/>
            <a:ext cx="10706100" cy="3231654"/>
          </a:xfrm>
          <a:prstGeom prst="rect">
            <a:avLst/>
          </a:prstGeom>
          <a:noFill/>
        </p:spPr>
        <p:txBody>
          <a:bodyPr wrap="square" rtlCol="0">
            <a:spAutoFit/>
          </a:bodyPr>
          <a:lstStyle/>
          <a:p>
            <a:r>
              <a:rPr lang="en-IN" sz="3200" b="1" dirty="0">
                <a:latin typeface="Cambria" panose="02040503050406030204" pitchFamily="18" charset="0"/>
                <a:ea typeface="Cambria" panose="02040503050406030204" pitchFamily="18" charset="0"/>
                <a:cs typeface="Microsoft Sans Serif" panose="020B0604020202020204" pitchFamily="34" charset="0"/>
              </a:rPr>
              <a:t>Warnings : </a:t>
            </a:r>
          </a:p>
          <a:p>
            <a:r>
              <a:rPr lang="en-US" sz="2800" dirty="0">
                <a:latin typeface="Cambria" panose="02040503050406030204" pitchFamily="18" charset="0"/>
                <a:ea typeface="Cambria" panose="02040503050406030204" pitchFamily="18" charset="0"/>
                <a:cs typeface="Microsoft Sans Serif" panose="020B0604020202020204" pitchFamily="34" charset="0"/>
              </a:rPr>
              <a:t>The Python warnings package is part of the Python standard library and used to alert the user of a problem.</a:t>
            </a:r>
          </a:p>
          <a:p>
            <a:endParaRPr lang="en-US" sz="2800" dirty="0">
              <a:latin typeface="Cambria" panose="02040503050406030204" pitchFamily="18" charset="0"/>
              <a:ea typeface="Cambria" panose="02040503050406030204" pitchFamily="18" charset="0"/>
              <a:cs typeface="Microsoft Sans Serif" panose="020B0604020202020204" pitchFamily="34" charset="0"/>
            </a:endParaRPr>
          </a:p>
          <a:p>
            <a:r>
              <a:rPr lang="en-US" sz="3200" b="1" dirty="0" err="1">
                <a:latin typeface="Cambria" panose="02040503050406030204" pitchFamily="18" charset="0"/>
                <a:ea typeface="Cambria" panose="02040503050406030204" pitchFamily="18" charset="0"/>
                <a:cs typeface="Microsoft Sans Serif" panose="020B0604020202020204" pitchFamily="34" charset="0"/>
              </a:rPr>
              <a:t>Scikitlearn</a:t>
            </a:r>
            <a:r>
              <a:rPr lang="en-US" sz="3200" b="1" dirty="0">
                <a:latin typeface="Cambria" panose="02040503050406030204" pitchFamily="18" charset="0"/>
                <a:ea typeface="Cambria" panose="02040503050406030204" pitchFamily="18" charset="0"/>
                <a:cs typeface="Microsoft Sans Serif" panose="020B0604020202020204" pitchFamily="34" charset="0"/>
              </a:rPr>
              <a:t> : </a:t>
            </a:r>
          </a:p>
          <a:p>
            <a:r>
              <a:rPr lang="en-US" sz="2800" dirty="0">
                <a:latin typeface="Cambria" panose="02040503050406030204" pitchFamily="18" charset="0"/>
                <a:ea typeface="Cambria" panose="02040503050406030204" pitchFamily="18" charset="0"/>
                <a:cs typeface="Microsoft Sans Serif" panose="020B0604020202020204" pitchFamily="34" charset="0"/>
              </a:rPr>
              <a:t>Scikit-learn is a library in Python that provides many unsupervised and supervised learning algorithms.</a:t>
            </a:r>
            <a:endParaRPr lang="en-IN" sz="3200" dirty="0">
              <a:latin typeface="Cambria" panose="02040503050406030204" pitchFamily="18" charset="0"/>
              <a:ea typeface="Cambria" panose="02040503050406030204" pitchFamily="18" charset="0"/>
              <a:cs typeface="Microsoft Sans Serif" panose="020B0604020202020204" pitchFamily="34" charset="0"/>
            </a:endParaRPr>
          </a:p>
        </p:txBody>
      </p:sp>
    </p:spTree>
    <p:extLst>
      <p:ext uri="{BB962C8B-B14F-4D97-AF65-F5344CB8AC3E}">
        <p14:creationId xmlns:p14="http://schemas.microsoft.com/office/powerpoint/2010/main" val="306959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1F07E8-8510-0D62-CBA8-71C95842D693}"/>
              </a:ext>
            </a:extLst>
          </p:cNvPr>
          <p:cNvSpPr txBox="1"/>
          <p:nvPr/>
        </p:nvSpPr>
        <p:spPr>
          <a:xfrm>
            <a:off x="812800" y="876300"/>
            <a:ext cx="5762860" cy="646331"/>
          </a:xfrm>
          <a:prstGeom prst="rect">
            <a:avLst/>
          </a:prstGeom>
          <a:noFill/>
        </p:spPr>
        <p:txBody>
          <a:bodyPr wrap="none" rtlCol="0">
            <a:spAutoFit/>
          </a:bodyPr>
          <a:lstStyle/>
          <a:p>
            <a:r>
              <a:rPr lang="en-IN" sz="3600" b="1" dirty="0">
                <a:solidFill>
                  <a:schemeClr val="bg1"/>
                </a:solidFill>
                <a:latin typeface="Cambria" panose="02040503050406030204" pitchFamily="18" charset="0"/>
                <a:ea typeface="Cambria" panose="02040503050406030204" pitchFamily="18" charset="0"/>
              </a:rPr>
              <a:t>Underfitting &amp; Overfitting </a:t>
            </a:r>
            <a:endParaRPr lang="en-IN" sz="3600" dirty="0"/>
          </a:p>
        </p:txBody>
      </p:sp>
      <p:sp>
        <p:nvSpPr>
          <p:cNvPr id="5" name="TextBox 4">
            <a:extLst>
              <a:ext uri="{FF2B5EF4-FFF2-40B4-BE49-F238E27FC236}">
                <a16:creationId xmlns:a16="http://schemas.microsoft.com/office/drawing/2014/main" id="{18CB3488-C458-3CCF-67F6-9A552D62E370}"/>
              </a:ext>
            </a:extLst>
          </p:cNvPr>
          <p:cNvSpPr txBox="1"/>
          <p:nvPr/>
        </p:nvSpPr>
        <p:spPr>
          <a:xfrm>
            <a:off x="812800" y="2490281"/>
            <a:ext cx="10905067" cy="4216539"/>
          </a:xfrm>
          <a:prstGeom prst="rect">
            <a:avLst/>
          </a:prstGeom>
          <a:noFill/>
        </p:spPr>
        <p:txBody>
          <a:bodyPr wrap="square" rtlCol="0">
            <a:spAutoFit/>
          </a:bodyPr>
          <a:lstStyle/>
          <a:p>
            <a:r>
              <a:rPr lang="en-US" sz="3200" b="1" dirty="0">
                <a:latin typeface="Cambria" panose="02040503050406030204" pitchFamily="18" charset="0"/>
                <a:ea typeface="Cambria" panose="02040503050406030204" pitchFamily="18" charset="0"/>
              </a:rPr>
              <a:t>Underfitting : </a:t>
            </a:r>
          </a:p>
          <a:p>
            <a:r>
              <a:rPr lang="en-US" sz="2800" dirty="0">
                <a:latin typeface="Cambria" panose="02040503050406030204" pitchFamily="18" charset="0"/>
                <a:ea typeface="Cambria" panose="02040503050406030204" pitchFamily="18" charset="0"/>
              </a:rPr>
              <a:t>Underfitting occurs when a mathematical model cannot adequately capture the underlying structure of the data</a:t>
            </a:r>
          </a:p>
          <a:p>
            <a:endParaRPr lang="en-US" sz="2800" dirty="0">
              <a:latin typeface="Cambria" panose="02040503050406030204" pitchFamily="18" charset="0"/>
              <a:ea typeface="Cambria" panose="02040503050406030204" pitchFamily="18" charset="0"/>
            </a:endParaRPr>
          </a:p>
          <a:p>
            <a:r>
              <a:rPr lang="en-US" sz="3200" b="1" dirty="0">
                <a:latin typeface="Cambria" panose="02040503050406030204" pitchFamily="18" charset="0"/>
                <a:ea typeface="Cambria" panose="02040503050406030204" pitchFamily="18" charset="0"/>
              </a:rPr>
              <a:t>Overfitting :</a:t>
            </a:r>
          </a:p>
          <a:p>
            <a:r>
              <a:rPr lang="en-US" sz="2800" dirty="0">
                <a:latin typeface="Cambria" panose="02040503050406030204" pitchFamily="18" charset="0"/>
                <a:ea typeface="Cambria" panose="02040503050406030204" pitchFamily="18" charset="0"/>
              </a:rPr>
              <a:t>Overfitting in machine learning is when a model becomes too specific to the training data it was trained on, and therefore can't make accurate predictions for new data.</a:t>
            </a:r>
          </a:p>
          <a:p>
            <a:endParaRPr lang="en-IN" sz="3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917710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469</TotalTime>
  <Words>821</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Cambria</vt:lpstr>
      <vt:lpstr>Cambria Math</vt:lpstr>
      <vt:lpstr>Gill Sans MT</vt:lpstr>
      <vt:lpstr>Sans Serif Collection</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Kapil Dhavale</dc:creator>
  <cp:lastModifiedBy>Kapil Dhavale</cp:lastModifiedBy>
  <cp:revision>2</cp:revision>
  <dcterms:created xsi:type="dcterms:W3CDTF">2024-07-02T11:12:03Z</dcterms:created>
  <dcterms:modified xsi:type="dcterms:W3CDTF">2024-07-03T11:16:20Z</dcterms:modified>
</cp:coreProperties>
</file>