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46657-5A61-9588-6589-768BA79331ED}" v="5" dt="2025-04-30T08:50:44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D5AF-50DC-1925-7E39-0190A8973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AE210-4D52-3826-948E-9BC7D7E8F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C3D28-ECE7-ACED-FA6D-2FF49D6C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75A99-2589-F585-36B8-CC382526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5361B-9E02-34B9-E1C7-CC97E898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8696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7FCF-4FE2-7623-33DD-6675043C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7F8E5-E101-2C26-CA87-397B5B270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89702-F72F-C7BA-C68E-8671AB1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5B22-D5D7-27EA-96DB-FCEF0430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E9C7B-BE02-4166-90B2-DF09390D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6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D66DA-CAA9-DA8B-05A3-09FC1AF0C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B8586-F7C9-CD35-C900-B3C44CB1E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357B4-1CFD-F5BF-D5F6-A5CF115A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0CE8-E4DA-440D-0FC4-D174F340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A10B-F595-F487-DEB9-127BD835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98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E3A2-E3FA-AE14-208D-B29B8170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8D37-BFF8-DB9B-C833-2C220ED9C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189A-87B2-1F16-2507-EAFA724A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795E1-70E4-959D-10D8-82956C62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5F222-084F-A023-980F-89DD679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423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7997-CE02-848B-5E2A-1A138420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1E68-C9B3-D5FE-36C1-5FC7F2044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06C63-DF86-405B-8F48-D9FF79C7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EB5D-EAD2-9127-3CE4-03CC3393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FF7F-F9A0-D0BD-D8CA-7F2877FE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788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03E91-CEC5-65A0-908F-5E9FAFD3B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0AC19-CED3-C14F-6552-515EB2BA22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BE096-8ED6-EB76-7B2C-F5E4E053B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9A60E-185C-662E-D73A-A7F380B15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191C0-0F69-D893-C77F-CF4DFCEA8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17514-DC17-3E50-81DC-58E96E082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921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5393-B940-3BAE-EB91-56A25162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6163-D572-606F-6F07-692476D81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1DDBE-2171-7085-BCA9-38764BE99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D08E68-0824-2754-9B7A-0C232C6EB4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174AE-56DC-20A5-7947-768DA25252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62AECB-5142-15D6-564F-453631A8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9B888-A455-1A98-CF3C-004784D4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87EBB-A8E5-1962-FD2C-3217DC26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965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B823-2F1B-5EC0-1B96-5B33D11A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E44480-B760-61E7-C75B-370B7CA3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D09BE-DC7E-05B7-6A17-15A7C232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5182F-B43D-2B29-74A0-A8773DF1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806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9CF53-8411-BA0C-00F1-DF9472065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093EE6-5EBB-9532-918D-F36E5F7D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4486E-2F10-A3E2-F346-F926E946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422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CDAE-73AD-DE27-CA26-AA7AFA47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5BDD-3D41-F5AF-1203-19A78C42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7D44D-71A5-DDAE-DF8A-CCC877A9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DCCA2-7A5D-12E5-A444-E8C844BD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80E32-BE7F-3CED-5CC6-2DA87A89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B9E94-6530-28BF-63DA-0E3B8C955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1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5787E-1701-6AC5-5D03-6433DBEC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459-8E76-38BC-E231-666B25533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0BCEE-2CEF-542C-80B5-26A704C0C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8F75-1633-C748-A6F7-6E7DB63D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E103A-C036-C4CB-0544-C410E139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D07E7-63CA-77E3-0B49-EF0F22E1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994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40EF89-69A8-3213-1B08-D2E491B8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F34A7-9996-53D2-1BAB-37CE0969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4FD2-7791-6F0A-6AA1-032376426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57419-990A-4C7F-97F8-64C9C24BD6CA}" type="datetimeFigureOut">
              <a:rPr lang="en-AU" smtClean="0"/>
              <a:t>4/05/2025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9D3EA-BBEE-93C0-46DF-E9437F2143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10189-47BE-3526-5D57-4CD255068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7CBAC-325A-4CFD-8464-E31C1B6045A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17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0436B-CC88-A222-D536-4CE01653D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6B748-AA68-1CFB-BE92-C27D5670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5" y="0"/>
            <a:ext cx="5745330" cy="642627"/>
          </a:xfrm>
        </p:spPr>
        <p:txBody>
          <a:bodyPr>
            <a:normAutofit fontScale="90000"/>
          </a:bodyPr>
          <a:lstStyle/>
          <a:p>
            <a:r>
              <a:rPr lang="en-AU" dirty="0"/>
              <a:t>Event Sourcing Pattern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25C1F9-DDE1-4FE2-85FC-CDB1DB33EEDD}"/>
              </a:ext>
            </a:extLst>
          </p:cNvPr>
          <p:cNvSpPr txBox="1"/>
          <p:nvPr/>
        </p:nvSpPr>
        <p:spPr>
          <a:xfrm>
            <a:off x="62394" y="701561"/>
            <a:ext cx="74108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/>
              <a:t>The application uses the following Event Sourcing design pattern.</a:t>
            </a:r>
          </a:p>
          <a:p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Users interact with a Button (any UI control)  which then calls a Command API.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Command API puts a command on the Service bus queue.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service bus triggers an internal function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function executes the command and puts an event on the service bus queue.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The UI polls the service bus and receive the event notification. It shows an indicator to the user that the action is finished and/or any relevant errors.</a:t>
            </a:r>
          </a:p>
          <a:p>
            <a:endParaRPr lang="en-AU" sz="2400" dirty="0"/>
          </a:p>
          <a:p>
            <a:endParaRPr lang="en-AU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ED6351-6B14-1183-E40B-8314FBBB2C2E}"/>
              </a:ext>
            </a:extLst>
          </p:cNvPr>
          <p:cNvSpPr/>
          <p:nvPr/>
        </p:nvSpPr>
        <p:spPr>
          <a:xfrm>
            <a:off x="8002011" y="873707"/>
            <a:ext cx="3513991" cy="8451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r>
              <a:rPr lang="en-AU" sz="1600" dirty="0"/>
              <a:t>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6CE53B-70C3-1649-45FA-3C7E87D01BA1}"/>
              </a:ext>
            </a:extLst>
          </p:cNvPr>
          <p:cNvSpPr/>
          <p:nvPr/>
        </p:nvSpPr>
        <p:spPr>
          <a:xfrm>
            <a:off x="8002012" y="1834773"/>
            <a:ext cx="3513995" cy="2321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r>
              <a:rPr lang="en-AU" sz="1600" dirty="0"/>
              <a:t>Function 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5ED661-ABB9-582E-CBCF-8C80E761FB40}"/>
              </a:ext>
            </a:extLst>
          </p:cNvPr>
          <p:cNvSpPr/>
          <p:nvPr/>
        </p:nvSpPr>
        <p:spPr>
          <a:xfrm>
            <a:off x="8232193" y="2291834"/>
            <a:ext cx="2035069" cy="36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r>
              <a:rPr lang="en-AU" sz="1600" dirty="0"/>
              <a:t>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C52B4F-07DC-C025-D7DD-62DB83B77225}"/>
              </a:ext>
            </a:extLst>
          </p:cNvPr>
          <p:cNvSpPr txBox="1"/>
          <p:nvPr/>
        </p:nvSpPr>
        <p:spPr>
          <a:xfrm>
            <a:off x="8182012" y="1261722"/>
            <a:ext cx="1080000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dirty="0"/>
              <a:t>1. Button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8E3C8B-8EF4-E6B6-B405-1103CA03E575}"/>
              </a:ext>
            </a:extLst>
          </p:cNvPr>
          <p:cNvSpPr/>
          <p:nvPr/>
        </p:nvSpPr>
        <p:spPr>
          <a:xfrm>
            <a:off x="8232193" y="2818127"/>
            <a:ext cx="3193280" cy="540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r>
              <a:rPr lang="en-AU" sz="1600" dirty="0"/>
              <a:t>Service </a:t>
            </a:r>
            <a:br>
              <a:rPr lang="en-AU" sz="1600" dirty="0"/>
            </a:br>
            <a:r>
              <a:rPr lang="en-AU" sz="1600" dirty="0"/>
              <a:t>Bus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5C536D-A3EB-39FB-A2ED-679A623CE05A}"/>
              </a:ext>
            </a:extLst>
          </p:cNvPr>
          <p:cNvSpPr txBox="1"/>
          <p:nvPr/>
        </p:nvSpPr>
        <p:spPr>
          <a:xfrm>
            <a:off x="9018517" y="3686088"/>
            <a:ext cx="108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anchor="ctr">
            <a:no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pPr algn="ctr"/>
            <a:r>
              <a:rPr lang="en-US" dirty="0"/>
              <a:t>3. Function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19012A-3C0F-CAE0-92E6-DBDD9C722945}"/>
              </a:ext>
            </a:extLst>
          </p:cNvPr>
          <p:cNvSpPr txBox="1"/>
          <p:nvPr/>
        </p:nvSpPr>
        <p:spPr>
          <a:xfrm>
            <a:off x="9018517" y="2310166"/>
            <a:ext cx="1080000" cy="995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dirty="0"/>
              <a:t>2. Command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8B56B5-DEF0-73C6-1D0C-0B9D7D19746B}"/>
              </a:ext>
            </a:extLst>
          </p:cNvPr>
          <p:cNvSpPr txBox="1"/>
          <p:nvPr/>
        </p:nvSpPr>
        <p:spPr>
          <a:xfrm>
            <a:off x="10267262" y="2943400"/>
            <a:ext cx="108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dirty="0"/>
              <a:t>4. Event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7A63C8-0805-3D87-4BB6-DEF9C590B8FA}"/>
              </a:ext>
            </a:extLst>
          </p:cNvPr>
          <p:cNvCxnSpPr>
            <a:cxnSpLocks/>
            <a:stCxn id="27" idx="3"/>
            <a:endCxn id="29" idx="2"/>
          </p:cNvCxnSpPr>
          <p:nvPr/>
        </p:nvCxnSpPr>
        <p:spPr>
          <a:xfrm flipV="1">
            <a:off x="10098517" y="3251177"/>
            <a:ext cx="708745" cy="5888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CDE0C9D-9253-F3A2-DFED-173EB540CAE3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9558517" y="3305495"/>
            <a:ext cx="0" cy="380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123885-835C-7C94-8D32-70C8A6449CCC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9262012" y="1415611"/>
            <a:ext cx="296505" cy="8945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7F70DE-BEA2-4DB9-81FA-854F7936802B}"/>
              </a:ext>
            </a:extLst>
          </p:cNvPr>
          <p:cNvSpPr txBox="1"/>
          <p:nvPr/>
        </p:nvSpPr>
        <p:spPr>
          <a:xfrm>
            <a:off x="10267262" y="1261722"/>
            <a:ext cx="1080000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1400" dirty="0"/>
              <a:t>5. Message</a:t>
            </a:r>
          </a:p>
        </p:txBody>
      </p:sp>
      <p:cxnSp>
        <p:nvCxnSpPr>
          <p:cNvPr id="53" name="Straight Arrow Connector 31">
            <a:extLst>
              <a:ext uri="{FF2B5EF4-FFF2-40B4-BE49-F238E27FC236}">
                <a16:creationId xmlns:a16="http://schemas.microsoft.com/office/drawing/2014/main" id="{18305572-3B70-D292-4815-B8D2C74BCF0F}"/>
              </a:ext>
            </a:extLst>
          </p:cNvPr>
          <p:cNvCxnSpPr>
            <a:cxnSpLocks/>
            <a:stCxn id="29" idx="0"/>
            <a:endCxn id="51" idx="2"/>
          </p:cNvCxnSpPr>
          <p:nvPr/>
        </p:nvCxnSpPr>
        <p:spPr>
          <a:xfrm flipV="1">
            <a:off x="10807262" y="1569499"/>
            <a:ext cx="0" cy="1373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70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B71ED-0142-F457-EFB3-B61D58058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F3E7E-D42D-A991-9410-959AED18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5" y="0"/>
            <a:ext cx="5745330" cy="642627"/>
          </a:xfrm>
        </p:spPr>
        <p:txBody>
          <a:bodyPr>
            <a:normAutofit fontScale="90000"/>
          </a:bodyPr>
          <a:lstStyle/>
          <a:p>
            <a:r>
              <a:rPr lang="en-AU" err="1"/>
              <a:t>EventSourcing</a:t>
            </a:r>
            <a:r>
              <a:rPr lang="en-AU"/>
              <a:t> Pattern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9EDE1-8C25-A2C8-AB1C-AC5B973720FD}"/>
              </a:ext>
            </a:extLst>
          </p:cNvPr>
          <p:cNvSpPr txBox="1"/>
          <p:nvPr/>
        </p:nvSpPr>
        <p:spPr>
          <a:xfrm>
            <a:off x="9345990" y="3968846"/>
            <a:ext cx="1800000" cy="3077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InsertXXX</a:t>
            </a:r>
            <a:r>
              <a:rPr lang="en-US" sz="1400"/>
              <a:t> SQL</a:t>
            </a:r>
            <a:endParaRPr lang="en-AU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19DFEE-C754-7AE5-0E25-BEB35E917123}"/>
              </a:ext>
            </a:extLst>
          </p:cNvPr>
          <p:cNvSpPr txBox="1"/>
          <p:nvPr/>
        </p:nvSpPr>
        <p:spPr>
          <a:xfrm>
            <a:off x="9283843" y="5182007"/>
            <a:ext cx="2256288" cy="3077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/>
              <a:t>insert </a:t>
            </a:r>
            <a:r>
              <a:rPr lang="en-US" sz="1400" err="1"/>
              <a:t>VerbXXXEvent</a:t>
            </a:r>
            <a:r>
              <a:rPr lang="en-US" sz="1400"/>
              <a:t> SQL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4AAD81-6972-44D2-14FF-DBF1B3B45560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>
            <a:off x="7395871" y="5079891"/>
            <a:ext cx="1887972" cy="256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046E26-CE71-9204-4258-330A09441A39}"/>
              </a:ext>
            </a:extLst>
          </p:cNvPr>
          <p:cNvSpPr txBox="1"/>
          <p:nvPr/>
        </p:nvSpPr>
        <p:spPr>
          <a:xfrm>
            <a:off x="23061" y="2727065"/>
            <a:ext cx="51429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/>
              <a:t>The Event sourcing pattern follows:</a:t>
            </a:r>
          </a:p>
          <a:p>
            <a:r>
              <a:rPr lang="en-AU" sz="1400"/>
              <a:t>The app has a UI where the user can  create a COMMAND on the server and immediately return to the user.</a:t>
            </a:r>
          </a:p>
          <a:p>
            <a:endParaRPr lang="en-AU" sz="1400"/>
          </a:p>
          <a:p>
            <a:r>
              <a:rPr lang="en-AU" sz="1400"/>
              <a:t>The server reads the command off a queue and then execute the command(DOSTUFF) and then record an EVENT that the command is complete.</a:t>
            </a:r>
          </a:p>
          <a:p>
            <a:endParaRPr lang="en-AU" sz="1400"/>
          </a:p>
          <a:p>
            <a:endParaRPr lang="en-AU" sz="1400"/>
          </a:p>
          <a:p>
            <a:r>
              <a:rPr lang="en-AU" sz="1400"/>
              <a:t>The EVENT is written to a queue that the app can listen to, to notify the user that the command has been completed successfully or with an error.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651226-DBA5-8510-FAC2-0B50AB26E838}"/>
              </a:ext>
            </a:extLst>
          </p:cNvPr>
          <p:cNvSpPr txBox="1"/>
          <p:nvPr/>
        </p:nvSpPr>
        <p:spPr>
          <a:xfrm>
            <a:off x="8255850" y="394195"/>
            <a:ext cx="119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Async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F2ADEE-421D-B167-AB34-418B89E03072}"/>
              </a:ext>
            </a:extLst>
          </p:cNvPr>
          <p:cNvSpPr txBox="1"/>
          <p:nvPr/>
        </p:nvSpPr>
        <p:spPr>
          <a:xfrm>
            <a:off x="6267727" y="3320038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VerbXXX</a:t>
            </a:r>
            <a:endParaRPr lang="en-US" sz="1400"/>
          </a:p>
          <a:p>
            <a:r>
              <a:rPr lang="en-US" sz="1400"/>
              <a:t>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5730E5-87A4-CF88-1965-B503B4F0582D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>
            <a:off x="7167727" y="3843258"/>
            <a:ext cx="2178263" cy="2794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7BCAC15-BB1A-9C26-F59E-AF1908FCD10F}"/>
              </a:ext>
            </a:extLst>
          </p:cNvPr>
          <p:cNvSpPr txBox="1"/>
          <p:nvPr/>
        </p:nvSpPr>
        <p:spPr>
          <a:xfrm>
            <a:off x="6267727" y="4556671"/>
            <a:ext cx="225628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VerbXXXEvent</a:t>
            </a:r>
            <a:br>
              <a:rPr lang="en-US" sz="1400"/>
            </a:br>
            <a:r>
              <a:rPr lang="en-US" sz="1400"/>
              <a:t>function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9224D41-CAF5-606A-D028-3C082E7DDE9E}"/>
              </a:ext>
            </a:extLst>
          </p:cNvPr>
          <p:cNvCxnSpPr>
            <a:cxnSpLocks/>
            <a:stCxn id="19" idx="2"/>
            <a:endCxn id="91" idx="0"/>
          </p:cNvCxnSpPr>
          <p:nvPr/>
        </p:nvCxnSpPr>
        <p:spPr>
          <a:xfrm>
            <a:off x="7167727" y="3843258"/>
            <a:ext cx="228144" cy="7134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F3FB6E5-C76A-F089-635D-C13C43DE8979}"/>
              </a:ext>
            </a:extLst>
          </p:cNvPr>
          <p:cNvSpPr txBox="1"/>
          <p:nvPr/>
        </p:nvSpPr>
        <p:spPr>
          <a:xfrm>
            <a:off x="9142464" y="6124552"/>
            <a:ext cx="26325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qVerbXXXEvent</a:t>
            </a:r>
            <a:br>
              <a:rPr lang="en-US" sz="1400"/>
            </a:br>
            <a:r>
              <a:rPr lang="en-US" sz="1400"/>
              <a:t>Azure </a:t>
            </a:r>
            <a:r>
              <a:rPr lang="en-US" sz="1400" err="1"/>
              <a:t>ServiceBus</a:t>
            </a:r>
            <a:endParaRPr lang="en-US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60DFBC8-00D8-DC79-D5ED-CF0757BBAA61}"/>
              </a:ext>
            </a:extLst>
          </p:cNvPr>
          <p:cNvCxnSpPr>
            <a:cxnSpLocks/>
            <a:stCxn id="91" idx="2"/>
            <a:endCxn id="104" idx="1"/>
          </p:cNvCxnSpPr>
          <p:nvPr/>
        </p:nvCxnSpPr>
        <p:spPr>
          <a:xfrm>
            <a:off x="7395871" y="5079891"/>
            <a:ext cx="1746593" cy="1306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565ACDB3-C14E-1563-B353-FA1A5DF4AFBC}"/>
              </a:ext>
            </a:extLst>
          </p:cNvPr>
          <p:cNvSpPr txBox="1"/>
          <p:nvPr/>
        </p:nvSpPr>
        <p:spPr>
          <a:xfrm>
            <a:off x="9816359" y="944698"/>
            <a:ext cx="180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VerbXXX</a:t>
            </a:r>
            <a:r>
              <a:rPr lang="en-US" sz="1400"/>
              <a:t> 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CD98182-F2D7-2D7E-E30E-4D4DCC3723BF}"/>
              </a:ext>
            </a:extLst>
          </p:cNvPr>
          <p:cNvSpPr txBox="1"/>
          <p:nvPr/>
        </p:nvSpPr>
        <p:spPr>
          <a:xfrm>
            <a:off x="6384277" y="488738"/>
            <a:ext cx="1494817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VerbXXX</a:t>
            </a:r>
            <a:r>
              <a:rPr lang="en-US" sz="1400"/>
              <a:t> button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2E74192-3A87-9366-79CD-8148235D07E6}"/>
              </a:ext>
            </a:extLst>
          </p:cNvPr>
          <p:cNvCxnSpPr>
            <a:cxnSpLocks/>
            <a:stCxn id="139" idx="3"/>
            <a:endCxn id="131" idx="1"/>
          </p:cNvCxnSpPr>
          <p:nvPr/>
        </p:nvCxnSpPr>
        <p:spPr>
          <a:xfrm>
            <a:off x="7879094" y="642627"/>
            <a:ext cx="1937265" cy="4559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96AA891B-B434-5A44-63EA-8BB55CFF4C51}"/>
              </a:ext>
            </a:extLst>
          </p:cNvPr>
          <p:cNvSpPr txBox="1"/>
          <p:nvPr/>
        </p:nvSpPr>
        <p:spPr>
          <a:xfrm>
            <a:off x="9657694" y="1907748"/>
            <a:ext cx="21173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/>
              <a:t>q </a:t>
            </a:r>
            <a:r>
              <a:rPr lang="en-US" sz="1400" err="1"/>
              <a:t>VerbXXX</a:t>
            </a:r>
            <a:r>
              <a:rPr lang="en-US" sz="1400"/>
              <a:t>  Azure </a:t>
            </a:r>
            <a:r>
              <a:rPr lang="en-US" sz="1400" err="1"/>
              <a:t>ServiceBus</a:t>
            </a:r>
            <a:r>
              <a:rPr lang="en-US" sz="1400"/>
              <a:t> Queue</a:t>
            </a:r>
          </a:p>
        </p:txBody>
      </p:sp>
      <p:cxnSp>
        <p:nvCxnSpPr>
          <p:cNvPr id="147" name="Straight Arrow Connector 19">
            <a:extLst>
              <a:ext uri="{FF2B5EF4-FFF2-40B4-BE49-F238E27FC236}">
                <a16:creationId xmlns:a16="http://schemas.microsoft.com/office/drawing/2014/main" id="{1AD37294-5AF9-D59A-EB31-2CCE155D323E}"/>
              </a:ext>
            </a:extLst>
          </p:cNvPr>
          <p:cNvCxnSpPr>
            <a:cxnSpLocks/>
            <a:stCxn id="131" idx="2"/>
            <a:endCxn id="146" idx="0"/>
          </p:cNvCxnSpPr>
          <p:nvPr/>
        </p:nvCxnSpPr>
        <p:spPr>
          <a:xfrm rot="16200000" flipH="1">
            <a:off x="10388723" y="1580110"/>
            <a:ext cx="65527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9">
            <a:extLst>
              <a:ext uri="{FF2B5EF4-FFF2-40B4-BE49-F238E27FC236}">
                <a16:creationId xmlns:a16="http://schemas.microsoft.com/office/drawing/2014/main" id="{88CA4C44-A9F4-20A0-6944-4DB57191CA81}"/>
              </a:ext>
            </a:extLst>
          </p:cNvPr>
          <p:cNvCxnSpPr>
            <a:cxnSpLocks/>
            <a:stCxn id="146" idx="1"/>
            <a:endCxn id="163" idx="3"/>
          </p:cNvCxnSpPr>
          <p:nvPr/>
        </p:nvCxnSpPr>
        <p:spPr>
          <a:xfrm flipH="1">
            <a:off x="8067727" y="2169358"/>
            <a:ext cx="1589967" cy="2616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5678D23B-A76A-7E4B-DFCA-E71CA8161A88}"/>
              </a:ext>
            </a:extLst>
          </p:cNvPr>
          <p:cNvSpPr txBox="1"/>
          <p:nvPr/>
        </p:nvSpPr>
        <p:spPr>
          <a:xfrm>
            <a:off x="6267727" y="2169358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VerbXXXCmd</a:t>
            </a:r>
            <a:r>
              <a:rPr lang="en-US" sz="1400"/>
              <a:t> 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DD2CB8B-829F-DC72-B3F2-6FF4DAB3FFFD}"/>
              </a:ext>
            </a:extLst>
          </p:cNvPr>
          <p:cNvSpPr txBox="1"/>
          <p:nvPr/>
        </p:nvSpPr>
        <p:spPr>
          <a:xfrm>
            <a:off x="9343973" y="2876630"/>
            <a:ext cx="2431052" cy="30777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insertVerbXXXCmd</a:t>
            </a:r>
            <a:r>
              <a:rPr lang="en-US" sz="1400"/>
              <a:t> SQL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30B38845-98D0-97BE-828C-3387973BAC32}"/>
              </a:ext>
            </a:extLst>
          </p:cNvPr>
          <p:cNvCxnSpPr>
            <a:cxnSpLocks/>
            <a:stCxn id="163" idx="2"/>
            <a:endCxn id="165" idx="1"/>
          </p:cNvCxnSpPr>
          <p:nvPr/>
        </p:nvCxnSpPr>
        <p:spPr>
          <a:xfrm>
            <a:off x="7167727" y="2692578"/>
            <a:ext cx="2176246" cy="337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FC0864D-6E19-DEB9-671C-E26D75B2715D}"/>
              </a:ext>
            </a:extLst>
          </p:cNvPr>
          <p:cNvCxnSpPr>
            <a:cxnSpLocks/>
            <a:stCxn id="163" idx="2"/>
            <a:endCxn id="19" idx="0"/>
          </p:cNvCxnSpPr>
          <p:nvPr/>
        </p:nvCxnSpPr>
        <p:spPr>
          <a:xfrm>
            <a:off x="7167727" y="2692578"/>
            <a:ext cx="0" cy="627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87C6936-F6E8-102D-8A12-708B190C1160}"/>
              </a:ext>
            </a:extLst>
          </p:cNvPr>
          <p:cNvSpPr txBox="1"/>
          <p:nvPr/>
        </p:nvSpPr>
        <p:spPr>
          <a:xfrm>
            <a:off x="352066" y="1745829"/>
            <a:ext cx="108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DoStuff</a:t>
            </a:r>
            <a:endParaRPr 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CCC71E-4A4E-D845-8425-DCA902649AAB}"/>
              </a:ext>
            </a:extLst>
          </p:cNvPr>
          <p:cNvSpPr txBox="1"/>
          <p:nvPr/>
        </p:nvSpPr>
        <p:spPr>
          <a:xfrm>
            <a:off x="352066" y="2284534"/>
            <a:ext cx="108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/>
              <a:t>Event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743B3B-BB75-9928-F8A9-4CB28A4B6C5E}"/>
              </a:ext>
            </a:extLst>
          </p:cNvPr>
          <p:cNvCxnSpPr>
            <a:cxnSpLocks/>
          </p:cNvCxnSpPr>
          <p:nvPr/>
        </p:nvCxnSpPr>
        <p:spPr>
          <a:xfrm>
            <a:off x="892066" y="2053606"/>
            <a:ext cx="0" cy="230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EC5D31-6E2D-7013-87C8-2D5C8E5CCC0B}"/>
              </a:ext>
            </a:extLst>
          </p:cNvPr>
          <p:cNvSpPr txBox="1"/>
          <p:nvPr/>
        </p:nvSpPr>
        <p:spPr>
          <a:xfrm>
            <a:off x="352066" y="1260281"/>
            <a:ext cx="1080000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/>
              <a:t>Command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E1AF3D-15DA-AE82-1390-FB71FA3BBB86}"/>
              </a:ext>
            </a:extLst>
          </p:cNvPr>
          <p:cNvCxnSpPr>
            <a:cxnSpLocks/>
          </p:cNvCxnSpPr>
          <p:nvPr/>
        </p:nvCxnSpPr>
        <p:spPr>
          <a:xfrm>
            <a:off x="892066" y="1568058"/>
            <a:ext cx="0" cy="177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325F47-01BC-4450-4032-06C4D19E9268}"/>
              </a:ext>
            </a:extLst>
          </p:cNvPr>
          <p:cNvSpPr txBox="1"/>
          <p:nvPr/>
        </p:nvSpPr>
        <p:spPr>
          <a:xfrm>
            <a:off x="8265214" y="1869845"/>
            <a:ext cx="119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Async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9C762-FBCA-D1A7-5D31-5AFD70B5A70D}"/>
              </a:ext>
            </a:extLst>
          </p:cNvPr>
          <p:cNvSpPr txBox="1"/>
          <p:nvPr/>
        </p:nvSpPr>
        <p:spPr>
          <a:xfrm>
            <a:off x="352067" y="769335"/>
            <a:ext cx="1080000" cy="3077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313988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A27156-A7EB-86E9-4E98-649A25D69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5" y="0"/>
            <a:ext cx="4676717" cy="642627"/>
          </a:xfrm>
        </p:spPr>
        <p:txBody>
          <a:bodyPr>
            <a:normAutofit fontScale="90000"/>
          </a:bodyPr>
          <a:lstStyle/>
          <a:p>
            <a:r>
              <a:rPr lang="en-AU"/>
              <a:t>Question Sharing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15DBC-4437-1307-FAFB-19BC96176FE1}"/>
              </a:ext>
            </a:extLst>
          </p:cNvPr>
          <p:cNvSpPr txBox="1"/>
          <p:nvPr/>
        </p:nvSpPr>
        <p:spPr>
          <a:xfrm>
            <a:off x="3562848" y="2293964"/>
            <a:ext cx="1800000" cy="5232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insertFollowUpFilter</a:t>
            </a:r>
            <a:r>
              <a:rPr lang="en-US" sz="1400"/>
              <a:t> Table</a:t>
            </a:r>
            <a:endParaRPr lang="en-AU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20A04-0D9D-449B-1A3E-6392099B7794}"/>
              </a:ext>
            </a:extLst>
          </p:cNvPr>
          <p:cNvSpPr txBox="1"/>
          <p:nvPr/>
        </p:nvSpPr>
        <p:spPr>
          <a:xfrm>
            <a:off x="10282461" y="4509747"/>
            <a:ext cx="1800000" cy="5232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inserQuestionShare</a:t>
            </a:r>
            <a:endParaRPr lang="en-US" sz="1400"/>
          </a:p>
          <a:p>
            <a:r>
              <a:rPr lang="en-US" sz="1400"/>
              <a:t>Table</a:t>
            </a:r>
            <a:endParaRPr lang="en-AU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94C185-4BB3-A354-BC6F-AB2C05D9BD72}"/>
              </a:ext>
            </a:extLst>
          </p:cNvPr>
          <p:cNvSpPr txBox="1"/>
          <p:nvPr/>
        </p:nvSpPr>
        <p:spPr>
          <a:xfrm>
            <a:off x="3562848" y="2899456"/>
            <a:ext cx="1800000" cy="5232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insertFollowUpCmd</a:t>
            </a:r>
            <a:r>
              <a:rPr lang="en-US" sz="1400"/>
              <a:t>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3D3796-FD39-C31B-EFDC-F9AAA3BE072A}"/>
              </a:ext>
            </a:extLst>
          </p:cNvPr>
          <p:cNvSpPr txBox="1"/>
          <p:nvPr/>
        </p:nvSpPr>
        <p:spPr>
          <a:xfrm>
            <a:off x="3562848" y="5912163"/>
            <a:ext cx="1800000" cy="5232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insertFollowUpEvent</a:t>
            </a:r>
            <a:r>
              <a:rPr lang="en-US" sz="1400"/>
              <a:t> Table</a:t>
            </a:r>
            <a:endParaRPr lang="en-AU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DE1AE7-0BB3-0FE0-F337-99E9C2C0A179}"/>
              </a:ext>
            </a:extLst>
          </p:cNvPr>
          <p:cNvSpPr txBox="1"/>
          <p:nvPr/>
        </p:nvSpPr>
        <p:spPr>
          <a:xfrm>
            <a:off x="9826173" y="5517565"/>
            <a:ext cx="2256288" cy="5232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insertQuestionShareEvent</a:t>
            </a:r>
            <a:r>
              <a:rPr lang="en-US" sz="1400"/>
              <a:t>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32B2F-17AE-E2C1-C8A7-4A745E9E5061}"/>
              </a:ext>
            </a:extLst>
          </p:cNvPr>
          <p:cNvSpPr txBox="1"/>
          <p:nvPr/>
        </p:nvSpPr>
        <p:spPr>
          <a:xfrm>
            <a:off x="289117" y="724731"/>
            <a:ext cx="1494817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sendFollowUp</a:t>
            </a:r>
            <a:r>
              <a:rPr lang="en-US" sz="1400"/>
              <a:t>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171DD-D496-90C8-5AA1-9B6099598538}"/>
              </a:ext>
            </a:extLst>
          </p:cNvPr>
          <p:cNvSpPr txBox="1"/>
          <p:nvPr/>
        </p:nvSpPr>
        <p:spPr>
          <a:xfrm>
            <a:off x="289117" y="2352613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sendFollowUpCmd</a:t>
            </a:r>
            <a:br>
              <a:rPr lang="en-US" sz="1400"/>
            </a:br>
            <a:r>
              <a:rPr lang="en-US" sz="1400" err="1"/>
              <a:t>funtion</a:t>
            </a:r>
            <a:endParaRPr lang="en-US" sz="14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BFA2A2-C13D-2810-8013-FEB53DEEA34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>
            <a:off x="1783934" y="986341"/>
            <a:ext cx="177891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E56ACC-25C9-DB26-BDBC-ACA52E33B320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2089117" y="2614223"/>
            <a:ext cx="1473731" cy="54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6BC4D1-1DD1-C6CC-FCCF-3CA5A8B4407A}"/>
              </a:ext>
            </a:extLst>
          </p:cNvPr>
          <p:cNvCxnSpPr>
            <a:cxnSpLocks/>
            <a:stCxn id="55" idx="3"/>
            <a:endCxn id="12" idx="0"/>
          </p:cNvCxnSpPr>
          <p:nvPr/>
        </p:nvCxnSpPr>
        <p:spPr>
          <a:xfrm>
            <a:off x="2089117" y="5029554"/>
            <a:ext cx="2373731" cy="8826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2299B6-94EA-4549-A5E2-CED95448B108}"/>
              </a:ext>
            </a:extLst>
          </p:cNvPr>
          <p:cNvCxnSpPr>
            <a:cxnSpLocks/>
            <a:stCxn id="91" idx="2"/>
            <a:endCxn id="14" idx="1"/>
          </p:cNvCxnSpPr>
          <p:nvPr/>
        </p:nvCxnSpPr>
        <p:spPr>
          <a:xfrm>
            <a:off x="7224144" y="5368350"/>
            <a:ext cx="2602029" cy="410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6A48FB-5D99-AF68-D516-CD7FA3E8CD25}"/>
              </a:ext>
            </a:extLst>
          </p:cNvPr>
          <p:cNvCxnSpPr>
            <a:cxnSpLocks/>
            <a:stCxn id="16" idx="2"/>
            <a:endCxn id="19" idx="1"/>
          </p:cNvCxnSpPr>
          <p:nvPr/>
        </p:nvCxnSpPr>
        <p:spPr>
          <a:xfrm rot="16200000" flipH="1">
            <a:off x="2907951" y="1156998"/>
            <a:ext cx="1469215" cy="49068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981739-F8FF-BA2D-3C30-53624415B4F9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 flipV="1">
            <a:off x="2089117" y="2555574"/>
            <a:ext cx="1473731" cy="58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A1A5BC9-2089-82A3-F087-654BDA037975}"/>
              </a:ext>
            </a:extLst>
          </p:cNvPr>
          <p:cNvSpPr txBox="1"/>
          <p:nvPr/>
        </p:nvSpPr>
        <p:spPr>
          <a:xfrm>
            <a:off x="2838550" y="2114140"/>
            <a:ext cx="11949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If “Save Filter” selected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FBA2A7-E430-7CD0-718D-E1931F056469}"/>
              </a:ext>
            </a:extLst>
          </p:cNvPr>
          <p:cNvSpPr txBox="1"/>
          <p:nvPr/>
        </p:nvSpPr>
        <p:spPr>
          <a:xfrm>
            <a:off x="5641956" y="6700222"/>
            <a:ext cx="5142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err="1"/>
              <a:t>FollowUp</a:t>
            </a:r>
            <a:r>
              <a:rPr lang="en-AU" sz="1400"/>
              <a:t> User Interface</a:t>
            </a:r>
          </a:p>
          <a:p>
            <a:endParaRPr lang="en-AU" sz="1400"/>
          </a:p>
          <a:p>
            <a:r>
              <a:rPr lang="en-AU" sz="1400"/>
              <a:t>Heading: Send a follow-up Question</a:t>
            </a:r>
          </a:p>
          <a:p>
            <a:r>
              <a:rPr lang="en-AU" sz="1400"/>
              <a:t>Description: Select who you want to send a follow-up question to .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Question: XXXX</a:t>
            </a:r>
          </a:p>
          <a:p>
            <a:r>
              <a:rPr lang="en-AU" sz="1400"/>
              <a:t>Checkbox: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AND Question: YYYY</a:t>
            </a:r>
          </a:p>
          <a:p>
            <a:r>
              <a:rPr lang="en-AU" sz="1400"/>
              <a:t>Checkbox: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Button: &lt;Add another&gt;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Select the follow-up question:</a:t>
            </a:r>
          </a:p>
          <a:p>
            <a:r>
              <a:rPr lang="en-AU" sz="1400"/>
              <a:t>Single Select Dropdown....</a:t>
            </a:r>
          </a:p>
          <a:p>
            <a:endParaRPr lang="en-AU" sz="1400"/>
          </a:p>
          <a:p>
            <a:r>
              <a:rPr lang="en-AU" sz="1400"/>
              <a:t>Checkbox: Save this Follow-up filter.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Button: Send follow-up question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6FF6F2-84B2-693F-E3B0-14372834DB34}"/>
              </a:ext>
            </a:extLst>
          </p:cNvPr>
          <p:cNvSpPr txBox="1"/>
          <p:nvPr/>
        </p:nvSpPr>
        <p:spPr>
          <a:xfrm>
            <a:off x="8639230" y="2042012"/>
            <a:ext cx="11949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Async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9B24F-C299-DB72-3893-72FED9DF3514}"/>
              </a:ext>
            </a:extLst>
          </p:cNvPr>
          <p:cNvSpPr txBox="1"/>
          <p:nvPr/>
        </p:nvSpPr>
        <p:spPr>
          <a:xfrm>
            <a:off x="3562848" y="724731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sendFollowUp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API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907CD9-341C-116C-7F46-6DCA3EF43D30}"/>
              </a:ext>
            </a:extLst>
          </p:cNvPr>
          <p:cNvSpPr txBox="1"/>
          <p:nvPr/>
        </p:nvSpPr>
        <p:spPr>
          <a:xfrm>
            <a:off x="3562848" y="1539004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qSendFollowUpCmd</a:t>
            </a:r>
            <a:br>
              <a:rPr lang="en-US" sz="1400"/>
            </a:br>
            <a:r>
              <a:rPr lang="en-US" sz="1400"/>
              <a:t>Azure </a:t>
            </a:r>
            <a:r>
              <a:rPr lang="en-US" sz="1400" err="1"/>
              <a:t>ServiceBus</a:t>
            </a:r>
            <a:endParaRPr lang="en-US" sz="1400"/>
          </a:p>
        </p:txBody>
      </p:sp>
      <p:cxnSp>
        <p:nvCxnSpPr>
          <p:cNvPr id="53" name="Straight Arrow Connector 19">
            <a:extLst>
              <a:ext uri="{FF2B5EF4-FFF2-40B4-BE49-F238E27FC236}">
                <a16:creationId xmlns:a16="http://schemas.microsoft.com/office/drawing/2014/main" id="{7EAF4F06-AEA5-FB4C-C38D-9790F312BFFA}"/>
              </a:ext>
            </a:extLst>
          </p:cNvPr>
          <p:cNvCxnSpPr>
            <a:cxnSpLocks/>
            <a:stCxn id="5" idx="2"/>
            <a:endCxn id="49" idx="0"/>
          </p:cNvCxnSpPr>
          <p:nvPr/>
        </p:nvCxnSpPr>
        <p:spPr>
          <a:xfrm>
            <a:off x="4462848" y="1247951"/>
            <a:ext cx="0" cy="291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19">
            <a:extLst>
              <a:ext uri="{FF2B5EF4-FFF2-40B4-BE49-F238E27FC236}">
                <a16:creationId xmlns:a16="http://schemas.microsoft.com/office/drawing/2014/main" id="{F083B973-1544-FCD2-C0F0-8AE1BBCAE3C2}"/>
              </a:ext>
            </a:extLst>
          </p:cNvPr>
          <p:cNvCxnSpPr>
            <a:cxnSpLocks/>
            <a:stCxn id="49" idx="1"/>
            <a:endCxn id="16" idx="0"/>
          </p:cNvCxnSpPr>
          <p:nvPr/>
        </p:nvCxnSpPr>
        <p:spPr>
          <a:xfrm rot="10800000" flipV="1">
            <a:off x="1189118" y="1800613"/>
            <a:ext cx="2373731" cy="551999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87C5FDD-ABB4-1628-BAD4-F040075FA814}"/>
              </a:ext>
            </a:extLst>
          </p:cNvPr>
          <p:cNvSpPr txBox="1"/>
          <p:nvPr/>
        </p:nvSpPr>
        <p:spPr>
          <a:xfrm>
            <a:off x="289117" y="6030566"/>
            <a:ext cx="2056599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qNotifyFollowUpEvent</a:t>
            </a:r>
            <a:br>
              <a:rPr lang="en-US" sz="1400"/>
            </a:br>
            <a:r>
              <a:rPr lang="en-US" sz="1400"/>
              <a:t>Azure </a:t>
            </a:r>
            <a:r>
              <a:rPr lang="en-US" sz="1400" err="1"/>
              <a:t>ServiceBus</a:t>
            </a:r>
            <a:endParaRPr lang="en-US" sz="1400"/>
          </a:p>
        </p:txBody>
      </p:sp>
      <p:cxnSp>
        <p:nvCxnSpPr>
          <p:cNvPr id="92" name="Straight Arrow Connector 19">
            <a:extLst>
              <a:ext uri="{FF2B5EF4-FFF2-40B4-BE49-F238E27FC236}">
                <a16:creationId xmlns:a16="http://schemas.microsoft.com/office/drawing/2014/main" id="{B88B130F-AA5A-DC02-DC30-1E83130F0C7B}"/>
              </a:ext>
            </a:extLst>
          </p:cNvPr>
          <p:cNvCxnSpPr>
            <a:cxnSpLocks/>
            <a:stCxn id="16" idx="2"/>
            <a:endCxn id="55" idx="0"/>
          </p:cNvCxnSpPr>
          <p:nvPr/>
        </p:nvCxnSpPr>
        <p:spPr>
          <a:xfrm>
            <a:off x="1189117" y="2875833"/>
            <a:ext cx="0" cy="1892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1581D78-70BB-79E5-7A68-B3949079345F}"/>
              </a:ext>
            </a:extLst>
          </p:cNvPr>
          <p:cNvSpPr txBox="1"/>
          <p:nvPr/>
        </p:nvSpPr>
        <p:spPr>
          <a:xfrm>
            <a:off x="6096000" y="4083438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shareQuestion</a:t>
            </a:r>
            <a:endParaRPr lang="en-US" sz="1400"/>
          </a:p>
          <a:p>
            <a:r>
              <a:rPr lang="en-US" sz="1400"/>
              <a:t>function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8CB7C3-F541-47B4-52BD-63B4E3241F14}"/>
              </a:ext>
            </a:extLst>
          </p:cNvPr>
          <p:cNvCxnSpPr>
            <a:cxnSpLocks/>
            <a:stCxn id="19" idx="2"/>
            <a:endCxn id="8" idx="1"/>
          </p:cNvCxnSpPr>
          <p:nvPr/>
        </p:nvCxnSpPr>
        <p:spPr>
          <a:xfrm>
            <a:off x="6996000" y="4606658"/>
            <a:ext cx="3286461" cy="164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C2D1D68-8C62-A558-C71D-1CF673FF7235}"/>
              </a:ext>
            </a:extLst>
          </p:cNvPr>
          <p:cNvSpPr txBox="1"/>
          <p:nvPr/>
        </p:nvSpPr>
        <p:spPr>
          <a:xfrm>
            <a:off x="289117" y="4767944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followUpEvent</a:t>
            </a:r>
            <a:br>
              <a:rPr lang="en-US" sz="1400"/>
            </a:br>
            <a:r>
              <a:rPr lang="en-US" sz="1400"/>
              <a:t>function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1AC689B-B099-EBB5-7419-4E40E7CCC5EA}"/>
              </a:ext>
            </a:extLst>
          </p:cNvPr>
          <p:cNvCxnSpPr>
            <a:cxnSpLocks/>
            <a:stCxn id="55" idx="2"/>
          </p:cNvCxnSpPr>
          <p:nvPr/>
        </p:nvCxnSpPr>
        <p:spPr>
          <a:xfrm flipH="1">
            <a:off x="417417" y="5291164"/>
            <a:ext cx="771700" cy="739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CD0A77E-5B98-D917-B1E9-19E5C2227616}"/>
              </a:ext>
            </a:extLst>
          </p:cNvPr>
          <p:cNvSpPr txBox="1"/>
          <p:nvPr/>
        </p:nvSpPr>
        <p:spPr>
          <a:xfrm>
            <a:off x="6096000" y="4845130"/>
            <a:ext cx="2256288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shareQuestionEvent</a:t>
            </a:r>
            <a:br>
              <a:rPr lang="en-US" sz="1400"/>
            </a:br>
            <a:r>
              <a:rPr lang="en-US" sz="1400"/>
              <a:t>function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6E509F0-0295-6513-C503-8341299A81B7}"/>
              </a:ext>
            </a:extLst>
          </p:cNvPr>
          <p:cNvCxnSpPr>
            <a:cxnSpLocks/>
            <a:stCxn id="19" idx="2"/>
            <a:endCxn id="91" idx="0"/>
          </p:cNvCxnSpPr>
          <p:nvPr/>
        </p:nvCxnSpPr>
        <p:spPr>
          <a:xfrm>
            <a:off x="6996000" y="4606658"/>
            <a:ext cx="228144" cy="238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21D5EFE-232A-CF4B-C606-8D9C7FFA7E89}"/>
              </a:ext>
            </a:extLst>
          </p:cNvPr>
          <p:cNvSpPr txBox="1"/>
          <p:nvPr/>
        </p:nvSpPr>
        <p:spPr>
          <a:xfrm>
            <a:off x="9449900" y="6148507"/>
            <a:ext cx="26325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qShareQuestionEvent</a:t>
            </a:r>
            <a:br>
              <a:rPr lang="en-US" sz="1400"/>
            </a:br>
            <a:r>
              <a:rPr lang="en-US" sz="1400"/>
              <a:t>Azure </a:t>
            </a:r>
            <a:r>
              <a:rPr lang="en-US" sz="1400" err="1"/>
              <a:t>ServiceBus</a:t>
            </a:r>
            <a:endParaRPr lang="en-US" sz="14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D0D6B9F-B08C-2686-2F7B-760490F44D0E}"/>
              </a:ext>
            </a:extLst>
          </p:cNvPr>
          <p:cNvCxnSpPr>
            <a:cxnSpLocks/>
            <a:stCxn id="91" idx="2"/>
            <a:endCxn id="104" idx="1"/>
          </p:cNvCxnSpPr>
          <p:nvPr/>
        </p:nvCxnSpPr>
        <p:spPr>
          <a:xfrm>
            <a:off x="7224144" y="5368350"/>
            <a:ext cx="2225756" cy="1041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08B1574-007F-CA17-3FC4-FD85AA81CCD4}"/>
              </a:ext>
            </a:extLst>
          </p:cNvPr>
          <p:cNvSpPr txBox="1"/>
          <p:nvPr/>
        </p:nvSpPr>
        <p:spPr>
          <a:xfrm>
            <a:off x="10299369" y="724731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shareQuestion</a:t>
            </a:r>
            <a:r>
              <a:rPr lang="en-US" sz="1400"/>
              <a:t> </a:t>
            </a:r>
            <a:br>
              <a:rPr lang="en-US" sz="1400"/>
            </a:br>
            <a:r>
              <a:rPr lang="en-US" sz="1400"/>
              <a:t>API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987EED0-5B03-4682-29EF-B524A282B5EA}"/>
              </a:ext>
            </a:extLst>
          </p:cNvPr>
          <p:cNvSpPr txBox="1"/>
          <p:nvPr/>
        </p:nvSpPr>
        <p:spPr>
          <a:xfrm>
            <a:off x="6112908" y="724731"/>
            <a:ext cx="1494817" cy="52322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shareQuestion</a:t>
            </a:r>
            <a:br>
              <a:rPr lang="en-US" sz="1400"/>
            </a:br>
            <a:r>
              <a:rPr lang="en-US" sz="1400"/>
              <a:t>button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940915FB-F9E7-06FA-5450-417E718DDCFB}"/>
              </a:ext>
            </a:extLst>
          </p:cNvPr>
          <p:cNvCxnSpPr>
            <a:cxnSpLocks/>
            <a:stCxn id="139" idx="3"/>
            <a:endCxn id="131" idx="1"/>
          </p:cNvCxnSpPr>
          <p:nvPr/>
        </p:nvCxnSpPr>
        <p:spPr>
          <a:xfrm>
            <a:off x="7607725" y="986341"/>
            <a:ext cx="269164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C7688D2-1FC9-0587-DECA-1E6E0B97C1C5}"/>
              </a:ext>
            </a:extLst>
          </p:cNvPr>
          <p:cNvSpPr txBox="1"/>
          <p:nvPr/>
        </p:nvSpPr>
        <p:spPr>
          <a:xfrm>
            <a:off x="9965130" y="2294951"/>
            <a:ext cx="211733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qShareQuestionCmd</a:t>
            </a:r>
            <a:br>
              <a:rPr lang="en-US" sz="1400"/>
            </a:br>
            <a:r>
              <a:rPr lang="en-US" sz="1400"/>
              <a:t>Azure </a:t>
            </a:r>
            <a:r>
              <a:rPr lang="en-US" sz="1400" err="1"/>
              <a:t>ServiceBus</a:t>
            </a:r>
            <a:endParaRPr lang="en-US" sz="1400"/>
          </a:p>
        </p:txBody>
      </p:sp>
      <p:cxnSp>
        <p:nvCxnSpPr>
          <p:cNvPr id="147" name="Straight Arrow Connector 19">
            <a:extLst>
              <a:ext uri="{FF2B5EF4-FFF2-40B4-BE49-F238E27FC236}">
                <a16:creationId xmlns:a16="http://schemas.microsoft.com/office/drawing/2014/main" id="{9BD68242-FC61-DDB6-341A-CA259E07DCEA}"/>
              </a:ext>
            </a:extLst>
          </p:cNvPr>
          <p:cNvCxnSpPr>
            <a:cxnSpLocks/>
            <a:stCxn id="131" idx="2"/>
            <a:endCxn id="146" idx="0"/>
          </p:cNvCxnSpPr>
          <p:nvPr/>
        </p:nvCxnSpPr>
        <p:spPr>
          <a:xfrm flipH="1">
            <a:off x="11023796" y="1247951"/>
            <a:ext cx="175573" cy="104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9">
            <a:extLst>
              <a:ext uri="{FF2B5EF4-FFF2-40B4-BE49-F238E27FC236}">
                <a16:creationId xmlns:a16="http://schemas.microsoft.com/office/drawing/2014/main" id="{206FBCC6-76CE-27EC-1BA1-5E7215DC207E}"/>
              </a:ext>
            </a:extLst>
          </p:cNvPr>
          <p:cNvCxnSpPr>
            <a:cxnSpLocks/>
            <a:stCxn id="146" idx="1"/>
            <a:endCxn id="163" idx="3"/>
          </p:cNvCxnSpPr>
          <p:nvPr/>
        </p:nvCxnSpPr>
        <p:spPr>
          <a:xfrm flipH="1">
            <a:off x="7896000" y="2556561"/>
            <a:ext cx="2069130" cy="5766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C113A38-F253-DCCB-6A5D-EEFC071F038D}"/>
              </a:ext>
            </a:extLst>
          </p:cNvPr>
          <p:cNvSpPr txBox="1"/>
          <p:nvPr/>
        </p:nvSpPr>
        <p:spPr>
          <a:xfrm>
            <a:off x="6096000" y="2352613"/>
            <a:ext cx="1800000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shareQuestionCmd</a:t>
            </a:r>
            <a:endParaRPr lang="en-US" sz="1400"/>
          </a:p>
          <a:p>
            <a:r>
              <a:rPr lang="en-US" sz="1400"/>
              <a:t>function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3954A68-2544-8E61-C546-F50C6D2358AB}"/>
              </a:ext>
            </a:extLst>
          </p:cNvPr>
          <p:cNvSpPr txBox="1"/>
          <p:nvPr/>
        </p:nvSpPr>
        <p:spPr>
          <a:xfrm>
            <a:off x="9651409" y="3123538"/>
            <a:ext cx="2431052" cy="52322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err="1"/>
              <a:t>insertShareQuestionCmd</a:t>
            </a:r>
            <a:endParaRPr lang="en-US" sz="1400"/>
          </a:p>
          <a:p>
            <a:r>
              <a:rPr lang="en-US" sz="1400"/>
              <a:t>Table</a:t>
            </a: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EDA3C0A8-B2D0-8895-9BBE-7C4E8DF3D1EC}"/>
              </a:ext>
            </a:extLst>
          </p:cNvPr>
          <p:cNvCxnSpPr>
            <a:cxnSpLocks/>
            <a:stCxn id="163" idx="2"/>
            <a:endCxn id="165" idx="1"/>
          </p:cNvCxnSpPr>
          <p:nvPr/>
        </p:nvCxnSpPr>
        <p:spPr>
          <a:xfrm>
            <a:off x="6996000" y="2875833"/>
            <a:ext cx="2655409" cy="509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3308C8E2-568F-D52E-E1FF-DEB68EFF5442}"/>
              </a:ext>
            </a:extLst>
          </p:cNvPr>
          <p:cNvCxnSpPr>
            <a:cxnSpLocks/>
            <a:stCxn id="163" idx="2"/>
            <a:endCxn id="19" idx="0"/>
          </p:cNvCxnSpPr>
          <p:nvPr/>
        </p:nvCxnSpPr>
        <p:spPr>
          <a:xfrm>
            <a:off x="6996000" y="2875833"/>
            <a:ext cx="0" cy="12076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39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01954-3B55-16DA-1F1E-C799543EE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7DC7F6-BA63-D597-52A7-E511A8285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5" y="0"/>
            <a:ext cx="4676717" cy="642627"/>
          </a:xfrm>
        </p:spPr>
        <p:txBody>
          <a:bodyPr>
            <a:normAutofit fontScale="90000"/>
          </a:bodyPr>
          <a:lstStyle/>
          <a:p>
            <a:r>
              <a:rPr lang="en-AU"/>
              <a:t>Follow-Up event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53BB8-0B8C-96B2-5B93-3E8BD0D2ED8C}"/>
              </a:ext>
            </a:extLst>
          </p:cNvPr>
          <p:cNvSpPr txBox="1"/>
          <p:nvPr/>
        </p:nvSpPr>
        <p:spPr>
          <a:xfrm>
            <a:off x="4717028" y="533260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followUpFilter</a:t>
            </a:r>
            <a:r>
              <a:rPr lang="en-US"/>
              <a:t> Table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DB40A-538B-9356-C7EF-8A209CC5B2AC}"/>
              </a:ext>
            </a:extLst>
          </p:cNvPr>
          <p:cNvSpPr txBox="1"/>
          <p:nvPr/>
        </p:nvSpPr>
        <p:spPr>
          <a:xfrm>
            <a:off x="806423" y="4492775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followUpShare</a:t>
            </a:r>
            <a:endParaRPr lang="en-US"/>
          </a:p>
          <a:p>
            <a:r>
              <a:rPr lang="en-US"/>
              <a:t>Table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EE2E1-F97A-55E0-FAFC-37927DCA6366}"/>
              </a:ext>
            </a:extLst>
          </p:cNvPr>
          <p:cNvSpPr txBox="1"/>
          <p:nvPr/>
        </p:nvSpPr>
        <p:spPr>
          <a:xfrm>
            <a:off x="696141" y="3345750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followUpCmd</a:t>
            </a:r>
            <a:r>
              <a:rPr lang="en-US"/>
              <a:t>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F4D1F-8727-D461-5EFC-55B3120797F1}"/>
              </a:ext>
            </a:extLst>
          </p:cNvPr>
          <p:cNvSpPr txBox="1"/>
          <p:nvPr/>
        </p:nvSpPr>
        <p:spPr>
          <a:xfrm>
            <a:off x="3892044" y="5839970"/>
            <a:ext cx="1800000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followUpEvent</a:t>
            </a:r>
            <a:r>
              <a:rPr lang="en-US"/>
              <a:t> Table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83C9E-E650-FDDE-4D05-BEC49B8CF1E2}"/>
              </a:ext>
            </a:extLst>
          </p:cNvPr>
          <p:cNvSpPr txBox="1"/>
          <p:nvPr/>
        </p:nvSpPr>
        <p:spPr>
          <a:xfrm>
            <a:off x="1478279" y="5315709"/>
            <a:ext cx="2256288" cy="646331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followUpShareEvent</a:t>
            </a:r>
            <a:r>
              <a:rPr lang="en-US"/>
              <a:t> Table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7138AE-6C8A-047C-237B-F1EA8FFD557A}"/>
              </a:ext>
            </a:extLst>
          </p:cNvPr>
          <p:cNvSpPr txBox="1"/>
          <p:nvPr/>
        </p:nvSpPr>
        <p:spPr>
          <a:xfrm>
            <a:off x="382039" y="1785840"/>
            <a:ext cx="1800000" cy="64633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sendFollowUp</a:t>
            </a:r>
            <a:r>
              <a:rPr lang="en-US"/>
              <a:t> 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B5A04-45B0-B8DC-F4C4-BC5E7D49B1F6}"/>
              </a:ext>
            </a:extLst>
          </p:cNvPr>
          <p:cNvSpPr txBox="1"/>
          <p:nvPr/>
        </p:nvSpPr>
        <p:spPr>
          <a:xfrm>
            <a:off x="3382224" y="1785840"/>
            <a:ext cx="1800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sendFollowUp</a:t>
            </a:r>
            <a:r>
              <a:rPr lang="en-US"/>
              <a:t>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DB1B8C-DE95-7C99-9496-8A9B7EE731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182039" y="2109006"/>
            <a:ext cx="1200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C1449C-BA45-D32A-9FB1-A1DAC788C718}"/>
              </a:ext>
            </a:extLst>
          </p:cNvPr>
          <p:cNvCxnSpPr>
            <a:stCxn id="16" idx="3"/>
            <a:endCxn id="10" idx="1"/>
          </p:cNvCxnSpPr>
          <p:nvPr/>
        </p:nvCxnSpPr>
        <p:spPr>
          <a:xfrm flipH="1">
            <a:off x="696141" y="2109006"/>
            <a:ext cx="4486083" cy="1559910"/>
          </a:xfrm>
          <a:prstGeom prst="bentConnector5">
            <a:avLst>
              <a:gd name="adj1" fmla="val -5096"/>
              <a:gd name="adj2" fmla="val 50000"/>
              <a:gd name="adj3" fmla="val 1050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305A01-F180-1409-8013-05950D205E6F}"/>
              </a:ext>
            </a:extLst>
          </p:cNvPr>
          <p:cNvSpPr txBox="1"/>
          <p:nvPr/>
        </p:nvSpPr>
        <p:spPr>
          <a:xfrm>
            <a:off x="3240165" y="3346676"/>
            <a:ext cx="180000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err="1"/>
              <a:t>sendFollowUp</a:t>
            </a:r>
            <a:r>
              <a:rPr lang="en-US"/>
              <a:t> </a:t>
            </a:r>
            <a:r>
              <a:rPr lang="en-US" err="1"/>
              <a:t>Aftersave</a:t>
            </a:r>
            <a:r>
              <a:rPr lang="en-US"/>
              <a:t> trigger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81D5BE-AF0B-84C9-F432-D13E17716CA0}"/>
              </a:ext>
            </a:extLst>
          </p:cNvPr>
          <p:cNvCxnSpPr>
            <a:stCxn id="10" idx="3"/>
            <a:endCxn id="23" idx="1"/>
          </p:cNvCxnSpPr>
          <p:nvPr/>
        </p:nvCxnSpPr>
        <p:spPr>
          <a:xfrm>
            <a:off x="2496141" y="3668916"/>
            <a:ext cx="744024" cy="92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650BB5-F163-6087-E3E9-5D6BDA1AF9E2}"/>
              </a:ext>
            </a:extLst>
          </p:cNvPr>
          <p:cNvCxnSpPr>
            <a:cxnSpLocks/>
            <a:stCxn id="23" idx="2"/>
            <a:endCxn id="12" idx="0"/>
          </p:cNvCxnSpPr>
          <p:nvPr/>
        </p:nvCxnSpPr>
        <p:spPr>
          <a:xfrm>
            <a:off x="4140165" y="3993007"/>
            <a:ext cx="651879" cy="1846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0A96BDC-BD6A-4C28-9BCC-DA8A228ABF2B}"/>
              </a:ext>
            </a:extLst>
          </p:cNvPr>
          <p:cNvCxnSpPr>
            <a:cxnSpLocks/>
            <a:stCxn id="23" idx="2"/>
            <a:endCxn id="14" idx="0"/>
          </p:cNvCxnSpPr>
          <p:nvPr/>
        </p:nvCxnSpPr>
        <p:spPr>
          <a:xfrm flipH="1">
            <a:off x="2606423" y="3993007"/>
            <a:ext cx="1533742" cy="1322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707E01-A60D-26C9-13B9-6CDC22D8441A}"/>
              </a:ext>
            </a:extLst>
          </p:cNvPr>
          <p:cNvCxnSpPr>
            <a:stCxn id="23" idx="2"/>
            <a:endCxn id="8" idx="0"/>
          </p:cNvCxnSpPr>
          <p:nvPr/>
        </p:nvCxnSpPr>
        <p:spPr>
          <a:xfrm flipH="1">
            <a:off x="1706423" y="3993007"/>
            <a:ext cx="2433742" cy="499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28CAC9-4BD9-45B5-27CC-F3F6EA4D3E3B}"/>
              </a:ext>
            </a:extLst>
          </p:cNvPr>
          <p:cNvCxnSpPr>
            <a:cxnSpLocks/>
            <a:stCxn id="16" idx="0"/>
            <a:endCxn id="6" idx="1"/>
          </p:cNvCxnSpPr>
          <p:nvPr/>
        </p:nvCxnSpPr>
        <p:spPr>
          <a:xfrm flipV="1">
            <a:off x="4282224" y="856426"/>
            <a:ext cx="434804" cy="929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451D55-64E9-9ABB-9F5C-CF447F357397}"/>
              </a:ext>
            </a:extLst>
          </p:cNvPr>
          <p:cNvSpPr txBox="1"/>
          <p:nvPr/>
        </p:nvSpPr>
        <p:spPr>
          <a:xfrm>
            <a:off x="4053315" y="1219125"/>
            <a:ext cx="11949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If “Save Filter” selected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4FDAC3-A7C7-DDF5-C818-D7F0768E99BE}"/>
              </a:ext>
            </a:extLst>
          </p:cNvPr>
          <p:cNvSpPr txBox="1"/>
          <p:nvPr/>
        </p:nvSpPr>
        <p:spPr>
          <a:xfrm>
            <a:off x="6667059" y="1061761"/>
            <a:ext cx="514290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err="1"/>
              <a:t>FollowUp</a:t>
            </a:r>
            <a:r>
              <a:rPr lang="en-AU" sz="1400"/>
              <a:t> User Interface</a:t>
            </a:r>
          </a:p>
          <a:p>
            <a:endParaRPr lang="en-AU" sz="1400"/>
          </a:p>
          <a:p>
            <a:r>
              <a:rPr lang="en-AU" sz="1400"/>
              <a:t>Heading: Send a follow-up Question</a:t>
            </a:r>
          </a:p>
          <a:p>
            <a:r>
              <a:rPr lang="en-AU" sz="1400"/>
              <a:t>Description: Select who you want to send a follow-up question to .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Question: XXXX</a:t>
            </a:r>
          </a:p>
          <a:p>
            <a:r>
              <a:rPr lang="en-AU" sz="1400"/>
              <a:t>Checkbox: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x (num responses)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AND Question: YYYY</a:t>
            </a:r>
          </a:p>
          <a:p>
            <a:r>
              <a:rPr lang="en-AU" sz="1400"/>
              <a:t>Checkbox: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y (num responses)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Button: &lt;Add another&gt;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Select the follow-up question:</a:t>
            </a:r>
          </a:p>
          <a:p>
            <a:r>
              <a:rPr lang="en-AU" sz="1400"/>
              <a:t>Single Select Dropdown....</a:t>
            </a:r>
          </a:p>
          <a:p>
            <a:endParaRPr lang="en-AU" sz="1400"/>
          </a:p>
          <a:p>
            <a:r>
              <a:rPr lang="en-AU" sz="1400"/>
              <a:t>Checkbox: Save this Follow-up filter.</a:t>
            </a:r>
          </a:p>
          <a:p>
            <a:r>
              <a:rPr lang="en-AU" sz="1400"/>
              <a:t> </a:t>
            </a:r>
          </a:p>
          <a:p>
            <a:r>
              <a:rPr lang="en-AU" sz="1400"/>
              <a:t>Button: Send follow-up question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7ADD39-9554-E3C7-FFBD-542C204DC0A2}"/>
              </a:ext>
            </a:extLst>
          </p:cNvPr>
          <p:cNvSpPr txBox="1"/>
          <p:nvPr/>
        </p:nvSpPr>
        <p:spPr>
          <a:xfrm>
            <a:off x="2421577" y="3344824"/>
            <a:ext cx="119499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/>
              <a:t>Async</a:t>
            </a:r>
          </a:p>
          <a:p>
            <a:endParaRPr lang="en-US" sz="1100"/>
          </a:p>
          <a:p>
            <a:r>
              <a:rPr lang="en-US" sz="1100"/>
              <a:t>After Save</a:t>
            </a:r>
          </a:p>
        </p:txBody>
      </p:sp>
    </p:spTree>
    <p:extLst>
      <p:ext uri="{BB962C8B-B14F-4D97-AF65-F5344CB8AC3E}">
        <p14:creationId xmlns:p14="http://schemas.microsoft.com/office/powerpoint/2010/main" val="37040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Microsoft Office PowerPoint</Application>
  <PresentationFormat>Widescreen</PresentationFormat>
  <Paragraphs>132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Event Sourcing Pattern</vt:lpstr>
      <vt:lpstr>EventSourcing Pattern</vt:lpstr>
      <vt:lpstr>Question Sharing</vt:lpstr>
      <vt:lpstr>Follow-Up event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Vosloo</dc:creator>
  <cp:lastModifiedBy>Jake Vosloo</cp:lastModifiedBy>
  <cp:revision>5</cp:revision>
  <dcterms:created xsi:type="dcterms:W3CDTF">2025-02-26T08:07:37Z</dcterms:created>
  <dcterms:modified xsi:type="dcterms:W3CDTF">2025-05-03T23:40:10Z</dcterms:modified>
</cp:coreProperties>
</file>