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2"/>
  </p:notesMasterIdLst>
  <p:sldIdLst>
    <p:sldId id="277" r:id="rId2"/>
    <p:sldId id="278" r:id="rId3"/>
    <p:sldId id="335" r:id="rId4"/>
    <p:sldId id="336" r:id="rId5"/>
    <p:sldId id="313" r:id="rId6"/>
    <p:sldId id="314" r:id="rId7"/>
    <p:sldId id="338" r:id="rId8"/>
    <p:sldId id="339" r:id="rId9"/>
    <p:sldId id="352" r:id="rId10"/>
    <p:sldId id="353" r:id="rId11"/>
    <p:sldId id="354" r:id="rId12"/>
    <p:sldId id="340" r:id="rId13"/>
    <p:sldId id="348" r:id="rId14"/>
    <p:sldId id="350" r:id="rId15"/>
    <p:sldId id="341" r:id="rId16"/>
    <p:sldId id="342" r:id="rId17"/>
    <p:sldId id="351" r:id="rId18"/>
    <p:sldId id="355" r:id="rId19"/>
    <p:sldId id="357" r:id="rId20"/>
    <p:sldId id="346" r:id="rId21"/>
    <p:sldId id="347" r:id="rId22"/>
    <p:sldId id="358" r:id="rId23"/>
    <p:sldId id="359" r:id="rId24"/>
    <p:sldId id="360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61" r:id="rId50"/>
    <p:sldId id="308" r:id="rId5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5C9F88F3-47F8-4828-851C-4F858E0FD57F}">
          <p14:sldIdLst>
            <p14:sldId id="277"/>
            <p14:sldId id="278"/>
            <p14:sldId id="309"/>
            <p14:sldId id="326"/>
            <p14:sldId id="327"/>
            <p14:sldId id="328"/>
            <p14:sldId id="329"/>
            <p14:sldId id="330"/>
            <p14:sldId id="331"/>
            <p14:sldId id="362"/>
            <p14:sldId id="363"/>
            <p14:sldId id="364"/>
            <p14:sldId id="365"/>
            <p14:sldId id="366"/>
            <p14:sldId id="332"/>
            <p14:sldId id="335"/>
            <p14:sldId id="336"/>
            <p14:sldId id="313"/>
            <p14:sldId id="314"/>
            <p14:sldId id="338"/>
            <p14:sldId id="339"/>
            <p14:sldId id="352"/>
            <p14:sldId id="353"/>
            <p14:sldId id="354"/>
            <p14:sldId id="340"/>
            <p14:sldId id="348"/>
            <p14:sldId id="350"/>
            <p14:sldId id="341"/>
            <p14:sldId id="342"/>
            <p14:sldId id="351"/>
            <p14:sldId id="355"/>
            <p14:sldId id="357"/>
            <p14:sldId id="346"/>
            <p14:sldId id="347"/>
            <p14:sldId id="358"/>
            <p14:sldId id="359"/>
            <p14:sldId id="360"/>
            <p14:sldId id="361"/>
            <p14:sldId id="30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C249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17B55-C9C9-48B2-8988-0B492452A106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04B10-A44F-4CC3-8E04-6EA6B78E85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5978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4C9FD3-2F0E-43FA-800B-C6B5516671AB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  <p:transition spd="slow"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6EBE470-EEA7-4631-8B2B-E46CE9052199}" type="slidenum">
              <a:rPr lang="ru-RU"/>
              <a:pPr/>
              <a:t>‹#›</a:t>
            </a:fld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</p:spTree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conbook.kemsu.ru/UMK_Aparina/glossary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boss.ru/franchis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/>
          </p:cNvSpPr>
          <p:nvPr/>
        </p:nvSpPr>
        <p:spPr>
          <a:xfrm>
            <a:off x="467544" y="764704"/>
            <a:ext cx="8280920" cy="3240360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algn="ctr"/>
            <a:r>
              <a:rPr lang="ru-RU" sz="39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Основы предпринимательской деятельности</a:t>
            </a: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ru-RU" sz="5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Виды </a:t>
            </a:r>
            <a:r>
              <a:rPr lang="ru-RU" sz="5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и формы предпринимательской </a:t>
            </a:r>
            <a:r>
              <a:rPr lang="ru-RU" sz="5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деятельности. </a:t>
            </a:r>
          </a:p>
        </p:txBody>
      </p:sp>
      <p:sp>
        <p:nvSpPr>
          <p:cNvPr id="5" name="Подзаголовок 4"/>
          <p:cNvSpPr txBox="1">
            <a:spLocks/>
          </p:cNvSpPr>
          <p:nvPr/>
        </p:nvSpPr>
        <p:spPr>
          <a:xfrm>
            <a:off x="1331640" y="4725144"/>
            <a:ext cx="7358114" cy="1473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ru-RU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</a:t>
            </a:r>
          </a:p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ru-RU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Серебрякова Надежда Александровна</a:t>
            </a:r>
          </a:p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e-mail: serebryakova@mirea.ru</a:t>
            </a:r>
            <a:endParaRPr kumimoji="0" lang="ru-RU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60648"/>
            <a:ext cx="8431088" cy="6368752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ru-RU" sz="4000" b="1" i="1" dirty="0" smtClean="0">
                <a:solidFill>
                  <a:srgbClr val="FF0000"/>
                </a:solidFill>
              </a:rPr>
              <a:t>Законное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ru-RU" sz="2400" b="1" dirty="0" smtClean="0"/>
              <a:t>осуществляется </a:t>
            </a:r>
            <a:r>
              <a:rPr lang="ru-RU" sz="2400" b="1" dirty="0"/>
              <a:t>самостоятельно;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None/>
            </a:pPr>
            <a:endParaRPr lang="ru-RU" sz="2400" b="1" dirty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ru-RU" sz="2400" b="1" dirty="0"/>
              <a:t>осуществляется на свой риск;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Char char="ü"/>
            </a:pPr>
            <a:endParaRPr lang="ru-RU" sz="2400" b="1" dirty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ru-RU" sz="2400" b="1" dirty="0"/>
              <a:t>направлена на получение прибыли;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None/>
            </a:pPr>
            <a:endParaRPr lang="ru-RU" sz="2400" b="1" dirty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ru-RU" sz="2400" b="1" dirty="0"/>
              <a:t>направлена на получение прибыли систематически;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Char char="ü"/>
            </a:pPr>
            <a:endParaRPr lang="ru-RU" sz="2400" b="1" dirty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ru-RU" sz="2400" b="1" dirty="0"/>
              <a:t>осуществляется в любой из перечисленных в законе форм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None/>
            </a:pPr>
            <a:endParaRPr lang="ru-RU" sz="2400" b="1" dirty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ru-RU" sz="2400" b="1" dirty="0"/>
              <a:t> осуществляется лицом (юридическим или физическим), официально зарегистрированным в качестве лица, занимающегося предпринимательской деятельностью;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None/>
            </a:pPr>
            <a:endParaRPr lang="ru-RU" sz="2400" b="1" dirty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006600"/>
              </a:buClr>
              <a:buFont typeface="Wingdings" pitchFamily="2" charset="2"/>
              <a:buChar char="ü"/>
            </a:pPr>
            <a:r>
              <a:rPr lang="ru-RU" sz="2400" b="1" dirty="0"/>
              <a:t>осуществляется в соответствии с нормативно установленным порядком и условиями регистрации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1800" b="1" dirty="0"/>
              <a:t/>
            </a:r>
            <a:br>
              <a:rPr lang="ru-RU" sz="1800" b="1" dirty="0"/>
            </a:br>
            <a:r>
              <a:rPr lang="ru-RU" sz="1800" b="1" dirty="0"/>
              <a:t/>
            </a:r>
            <a:br>
              <a:rPr lang="ru-RU" sz="1800" b="1" dirty="0"/>
            </a:br>
            <a:endParaRPr lang="ru-RU" sz="1800" b="1" dirty="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ru-RU" sz="1400" dirty="0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2657"/>
            <a:ext cx="8229600" cy="331224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solidFill>
                  <a:srgbClr val="FF0000"/>
                </a:solidFill>
                <a:latin typeface="Times New Roman" pitchFamily="18" charset="0"/>
              </a:rPr>
              <a:t>Незаконное предпринимательство </a:t>
            </a:r>
            <a:r>
              <a:rPr lang="ru-RU" sz="2000" b="1" dirty="0">
                <a:latin typeface="Times New Roman" pitchFamily="18" charset="0"/>
              </a:rPr>
              <a:t>— деяние, являющееся преступным согласно статье 171 Уголовного кодекса РФ. Законная предпринимательская деятельность осуществляется в Российской Федерации при условии государственной регистрации гражданина в качестве индивидуального предпринимателя или создания в установленном порядке юридического лица. Соответственно, незаконным является осуществление предпринимательской деятельности без регистрации или с нарушением правил регистрации.</a:t>
            </a:r>
          </a:p>
        </p:txBody>
      </p:sp>
      <p:pic>
        <p:nvPicPr>
          <p:cNvPr id="95236" name="Picture 4" descr="незаконное пред-в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3860800"/>
            <a:ext cx="4752975" cy="27844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sz="3200" b="1" dirty="0">
                <a:solidFill>
                  <a:srgbClr val="C00000"/>
                </a:solidFill>
                <a:latin typeface="Times New Roman" pitchFamily="18" charset="0"/>
              </a:rPr>
              <a:t>По размеру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ru-RU" altLang="ru-RU" sz="2800" dirty="0" err="1" smtClean="0">
                <a:latin typeface="Times New Roman" pitchFamily="18" charset="0"/>
              </a:rPr>
              <a:t>Микропредприятия</a:t>
            </a:r>
            <a:endParaRPr lang="ru-RU" altLang="ru-RU" sz="2800" dirty="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endParaRPr lang="ru-RU" altLang="ru-RU" sz="2800" dirty="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ru-RU" altLang="ru-RU" sz="2800" dirty="0" smtClean="0">
                <a:latin typeface="Times New Roman" pitchFamily="18" charset="0"/>
              </a:rPr>
              <a:t>Малые</a:t>
            </a:r>
          </a:p>
          <a:p>
            <a:pPr>
              <a:buFontTx/>
              <a:buNone/>
            </a:pPr>
            <a:endParaRPr lang="ru-RU" altLang="ru-RU" sz="2800" dirty="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ru-RU" altLang="ru-RU" sz="2800" dirty="0" smtClean="0">
                <a:latin typeface="Times New Roman" pitchFamily="18" charset="0"/>
              </a:rPr>
              <a:t>Средние</a:t>
            </a:r>
          </a:p>
          <a:p>
            <a:pPr>
              <a:buFontTx/>
              <a:buNone/>
            </a:pPr>
            <a:endParaRPr lang="ru-RU" altLang="ru-RU" sz="2800" dirty="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ru-RU" altLang="ru-RU" sz="2800" dirty="0" smtClean="0">
                <a:latin typeface="Times New Roman" pitchFamily="18" charset="0"/>
              </a:rPr>
              <a:t>Крупные</a:t>
            </a:r>
          </a:p>
          <a:p>
            <a:pPr>
              <a:buFontTx/>
              <a:buNone/>
            </a:pPr>
            <a:endParaRPr lang="ru-RU" altLang="ru-RU" sz="2800" dirty="0" smtClean="0">
              <a:latin typeface="Times New Roman" pitchFamily="18" charset="0"/>
            </a:endParaRPr>
          </a:p>
        </p:txBody>
      </p:sp>
      <p:pic>
        <p:nvPicPr>
          <p:cNvPr id="6149" name="Picture 5" descr="ккрупное пред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1916113"/>
            <a:ext cx="3335337" cy="350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229600" cy="1371600"/>
          </a:xfrm>
        </p:spPr>
        <p:txBody>
          <a:bodyPr/>
          <a:lstStyle/>
          <a:p>
            <a:pPr algn="ctr"/>
            <a:r>
              <a:rPr lang="ru-RU" sz="3200" b="1">
                <a:solidFill>
                  <a:schemeClr val="bg2"/>
                </a:solidFill>
                <a:latin typeface="Times New Roman" pitchFamily="18" charset="0"/>
              </a:rPr>
              <a:t>Малое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476672"/>
            <a:ext cx="8229600" cy="151288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1800" dirty="0">
                <a:latin typeface="Times New Roman" pitchFamily="18" charset="0"/>
              </a:rPr>
              <a:t>Под </a:t>
            </a:r>
            <a:r>
              <a:rPr lang="ru-RU" sz="1800" b="1" dirty="0">
                <a:solidFill>
                  <a:srgbClr val="FF0000"/>
                </a:solidFill>
                <a:latin typeface="Times New Roman" pitchFamily="18" charset="0"/>
              </a:rPr>
              <a:t>малым бизнесом</a:t>
            </a:r>
            <a:r>
              <a:rPr lang="ru-RU" sz="1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ru-RU" sz="1800" dirty="0">
                <a:latin typeface="Times New Roman" pitchFamily="18" charset="0"/>
              </a:rPr>
              <a:t>понимается предпринимательская деятельность, осуществляемая субъектами рыночной экономики при определенных, установленных законом, государственными органами и другими представительными организациями критериях (показателях), </a:t>
            </a:r>
            <a:r>
              <a:rPr lang="ru-RU" sz="1800" dirty="0" err="1">
                <a:latin typeface="Times New Roman" pitchFamily="18" charset="0"/>
              </a:rPr>
              <a:t>конституциирующих</a:t>
            </a:r>
            <a:r>
              <a:rPr lang="ru-RU" sz="1800" dirty="0">
                <a:latin typeface="Times New Roman" pitchFamily="18" charset="0"/>
              </a:rPr>
              <a:t> сущность данного понятия.</a:t>
            </a:r>
          </a:p>
        </p:txBody>
      </p:sp>
      <p:graphicFrame>
        <p:nvGraphicFramePr>
          <p:cNvPr id="75849" name="Group 73"/>
          <p:cNvGraphicFramePr>
            <a:graphicFrameLocks noGrp="1"/>
          </p:cNvGraphicFramePr>
          <p:nvPr/>
        </p:nvGraphicFramePr>
        <p:xfrm>
          <a:off x="1115615" y="2060849"/>
          <a:ext cx="5905898" cy="4374878"/>
        </p:xfrm>
        <a:graphic>
          <a:graphicData uri="http://schemas.openxmlformats.org/drawingml/2006/table">
            <a:tbl>
              <a:tblPr/>
              <a:tblGrid>
                <a:gridCol w="2952949"/>
                <a:gridCol w="2952949"/>
              </a:tblGrid>
              <a:tr h="7036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Сильные стороны малого бизнеса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Слабые стороны малого бизнеса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480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Гибкость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Высокорискованный характер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</a:tr>
              <a:tr h="988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Более высокая рентабельность по сравнению с крупным бизнесом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Интуитивный характер и неспециализированное управление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9050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Использование незанятых ресурсов на неформальных рынков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Ограниченный доступ к высококачественным ресурсам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</a:tr>
              <a:tr h="12773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Зависимость от поддержки крупных фирм и государства.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Недостаток финансовых ресурсов, сложный доступ к информации и достижениям 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НИОКР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628800"/>
            <a:ext cx="8229600" cy="56004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</a:rPr>
              <a:t>Крупное</a:t>
            </a:r>
          </a:p>
        </p:txBody>
      </p:sp>
      <p:graphicFrame>
        <p:nvGraphicFramePr>
          <p:cNvPr id="77891" name="Group 67"/>
          <p:cNvGraphicFramePr>
            <a:graphicFrameLocks noGrp="1"/>
          </p:cNvGraphicFramePr>
          <p:nvPr>
            <p:ph idx="1"/>
          </p:nvPr>
        </p:nvGraphicFramePr>
        <p:xfrm>
          <a:off x="467544" y="2276872"/>
          <a:ext cx="8229600" cy="3950571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6443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Сильные стороны крупного бизнеса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Слабые стороны крупного бизнеса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46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Способность активно изменять внешнюю среду предпринимательства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Снижение стимулов к росту эффективности производства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Возможности создавать и накапливать достижения НТП и процедуры и правила рационального бизнеса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Возможность для ограничение доступа других фирм к достижениям НТП и рационального бизнеса 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46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Экономия на издержках производства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Падение эффективности управление с ростом объема фирмы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</a:tr>
              <a:tr h="846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Устойчивость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Негибкость, возможность потери контакта с потребителем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188640"/>
            <a:ext cx="8229600" cy="2376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Среднее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предпринимательство занимает промежуточное положение между малым и крупным бизнесом, находящимися на разных полюсах экономики и играет чрезвычайно важную роль. Оно выполняет роль </a:t>
            </a: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посредника и связующего звена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между крупным и малым бизнесом, между малым бизнесом и государством.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58" name="Group 1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534175"/>
              </p:ext>
            </p:extLst>
          </p:nvPr>
        </p:nvGraphicFramePr>
        <p:xfrm>
          <a:off x="0" y="620688"/>
          <a:ext cx="8893174" cy="59740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417923"/>
                <a:gridCol w="2051277"/>
                <a:gridCol w="2511603"/>
                <a:gridCol w="1912371"/>
              </a:tblGrid>
              <a:tr h="271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2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МАЛОЕ</a:t>
                      </a:r>
                      <a:endParaRPr kumimoji="0" lang="ru-RU" altLang="ru-RU" sz="10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СРЕДНЕЕ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КРУПНОЕ</a:t>
                      </a:r>
                      <a:endParaRPr kumimoji="0" lang="ru-RU" alt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</a:tr>
              <a:tr h="13715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ru-RU" altLang="ru-RU" sz="11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ru-RU" altLang="ru-RU" sz="11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Цели и задачи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Определяются рынком с учетом интуиции и импровизации предпринимателя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Адаптация к требованиям рынка, стратегическое планирование с учетом интуиции предпринимателя и изобретательства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Доминирование на рынке, стратегическое и тактическое планирование для управления рынком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5181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Финансы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Семья, банк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Семья, банк, </a:t>
                      </a:r>
                      <a:endParaRPr kumimoji="0" lang="ru-RU" altLang="ru-RU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Акции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Банк, акции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13715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ru-RU" altLang="ru-RU" sz="11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Управление (менеджмент)</a:t>
                      </a:r>
                      <a:endParaRPr kumimoji="0" lang="ru-RU" altLang="ru-RU" sz="11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0" lang="ru-RU" altLang="ru-RU" sz="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 </a:t>
                      </a: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личное,</a:t>
                      </a:r>
                      <a:endParaRPr kumimoji="0" lang="ru-RU" altLang="ru-RU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0" lang="ru-RU" altLang="ru-RU" sz="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 </a:t>
                      </a: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прямое,</a:t>
                      </a:r>
                      <a:endParaRPr kumimoji="0" lang="ru-RU" altLang="ru-RU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0" lang="ru-RU" altLang="ru-RU" sz="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 </a:t>
                      </a: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авторитарное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0" lang="ru-RU" altLang="ru-RU" sz="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   </a:t>
                      </a: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через менеджеров (наемные),</a:t>
                      </a:r>
                      <a:endParaRPr kumimoji="0" lang="ru-RU" altLang="ru-RU" sz="1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0" lang="ru-RU" altLang="ru-RU" sz="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   </a:t>
                      </a: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консультации с партнерами,</a:t>
                      </a:r>
                      <a:endParaRPr kumimoji="0" lang="ru-RU" altLang="ru-RU" sz="1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0" lang="ru-RU" altLang="ru-RU" sz="7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   </a:t>
                      </a: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привлечение внешних экспертов.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0" lang="ru-RU" altLang="ru-RU" sz="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 </a:t>
                      </a: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командный менеджмент фирмы,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  <a:tr h="2224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ru-RU" altLang="ru-RU" sz="11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Отношения с</a:t>
                      </a:r>
                      <a:endParaRPr kumimoji="0" lang="ru-RU" altLang="ru-RU" sz="11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персоналом</a:t>
                      </a:r>
                      <a:endParaRPr kumimoji="0" lang="ru-RU" alt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 Персонал – «большая семья»,</a:t>
                      </a:r>
                      <a:endParaRPr kumimoji="0" lang="ru-RU" altLang="ru-RU" sz="1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 высокая степень мотивации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Хозяин, а все остальные наемные работники,</a:t>
                      </a:r>
                      <a:endParaRPr kumimoji="0" lang="ru-RU" altLang="ru-RU" sz="1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Небольшая степень мотивации,</a:t>
                      </a:r>
                      <a:endParaRPr kumimoji="0" lang="ru-RU" altLang="ru-RU" sz="10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 вероятное наличие профсоюзных организаций.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0" lang="ru-RU" altLang="ru-RU" sz="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 </a:t>
                      </a: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Строгая централизация всей структуры,</a:t>
                      </a:r>
                      <a:endParaRPr kumimoji="0" lang="ru-RU" altLang="ru-RU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0" lang="ru-RU" altLang="ru-RU" sz="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 </a:t>
                      </a: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Сотрудничество только внутри подразделений,</a:t>
                      </a:r>
                      <a:endParaRPr kumimoji="0" lang="ru-RU" altLang="ru-RU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0" lang="ru-RU" altLang="ru-RU" sz="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 </a:t>
                      </a: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Невысокая степень мотивации,</a:t>
                      </a:r>
                      <a:endParaRPr kumimoji="0" lang="ru-RU" altLang="ru-RU" sz="10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0" lang="ru-RU" altLang="ru-RU" sz="7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   </a:t>
                      </a:r>
                      <a:r>
                        <a:rPr kumimoji="0" lang="ru-RU" alt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Влияние профсоюзов.</a:t>
                      </a:r>
                      <a:endParaRPr kumimoji="0" lang="ru-RU" alt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sz="3200" b="1" dirty="0">
                <a:solidFill>
                  <a:srgbClr val="FF0000"/>
                </a:solidFill>
                <a:latin typeface="Times New Roman" pitchFamily="18" charset="0"/>
              </a:rPr>
              <a:t>По территориальной принадлежности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ru-RU" altLang="ru-RU" sz="2800" dirty="0" smtClean="0">
                <a:latin typeface="Times New Roman" pitchFamily="18" charset="0"/>
              </a:rPr>
              <a:t>Местное</a:t>
            </a:r>
          </a:p>
          <a:p>
            <a:pPr>
              <a:buFontTx/>
              <a:buNone/>
            </a:pPr>
            <a:endParaRPr lang="ru-RU" altLang="ru-RU" sz="2800" dirty="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ru-RU" altLang="ru-RU" sz="2800" dirty="0" smtClean="0">
                <a:latin typeface="Times New Roman" pitchFamily="18" charset="0"/>
              </a:rPr>
              <a:t>Региональное</a:t>
            </a:r>
          </a:p>
          <a:p>
            <a:pPr>
              <a:buFontTx/>
              <a:buNone/>
            </a:pPr>
            <a:endParaRPr lang="ru-RU" altLang="ru-RU" sz="2800" dirty="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ru-RU" altLang="ru-RU" sz="2800" dirty="0" smtClean="0">
                <a:latin typeface="Times New Roman" pitchFamily="18" charset="0"/>
              </a:rPr>
              <a:t>Национальное</a:t>
            </a:r>
          </a:p>
          <a:p>
            <a:pPr>
              <a:buFontTx/>
              <a:buNone/>
            </a:pPr>
            <a:endParaRPr lang="ru-RU" altLang="ru-RU" sz="2800" dirty="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ru-RU" altLang="ru-RU" sz="2800" dirty="0" smtClean="0">
                <a:latin typeface="Times New Roman" pitchFamily="18" charset="0"/>
              </a:rPr>
              <a:t>Международное</a:t>
            </a:r>
          </a:p>
          <a:p>
            <a:pPr>
              <a:buFontTx/>
              <a:buChar char="•"/>
            </a:pPr>
            <a:endParaRPr lang="ru-RU" altLang="ru-RU" sz="2800" dirty="0" smtClean="0">
              <a:latin typeface="Times New Roman" pitchFamily="18" charset="0"/>
            </a:endParaRPr>
          </a:p>
        </p:txBody>
      </p:sp>
      <p:pic>
        <p:nvPicPr>
          <p:cNvPr id="7172" name="Picture 4" descr="международное пред-в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675"/>
            <a:ext cx="3829050" cy="3524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FF0000"/>
                </a:solidFill>
              </a:rPr>
              <a:t>Международное предпринимательство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/>
              <a:t>— деятельность фирм, действующих на рынках других стран с целью получения прибыли. 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Целью деятельности компаний помимо получения прибыли, может быть, расширение доли рынка, повышение узнаваемости продукции, адаптация продукции к рынкам других стран, завоевание доверия потребителей и т.п.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424936" cy="511256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ru-RU" sz="2200" b="1" dirty="0" smtClean="0">
                <a:solidFill>
                  <a:srgbClr val="FF0000"/>
                </a:solidFill>
              </a:rPr>
              <a:t>Традиционные </a:t>
            </a:r>
            <a:r>
              <a:rPr lang="ru-RU" sz="2200" dirty="0" smtClean="0"/>
              <a:t>компании имеют, как правило, жесткую иерархическую структуру управления, действующую на основе четкого иерархического соподчинения, громоздкой системы отчетности, набора инструкций, всесторонне регламентирующих жизнедеятельность (производственный процесс) в организации, системы контроля, реагирующей на отклонения от сложившегося порядка регламента, инструкции и системы наказания за эти отклонения.</a:t>
            </a:r>
          </a:p>
          <a:p>
            <a:pPr algn="just">
              <a:lnSpc>
                <a:spcPct val="90000"/>
              </a:lnSpc>
            </a:pPr>
            <a:r>
              <a:rPr lang="ru-RU" sz="2200" dirty="0" smtClean="0"/>
              <a:t>Под </a:t>
            </a:r>
            <a:r>
              <a:rPr lang="ru-RU" sz="2200" b="1" dirty="0" smtClean="0">
                <a:solidFill>
                  <a:srgbClr val="FF0000"/>
                </a:solidFill>
              </a:rPr>
              <a:t>инновационным</a:t>
            </a:r>
            <a:r>
              <a:rPr lang="ru-RU" sz="2200" dirty="0" smtClean="0">
                <a:solidFill>
                  <a:srgbClr val="FF0000"/>
                </a:solidFill>
              </a:rPr>
              <a:t> </a:t>
            </a:r>
            <a:r>
              <a:rPr lang="ru-RU" sz="2200" b="1" dirty="0" smtClean="0">
                <a:solidFill>
                  <a:srgbClr val="FF0000"/>
                </a:solidFill>
              </a:rPr>
              <a:t>предпринимательством</a:t>
            </a:r>
            <a:r>
              <a:rPr lang="ru-RU" sz="2200" dirty="0" smtClean="0"/>
              <a:t> понимается процесс создания и использования в коммерческих целях технико-технологических нововведений. В основной массе, </a:t>
            </a:r>
            <a:r>
              <a:rPr lang="ru-RU" sz="2200" b="1" dirty="0" smtClean="0"/>
              <a:t>инновационная</a:t>
            </a:r>
            <a:r>
              <a:rPr lang="ru-RU" sz="2200" dirty="0" smtClean="0"/>
              <a:t> </a:t>
            </a:r>
            <a:r>
              <a:rPr lang="ru-RU" sz="2200" b="1" dirty="0" smtClean="0"/>
              <a:t>предпринимательская</a:t>
            </a:r>
            <a:r>
              <a:rPr lang="ru-RU" sz="2200" dirty="0" smtClean="0"/>
              <a:t> </a:t>
            </a:r>
            <a:r>
              <a:rPr lang="ru-RU" sz="2200" b="1" dirty="0" smtClean="0"/>
              <a:t>деятельность</a:t>
            </a:r>
            <a:r>
              <a:rPr lang="ru-RU" sz="2200" dirty="0" smtClean="0"/>
              <a:t> базируется на нововведениях в сфере продукции, работ и услуг, позволяющих сформировать качественно иной рынок, содействовать удовлетворению новых, пусть даже неординарных, общественных потребностей.</a:t>
            </a:r>
            <a:endParaRPr lang="ru-RU" sz="2200" dirty="0" smtClean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  <a:buNone/>
            </a:pP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/>
            </a:r>
            <a:br>
              <a:rPr lang="ru-RU" sz="2200" dirty="0" smtClean="0"/>
            </a:br>
            <a:endParaRPr lang="ru-RU" sz="22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71095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sz="3600" b="1" dirty="0">
                <a:solidFill>
                  <a:srgbClr val="FF0000"/>
                </a:solidFill>
                <a:latin typeface="Times New Roman" pitchFamily="18" charset="0"/>
              </a:rPr>
              <a:t>По использованию технологий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solidFill>
                  <a:srgbClr val="FF0000"/>
                </a:solidFill>
              </a:rPr>
              <a:t>Инновационное предпринимательство</a:t>
            </a:r>
            <a:endParaRPr lang="ru-RU" sz="4400" b="1" dirty="0">
              <a:solidFill>
                <a:srgbClr val="FF0000"/>
              </a:solidFill>
            </a:endParaRPr>
          </a:p>
        </p:txBody>
      </p:sp>
      <p:pic>
        <p:nvPicPr>
          <p:cNvPr id="92164" name="Picture 4" descr="действия предпринимателя по разработке норвшеств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912767" cy="456257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42910" y="142852"/>
            <a:ext cx="7886700" cy="69107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Вопросы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628650" y="1071546"/>
            <a:ext cx="8119814" cy="510541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ClrTx/>
              <a:buFont typeface="+mj-lt"/>
              <a:buAutoNum type="arabicPeriod"/>
            </a:pPr>
            <a:r>
              <a:rPr lang="ru-RU" sz="3200" dirty="0" smtClean="0"/>
              <a:t>Формы осуществления предпринимательской деятельности.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ru-RU" sz="3200" dirty="0" smtClean="0"/>
              <a:t>Виды предпринимательства, их особенности и сферы применения.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ru-RU" sz="3200" dirty="0" smtClean="0"/>
              <a:t>Сущность производственного предпринимательства, его определяющая роль среди других видов предпринимательской деятельности. 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ru-RU" sz="3200" dirty="0" smtClean="0"/>
              <a:t>Сущность инновационного предпринимательства. 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ru-RU" sz="3200" dirty="0" smtClean="0"/>
              <a:t>Сущность и значение коммерческого и финансового предпринимательства. Особенности его развития в России.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ru-RU" sz="3200" dirty="0" smtClean="0"/>
              <a:t>Содержание и перспективы развития в России консультативного предпринимательства</a:t>
            </a:r>
            <a:r>
              <a:rPr lang="ru-RU" sz="3200" dirty="0" smtClean="0"/>
              <a:t>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ru-RU" sz="3200" dirty="0" smtClean="0"/>
              <a:t>Способы создания бизнеса</a:t>
            </a:r>
            <a:endParaRPr lang="ru-RU" sz="3200" dirty="0" smtClean="0"/>
          </a:p>
          <a:p>
            <a:pPr>
              <a:buNone/>
            </a:pP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9990-D040-4A93-9573-D8805257596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265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47664" y="188640"/>
            <a:ext cx="60421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dirty="0">
                <a:solidFill>
                  <a:srgbClr val="FF0000"/>
                </a:solidFill>
              </a:rPr>
              <a:t>Виды предпринимательства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/>
        </p:nvGraphicFramePr>
        <p:xfrm>
          <a:off x="0" y="836711"/>
          <a:ext cx="9144000" cy="61114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04624"/>
                <a:gridCol w="6239376"/>
              </a:tblGrid>
              <a:tr h="792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            Вид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Сущность</a:t>
                      </a:r>
                      <a:endParaRPr kumimoji="0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8650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5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Производственное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5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предпринимательство</a:t>
                      </a:r>
                      <a:endParaRPr kumimoji="0" lang="ru-RU" sz="2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5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Осуществляется производство товаров, услуг, информации, духовных ценностей</a:t>
                      </a:r>
                      <a:endParaRPr kumimoji="0" lang="ru-RU" sz="2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1038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5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Коммерческое предпринимательство</a:t>
                      </a:r>
                      <a:endParaRPr kumimoji="0" lang="ru-RU" sz="2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5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Состоит в операциях и сделках по перепродаже товаров, услуг и не связано с производством продукции</a:t>
                      </a:r>
                      <a:endParaRPr kumimoji="0" lang="ru-RU" sz="2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1038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5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Финансовое предпринимательство</a:t>
                      </a:r>
                      <a:endParaRPr kumimoji="0" lang="ru-RU" sz="2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5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Объектом купли-продажи выступают деньги, валюта, ценные бумаги.</a:t>
                      </a:r>
                      <a:endParaRPr kumimoji="0" lang="ru-RU" sz="2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795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5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Посредническое  (консультативное) предпринимательство</a:t>
                      </a:r>
                      <a:endParaRPr kumimoji="0" lang="ru-RU" sz="2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5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Проявляется в деятельности, соединяющей заинтересованные во взаимной сделке стороны.</a:t>
                      </a:r>
                      <a:endParaRPr kumimoji="0" lang="ru-RU" sz="2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1349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5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Страховое предпринимательство</a:t>
                      </a:r>
                      <a:endParaRPr kumimoji="0" lang="ru-RU" sz="2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5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предприниматель получает страховой взнос, которые возвращается только при наступлении страхового случая.</a:t>
                      </a:r>
                      <a:endParaRPr kumimoji="0" lang="ru-RU" sz="2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 l="14391" t="22266" r="16211" b="19657"/>
          <a:stretch>
            <a:fillRect/>
          </a:stretch>
        </p:blipFill>
        <p:spPr bwMode="auto">
          <a:xfrm>
            <a:off x="899592" y="620688"/>
            <a:ext cx="7488832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5536" y="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По отраслям экономики</a:t>
            </a:r>
            <a:endParaRPr kumimoji="0" lang="ru-RU" altLang="ru-RU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229600" cy="723801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</a:rPr>
              <a:t>Коммерческое обеспечение рынка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412875"/>
            <a:ext cx="4038600" cy="3886200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Times New Roman" pitchFamily="18" charset="0"/>
              </a:rPr>
              <a:t>Полем деятельности коммерческого бизнеса являются операции по купле-продаже товаров. </a:t>
            </a:r>
          </a:p>
        </p:txBody>
      </p:sp>
      <p:graphicFrame>
        <p:nvGraphicFramePr>
          <p:cNvPr id="86087" name="Group 71"/>
          <p:cNvGraphicFramePr>
            <a:graphicFrameLocks noGrp="1"/>
          </p:cNvGraphicFramePr>
          <p:nvPr>
            <p:ph sz="half" idx="2"/>
          </p:nvPr>
        </p:nvGraphicFramePr>
        <p:xfrm>
          <a:off x="4140200" y="1196975"/>
          <a:ext cx="4824413" cy="5092383"/>
        </p:xfrm>
        <a:graphic>
          <a:graphicData uri="http://schemas.openxmlformats.org/drawingml/2006/table">
            <a:tbl>
              <a:tblPr/>
              <a:tblGrid>
                <a:gridCol w="2460625"/>
                <a:gridCol w="2363788"/>
              </a:tblGrid>
              <a:tr h="889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Сильные стороны коммерческого предпринимательства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Слабые стороны коммерческого предпринимательства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Высокая рентабельность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Очень зависит от уровня развития производства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</a:tr>
              <a:tr h="10906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Быстрота создания, незначительная величина первоначального капитала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Относительно невысокий риск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922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Относительная простота самих операций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Современные эффективные формы коммерческого предпринимательства сильно зависят от качества персонала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Незначительная государственная регламентация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Высокая рентабельность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894928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Финансы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708275"/>
            <a:ext cx="4038600" cy="3886200"/>
          </a:xfrm>
        </p:spPr>
        <p:txBody>
          <a:bodyPr>
            <a:normAutofit/>
          </a:bodyPr>
          <a:lstStyle/>
          <a:p>
            <a:r>
              <a:rPr lang="ru-RU" sz="2400" dirty="0"/>
              <a:t>Особым видом предпринимательской деятельности является финансовый бизнес. Сфера его деятельности </a:t>
            </a:r>
            <a:r>
              <a:rPr lang="ru-RU" sz="2400" b="1" dirty="0"/>
              <a:t>денежное обращение и кредит</a:t>
            </a:r>
            <a:r>
              <a:rPr lang="ru-RU" sz="2400" dirty="0"/>
              <a:t>. Финансовая деятельность выступает в таких формах как банковская деятельность</a:t>
            </a:r>
            <a:r>
              <a:rPr lang="ru-RU" sz="2000" dirty="0"/>
              <a:t>.</a:t>
            </a:r>
          </a:p>
        </p:txBody>
      </p:sp>
      <p:graphicFrame>
        <p:nvGraphicFramePr>
          <p:cNvPr id="87141" name="Group 101"/>
          <p:cNvGraphicFramePr>
            <a:graphicFrameLocks noGrp="1"/>
          </p:cNvGraphicFramePr>
          <p:nvPr>
            <p:ph sz="half" idx="2"/>
          </p:nvPr>
        </p:nvGraphicFramePr>
        <p:xfrm>
          <a:off x="4211638" y="1125538"/>
          <a:ext cx="4787900" cy="5362575"/>
        </p:xfrm>
        <a:graphic>
          <a:graphicData uri="http://schemas.openxmlformats.org/drawingml/2006/table">
            <a:tbl>
              <a:tblPr/>
              <a:tblGrid>
                <a:gridCol w="2376487"/>
                <a:gridCol w="2411413"/>
              </a:tblGrid>
              <a:tr h="652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Сильные стороны финансового предпринимательства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Слабые стороны финансового предпринимательства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Гибкость и мобильность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Высокие риски.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Способность быстро аккумулировать ресурсы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Сильно зависит от политических рисков и международных финансовых рынков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Относительная простота самих финансовых операций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Значительное государственное регулирование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</a:tr>
              <a:tr h="887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Современные эффективные формы финансового предпринимательства сильно зависят от качества персонала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Невысокий уровень рентабельности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D3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Необходимость большого первоначального капитала для начала деятельности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7139" name="Picture 99" descr="31083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476250"/>
            <a:ext cx="2303462" cy="230346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  <p:bldP spid="87043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79523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FF0000"/>
                </a:solidFill>
              </a:rPr>
              <a:t>Страховая деятельность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002588" cy="2743200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</a:rPr>
              <a:t>Важнейшим  видом предпринимательства является специализированная страховая деятельность. </a:t>
            </a:r>
          </a:p>
          <a:p>
            <a:r>
              <a:rPr lang="ru-RU" sz="2400" dirty="0">
                <a:latin typeface="Times New Roman" pitchFamily="18" charset="0"/>
              </a:rPr>
              <a:t>Страховая деятельность осуществляется на основе договоров имущественного или личного страхования; заключаемых гражданином или юридическим лицом (страхователем) со страховой организацией (страховщиком). </a:t>
            </a:r>
          </a:p>
        </p:txBody>
      </p:sp>
      <p:pic>
        <p:nvPicPr>
          <p:cNvPr id="90116" name="Picture 4" descr="страховая дея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4292600"/>
            <a:ext cx="5695950" cy="2425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  <p:bldP spid="901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3596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i="1" dirty="0" smtClean="0">
                <a:solidFill>
                  <a:srgbClr val="C00000"/>
                </a:solidFill>
              </a:rPr>
              <a:t>Создание собственного дела в той или иной организационно-правовой форме предполагает наличие следующих предпосылок:</a:t>
            </a:r>
            <a:endParaRPr lang="ru-RU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dirty="0" smtClean="0"/>
              <a:t>- наличие имущества для формирования первоначального капитала;</a:t>
            </a:r>
          </a:p>
          <a:p>
            <a:pPr>
              <a:buNone/>
            </a:pPr>
            <a:r>
              <a:rPr lang="ru-RU" dirty="0" smtClean="0"/>
              <a:t>- наличие определенного объема финансовых средств, необходимых для формирования минимального размера уставного (складочного) капитала;</a:t>
            </a:r>
          </a:p>
          <a:p>
            <a:pPr>
              <a:buNone/>
            </a:pPr>
            <a:r>
              <a:rPr lang="ru-RU" dirty="0" smtClean="0"/>
              <a:t>- наличие нежилых помещений, необходимых для размещения офиса будущей организации и осуществления намеченных видов деятельности, или наличие возможностей для заключения договора аренды нежилых помещений;</a:t>
            </a:r>
          </a:p>
          <a:p>
            <a:pPr>
              <a:buNone/>
            </a:pPr>
            <a:r>
              <a:rPr lang="ru-RU" dirty="0" smtClean="0"/>
              <a:t>- предварительное изучение предполагаемого рынка, на который предприниматель будет предлагать для реализации результаты предпринимательской деятельности;</a:t>
            </a:r>
          </a:p>
          <a:p>
            <a:pPr>
              <a:buNone/>
            </a:pPr>
            <a:r>
              <a:rPr lang="ru-RU" dirty="0" smtClean="0"/>
              <a:t>- формирование команды квалифицированных учредителей (партнеров) собственного дела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 smtClean="0">
                <a:solidFill>
                  <a:srgbClr val="C00000"/>
                </a:solidFill>
              </a:rPr>
              <a:t>Будущий предприниматель должен ответить на ряд ведущих вопросов: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50558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- для кого будет работать его фирма, кто его будущие потребители (покупатели), есть ли для него место под «солнцем рынка». </a:t>
            </a:r>
          </a:p>
          <a:p>
            <a:pPr>
              <a:buNone/>
            </a:pPr>
            <a:r>
              <a:rPr lang="ru-RU" sz="2800" dirty="0" smtClean="0"/>
              <a:t>- что производить, какие конкретно товары, какие конкретно выполнять услуги, а затем уже определить, есть ли у него все условия и факторы для своей деятельности. </a:t>
            </a:r>
          </a:p>
          <a:p>
            <a:pPr>
              <a:buNone/>
            </a:pPr>
            <a:r>
              <a:rPr lang="ru-RU" sz="2800" dirty="0" smtClean="0"/>
              <a:t>- как производить продукцию (товары), выполнять работы, оказывать услуги</a:t>
            </a:r>
            <a:endParaRPr lang="ru-RU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39552" y="188640"/>
            <a:ext cx="8305800" cy="72008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</a:rPr>
              <a:t>Этап лидера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052736"/>
            <a:ext cx="8229600" cy="5031879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13889"/>
          <a:stretch>
            <a:fillRect/>
          </a:stretch>
        </p:blipFill>
        <p:spPr bwMode="auto">
          <a:xfrm>
            <a:off x="685800" y="908720"/>
            <a:ext cx="77724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82455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b="1" dirty="0" smtClean="0">
                <a:solidFill>
                  <a:srgbClr val="FF0000"/>
                </a:solidFill>
              </a:rPr>
              <a:t>Предпринимательская идея</a:t>
            </a:r>
            <a:r>
              <a:rPr lang="ru-RU" dirty="0" smtClean="0"/>
              <a:t> – это выявленная предпринимателем новая форма экономической активности, в которой совмещаются потенциальные или реальные потребности рынка в определенных услугах (или товарах) с возможностями предпринимателя произвести эти услуги (товары) и получить дополнительный доход от нововведения (инновации).</a:t>
            </a:r>
          </a:p>
          <a:p>
            <a:pPr>
              <a:buNone/>
            </a:pPr>
            <a:r>
              <a:rPr lang="ru-RU" b="1" i="1" dirty="0" smtClean="0">
                <a:solidFill>
                  <a:srgbClr val="FF0000"/>
                </a:solidFill>
              </a:rPr>
              <a:t>Особенности предпринимательской идеи:</a:t>
            </a:r>
          </a:p>
          <a:p>
            <a:pPr>
              <a:buNone/>
            </a:pPr>
            <a:r>
              <a:rPr lang="ru-RU" dirty="0" smtClean="0"/>
              <a:t>- без ее наличия предпринимательская деятельность вообще не возможна;</a:t>
            </a:r>
          </a:p>
          <a:p>
            <a:pPr>
              <a:buNone/>
            </a:pPr>
            <a:r>
              <a:rPr lang="ru-RU" dirty="0" smtClean="0"/>
              <a:t>- любой функционирующий предприниматель в своей деятельности не может избежать процесса накопления, отбора и сравнительного анализа предпринимательских идей.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452568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srgbClr val="C00000"/>
                </a:solidFill>
              </a:rPr>
              <a:t>О</a:t>
            </a:r>
            <a:r>
              <a:rPr lang="ru-RU" sz="3600" b="1" dirty="0" smtClean="0">
                <a:solidFill>
                  <a:srgbClr val="C00000"/>
                </a:solidFill>
              </a:rPr>
              <a:t>сновные </a:t>
            </a:r>
            <a:r>
              <a:rPr lang="ru-RU" sz="3600" b="1" dirty="0">
                <a:solidFill>
                  <a:srgbClr val="C00000"/>
                </a:solidFill>
              </a:rPr>
              <a:t>этапы </a:t>
            </a:r>
            <a:r>
              <a:rPr lang="ru-RU" sz="3600" b="1" dirty="0" smtClean="0">
                <a:solidFill>
                  <a:srgbClr val="C00000"/>
                </a:solidFill>
              </a:rPr>
              <a:t>по </a:t>
            </a:r>
            <a:r>
              <a:rPr lang="ru-RU" sz="3600" b="1" dirty="0">
                <a:solidFill>
                  <a:srgbClr val="C00000"/>
                </a:solidFill>
              </a:rPr>
              <a:t>определению идеи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472518" cy="5143536"/>
          </a:xfrm>
        </p:spPr>
        <p:txBody>
          <a:bodyPr>
            <a:normAutofit/>
          </a:bodyPr>
          <a:lstStyle/>
          <a:p>
            <a:r>
              <a:rPr lang="ru-RU" sz="2800" dirty="0"/>
              <a:t>зарождение (источник) предпринимательской </a:t>
            </a:r>
            <a:r>
              <a:rPr lang="ru-RU" sz="2800" dirty="0" smtClean="0"/>
              <a:t>идеи</a:t>
            </a:r>
          </a:p>
          <a:p>
            <a:r>
              <a:rPr lang="ru-RU" sz="2800" dirty="0"/>
              <a:t>экспертная оценка предпринимательской идеи на </a:t>
            </a:r>
            <a:r>
              <a:rPr lang="ru-RU" sz="2800" dirty="0" smtClean="0"/>
              <a:t>реалистичность</a:t>
            </a:r>
          </a:p>
          <a:p>
            <a:r>
              <a:rPr lang="ru-RU" sz="2800" dirty="0"/>
              <a:t>расчеты затрат на реализацию предпринимательской </a:t>
            </a:r>
            <a:r>
              <a:rPr lang="ru-RU" sz="2800" dirty="0" smtClean="0"/>
              <a:t>идеи</a:t>
            </a:r>
          </a:p>
          <a:p>
            <a:r>
              <a:rPr lang="ru-RU" sz="2800" dirty="0"/>
              <a:t>принятие решения по реализации предпринимательской идеи и подготовка к ее реализации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135960"/>
          </a:xfrm>
        </p:spPr>
        <p:txBody>
          <a:bodyPr>
            <a:noAutofit/>
          </a:bodyPr>
          <a:lstStyle/>
          <a:p>
            <a:pPr marL="0" indent="274320" algn="just">
              <a:spcBef>
                <a:spcPts val="0"/>
              </a:spcBef>
              <a:buNone/>
            </a:pPr>
            <a:r>
              <a:rPr lang="ru-RU" sz="2400" b="1" dirty="0" smtClean="0">
                <a:solidFill>
                  <a:srgbClr val="FF0000"/>
                </a:solidFill>
              </a:rPr>
              <a:t>Форма предпринимательства </a:t>
            </a:r>
            <a:r>
              <a:rPr lang="ru-RU" sz="2000" dirty="0" smtClean="0"/>
              <a:t>– это система норм, определяющая внутренние отношения между партнерами по предприятию, с одной стороны, и отношения этого предприятия с другими предприятиями и государственными органами – с другой.</a:t>
            </a:r>
          </a:p>
          <a:p>
            <a:pPr>
              <a:buNone/>
            </a:pPr>
            <a:r>
              <a:rPr lang="ru-RU" sz="2000" b="1" dirty="0" smtClean="0"/>
              <a:t>1. Формы предпринимательской деятельности с точки зрения организации капитала.</a:t>
            </a:r>
          </a:p>
          <a:p>
            <a:pPr>
              <a:buNone/>
            </a:pPr>
            <a:r>
              <a:rPr lang="ru-RU" sz="2000" b="1" dirty="0" smtClean="0"/>
              <a:t>2. Формы предпринимательской деятельности с точки зрения собственности:</a:t>
            </a:r>
          </a:p>
          <a:p>
            <a:pPr>
              <a:buNone/>
            </a:pPr>
            <a:r>
              <a:rPr lang="ru-RU" sz="2000" i="1" dirty="0" smtClean="0"/>
              <a:t>- государственное предпринимательство</a:t>
            </a:r>
          </a:p>
          <a:p>
            <a:pPr>
              <a:buNone/>
            </a:pPr>
            <a:r>
              <a:rPr lang="ru-RU" sz="2000" i="1" dirty="0" smtClean="0"/>
              <a:t>- частное предпринимательство</a:t>
            </a:r>
            <a:endParaRPr lang="ru-RU" sz="2000" dirty="0" smtClean="0"/>
          </a:p>
          <a:p>
            <a:pPr>
              <a:buNone/>
            </a:pPr>
            <a:r>
              <a:rPr lang="ru-RU" sz="2000" b="1" dirty="0" smtClean="0"/>
              <a:t>3. Организационно-правовые и ассоциативные формы предпринимательства:</a:t>
            </a:r>
          </a:p>
          <a:p>
            <a:pPr>
              <a:buClrTx/>
              <a:buFontTx/>
              <a:buChar char="-"/>
            </a:pPr>
            <a:r>
              <a:rPr lang="ru-RU" sz="2000" i="1" dirty="0" smtClean="0"/>
              <a:t>Полное товарищество</a:t>
            </a:r>
          </a:p>
          <a:p>
            <a:pPr>
              <a:buClrTx/>
              <a:buFontTx/>
              <a:buChar char="-"/>
            </a:pPr>
            <a:r>
              <a:rPr lang="ru-RU" sz="2000" i="1" dirty="0" smtClean="0"/>
              <a:t>Товарищество на вере</a:t>
            </a:r>
          </a:p>
          <a:p>
            <a:pPr>
              <a:buClrTx/>
              <a:buFontTx/>
              <a:buChar char="-"/>
            </a:pPr>
            <a:r>
              <a:rPr lang="ru-RU" sz="2000" i="1" dirty="0" smtClean="0"/>
              <a:t>Открытое акционерное общество</a:t>
            </a:r>
          </a:p>
          <a:p>
            <a:pPr>
              <a:buClrTx/>
              <a:buFontTx/>
              <a:buChar char="-"/>
            </a:pPr>
            <a:r>
              <a:rPr lang="ru-RU" sz="2000" i="1" dirty="0" smtClean="0"/>
              <a:t>Закрытое акционерное общество</a:t>
            </a:r>
          </a:p>
          <a:p>
            <a:pPr>
              <a:buClrTx/>
              <a:buFontTx/>
              <a:buChar char="-"/>
            </a:pPr>
            <a:r>
              <a:rPr lang="ru-RU" sz="2000" i="1" dirty="0" smtClean="0"/>
              <a:t>Общество с ограниченной ответственностью</a:t>
            </a:r>
          </a:p>
          <a:p>
            <a:pPr>
              <a:buClrTx/>
              <a:buFontTx/>
              <a:buChar char="-"/>
            </a:pPr>
            <a:r>
              <a:rPr lang="ru-RU" sz="2000" i="1" dirty="0" smtClean="0"/>
              <a:t>Общество с дополнительной ответственностью</a:t>
            </a:r>
          </a:p>
          <a:p>
            <a:pPr>
              <a:buNone/>
            </a:pPr>
            <a:endParaRPr lang="ru-RU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rgbClr val="C00000"/>
                </a:solidFill>
              </a:rPr>
              <a:t>Условия, влияющие на предпринимательский успех</a:t>
            </a:r>
            <a:endParaRPr lang="ru-RU" sz="40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простое везение (оказался случайно в нужное время в нужном месте и при этом сумел не упустить шанс)</a:t>
            </a:r>
          </a:p>
          <a:p>
            <a:r>
              <a:rPr lang="ru-RU" dirty="0" smtClean="0"/>
              <a:t>активный поиск «того самого выигрышного варианта» с использованием метода проб и ошибок;</a:t>
            </a:r>
          </a:p>
          <a:p>
            <a:r>
              <a:rPr lang="ru-RU" dirty="0" smtClean="0"/>
              <a:t>компетентный расчет различных комбинаций и выбор оптимального варианта на основе теоретических изысканий</a:t>
            </a:r>
          </a:p>
          <a:p>
            <a:r>
              <a:rPr lang="ru-RU" dirty="0" smtClean="0"/>
              <a:t>получение и использование в благоприятное время конфиденциальной информации или ресурса другого вида</a:t>
            </a:r>
          </a:p>
          <a:p>
            <a:r>
              <a:rPr lang="ru-RU" dirty="0" smtClean="0"/>
              <a:t>использование собственных уникальных способностей,  опыта, компетентности в качестве товара, дающего доход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12048"/>
          <a:stretch>
            <a:fillRect/>
          </a:stretch>
        </p:blipFill>
        <p:spPr bwMode="auto">
          <a:xfrm>
            <a:off x="683568" y="1124744"/>
            <a:ext cx="7772400" cy="511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404664"/>
            <a:ext cx="83058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rgbClr val="C00000"/>
                </a:solidFill>
              </a:rPr>
              <a:t>Факторы, влияющие на выбор организационно-правовой формы организации своего бизнеса</a:t>
            </a:r>
            <a:endParaRPr lang="ru-RU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51443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C00000"/>
                </a:solidFill>
              </a:rPr>
              <a:t>Выбор </a:t>
            </a:r>
            <a:r>
              <a:rPr lang="ru-RU" sz="4000" b="1" dirty="0" smtClean="0">
                <a:solidFill>
                  <a:srgbClr val="C00000"/>
                </a:solidFill>
              </a:rPr>
              <a:t>организационно-правовой формы</a:t>
            </a:r>
            <a:endParaRPr lang="ru-RU" sz="40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54013" indent="-354013">
              <a:buClrTx/>
              <a:buFont typeface="+mj-lt"/>
              <a:buAutoNum type="arabicPeriod"/>
            </a:pPr>
            <a:r>
              <a:rPr lang="ru-RU" dirty="0" smtClean="0"/>
              <a:t>Основные виды предпринимательской деятельности.</a:t>
            </a:r>
          </a:p>
          <a:p>
            <a:pPr marL="354013" lvl="0" indent="-354013">
              <a:buClrTx/>
              <a:buFont typeface="+mj-lt"/>
              <a:buAutoNum type="arabicPeriod"/>
            </a:pPr>
            <a:r>
              <a:rPr lang="ru-RU" dirty="0" smtClean="0"/>
              <a:t>Основные пути создания своего дела: </a:t>
            </a:r>
          </a:p>
          <a:p>
            <a:pPr marL="514350" lvl="0" indent="-514350">
              <a:buClrTx/>
              <a:buNone/>
            </a:pPr>
            <a:r>
              <a:rPr lang="ru-RU" dirty="0" smtClean="0"/>
              <a:t>государственная регистрация организации;</a:t>
            </a:r>
          </a:p>
          <a:p>
            <a:pPr marL="514350" lvl="0" indent="-514350">
              <a:buClrTx/>
              <a:buNone/>
            </a:pPr>
            <a:r>
              <a:rPr lang="ru-RU" dirty="0" smtClean="0"/>
              <a:t>приобретение (покупка) существующего бизнеса, </a:t>
            </a:r>
          </a:p>
          <a:p>
            <a:pPr marL="514350" lvl="0" indent="-514350">
              <a:buClrTx/>
              <a:buNone/>
            </a:pPr>
            <a:r>
              <a:rPr lang="ru-RU" dirty="0" smtClean="0"/>
              <a:t>аренда предприятия, </a:t>
            </a:r>
          </a:p>
          <a:p>
            <a:pPr marL="514350" lvl="0" indent="-514350">
              <a:buClrTx/>
              <a:buNone/>
            </a:pPr>
            <a:r>
              <a:rPr lang="ru-RU" dirty="0" err="1" smtClean="0"/>
              <a:t>франчайзинг</a:t>
            </a:r>
            <a:r>
              <a:rPr lang="ru-RU" dirty="0" smtClean="0"/>
              <a:t>.</a:t>
            </a:r>
          </a:p>
          <a:p>
            <a:pPr marL="0" lvl="0" indent="0">
              <a:buClrTx/>
              <a:buNone/>
            </a:pPr>
            <a:r>
              <a:rPr lang="ru-RU" dirty="0" smtClean="0"/>
              <a:t>3.  Выбор организационно-правовой формы предприятия: особенности ООО или ИП как наиболее оптимальных ОФП при создании своего дела.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Пути </a:t>
            </a:r>
            <a:r>
              <a:rPr lang="ru-RU" b="1" dirty="0">
                <a:solidFill>
                  <a:srgbClr val="FF0000"/>
                </a:solidFill>
              </a:rPr>
              <a:t>создания своего дела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7972452" cy="5019471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самостоятельное основание юридического лица или регистрация в качестве индивидуального предпринимателя без образования юридического </a:t>
            </a:r>
            <a:r>
              <a:rPr lang="ru-RU" dirty="0" smtClean="0"/>
              <a:t>лица</a:t>
            </a:r>
            <a:endParaRPr lang="ru-RU" dirty="0"/>
          </a:p>
          <a:p>
            <a:pPr lvl="0"/>
            <a:r>
              <a:rPr lang="ru-RU" dirty="0"/>
              <a:t>приобретение (покупка) существующего </a:t>
            </a:r>
            <a:r>
              <a:rPr lang="ru-RU" dirty="0" smtClean="0"/>
              <a:t>бизнеса</a:t>
            </a:r>
            <a:endParaRPr lang="ru-RU" dirty="0"/>
          </a:p>
          <a:p>
            <a:pPr lvl="0"/>
            <a:r>
              <a:rPr lang="ru-RU" dirty="0"/>
              <a:t>аренда </a:t>
            </a:r>
            <a:r>
              <a:rPr lang="ru-RU" dirty="0" smtClean="0"/>
              <a:t>предприятия</a:t>
            </a:r>
          </a:p>
          <a:p>
            <a:pPr lvl="0"/>
            <a:r>
              <a:rPr lang="ru-RU" dirty="0" err="1" smtClean="0"/>
              <a:t>франчайзинг</a:t>
            </a:r>
            <a:endParaRPr lang="ru-RU" dirty="0"/>
          </a:p>
          <a:p>
            <a:endParaRPr lang="ru-RU" dirty="0"/>
          </a:p>
        </p:txBody>
      </p:sp>
      <p:pic>
        <p:nvPicPr>
          <p:cNvPr id="20482" name="Picture 2" descr="http://rnns.ru/uploads/posts/2010-02/thumbs/1265632959_85284e66b91e20f04758b041b9dfb7f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3933056"/>
            <a:ext cx="2357454" cy="17662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Самостоятельное создание субъекта предпринимательской деятельности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39552" y="1628800"/>
            <a:ext cx="4040188" cy="659352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rgbClr val="002060"/>
                </a:solidFill>
              </a:rPr>
              <a:t>общество с ограниченной ответственностью (ООО)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учредители </a:t>
            </a:r>
            <a:r>
              <a:rPr lang="ru-RU" dirty="0"/>
              <a:t>не отвечают по обязательствам юридического лица и несут риск убытков, связанных с предпринимательской деятельностью, в пределах стоимости принадлежащих им долей (акций). Минимальный допустимый размер уставного капитала ООО или ЗАО составляет 10 000 рублей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4645025" y="1556793"/>
            <a:ext cx="4041775" cy="957808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solidFill>
                  <a:srgbClr val="002060"/>
                </a:solidFill>
              </a:rPr>
              <a:t>индивидуальный предприниматель без образования юридического лица (ИП)</a:t>
            </a:r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отвечает по своим обязательствам всем принадлежащим ему </a:t>
            </a:r>
            <a:r>
              <a:rPr lang="ru-RU" dirty="0" smtClean="0"/>
              <a:t>имуществом </a:t>
            </a:r>
            <a:r>
              <a:rPr lang="ru-RU" dirty="0"/>
              <a:t>не только приобретенным в ходе ведения предпринимательской деятельности, но и за счет иного имущества (движимого и недвижимого), полученного из других источников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4000" b="1" i="1" dirty="0">
                <a:solidFill>
                  <a:srgbClr val="C00000"/>
                </a:solidFill>
              </a:rPr>
              <a:t>Приобретение (покупка) существующего бизнеса</a:t>
            </a:r>
            <a:endParaRPr lang="ru-RU" sz="40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7577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Цена вопроса:</a:t>
            </a:r>
          </a:p>
          <a:p>
            <a:pPr marL="514350" indent="-514350">
              <a:buClr>
                <a:schemeClr val="tx1"/>
              </a:buClr>
              <a:buAutoNum type="arabicParenR"/>
            </a:pPr>
            <a:r>
              <a:rPr lang="ru-RU" u="sng" dirty="0" smtClean="0"/>
              <a:t>стоимость </a:t>
            </a:r>
            <a:r>
              <a:rPr lang="ru-RU" u="sng" dirty="0"/>
              <a:t>приобретаемого </a:t>
            </a:r>
            <a:r>
              <a:rPr lang="ru-RU" u="sng" dirty="0" smtClean="0"/>
              <a:t>бизнеса</a:t>
            </a:r>
            <a:endParaRPr lang="ru-RU" dirty="0" smtClean="0"/>
          </a:p>
          <a:p>
            <a:pPr marL="514350" indent="-514350">
              <a:buClr>
                <a:schemeClr val="tx1"/>
              </a:buClr>
              <a:buAutoNum type="arabicParenR"/>
            </a:pPr>
            <a:r>
              <a:rPr lang="ru-RU" dirty="0" smtClean="0"/>
              <a:t> </a:t>
            </a:r>
            <a:r>
              <a:rPr lang="ru-RU" u="sng" dirty="0"/>
              <a:t>стоимость инвестиционной программы </a:t>
            </a:r>
            <a:r>
              <a:rPr lang="ru-RU" dirty="0"/>
              <a:t>(необходимые затраты на развитие дела</a:t>
            </a:r>
            <a:r>
              <a:rPr lang="ru-RU" dirty="0" smtClean="0"/>
              <a:t>)</a:t>
            </a:r>
          </a:p>
          <a:p>
            <a:pPr marL="514350" indent="-514350">
              <a:buClr>
                <a:schemeClr val="tx1"/>
              </a:buClr>
              <a:buNone/>
            </a:pPr>
            <a:r>
              <a:rPr lang="ru-RU" dirty="0" smtClean="0">
                <a:solidFill>
                  <a:srgbClr val="002060"/>
                </a:solidFill>
              </a:rPr>
              <a:t>Формы </a:t>
            </a:r>
            <a:r>
              <a:rPr lang="ru-RU" dirty="0">
                <a:solidFill>
                  <a:srgbClr val="002060"/>
                </a:solidFill>
              </a:rPr>
              <a:t>покупки-продажи </a:t>
            </a:r>
            <a:r>
              <a:rPr lang="ru-RU" dirty="0" smtClean="0">
                <a:solidFill>
                  <a:srgbClr val="002060"/>
                </a:solidFill>
              </a:rPr>
              <a:t>бизнеса:</a:t>
            </a:r>
          </a:p>
          <a:p>
            <a:pPr marL="514350" lvl="0" indent="-514350">
              <a:buClr>
                <a:schemeClr val="tx1"/>
              </a:buClr>
              <a:buFont typeface="+mj-lt"/>
              <a:buAutoNum type="arabicPeriod"/>
            </a:pPr>
            <a:r>
              <a:rPr lang="ru-RU" dirty="0"/>
              <a:t>замена </a:t>
            </a:r>
            <a:r>
              <a:rPr lang="ru-RU" dirty="0" smtClean="0"/>
              <a:t>учредителей</a:t>
            </a:r>
            <a:endParaRPr lang="ru-RU" dirty="0"/>
          </a:p>
          <a:p>
            <a:pPr marL="514350" lvl="0" indent="-514350">
              <a:buClr>
                <a:schemeClr val="tx1"/>
              </a:buClr>
              <a:buFont typeface="+mj-lt"/>
              <a:buAutoNum type="arabicPeriod"/>
            </a:pPr>
            <a:r>
              <a:rPr lang="ru-RU" dirty="0"/>
              <a:t>создание нового юридического </a:t>
            </a:r>
            <a:r>
              <a:rPr lang="ru-RU" dirty="0" smtClean="0"/>
              <a:t>лица</a:t>
            </a:r>
            <a:endParaRPr lang="ru-RU" dirty="0"/>
          </a:p>
          <a:p>
            <a:pPr marL="514350" lvl="0" indent="-514350">
              <a:buClr>
                <a:schemeClr val="tx1"/>
              </a:buClr>
              <a:buFont typeface="+mj-lt"/>
              <a:buAutoNum type="arabicPeriod"/>
            </a:pPr>
            <a:r>
              <a:rPr lang="ru-RU" dirty="0"/>
              <a:t>продажа предприятия как имущественного </a:t>
            </a:r>
            <a:r>
              <a:rPr lang="ru-RU" dirty="0" smtClean="0"/>
              <a:t>комплекса</a:t>
            </a:r>
            <a:endParaRPr lang="ru-RU" dirty="0"/>
          </a:p>
          <a:p>
            <a:pPr marL="514350" lvl="0" indent="-514350">
              <a:buClr>
                <a:schemeClr val="tx1"/>
              </a:buClr>
              <a:buFont typeface="+mj-lt"/>
              <a:buAutoNum type="arabicPeriod"/>
            </a:pPr>
            <a:r>
              <a:rPr lang="ru-RU" dirty="0"/>
              <a:t>продажа через </a:t>
            </a:r>
            <a:r>
              <a:rPr lang="ru-RU" dirty="0" smtClean="0"/>
              <a:t>ликвидацию</a:t>
            </a:r>
            <a:endParaRPr lang="ru-RU" dirty="0"/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72547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C00000"/>
                </a:solidFill>
              </a:rPr>
              <a:t>замена учредителей в ООО </a:t>
            </a:r>
            <a:r>
              <a:rPr lang="ru-RU" sz="3600" b="1" dirty="0" smtClean="0">
                <a:solidFill>
                  <a:srgbClr val="C00000"/>
                </a:solidFill>
              </a:rPr>
              <a:t>и </a:t>
            </a:r>
            <a:r>
              <a:rPr lang="ru-RU" sz="3600" b="1" dirty="0">
                <a:solidFill>
                  <a:srgbClr val="C00000"/>
                </a:solidFill>
              </a:rPr>
              <a:t>в ЗАО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4040188" cy="659352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395536" y="2132856"/>
            <a:ext cx="4040188" cy="38457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замена учредителей не требует заново получения всего пакета разрешительной документации, лицензий (если бизнес лицензируется)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4572000" y="1196752"/>
            <a:ext cx="4041775" cy="65484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-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4041775" cy="38457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юридическое лицо при новом собственнике сохраняет свою старую кредитную историю (могут «всплыть» неизвестные </a:t>
            </a:r>
            <a:r>
              <a:rPr lang="ru-RU" sz="2400" dirty="0" smtClean="0"/>
              <a:t>обязательства</a:t>
            </a:r>
            <a:r>
              <a:rPr lang="ru-RU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rgbClr val="C00000"/>
                </a:solidFill>
              </a:rPr>
              <a:t>создание нового юридического лица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539552" y="1052736"/>
            <a:ext cx="4040188" cy="659352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+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67544" y="1700808"/>
            <a:ext cx="4040188" cy="3845720"/>
          </a:xfrm>
        </p:spPr>
        <p:txBody>
          <a:bodyPr/>
          <a:lstStyle/>
          <a:p>
            <a:r>
              <a:rPr lang="ru-RU" dirty="0" smtClean="0"/>
              <a:t>Возможность минимизации налогов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041775" cy="65484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-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>
          <a:xfrm>
            <a:off x="4716016" y="1628800"/>
            <a:ext cx="4041775" cy="3845720"/>
          </a:xfrm>
        </p:spPr>
        <p:txBody>
          <a:bodyPr/>
          <a:lstStyle/>
          <a:p>
            <a:r>
              <a:rPr lang="ru-RU" dirty="0"/>
              <a:t>Новое юридическое лицо должно заново получать весь комплект разрешительной документации, включая лицензии (если они требуются)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solidFill>
                  <a:srgbClr val="C00000"/>
                </a:solidFill>
              </a:rPr>
              <a:t>продажа предприятия как имущественного комплекса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95536" y="1628800"/>
            <a:ext cx="4040188" cy="659352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+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Снимает риски</a:t>
            </a:r>
            <a:r>
              <a:rPr lang="ru-RU" sz="2400" dirty="0"/>
              <a:t>, связанные со скрытыми </a:t>
            </a:r>
            <a:r>
              <a:rPr lang="ru-RU" sz="2400" dirty="0" smtClean="0"/>
              <a:t>долговыми </a:t>
            </a:r>
            <a:r>
              <a:rPr lang="ru-RU" sz="2400" dirty="0"/>
              <a:t>обязательствами </a:t>
            </a:r>
            <a:r>
              <a:rPr lang="ru-RU" sz="2400" dirty="0" smtClean="0"/>
              <a:t>и  </a:t>
            </a:r>
            <a:r>
              <a:rPr lang="ru-RU" sz="2400" dirty="0"/>
              <a:t>необходимостью получать </a:t>
            </a:r>
            <a:r>
              <a:rPr lang="ru-RU" sz="2400" dirty="0" smtClean="0"/>
              <a:t>новый пакет документов</a:t>
            </a:r>
            <a:endParaRPr lang="ru-RU" sz="24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644008" y="1628800"/>
            <a:ext cx="4041775" cy="65484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-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сделки купли-продажи бизнеса по такому варианту происходят крайне редко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C00000"/>
                </a:solidFill>
              </a:rPr>
              <a:t>продажа через </a:t>
            </a:r>
            <a:r>
              <a:rPr lang="ru-RU" sz="3600" b="1" dirty="0" smtClean="0">
                <a:solidFill>
                  <a:srgbClr val="C00000"/>
                </a:solidFill>
              </a:rPr>
              <a:t>ликвидацию </a:t>
            </a:r>
            <a:br>
              <a:rPr lang="ru-RU" sz="3600" b="1" dirty="0" smtClean="0">
                <a:solidFill>
                  <a:srgbClr val="C00000"/>
                </a:solidFill>
              </a:rPr>
            </a:br>
            <a:r>
              <a:rPr lang="ru-RU" sz="3600" b="1" dirty="0" smtClean="0">
                <a:solidFill>
                  <a:srgbClr val="C00000"/>
                </a:solidFill>
              </a:rPr>
              <a:t>(дружественное банкротство)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95536" y="1628800"/>
            <a:ext cx="4040188" cy="659352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+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Снимает риски, связанные со скрытыми долговыми обязательствами и  необходимостью получать новый пакет документов</a:t>
            </a:r>
          </a:p>
          <a:p>
            <a:pPr algn="ctr"/>
            <a:endParaRPr lang="ru-RU" sz="28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644008" y="1628800"/>
            <a:ext cx="4041775" cy="654843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-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 торги может прийти другой </a:t>
            </a:r>
            <a:r>
              <a:rPr lang="ru-RU" sz="2800" dirty="0"/>
              <a:t>претендент и </a:t>
            </a:r>
            <a:r>
              <a:rPr lang="ru-RU" sz="2800" dirty="0" smtClean="0"/>
              <a:t>перебить цену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2800" b="1" i="1" dirty="0" smtClean="0">
                <a:solidFill>
                  <a:srgbClr val="FF0000"/>
                </a:solidFill>
              </a:rPr>
              <a:t>Формы предпринимательской деятельности с точки зрения организации капитала.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1) 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Единоличное хозяйство (индивидуальное предпринимательство) </a:t>
            </a:r>
            <a:r>
              <a:rPr lang="ru-RU" dirty="0" smtClean="0"/>
              <a:t>– это такая форма организации производства, когда один собственник принимает единоличное решение и несет личную ответственность за все дела. </a:t>
            </a:r>
          </a:p>
          <a:p>
            <a:pPr>
              <a:buNone/>
            </a:pPr>
            <a:r>
              <a:rPr lang="ru-RU" i="1" dirty="0" smtClean="0"/>
              <a:t>2) 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Партнерство</a:t>
            </a:r>
            <a:r>
              <a:rPr lang="ru-RU" dirty="0" smtClean="0"/>
              <a:t> - это форма организации предпринимательства, когда два или более предпринимателей принимают решение сообща и несут личную ответственность.</a:t>
            </a:r>
          </a:p>
          <a:p>
            <a:pPr>
              <a:buNone/>
            </a:pPr>
            <a:r>
              <a:rPr lang="ru-RU" dirty="0" smtClean="0"/>
              <a:t>3) 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Корпорация (корпоративная форма) </a:t>
            </a:r>
            <a:r>
              <a:rPr lang="ru-RU" dirty="0" smtClean="0"/>
              <a:t>- это форма базируется на акционерной форме собственности, в которой предприниматель, как правило, отделен от собственности, а финансовая ответственность его ограничена стоимостью его акций.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65403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C00000"/>
                </a:solidFill>
              </a:rPr>
              <a:t>Аренда предприятия</a:t>
            </a: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28596" y="980728"/>
            <a:ext cx="8258204" cy="552010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По договору аренды предприятия арендодатель обязуется предоставить арендатору:</a:t>
            </a:r>
          </a:p>
          <a:p>
            <a:pPr lvl="0"/>
            <a:r>
              <a:rPr lang="ru-RU" dirty="0"/>
              <a:t>за плату во временное владение и пользование </a:t>
            </a:r>
            <a:r>
              <a:rPr lang="ru-RU" b="1" dirty="0"/>
              <a:t>земельные участки, здания, сооружения, оборудование и другие, входящие в состав предприятия основные </a:t>
            </a:r>
            <a:r>
              <a:rPr lang="ru-RU" b="1" dirty="0" smtClean="0"/>
              <a:t>средства</a:t>
            </a:r>
            <a:endParaRPr lang="ru-RU" dirty="0"/>
          </a:p>
          <a:p>
            <a:pPr lvl="0"/>
            <a:r>
              <a:rPr lang="ru-RU" dirty="0"/>
              <a:t>передать в порядке, на условиях и в пределах, определяемых договором, </a:t>
            </a:r>
            <a:r>
              <a:rPr lang="ru-RU" b="1" dirty="0"/>
              <a:t>запасы сырья, топлива, материалов и иные оборотные </a:t>
            </a:r>
            <a:r>
              <a:rPr lang="ru-RU" b="1" dirty="0" smtClean="0"/>
              <a:t>средства</a:t>
            </a:r>
            <a:endParaRPr lang="ru-RU" dirty="0"/>
          </a:p>
          <a:p>
            <a:pPr lvl="0"/>
            <a:r>
              <a:rPr lang="ru-RU" b="1" dirty="0" smtClean="0"/>
              <a:t>права </a:t>
            </a:r>
            <a:r>
              <a:rPr lang="ru-RU" b="1" dirty="0"/>
              <a:t>пользования землей, водой и другими природными ресурсами, зданиями, сооружениями и оборудованием</a:t>
            </a:r>
            <a:r>
              <a:rPr lang="ru-RU" dirty="0"/>
              <a:t>, иные имущественные права арендодателя, связанные с </a:t>
            </a:r>
            <a:r>
              <a:rPr lang="ru-RU" dirty="0" smtClean="0"/>
              <a:t>предприятием</a:t>
            </a:r>
            <a:endParaRPr lang="ru-RU" dirty="0"/>
          </a:p>
          <a:p>
            <a:pPr lvl="0"/>
            <a:r>
              <a:rPr lang="ru-RU" b="1" dirty="0"/>
              <a:t>права на обозначения</a:t>
            </a:r>
            <a:r>
              <a:rPr lang="ru-RU" dirty="0"/>
              <a:t>, индивидуализирующие деятельность предприятия, и </a:t>
            </a:r>
            <a:r>
              <a:rPr lang="ru-RU" b="1" dirty="0"/>
              <a:t>другие исключительные права</a:t>
            </a:r>
            <a:r>
              <a:rPr lang="ru-RU" dirty="0"/>
              <a:t>;</a:t>
            </a:r>
          </a:p>
          <a:p>
            <a:r>
              <a:rPr lang="ru-RU" dirty="0"/>
              <a:t>уступить ему </a:t>
            </a:r>
            <a:r>
              <a:rPr lang="ru-RU" b="1" dirty="0"/>
              <a:t>права требования</a:t>
            </a:r>
            <a:r>
              <a:rPr lang="ru-RU" dirty="0"/>
              <a:t> и </a:t>
            </a:r>
            <a:r>
              <a:rPr lang="ru-RU" b="1" dirty="0"/>
              <a:t>перевести</a:t>
            </a:r>
            <a:r>
              <a:rPr lang="ru-RU" dirty="0"/>
              <a:t> на него </a:t>
            </a:r>
            <a:r>
              <a:rPr lang="ru-RU" b="1" dirty="0"/>
              <a:t>долги</a:t>
            </a:r>
            <a:r>
              <a:rPr lang="ru-RU" dirty="0"/>
              <a:t>, относящиеся к </a:t>
            </a:r>
            <a:r>
              <a:rPr lang="ru-RU" dirty="0" smtClean="0"/>
              <a:t>предприятию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79690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>
                <a:solidFill>
                  <a:srgbClr val="C00000"/>
                </a:solidFill>
              </a:rPr>
              <a:t>Франчайзинг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500034" y="1214422"/>
            <a:ext cx="8186766" cy="5143536"/>
          </a:xfrm>
        </p:spPr>
        <p:txBody>
          <a:bodyPr>
            <a:normAutofit/>
          </a:bodyPr>
          <a:lstStyle/>
          <a:p>
            <a:r>
              <a:rPr lang="ru-RU" dirty="0"/>
              <a:t>соглашение (договор) крупных фирм с малыми фирмами или с отдельными предпринимателями, производственными или функционально-операционными </a:t>
            </a:r>
            <a:r>
              <a:rPr lang="ru-RU" dirty="0" smtClean="0"/>
              <a:t>компаниями</a:t>
            </a:r>
          </a:p>
          <a:p>
            <a:r>
              <a:rPr lang="ru-RU" dirty="0" smtClean="0"/>
              <a:t>такой способ </a:t>
            </a:r>
            <a:r>
              <a:rPr lang="ru-RU" dirty="0"/>
              <a:t>ведения предпринимательского бизнеса, при котором </a:t>
            </a:r>
            <a:r>
              <a:rPr lang="ru-RU" dirty="0" err="1"/>
              <a:t>фирма-франчайзор</a:t>
            </a:r>
            <a:r>
              <a:rPr lang="ru-RU" dirty="0"/>
              <a:t> предоставляет своему партнеру (</a:t>
            </a:r>
            <a:r>
              <a:rPr lang="ru-RU" dirty="0" err="1"/>
              <a:t>франчайзи</a:t>
            </a:r>
            <a:r>
              <a:rPr lang="ru-RU" dirty="0"/>
              <a:t>) право осуществлять определенный вид деятельности с использованием своей технологии, лицензии, ноу-хау, фирменной торговой марки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827213"/>
            <a:ext cx="7632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450850"/>
            <a:r>
              <a:rPr lang="ru-RU" sz="1600">
                <a:latin typeface="Times New Roman" pitchFamily="18" charset="0"/>
              </a:rPr>
              <a:t> 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23850" y="620713"/>
            <a:ext cx="41402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endParaRPr lang="ru-RU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23528" y="188640"/>
            <a:ext cx="8352928" cy="668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800" b="1" dirty="0" err="1" smtClean="0">
                <a:solidFill>
                  <a:srgbClr val="C00000"/>
                </a:solidFill>
              </a:rPr>
              <a:t>Франчайзинг</a:t>
            </a:r>
            <a:r>
              <a:rPr lang="ru-RU" sz="2800" dirty="0" smtClean="0">
                <a:solidFill>
                  <a:srgbClr val="C00000"/>
                </a:solidFill>
              </a:rPr>
              <a:t> </a:t>
            </a:r>
            <a:r>
              <a:rPr lang="ru-RU" sz="2800" dirty="0" smtClean="0"/>
              <a:t>– это тип отношений между двумя или более субъектами рынка, при котором один субъект передает другому права на ведение бизнеса под собственным брендом за определенную плату.</a:t>
            </a:r>
          </a:p>
          <a:p>
            <a:r>
              <a:rPr lang="ru-RU" sz="2800" dirty="0" smtClean="0"/>
              <a:t>Субъект, передающий право, называется </a:t>
            </a:r>
            <a:r>
              <a:rPr lang="ru-RU" sz="2800" b="1" dirty="0" err="1" smtClean="0">
                <a:solidFill>
                  <a:srgbClr val="C00000"/>
                </a:solidFill>
              </a:rPr>
              <a:t>франчайзором</a:t>
            </a:r>
            <a:r>
              <a:rPr lang="ru-RU" sz="2800" dirty="0" smtClean="0">
                <a:solidFill>
                  <a:srgbClr val="C00000"/>
                </a:solidFill>
              </a:rPr>
              <a:t>.</a:t>
            </a:r>
          </a:p>
          <a:p>
            <a:r>
              <a:rPr lang="ru-RU" sz="2800" dirty="0" smtClean="0"/>
              <a:t>А тот, кто это право получает – </a:t>
            </a:r>
            <a:r>
              <a:rPr lang="ru-RU" sz="2800" b="1" dirty="0" err="1" smtClean="0">
                <a:solidFill>
                  <a:srgbClr val="C00000"/>
                </a:solidFill>
              </a:rPr>
              <a:t>франчайзи</a:t>
            </a:r>
            <a:r>
              <a:rPr lang="ru-RU" sz="2800" dirty="0" smtClean="0">
                <a:solidFill>
                  <a:srgbClr val="C00000"/>
                </a:solidFill>
              </a:rPr>
              <a:t>.</a:t>
            </a:r>
          </a:p>
          <a:p>
            <a:r>
              <a:rPr lang="ru-RU" sz="2800" dirty="0" smtClean="0"/>
              <a:t>Платеж за передачу прав называется </a:t>
            </a:r>
            <a:r>
              <a:rPr lang="ru-RU" sz="2800" b="1" dirty="0" smtClean="0">
                <a:solidFill>
                  <a:srgbClr val="C00000"/>
                </a:solidFill>
              </a:rPr>
              <a:t>паушальным взносом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Регулярные платежи за поддержку со стороны </a:t>
            </a:r>
            <a:r>
              <a:rPr lang="ru-RU" sz="2800" dirty="0" err="1" smtClean="0"/>
              <a:t>франчайзора</a:t>
            </a:r>
            <a:r>
              <a:rPr lang="ru-RU" sz="2800" dirty="0" smtClean="0"/>
              <a:t> - </a:t>
            </a:r>
            <a:r>
              <a:rPr lang="ru-RU" sz="2800" b="1" dirty="0" smtClean="0">
                <a:solidFill>
                  <a:srgbClr val="C00000"/>
                </a:solidFill>
              </a:rPr>
              <a:t>роялти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Передаваемый комплекс прав и обязательств как раз и есть </a:t>
            </a:r>
            <a:r>
              <a:rPr lang="ru-RU" sz="2800" b="1" dirty="0" smtClean="0">
                <a:solidFill>
                  <a:srgbClr val="C00000"/>
                </a:solidFill>
              </a:rPr>
              <a:t>франшиза</a:t>
            </a:r>
            <a:r>
              <a:rPr lang="ru-RU" sz="2800" b="1" dirty="0" smtClean="0">
                <a:hlinkClick r:id="rId2"/>
              </a:rPr>
              <a:t>.</a:t>
            </a:r>
            <a:endParaRPr lang="ru-RU" sz="2800" dirty="0" smtClean="0"/>
          </a:p>
          <a:p>
            <a:pPr>
              <a:lnSpc>
                <a:spcPct val="130000"/>
              </a:lnSpc>
              <a:buFontTx/>
              <a:buChar char="-"/>
            </a:pPr>
            <a:endParaRPr lang="ru-RU" sz="2800" b="1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1895475"/>
            <a:ext cx="7632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450850"/>
            <a:r>
              <a:rPr lang="ru-RU" sz="1600">
                <a:latin typeface="Times New Roman" pitchFamily="18" charset="0"/>
              </a:rPr>
              <a:t> 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23850" y="688975"/>
            <a:ext cx="41402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20" grpId="0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276600" y="4149725"/>
            <a:ext cx="2735263" cy="366713"/>
            <a:chOff x="2064" y="2614"/>
            <a:chExt cx="1723" cy="231"/>
          </a:xfrm>
        </p:grpSpPr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2064" y="2840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2154" y="2614"/>
              <a:ext cx="15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>
                  <a:latin typeface="Arial" pitchFamily="34" charset="0"/>
                </a:rPr>
                <a:t>ФРАНШИЗА (право)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276600" y="4635500"/>
            <a:ext cx="2744788" cy="336550"/>
            <a:chOff x="2064" y="2920"/>
            <a:chExt cx="1729" cy="212"/>
          </a:xfrm>
        </p:grpSpPr>
        <p:sp>
          <p:nvSpPr>
            <p:cNvPr id="36" name="Line 17"/>
            <p:cNvSpPr>
              <a:spLocks noChangeShapeType="1"/>
            </p:cNvSpPr>
            <p:nvPr/>
          </p:nvSpPr>
          <p:spPr bwMode="auto">
            <a:xfrm flipH="1">
              <a:off x="2064" y="3113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2160" y="2920"/>
              <a:ext cx="163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600">
                  <a:latin typeface="Arial" pitchFamily="34" charset="0"/>
                </a:rPr>
                <a:t>ПАУШАЛЬНЫЙ ВЗНОС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124200" y="5102225"/>
            <a:ext cx="3168650" cy="342900"/>
            <a:chOff x="1968" y="3214"/>
            <a:chExt cx="1996" cy="216"/>
          </a:xfrm>
        </p:grpSpPr>
        <p:sp>
          <p:nvSpPr>
            <p:cNvPr id="39" name="Line 20"/>
            <p:cNvSpPr>
              <a:spLocks noChangeShapeType="1"/>
            </p:cNvSpPr>
            <p:nvPr/>
          </p:nvSpPr>
          <p:spPr bwMode="auto">
            <a:xfrm>
              <a:off x="2064" y="3430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1968" y="3214"/>
              <a:ext cx="199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500">
                  <a:latin typeface="Arial" pitchFamily="34" charset="0"/>
                </a:rPr>
                <a:t>КОММЕРЧЕСКАЯ КОНЦЕССИЯ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233738" y="5589588"/>
            <a:ext cx="2663825" cy="350837"/>
            <a:chOff x="2037" y="3521"/>
            <a:chExt cx="1678" cy="221"/>
          </a:xfrm>
        </p:grpSpPr>
        <p:sp>
          <p:nvSpPr>
            <p:cNvPr id="42" name="Line 23"/>
            <p:cNvSpPr>
              <a:spLocks noChangeShapeType="1"/>
            </p:cNvSpPr>
            <p:nvPr/>
          </p:nvSpPr>
          <p:spPr bwMode="auto">
            <a:xfrm flipH="1">
              <a:off x="2037" y="3714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2517" y="3521"/>
              <a:ext cx="72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700">
                  <a:latin typeface="Arial" pitchFamily="34" charset="0"/>
                </a:rPr>
                <a:t>РОЯЛТИ</a:t>
              </a:r>
            </a:p>
          </p:txBody>
        </p:sp>
      </p:grp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323850" y="6165850"/>
            <a:ext cx="1739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>
                <a:latin typeface="Arial" pitchFamily="34" charset="0"/>
              </a:rPr>
              <a:t>ФРАНЧАЙЗЕР</a:t>
            </a:r>
          </a:p>
        </p:txBody>
      </p:sp>
      <p:sp>
        <p:nvSpPr>
          <p:cNvPr id="45" name="Rectangle 27"/>
          <p:cNvSpPr>
            <a:spLocks noChangeArrowheads="1"/>
          </p:cNvSpPr>
          <p:nvPr/>
        </p:nvSpPr>
        <p:spPr bwMode="auto">
          <a:xfrm>
            <a:off x="7235825" y="6237288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>
                <a:latin typeface="Arial" pitchFamily="34" charset="0"/>
              </a:rPr>
              <a:t>ФРАНЧАЙЗИ</a:t>
            </a:r>
          </a:p>
        </p:txBody>
      </p:sp>
      <p:sp>
        <p:nvSpPr>
          <p:cNvPr id="46" name="Rectangle 30"/>
          <p:cNvSpPr>
            <a:spLocks noChangeArrowheads="1"/>
          </p:cNvSpPr>
          <p:nvPr/>
        </p:nvSpPr>
        <p:spPr bwMode="auto">
          <a:xfrm>
            <a:off x="0" y="193001"/>
            <a:ext cx="9144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457200" algn="ctr">
              <a:tabLst>
                <a:tab pos="627063" algn="l"/>
              </a:tabLst>
            </a:pPr>
            <a:r>
              <a:rPr lang="ru-RU" dirty="0">
                <a:latin typeface="Arial" pitchFamily="34" charset="0"/>
              </a:rPr>
              <a:t>	</a:t>
            </a:r>
            <a:r>
              <a:rPr lang="ru-RU" sz="2400" b="1" dirty="0">
                <a:solidFill>
                  <a:srgbClr val="C00000"/>
                </a:solidFill>
                <a:latin typeface="Arial" pitchFamily="34" charset="0"/>
              </a:rPr>
              <a:t>РОЯЛТИ</a:t>
            </a:r>
            <a:endParaRPr lang="ru-RU" sz="2400" dirty="0">
              <a:solidFill>
                <a:srgbClr val="C00000"/>
              </a:solidFill>
              <a:latin typeface="Arial" pitchFamily="34" charset="0"/>
            </a:endParaRPr>
          </a:p>
          <a:p>
            <a:pPr indent="457200">
              <a:tabLst>
                <a:tab pos="627063" algn="l"/>
              </a:tabLst>
            </a:pPr>
            <a:endParaRPr lang="ru-RU" dirty="0">
              <a:latin typeface="Arial" pitchFamily="34" charset="0"/>
            </a:endParaRPr>
          </a:p>
          <a:p>
            <a:pPr indent="457200">
              <a:tabLst>
                <a:tab pos="627063" algn="l"/>
              </a:tabLst>
            </a:pPr>
            <a:r>
              <a:rPr lang="ru-RU" sz="2000" b="1" dirty="0">
                <a:latin typeface="Arial" pitchFamily="34" charset="0"/>
              </a:rPr>
              <a:t>Закон допускает различные формы </a:t>
            </a:r>
            <a:r>
              <a:rPr lang="ru-RU" sz="2000" b="1" i="1" dirty="0">
                <a:solidFill>
                  <a:srgbClr val="C00000"/>
                </a:solidFill>
                <a:latin typeface="Arial" pitchFamily="34" charset="0"/>
              </a:rPr>
              <a:t>вознаграждения</a:t>
            </a:r>
            <a:r>
              <a:rPr lang="ru-RU" sz="2000" b="1" dirty="0">
                <a:latin typeface="Arial" pitchFamily="34" charset="0"/>
              </a:rPr>
              <a:t>:</a:t>
            </a:r>
          </a:p>
          <a:p>
            <a:pPr indent="457200">
              <a:tabLst>
                <a:tab pos="627063" algn="l"/>
              </a:tabLst>
            </a:pPr>
            <a:endParaRPr lang="ru-RU" sz="2000" b="1" dirty="0">
              <a:latin typeface="Arial" pitchFamily="34" charset="0"/>
            </a:endParaRPr>
          </a:p>
          <a:p>
            <a:pPr indent="457200">
              <a:lnSpc>
                <a:spcPct val="160000"/>
              </a:lnSpc>
              <a:tabLst>
                <a:tab pos="627063" algn="l"/>
              </a:tabLst>
            </a:pPr>
            <a:r>
              <a:rPr lang="ru-RU" sz="2000" b="1" dirty="0">
                <a:latin typeface="Arial" pitchFamily="34" charset="0"/>
              </a:rPr>
              <a:t>* фиксированные разовые или периодические платежи</a:t>
            </a:r>
          </a:p>
          <a:p>
            <a:pPr indent="457200">
              <a:lnSpc>
                <a:spcPct val="160000"/>
              </a:lnSpc>
              <a:tabLst>
                <a:tab pos="627063" algn="l"/>
              </a:tabLst>
            </a:pPr>
            <a:r>
              <a:rPr lang="ru-RU" sz="2000" b="1" dirty="0">
                <a:latin typeface="Arial" pitchFamily="34" charset="0"/>
              </a:rPr>
              <a:t>* отчисления от выручки</a:t>
            </a:r>
          </a:p>
          <a:p>
            <a:pPr indent="457200">
              <a:lnSpc>
                <a:spcPct val="160000"/>
              </a:lnSpc>
              <a:tabLst>
                <a:tab pos="627063" algn="l"/>
              </a:tabLst>
            </a:pPr>
            <a:r>
              <a:rPr lang="ru-RU" sz="2000" b="1" dirty="0">
                <a:latin typeface="Arial" pitchFamily="34" charset="0"/>
              </a:rPr>
              <a:t>* наценка на оптовую цену товаров, передаваемых </a:t>
            </a:r>
            <a:r>
              <a:rPr lang="ru-RU" sz="2000" b="1" dirty="0" err="1">
                <a:latin typeface="Arial" pitchFamily="34" charset="0"/>
              </a:rPr>
              <a:t>франчайзерам</a:t>
            </a:r>
            <a:r>
              <a:rPr lang="ru-RU" sz="2000" b="1" dirty="0">
                <a:latin typeface="Arial" pitchFamily="34" charset="0"/>
              </a:rPr>
              <a:t>      	для перепродажи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076825" y="5445125"/>
            <a:ext cx="215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>
                <a:solidFill>
                  <a:srgbClr val="C00000"/>
                </a:solidFill>
              </a:rPr>
              <a:t>вознаграждение</a:t>
            </a:r>
          </a:p>
        </p:txBody>
      </p:sp>
      <p:pic>
        <p:nvPicPr>
          <p:cNvPr id="48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4149725"/>
            <a:ext cx="1871663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1863" y="4005263"/>
            <a:ext cx="1719262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738" y="5934075"/>
            <a:ext cx="14636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err="1" smtClean="0">
                <a:solidFill>
                  <a:srgbClr val="C00000"/>
                </a:solidFill>
              </a:rPr>
              <a:t>франчайзи</a:t>
            </a:r>
            <a:r>
              <a:rPr lang="ru-RU" sz="3200" b="1" dirty="0" smtClean="0">
                <a:solidFill>
                  <a:srgbClr val="C00000"/>
                </a:solidFill>
              </a:rPr>
              <a:t> может получить поддержку по следующим направлениям:</a:t>
            </a:r>
            <a:r>
              <a:rPr lang="ru-RU" sz="4400" b="1" dirty="0" smtClean="0">
                <a:solidFill>
                  <a:srgbClr val="C00000"/>
                </a:solidFill>
              </a:rPr>
              <a:t/>
            </a:r>
            <a:br>
              <a:rPr lang="ru-RU" sz="4400" b="1" dirty="0" smtClean="0">
                <a:solidFill>
                  <a:srgbClr val="C00000"/>
                </a:solidFill>
              </a:rPr>
            </a:br>
            <a:endParaRPr lang="ru-RU" sz="4400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85860"/>
            <a:ext cx="8401080" cy="535785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defRPr/>
            </a:pPr>
            <a:r>
              <a:rPr lang="ru-RU" b="1" dirty="0"/>
              <a:t>стратегия маркетинга с акцентом на рекламу</a:t>
            </a:r>
            <a:br>
              <a:rPr lang="ru-RU" b="1" dirty="0"/>
            </a:br>
            <a:endParaRPr lang="ru-RU" b="1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ru-RU" b="1" dirty="0"/>
              <a:t>• первоначальное обучение работников и подготовка в области управления</a:t>
            </a:r>
            <a:br>
              <a:rPr lang="ru-RU" b="1" dirty="0"/>
            </a:br>
            <a:endParaRPr lang="ru-RU" b="1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ru-RU" b="1" dirty="0"/>
              <a:t>• дизайн объекта и закупка оборудования 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• унифицированная политика и процедуры 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• централизованные закупки по пониженным ценам 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• постоянное консультирование по вопросам управления 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• выбор места и рекомендации по размещению предприятия 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• предоставление аренды 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>• финансирование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C00000"/>
                </a:solidFill>
              </a:rPr>
              <a:t>ОБЯЗАТЕЛЬСТВА ФРАНЧАЙЗЕРА</a:t>
            </a:r>
            <a:endParaRPr lang="ru-RU" sz="40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indent="107950">
              <a:buNone/>
            </a:pPr>
            <a:r>
              <a:rPr lang="ru-RU" dirty="0" smtClean="0">
                <a:effectLst/>
              </a:rPr>
              <a:t>1) по поставке оборудования, сырья и материалов</a:t>
            </a:r>
          </a:p>
          <a:p>
            <a:pPr indent="107950">
              <a:buNone/>
            </a:pPr>
            <a:endParaRPr lang="ru-RU" dirty="0" smtClean="0">
              <a:effectLst/>
            </a:endParaRPr>
          </a:p>
          <a:p>
            <a:pPr indent="107950">
              <a:buNone/>
            </a:pPr>
            <a:r>
              <a:rPr lang="ru-RU" dirty="0" smtClean="0">
                <a:effectLst/>
              </a:rPr>
              <a:t>2) оказывает помощь в организации и управлении бизнесом</a:t>
            </a:r>
          </a:p>
          <a:p>
            <a:pPr indent="107950">
              <a:buNone/>
            </a:pPr>
            <a:endParaRPr lang="ru-RU" dirty="0" smtClean="0">
              <a:effectLst/>
            </a:endParaRPr>
          </a:p>
          <a:p>
            <a:pPr indent="107950">
              <a:lnSpc>
                <a:spcPct val="110000"/>
              </a:lnSpc>
              <a:buNone/>
            </a:pPr>
            <a:r>
              <a:rPr lang="ru-RU" dirty="0" smtClean="0">
                <a:effectLst/>
              </a:rPr>
              <a:t>3) в отдельных случаях оказывает </a:t>
            </a:r>
            <a:r>
              <a:rPr lang="ru-RU" dirty="0" err="1" smtClean="0">
                <a:effectLst/>
              </a:rPr>
              <a:t>франчайзи</a:t>
            </a:r>
            <a:r>
              <a:rPr lang="ru-RU" dirty="0" smtClean="0">
                <a:effectLst/>
              </a:rPr>
              <a:t> финансовую помощь  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(</a:t>
            </a:r>
            <a:r>
              <a:rPr lang="ru-RU" i="1" u="sng" dirty="0" smtClean="0">
                <a:effectLst/>
              </a:rPr>
              <a:t>прямая</a:t>
            </a:r>
            <a:r>
              <a:rPr lang="ru-RU" i="1" dirty="0" smtClean="0">
                <a:effectLst/>
              </a:rPr>
              <a:t> - кредиты  </a:t>
            </a:r>
            <a:br>
              <a:rPr lang="ru-RU" i="1" dirty="0" smtClean="0">
                <a:effectLst/>
              </a:rPr>
            </a:br>
            <a:r>
              <a:rPr lang="ru-RU" i="1" u="sng" dirty="0" smtClean="0">
                <a:effectLst/>
              </a:rPr>
              <a:t>косвенная</a:t>
            </a:r>
            <a:r>
              <a:rPr lang="ru-RU" i="1" dirty="0" smtClean="0">
                <a:effectLst/>
              </a:rPr>
              <a:t> – поручительства и гарантии)</a:t>
            </a:r>
            <a:r>
              <a:rPr lang="ru-RU" dirty="0" smtClean="0">
                <a:effectLst/>
              </a:rPr>
              <a:t>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79690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ЧТО ПОЛУЧАЕТ ФРАНЧАЙЗИ: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829312" cy="432913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ru-RU" b="1" i="1" dirty="0" smtClean="0"/>
              <a:t>использование </a:t>
            </a:r>
            <a:r>
              <a:rPr lang="ru-RU" b="1" i="1" dirty="0"/>
              <a:t>проверенной бизнес - системы</a:t>
            </a:r>
          </a:p>
          <a:p>
            <a:pPr>
              <a:lnSpc>
                <a:spcPct val="80000"/>
              </a:lnSpc>
              <a:defRPr/>
            </a:pPr>
            <a:endParaRPr lang="ru-RU" b="1" dirty="0"/>
          </a:p>
          <a:p>
            <a:pPr>
              <a:lnSpc>
                <a:spcPct val="80000"/>
              </a:lnSpc>
              <a:defRPr/>
            </a:pPr>
            <a:r>
              <a:rPr lang="ru-RU" b="1" i="1" dirty="0" smtClean="0"/>
              <a:t>возможность </a:t>
            </a:r>
            <a:r>
              <a:rPr lang="ru-RU" b="1" i="1" dirty="0"/>
              <a:t>открыть собственное дело</a:t>
            </a:r>
          </a:p>
          <a:p>
            <a:pPr>
              <a:lnSpc>
                <a:spcPct val="80000"/>
              </a:lnSpc>
              <a:defRPr/>
            </a:pPr>
            <a:endParaRPr lang="ru-RU" b="1" dirty="0"/>
          </a:p>
          <a:p>
            <a:pPr>
              <a:lnSpc>
                <a:spcPct val="80000"/>
              </a:lnSpc>
              <a:defRPr/>
            </a:pPr>
            <a:r>
              <a:rPr lang="ru-RU" b="1" i="1" dirty="0" smtClean="0"/>
              <a:t>возможность </a:t>
            </a:r>
            <a:r>
              <a:rPr lang="ru-RU" b="1" i="1" dirty="0"/>
              <a:t>выбора отрасли</a:t>
            </a:r>
          </a:p>
          <a:p>
            <a:pPr>
              <a:lnSpc>
                <a:spcPct val="80000"/>
              </a:lnSpc>
              <a:defRPr/>
            </a:pPr>
            <a:endParaRPr lang="ru-RU" b="1" dirty="0"/>
          </a:p>
          <a:p>
            <a:pPr>
              <a:lnSpc>
                <a:spcPct val="80000"/>
              </a:lnSpc>
              <a:defRPr/>
            </a:pPr>
            <a:r>
              <a:rPr lang="ru-RU" b="1" i="1" dirty="0" smtClean="0"/>
              <a:t>возможность </a:t>
            </a:r>
            <a:r>
              <a:rPr lang="ru-RU" b="1" i="1" dirty="0"/>
              <a:t>снизить риски</a:t>
            </a:r>
          </a:p>
          <a:p>
            <a:pPr>
              <a:lnSpc>
                <a:spcPct val="80000"/>
              </a:lnSpc>
              <a:defRPr/>
            </a:pPr>
            <a:endParaRPr lang="ru-RU" b="1" dirty="0"/>
          </a:p>
          <a:p>
            <a:pPr>
              <a:lnSpc>
                <a:spcPct val="80000"/>
              </a:lnSpc>
              <a:defRPr/>
            </a:pPr>
            <a:r>
              <a:rPr lang="ru-RU" b="1" i="1" dirty="0" smtClean="0"/>
              <a:t>удачный </a:t>
            </a:r>
            <a:r>
              <a:rPr lang="ru-RU" b="1" i="1" dirty="0"/>
              <a:t>выход на рынок обеспечен</a:t>
            </a:r>
          </a:p>
          <a:p>
            <a:pPr>
              <a:lnSpc>
                <a:spcPct val="80000"/>
              </a:lnSpc>
              <a:defRPr/>
            </a:pPr>
            <a:endParaRPr lang="ru-RU" b="1" dirty="0"/>
          </a:p>
          <a:p>
            <a:pPr>
              <a:lnSpc>
                <a:spcPct val="80000"/>
              </a:lnSpc>
              <a:defRPr/>
            </a:pPr>
            <a:r>
              <a:rPr lang="ru-RU" b="1" i="1" dirty="0" smtClean="0"/>
              <a:t>минимальные </a:t>
            </a:r>
            <a:r>
              <a:rPr lang="ru-RU" b="1" i="1" dirty="0"/>
              <a:t>затраты на рекламу и маркетинг</a:t>
            </a:r>
          </a:p>
          <a:p>
            <a:pPr>
              <a:lnSpc>
                <a:spcPct val="80000"/>
              </a:lnSpc>
              <a:defRPr/>
            </a:pPr>
            <a:r>
              <a:rPr lang="ru-RU" b="1" i="1" dirty="0" smtClean="0"/>
              <a:t>получение </a:t>
            </a:r>
            <a:r>
              <a:rPr lang="ru-RU" b="1" i="1" dirty="0"/>
              <a:t>доступа к базе знаний </a:t>
            </a:r>
            <a:r>
              <a:rPr lang="ru-RU" b="1" i="1" dirty="0" err="1"/>
              <a:t>франчайзера</a:t>
            </a:r>
            <a:endParaRPr lang="ru-RU" b="1" i="1" dirty="0"/>
          </a:p>
          <a:p>
            <a:pPr>
              <a:lnSpc>
                <a:spcPct val="80000"/>
              </a:lnSpc>
              <a:defRPr/>
            </a:pPr>
            <a:endParaRPr lang="ru-RU" b="1" dirty="0"/>
          </a:p>
          <a:p>
            <a:pPr>
              <a:lnSpc>
                <a:spcPct val="80000"/>
              </a:lnSpc>
              <a:defRPr/>
            </a:pPr>
            <a:r>
              <a:rPr lang="ru-RU" b="1" i="1" dirty="0" smtClean="0"/>
              <a:t>гарантированная </a:t>
            </a:r>
            <a:r>
              <a:rPr lang="ru-RU" b="1" i="1" dirty="0"/>
              <a:t>система поставок</a:t>
            </a:r>
            <a:endParaRPr lang="ru-RU" b="1" dirty="0"/>
          </a:p>
          <a:p>
            <a:pPr>
              <a:lnSpc>
                <a:spcPct val="80000"/>
              </a:lnSpc>
              <a:spcBef>
                <a:spcPct val="0"/>
              </a:spcBef>
              <a:defRPr/>
            </a:pPr>
            <a:endParaRPr lang="ru-RU" sz="1800" dirty="0"/>
          </a:p>
          <a:p>
            <a:endParaRPr lang="ru-RU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325" y="1714489"/>
            <a:ext cx="275244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8186766" cy="86834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  <a:latin typeface="Arial" pitchFamily="34" charset="0"/>
              </a:rPr>
              <a:t>ОСОБЕННОСТИ    ФРАНЧАЙЗИНГА:</a:t>
            </a:r>
            <a:r>
              <a:rPr lang="ru-RU" b="1" dirty="0" smtClean="0">
                <a:solidFill>
                  <a:srgbClr val="C00000"/>
                </a:solidFill>
                <a:latin typeface="Arial" pitchFamily="34" charset="0"/>
              </a:rPr>
              <a:t/>
            </a:r>
            <a:br>
              <a:rPr lang="ru-RU" b="1" dirty="0" smtClean="0">
                <a:solidFill>
                  <a:srgbClr val="C00000"/>
                </a:solidFill>
                <a:latin typeface="Arial" pitchFamily="34" charset="0"/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428736"/>
            <a:ext cx="8186766" cy="4697427"/>
          </a:xfrm>
        </p:spPr>
        <p:txBody>
          <a:bodyPr>
            <a:normAutofit fontScale="85000" lnSpcReduction="20000"/>
          </a:bodyPr>
          <a:lstStyle/>
          <a:p>
            <a:pPr indent="457200">
              <a:buNone/>
            </a:pPr>
            <a:r>
              <a:rPr lang="ru-RU" b="1" dirty="0" smtClean="0">
                <a:latin typeface="Arial" pitchFamily="34" charset="0"/>
              </a:rPr>
              <a:t>1) </a:t>
            </a:r>
            <a:r>
              <a:rPr lang="ru-RU" b="1" dirty="0" err="1" smtClean="0">
                <a:latin typeface="Arial" pitchFamily="34" charset="0"/>
              </a:rPr>
              <a:t>франчайзи</a:t>
            </a:r>
            <a:r>
              <a:rPr lang="ru-RU" b="1" dirty="0" smtClean="0">
                <a:latin typeface="Arial" pitchFamily="34" charset="0"/>
              </a:rPr>
              <a:t>  самостоятелен юридически в деловом обороте</a:t>
            </a:r>
          </a:p>
          <a:p>
            <a:pPr indent="457200">
              <a:buNone/>
            </a:pPr>
            <a:endParaRPr lang="ru-RU" b="1" dirty="0" smtClean="0">
              <a:latin typeface="Arial" pitchFamily="34" charset="0"/>
            </a:endParaRPr>
          </a:p>
          <a:p>
            <a:pPr indent="457200">
              <a:buNone/>
            </a:pPr>
            <a:r>
              <a:rPr lang="ru-RU" b="1" dirty="0" smtClean="0">
                <a:latin typeface="Arial" pitchFamily="34" charset="0"/>
              </a:rPr>
              <a:t>2) в отношениях  с потребителями должен действовать от имени </a:t>
            </a:r>
            <a:r>
              <a:rPr lang="ru-RU" b="1" dirty="0" err="1" smtClean="0">
                <a:latin typeface="Arial" pitchFamily="34" charset="0"/>
              </a:rPr>
              <a:t>франчайзера</a:t>
            </a:r>
            <a:endParaRPr lang="ru-RU" b="1" dirty="0" smtClean="0">
              <a:latin typeface="Arial" pitchFamily="34" charset="0"/>
            </a:endParaRPr>
          </a:p>
          <a:p>
            <a:pPr indent="457200">
              <a:buNone/>
            </a:pPr>
            <a:endParaRPr lang="ru-RU" b="1" dirty="0" smtClean="0">
              <a:latin typeface="Arial" pitchFamily="34" charset="0"/>
            </a:endParaRPr>
          </a:p>
          <a:p>
            <a:pPr indent="457200">
              <a:buNone/>
            </a:pPr>
            <a:r>
              <a:rPr lang="ru-RU" b="1" dirty="0" smtClean="0">
                <a:latin typeface="Arial" pitchFamily="34" charset="0"/>
              </a:rPr>
              <a:t>3) </a:t>
            </a:r>
            <a:r>
              <a:rPr lang="ru-RU" b="1" dirty="0" err="1" smtClean="0">
                <a:latin typeface="Arial" pitchFamily="34" charset="0"/>
              </a:rPr>
              <a:t>франчайзер</a:t>
            </a:r>
            <a:r>
              <a:rPr lang="ru-RU" b="1" dirty="0" smtClean="0">
                <a:latin typeface="Arial" pitchFamily="34" charset="0"/>
              </a:rPr>
              <a:t>  расширяет границы своей деятельности без дополнительных затрат</a:t>
            </a:r>
          </a:p>
          <a:p>
            <a:pPr indent="457200">
              <a:buNone/>
            </a:pPr>
            <a:endParaRPr lang="ru-RU" b="1" dirty="0" smtClean="0">
              <a:latin typeface="Arial" pitchFamily="34" charset="0"/>
            </a:endParaRPr>
          </a:p>
          <a:p>
            <a:pPr indent="457200">
              <a:buNone/>
            </a:pPr>
            <a:r>
              <a:rPr lang="ru-RU" b="1" dirty="0" smtClean="0">
                <a:latin typeface="Arial" pitchFamily="34" charset="0"/>
              </a:rPr>
              <a:t>4) </a:t>
            </a:r>
            <a:r>
              <a:rPr lang="ru-RU" b="1" dirty="0" err="1" smtClean="0">
                <a:latin typeface="Arial" pitchFamily="34" charset="0"/>
              </a:rPr>
              <a:t>франчайзи</a:t>
            </a:r>
            <a:r>
              <a:rPr lang="ru-RU" b="1" dirty="0" smtClean="0">
                <a:latin typeface="Arial" pitchFamily="34" charset="0"/>
              </a:rPr>
              <a:t>   фактически   осуществляет    рекламу   </a:t>
            </a:r>
            <a:r>
              <a:rPr lang="ru-RU" b="1" dirty="0" err="1" smtClean="0">
                <a:latin typeface="Arial" pitchFamily="34" charset="0"/>
              </a:rPr>
              <a:t>франчайзера</a:t>
            </a:r>
            <a:endParaRPr lang="ru-RU" b="1" dirty="0" smtClean="0">
              <a:latin typeface="Arial" pitchFamily="34" charset="0"/>
            </a:endParaRPr>
          </a:p>
          <a:p>
            <a:pPr indent="457200">
              <a:buNone/>
            </a:pPr>
            <a:endParaRPr lang="ru-RU" b="1" dirty="0" smtClean="0">
              <a:latin typeface="Arial" pitchFamily="34" charset="0"/>
            </a:endParaRPr>
          </a:p>
          <a:p>
            <a:pPr indent="457200">
              <a:buNone/>
            </a:pPr>
            <a:r>
              <a:rPr lang="ru-RU" b="1" dirty="0" smtClean="0">
                <a:latin typeface="Arial" pitchFamily="34" charset="0"/>
              </a:rPr>
              <a:t>5)  </a:t>
            </a:r>
            <a:r>
              <a:rPr lang="ru-RU" b="1" dirty="0" err="1" smtClean="0">
                <a:latin typeface="Arial" pitchFamily="34" charset="0"/>
              </a:rPr>
              <a:t>франчайзи</a:t>
            </a:r>
            <a:r>
              <a:rPr lang="ru-RU" b="1" dirty="0" smtClean="0">
                <a:latin typeface="Arial" pitchFamily="34" charset="0"/>
              </a:rPr>
              <a:t>   сразу выходит на рынок  в  облике данной фирмы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Проблемы </a:t>
            </a:r>
            <a:r>
              <a:rPr lang="ru-RU" dirty="0" err="1" smtClean="0">
                <a:solidFill>
                  <a:srgbClr val="C00000"/>
                </a:solidFill>
              </a:rPr>
              <a:t>франчайзинга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Слабая законодательная база</a:t>
            </a:r>
          </a:p>
          <a:p>
            <a:r>
              <a:rPr lang="ru-RU" sz="2800" dirty="0" smtClean="0"/>
              <a:t>Слабая (на деле) поддержка со стороны </a:t>
            </a:r>
            <a:r>
              <a:rPr lang="ru-RU" sz="2800" dirty="0" err="1" smtClean="0"/>
              <a:t>франчайзера</a:t>
            </a:r>
            <a:endParaRPr lang="ru-RU" sz="2800" dirty="0" smtClean="0"/>
          </a:p>
          <a:p>
            <a:r>
              <a:rPr lang="ru-RU" sz="2800" dirty="0" smtClean="0"/>
              <a:t>Работа под чужим брендом</a:t>
            </a:r>
          </a:p>
          <a:p>
            <a:r>
              <a:rPr lang="ru-RU" sz="2800" dirty="0" smtClean="0"/>
              <a:t>Противоречия между </a:t>
            </a:r>
            <a:r>
              <a:rPr lang="ru-RU" sz="2800" dirty="0" err="1" smtClean="0"/>
              <a:t>франчайзи</a:t>
            </a:r>
            <a:r>
              <a:rPr lang="ru-RU" sz="2800" dirty="0" smtClean="0"/>
              <a:t> и </a:t>
            </a:r>
            <a:r>
              <a:rPr lang="ru-RU" sz="2800" dirty="0" err="1" smtClean="0"/>
              <a:t>франчайзером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468313" y="188913"/>
            <a:ext cx="8208962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ru-RU" sz="2400" dirty="0">
              <a:latin typeface="Times New Roman" pitchFamily="18" charset="0"/>
            </a:endParaRPr>
          </a:p>
          <a:p>
            <a:pPr algn="ctr"/>
            <a:endParaRPr lang="ru-RU" sz="2400" dirty="0">
              <a:latin typeface="Times New Roman" pitchFamily="18" charset="0"/>
            </a:endParaRPr>
          </a:p>
          <a:p>
            <a:pPr algn="ctr"/>
            <a:r>
              <a:rPr lang="ru-RU" sz="2800" b="1" dirty="0">
                <a:latin typeface="Monotype Corsiva" pitchFamily="66" charset="0"/>
              </a:rPr>
              <a:t>Предпринимательская натура превращает самые обычные условия в необыкновенные возможности. </a:t>
            </a:r>
            <a:endParaRPr lang="en-US" sz="2800" b="1" dirty="0" smtClean="0">
              <a:latin typeface="Monotype Corsiva" pitchFamily="66" charset="0"/>
            </a:endParaRPr>
          </a:p>
          <a:p>
            <a:pPr algn="ctr"/>
            <a:r>
              <a:rPr lang="ru-RU" sz="2800" b="1" dirty="0" smtClean="0">
                <a:latin typeface="Monotype Corsiva" pitchFamily="66" charset="0"/>
              </a:rPr>
              <a:t>Предприниматель </a:t>
            </a:r>
            <a:r>
              <a:rPr lang="ru-RU" sz="2800" b="1" dirty="0">
                <a:latin typeface="Monotype Corsiva" pitchFamily="66" charset="0"/>
              </a:rPr>
              <a:t>является нашим прорицателем, фантазером, той энергией, которая необходима для каждого нашего поступка. </a:t>
            </a:r>
            <a:endParaRPr lang="en-US" sz="2800" b="1" dirty="0" smtClean="0">
              <a:latin typeface="Monotype Corsiva" pitchFamily="66" charset="0"/>
            </a:endParaRPr>
          </a:p>
          <a:p>
            <a:pPr algn="ctr"/>
            <a:r>
              <a:rPr lang="ru-RU" sz="2800" b="1" dirty="0" smtClean="0">
                <a:latin typeface="Monotype Corsiva" pitchFamily="66" charset="0"/>
              </a:rPr>
              <a:t>Предпринимательское </a:t>
            </a:r>
            <a:r>
              <a:rPr lang="ru-RU" sz="2800" b="1" dirty="0">
                <a:latin typeface="Monotype Corsiva" pitchFamily="66" charset="0"/>
              </a:rPr>
              <a:t>воображение приоткрывает перед нами завесу над будущим. </a:t>
            </a:r>
            <a:endParaRPr lang="en-US" sz="2800" b="1" smtClean="0">
              <a:latin typeface="Monotype Corsiva" pitchFamily="66" charset="0"/>
            </a:endParaRPr>
          </a:p>
          <a:p>
            <a:pPr algn="ctr"/>
            <a:r>
              <a:rPr lang="ru-RU" sz="2800" b="1" smtClean="0">
                <a:latin typeface="Monotype Corsiva" pitchFamily="66" charset="0"/>
              </a:rPr>
              <a:t>Предприниматель </a:t>
            </a:r>
            <a:r>
              <a:rPr lang="ru-RU" sz="2800" b="1" dirty="0">
                <a:latin typeface="Monotype Corsiva" pitchFamily="66" charset="0"/>
              </a:rPr>
              <a:t>является катализатором перемен. Он никогда не живет прошлым, лишь иногда — настоящим и практически всегда — будущим. Он счастлив, когда может сам создавать образы «того, что будет если» и «если будет, то когда».</a:t>
            </a:r>
            <a:endParaRPr lang="ru-RU" sz="2800" b="1" i="1" dirty="0">
              <a:latin typeface="Monotype Corsiva" pitchFamily="66" charset="0"/>
            </a:endParaRPr>
          </a:p>
          <a:p>
            <a:pPr algn="ctr"/>
            <a:endParaRPr lang="ru-RU" sz="2800" i="1" dirty="0">
              <a:latin typeface="Monotype Corsiva" pitchFamily="66" charset="0"/>
            </a:endParaRPr>
          </a:p>
          <a:p>
            <a:pPr algn="r"/>
            <a:r>
              <a:rPr lang="ru-RU" sz="2400" i="1" dirty="0">
                <a:latin typeface="Times New Roman" pitchFamily="18" charset="0"/>
              </a:rPr>
              <a:t>  </a:t>
            </a:r>
            <a:r>
              <a:rPr lang="ru-RU" sz="2400" b="1" i="1" u="sng" dirty="0">
                <a:latin typeface="Times New Roman" pitchFamily="18" charset="0"/>
              </a:rPr>
              <a:t>Майкл Э.Гербер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Содержимое 4"/>
          <p:cNvSpPr>
            <a:spLocks noGrp="1"/>
          </p:cNvSpPr>
          <p:nvPr>
            <p:ph idx="1"/>
          </p:nvPr>
        </p:nvSpPr>
        <p:spPr>
          <a:xfrm>
            <a:off x="468313" y="476672"/>
            <a:ext cx="8229600" cy="592730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None/>
            </a:pPr>
            <a:r>
              <a:rPr lang="ru-RU" altLang="ru-RU" sz="1800" b="1" dirty="0" smtClean="0">
                <a:solidFill>
                  <a:srgbClr val="FF0000"/>
                </a:solidFill>
              </a:rPr>
              <a:t>      ИНДИВИДУАЛЬНЫЕ ПРЕДПРИНИМАТЕЛИ </a:t>
            </a:r>
            <a:r>
              <a:rPr lang="ru-RU" altLang="ru-RU" sz="1800" b="1" dirty="0" smtClean="0"/>
              <a:t>– это лица, осуществляющие коммерческую деятельность на основе принадлежащей им собственности, непосредственно управляющие ею и несущие полную имущественную ответственность.</a:t>
            </a:r>
          </a:p>
          <a:p>
            <a:pPr>
              <a:buFont typeface="Wingdings" pitchFamily="2" charset="2"/>
              <a:buNone/>
            </a:pPr>
            <a:r>
              <a:rPr lang="ru-RU" altLang="ru-RU" sz="1800" b="1" dirty="0" smtClean="0"/>
              <a:t>      Единоличный предприниматель – самая простая и самая распространенная форма предпринимательства.</a:t>
            </a:r>
          </a:p>
          <a:p>
            <a:pPr>
              <a:buFont typeface="Wingdings" pitchFamily="2" charset="2"/>
              <a:buNone/>
            </a:pPr>
            <a:r>
              <a:rPr lang="ru-RU" altLang="ru-RU" sz="3600" b="1" i="1" dirty="0" smtClean="0">
                <a:solidFill>
                  <a:srgbClr val="FF0000"/>
                </a:solidFill>
              </a:rPr>
              <a:t>                 +</a:t>
            </a:r>
            <a:r>
              <a:rPr lang="ru-RU" altLang="ru-RU" sz="2800" b="1" i="1" dirty="0" smtClean="0">
                <a:solidFill>
                  <a:srgbClr val="FF0000"/>
                </a:solidFill>
              </a:rPr>
              <a:t> </a:t>
            </a:r>
            <a:r>
              <a:rPr lang="ru-RU" altLang="ru-RU" sz="1800" b="1" i="1" dirty="0" smtClean="0"/>
              <a:t>сильная мотивация, оперативность и гибкость.</a:t>
            </a:r>
          </a:p>
          <a:p>
            <a:r>
              <a:rPr lang="ru-RU" altLang="ru-RU" sz="2000" dirty="0" smtClean="0"/>
              <a:t> Сильная мотивация обусловлена не только тем, что </a:t>
            </a:r>
            <a:r>
              <a:rPr lang="ru-RU" altLang="ru-RU" sz="2000" b="1" dirty="0" smtClean="0">
                <a:solidFill>
                  <a:srgbClr val="FF0000"/>
                </a:solidFill>
              </a:rPr>
              <a:t>ИП</a:t>
            </a:r>
            <a:r>
              <a:rPr lang="ru-RU" altLang="ru-RU" sz="2000" dirty="0" smtClean="0"/>
              <a:t> присваивает весь доход, но и его причастностью к управлению деятельности, приносящее личное удовлетворение и обеспеченное положение в обществе.</a:t>
            </a:r>
          </a:p>
          <a:p>
            <a:r>
              <a:rPr lang="ru-RU" altLang="ru-RU" sz="2000" dirty="0" smtClean="0"/>
              <a:t>Работая непосредственно с потребителями ИП в наибольшей степени осведомлены о рыночном спросе и способны быстро реагировать на самые незначительные колебания конъюнктуры.</a:t>
            </a:r>
          </a:p>
          <a:p>
            <a:r>
              <a:rPr lang="ru-RU" altLang="ru-RU" sz="2000" dirty="0" smtClean="0"/>
              <a:t>Осуществляя производство в незначительных масштабах, они могут быстро его переориентировать на выпуск более конкурентоспособной продукции – это плюс.</a:t>
            </a:r>
          </a:p>
          <a:p>
            <a:endParaRPr lang="ru-RU" alt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9990-D040-4A93-9573-D8805257596F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="" xmlns:a16="http://schemas.microsoft.com/office/drawing/2014/main" id="{E5BE26A0-0BD0-4F5C-8BB0-20379574712C}"/>
              </a:ext>
            </a:extLst>
          </p:cNvPr>
          <p:cNvSpPr txBox="1">
            <a:spLocks/>
          </p:cNvSpPr>
          <p:nvPr/>
        </p:nvSpPr>
        <p:spPr>
          <a:xfrm>
            <a:off x="642910" y="2285992"/>
            <a:ext cx="7886700" cy="263236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Спасибо за внимание!</a:t>
            </a: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kumimoji="0" lang="ru-RU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71538" y="642918"/>
            <a:ext cx="7143750" cy="56356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ru-RU" sz="2200" b="1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ИНДИВИДУАЛЬНОЕ ПРЕДПРИНИМАТЕЛЬСТВО </a:t>
            </a:r>
            <a:endParaRPr lang="en-US" sz="2200" b="1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Содержимое 4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495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4000" b="1" i="1" dirty="0" smtClean="0">
                <a:solidFill>
                  <a:srgbClr val="FF0000"/>
                </a:solidFill>
              </a:rPr>
              <a:t>-</a:t>
            </a:r>
            <a:r>
              <a:rPr lang="ru-RU" altLang="ru-RU" sz="1800" b="1" dirty="0" smtClean="0"/>
              <a:t>  ограниченность финансовых ресурсов, полная хозяйственная ответственность предпринимателя</a:t>
            </a:r>
          </a:p>
          <a:p>
            <a:pPr algn="just"/>
            <a:r>
              <a:rPr lang="ru-RU" altLang="ru-RU" sz="1800" b="1" dirty="0" smtClean="0"/>
              <a:t> Финансовые возможности отдельного предпринимателя ограничены, и он не в силах организовать крупное производство. Это означает, что при закупке ресурсов небольшими партиями он вынужден платить более высокие цены.  Это увеличивает издержки и уменьшает конкурентоспособность.</a:t>
            </a:r>
          </a:p>
          <a:p>
            <a:pPr algn="just"/>
            <a:r>
              <a:rPr lang="ru-RU" altLang="ru-RU" sz="1800" b="1" dirty="0" smtClean="0"/>
              <a:t>Осуществление одним человеком разных функций, то есть управление, снабжение, финансовой, маркетинговой, кадровой, снижают эффективность руководства в целом по причине высокой нагрузки и по причине недостатка знаний.</a:t>
            </a:r>
          </a:p>
          <a:p>
            <a:pPr algn="ctr">
              <a:buFont typeface="Wingdings" pitchFamily="2" charset="2"/>
              <a:buNone/>
            </a:pPr>
            <a:r>
              <a:rPr lang="ru-RU" altLang="ru-RU" sz="1800" b="1" i="1" dirty="0" smtClean="0">
                <a:solidFill>
                  <a:srgbClr val="FF0000"/>
                </a:solidFill>
              </a:rPr>
              <a:t>Самый важный минус – ИП включает полную хозяйственную ответственность предпринимателя.</a:t>
            </a:r>
          </a:p>
          <a:p>
            <a:r>
              <a:rPr lang="ru-RU" altLang="ru-RU" sz="1800" b="1" dirty="0" smtClean="0"/>
              <a:t>Мелкий предприниматель становится заложником своего дела, так как в правовом отношении предприниматель отвечает не только активами предприятия, но и всем своим имуществом, что делает риск очень высоким и сдерживает новаторские способности.</a:t>
            </a:r>
          </a:p>
          <a:p>
            <a:pPr>
              <a:buFont typeface="Wingdings" pitchFamily="2" charset="2"/>
              <a:buNone/>
            </a:pP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2800" b="1" i="1" dirty="0" smtClean="0">
                <a:solidFill>
                  <a:srgbClr val="FF0000"/>
                </a:solidFill>
                <a:cs typeface="Times New Roman" pitchFamily="18" charset="0"/>
              </a:rPr>
              <a:t>Партнерское</a:t>
            </a:r>
            <a:r>
              <a:rPr lang="ru-RU" sz="2800" b="1" i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ru-RU" sz="2800" b="1" i="1" dirty="0" smtClean="0">
                <a:solidFill>
                  <a:srgbClr val="FF0000"/>
                </a:solidFill>
                <a:cs typeface="Times New Roman" pitchFamily="18" charset="0"/>
              </a:rPr>
              <a:t>предпринимательство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764704"/>
            <a:ext cx="3733800" cy="5331296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sz="2800" b="1" dirty="0" smtClean="0">
                <a:solidFill>
                  <a:srgbClr val="FF0000"/>
                </a:solidFill>
                <a:cs typeface="Times New Roman" pitchFamily="18" charset="0"/>
              </a:rPr>
              <a:t>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000" dirty="0" smtClean="0">
                <a:cs typeface="Times New Roman" pitchFamily="18" charset="0"/>
              </a:rPr>
              <a:t>1.      объединение капиталов нескольких лиц позволяет открыть более перспективное дело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000" dirty="0" smtClean="0">
                <a:cs typeface="Times New Roman" pitchFamily="18" charset="0"/>
              </a:rPr>
              <a:t>2.      объединяется </a:t>
            </a:r>
            <a:r>
              <a:rPr lang="ru-RU" sz="2000" dirty="0" err="1" smtClean="0">
                <a:cs typeface="Times New Roman" pitchFamily="18" charset="0"/>
              </a:rPr>
              <a:t>интелектуальнный</a:t>
            </a:r>
            <a:r>
              <a:rPr lang="ru-RU" sz="2000" dirty="0" smtClean="0">
                <a:cs typeface="Times New Roman" pitchFamily="18" charset="0"/>
              </a:rPr>
              <a:t> капитал собственников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000" dirty="0" smtClean="0">
                <a:cs typeface="Times New Roman" pitchFamily="18" charset="0"/>
              </a:rPr>
              <a:t>3.      возможности привлечения банковских капиталов</a:t>
            </a:r>
            <a:endParaRPr lang="ru-RU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000" dirty="0" smtClean="0">
                <a:cs typeface="Times New Roman" pitchFamily="18" charset="0"/>
              </a:rPr>
              <a:t>4.      так же как и индивидуальные предприятия легко создаются</a:t>
            </a:r>
            <a:endParaRPr lang="ru-RU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sz="2000" dirty="0" smtClean="0">
                <a:cs typeface="Times New Roman" pitchFamily="18" charset="0"/>
              </a:rPr>
              <a:t>5.      Регулирование со стороны государства существует но не особенно жесткое.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sz="2400" dirty="0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836712"/>
            <a:ext cx="3810000" cy="525928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3200" b="1" dirty="0" smtClean="0">
                <a:solidFill>
                  <a:srgbClr val="FF0000"/>
                </a:solidFill>
                <a:cs typeface="Times New Roman" pitchFamily="18" charset="0"/>
              </a:rPr>
              <a:t>-</a:t>
            </a:r>
          </a:p>
          <a:p>
            <a:pPr eaLnBrk="1" hangingPunct="1">
              <a:buFontTx/>
              <a:buNone/>
            </a:pPr>
            <a:r>
              <a:rPr lang="ru-RU" dirty="0" smtClean="0">
                <a:cs typeface="Times New Roman" pitchFamily="18" charset="0"/>
              </a:rPr>
              <a:t>1.   </a:t>
            </a:r>
            <a:r>
              <a:rPr lang="ru-RU" sz="2000" dirty="0" smtClean="0">
                <a:cs typeface="Times New Roman" pitchFamily="18" charset="0"/>
              </a:rPr>
              <a:t>  неограниченная ответственность партнеров</a:t>
            </a:r>
          </a:p>
          <a:p>
            <a:pPr eaLnBrk="1" hangingPunct="1">
              <a:buFontTx/>
              <a:buNone/>
            </a:pPr>
            <a:r>
              <a:rPr lang="ru-RU" sz="2000" dirty="0" smtClean="0">
                <a:cs typeface="Times New Roman" pitchFamily="18" charset="0"/>
              </a:rPr>
              <a:t>2.      конфликты между </a:t>
            </a:r>
            <a:endParaRPr lang="ru-RU" sz="2000" dirty="0" smtClean="0"/>
          </a:p>
          <a:p>
            <a:pPr eaLnBrk="1" hangingPunct="1">
              <a:buFontTx/>
              <a:buNone/>
            </a:pPr>
            <a:r>
              <a:rPr lang="ru-RU" sz="2000" dirty="0" smtClean="0"/>
              <a:t>          </a:t>
            </a:r>
            <a:r>
              <a:rPr lang="ru-RU" sz="2000" dirty="0" smtClean="0">
                <a:cs typeface="Times New Roman" pitchFamily="18" charset="0"/>
              </a:rPr>
              <a:t>участниками товарищества</a:t>
            </a:r>
          </a:p>
          <a:p>
            <a:pPr eaLnBrk="1" hangingPunct="1">
              <a:buFontTx/>
              <a:buNone/>
            </a:pPr>
            <a:r>
              <a:rPr lang="ru-RU" sz="2000" dirty="0" smtClean="0">
                <a:cs typeface="Times New Roman" pitchFamily="18" charset="0"/>
              </a:rPr>
              <a:t>3.      смерть или выход из товарищества одного из партнеров ведет за собой прекращение его деятельности</a:t>
            </a:r>
            <a:r>
              <a:rPr lang="ru-RU" dirty="0" smtClean="0">
                <a:cs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algn="ctr" eaLnBrk="1" hangingPunct="1"/>
            <a:r>
              <a:rPr lang="ru-RU" sz="2800" b="1" i="1" dirty="0" smtClean="0">
                <a:solidFill>
                  <a:srgbClr val="FF0000"/>
                </a:solidFill>
                <a:cs typeface="Times New Roman" pitchFamily="18" charset="0"/>
              </a:rPr>
              <a:t>Корпоративное</a:t>
            </a:r>
            <a:r>
              <a:rPr lang="ru-RU" sz="2800" b="1" i="1" dirty="0" smtClean="0">
                <a:cs typeface="Times New Roman" pitchFamily="18" charset="0"/>
              </a:rPr>
              <a:t> </a:t>
            </a:r>
            <a:r>
              <a:rPr lang="ru-RU" sz="2800" b="1" i="1" dirty="0" smtClean="0">
                <a:solidFill>
                  <a:srgbClr val="FF0000"/>
                </a:solidFill>
                <a:cs typeface="Times New Roman" pitchFamily="18" charset="0"/>
              </a:rPr>
              <a:t>предпринимательство</a:t>
            </a:r>
            <a:r>
              <a:rPr lang="ru-RU" sz="2800" dirty="0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2800" b="1" dirty="0" smtClean="0">
                <a:solidFill>
                  <a:srgbClr val="FF0000"/>
                </a:solidFill>
                <a:cs typeface="Times New Roman" pitchFamily="18" charset="0"/>
              </a:rPr>
              <a:t>+</a:t>
            </a:r>
          </a:p>
          <a:p>
            <a:pPr eaLnBrk="1" hangingPunct="1">
              <a:buFontTx/>
              <a:buAutoNum type="arabicPeriod"/>
            </a:pPr>
            <a:r>
              <a:rPr lang="ru-RU" sz="2000" dirty="0" smtClean="0"/>
              <a:t>Большие финансовые возможности</a:t>
            </a:r>
          </a:p>
          <a:p>
            <a:pPr eaLnBrk="1" hangingPunct="1">
              <a:buFontTx/>
              <a:buAutoNum type="arabicPeriod"/>
            </a:pPr>
            <a:r>
              <a:rPr lang="ru-RU" sz="2000" dirty="0" smtClean="0"/>
              <a:t>максимальная стабильность фирмы</a:t>
            </a:r>
          </a:p>
          <a:p>
            <a:pPr eaLnBrk="1" hangingPunct="1">
              <a:buFontTx/>
              <a:buAutoNum type="arabicPeriod"/>
            </a:pPr>
            <a:r>
              <a:rPr lang="ru-RU" sz="2000" dirty="0" smtClean="0"/>
              <a:t>возможность найма профессиональных управленцев</a:t>
            </a:r>
          </a:p>
          <a:p>
            <a:pPr eaLnBrk="1" hangingPunct="1">
              <a:buFontTx/>
              <a:buAutoNum type="arabicPeriod"/>
            </a:pPr>
            <a:r>
              <a:rPr lang="ru-RU" sz="2000" dirty="0" smtClean="0"/>
              <a:t>ограниченная ответственность ( в пределах вложенного капитала)</a:t>
            </a:r>
          </a:p>
          <a:p>
            <a:pPr eaLnBrk="1" hangingPunct="1">
              <a:buFontTx/>
              <a:buAutoNum type="arabicPeriod"/>
            </a:pPr>
            <a:r>
              <a:rPr lang="ru-RU" sz="2000" dirty="0" smtClean="0"/>
              <a:t>преимущества на рынке сбыта</a:t>
            </a:r>
          </a:p>
          <a:p>
            <a:pPr eaLnBrk="1" hangingPunct="1"/>
            <a:endParaRPr lang="ru-RU" sz="2000" dirty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066800"/>
            <a:ext cx="3810000" cy="5029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sz="2800" b="1" dirty="0" smtClean="0">
                <a:solidFill>
                  <a:srgbClr val="FF0000"/>
                </a:solidFill>
                <a:cs typeface="Times New Roman" pitchFamily="18" charset="0"/>
              </a:rPr>
              <a:t>-</a:t>
            </a:r>
          </a:p>
          <a:p>
            <a:pPr eaLnBrk="1" hangingPunct="1">
              <a:buFontTx/>
              <a:buAutoNum type="arabicPeriod"/>
            </a:pPr>
            <a:r>
              <a:rPr lang="ru-RU" sz="2000" dirty="0" smtClean="0"/>
              <a:t>сложный порядок создания предприятия. Большое количество бумаг, сложности оформления, необходимость найма юриста</a:t>
            </a:r>
          </a:p>
          <a:p>
            <a:pPr eaLnBrk="1" hangingPunct="1">
              <a:buFontTx/>
              <a:buAutoNum type="arabicPeriod"/>
            </a:pPr>
            <a:r>
              <a:rPr lang="ru-RU" sz="2000" dirty="0" smtClean="0"/>
              <a:t>сильный надзор со стороны государства т.к. корпорации основные поставщики налогов и предоставляют работу сотням, а  порой и тысячам людей.</a:t>
            </a:r>
          </a:p>
          <a:p>
            <a:pPr eaLnBrk="1" hangingPunct="1">
              <a:buFontTx/>
              <a:buAutoNum type="arabicPeriod"/>
            </a:pPr>
            <a:r>
              <a:rPr lang="ru-RU" sz="2000" dirty="0" smtClean="0"/>
              <a:t>высокие налоги. </a:t>
            </a:r>
          </a:p>
          <a:p>
            <a:pPr eaLnBrk="1" hangingPunct="1"/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altLang="ru-RU" sz="3200" b="1" dirty="0">
                <a:solidFill>
                  <a:schemeClr val="tx1"/>
                </a:solidFill>
                <a:latin typeface="Times New Roman" pitchFamily="18" charset="0"/>
              </a:rPr>
              <a:t>По отношению к закону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ru-RU" altLang="ru-RU" sz="2800" dirty="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ru-RU" altLang="ru-RU" sz="3200" b="1" dirty="0" smtClean="0">
                <a:latin typeface="Times New Roman" pitchFamily="18" charset="0"/>
              </a:rPr>
              <a:t>Законное</a:t>
            </a:r>
          </a:p>
          <a:p>
            <a:pPr>
              <a:buFontTx/>
              <a:buChar char="•"/>
            </a:pPr>
            <a:endParaRPr lang="ru-RU" altLang="ru-RU" sz="3200" b="1" dirty="0" smtClean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ru-RU" altLang="ru-RU" sz="3200" b="1" dirty="0" smtClean="0">
                <a:latin typeface="Times New Roman" pitchFamily="18" charset="0"/>
              </a:rPr>
              <a:t>Незаконное</a:t>
            </a:r>
            <a:endParaRPr lang="ru-RU" altLang="ru-RU" sz="2800" b="1" dirty="0" smtClean="0">
              <a:latin typeface="Times New Roman" pitchFamily="18" charset="0"/>
            </a:endParaRPr>
          </a:p>
          <a:p>
            <a:pPr>
              <a:buFontTx/>
              <a:buNone/>
            </a:pPr>
            <a:endParaRPr lang="ru-RU" altLang="ru-RU" sz="2800" dirty="0" smtClean="0">
              <a:latin typeface="Times New Roman" pitchFamily="18" charset="0"/>
            </a:endParaRPr>
          </a:p>
        </p:txBody>
      </p:sp>
      <p:pic>
        <p:nvPicPr>
          <p:cNvPr id="8196" name="Picture 4" descr="законное пр-в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32856"/>
            <a:ext cx="3997176" cy="33847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1758</TotalTime>
  <Words>2353</Words>
  <Application>Microsoft Office PowerPoint</Application>
  <PresentationFormat>Экран (4:3)</PresentationFormat>
  <Paragraphs>375</Paragraphs>
  <Slides>50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Поток</vt:lpstr>
      <vt:lpstr>Слайд 1</vt:lpstr>
      <vt:lpstr>Вопросы</vt:lpstr>
      <vt:lpstr>Слайд 3</vt:lpstr>
      <vt:lpstr>Формы предпринимательской деятельности с точки зрения организации капитала. </vt:lpstr>
      <vt:lpstr>Слайд 5</vt:lpstr>
      <vt:lpstr>Слайд 6</vt:lpstr>
      <vt:lpstr>Партнерское предпринимательство </vt:lpstr>
      <vt:lpstr>Корпоративное предпринимательство </vt:lpstr>
      <vt:lpstr>По отношению к закону</vt:lpstr>
      <vt:lpstr>Слайд 10</vt:lpstr>
      <vt:lpstr>Слайд 11</vt:lpstr>
      <vt:lpstr>По размеру</vt:lpstr>
      <vt:lpstr>Малое</vt:lpstr>
      <vt:lpstr>Крупное</vt:lpstr>
      <vt:lpstr>Слайд 15</vt:lpstr>
      <vt:lpstr>По территориальной принадлежности</vt:lpstr>
      <vt:lpstr>Слайд 17</vt:lpstr>
      <vt:lpstr>По использованию технологий</vt:lpstr>
      <vt:lpstr>Инновационное предпринимательство</vt:lpstr>
      <vt:lpstr>Слайд 20</vt:lpstr>
      <vt:lpstr>Слайд 21</vt:lpstr>
      <vt:lpstr>Коммерческое обеспечение рынка</vt:lpstr>
      <vt:lpstr>Финансы</vt:lpstr>
      <vt:lpstr>Страховая деятельность</vt:lpstr>
      <vt:lpstr>Слайд 25</vt:lpstr>
      <vt:lpstr>Будущий предприниматель должен ответить на ряд ведущих вопросов:</vt:lpstr>
      <vt:lpstr>Этап лидера</vt:lpstr>
      <vt:lpstr>Слайд 28</vt:lpstr>
      <vt:lpstr>Основные этапы по определению идеи</vt:lpstr>
      <vt:lpstr>Условия, влияющие на предпринимательский успех</vt:lpstr>
      <vt:lpstr>Факторы, влияющие на выбор организационно-правовой формы организации своего бизнеса</vt:lpstr>
      <vt:lpstr>Выбор организационно-правовой формы</vt:lpstr>
      <vt:lpstr>Пути создания своего дела</vt:lpstr>
      <vt:lpstr>Самостоятельное создание субъекта предпринимательской деятельности</vt:lpstr>
      <vt:lpstr>Приобретение (покупка) существующего бизнеса</vt:lpstr>
      <vt:lpstr>замена учредителей в ООО и в ЗАО</vt:lpstr>
      <vt:lpstr>создание нового юридического лица</vt:lpstr>
      <vt:lpstr>продажа предприятия как имущественного комплекса</vt:lpstr>
      <vt:lpstr>продажа через ликвидацию  (дружественное банкротство)</vt:lpstr>
      <vt:lpstr>Аренда предприятия</vt:lpstr>
      <vt:lpstr>Франчайзинг</vt:lpstr>
      <vt:lpstr>Слайд 42</vt:lpstr>
      <vt:lpstr>Слайд 43</vt:lpstr>
      <vt:lpstr>франчайзи может получить поддержку по следующим направлениям: </vt:lpstr>
      <vt:lpstr>ОБЯЗАТЕЛЬСТВА ФРАНЧАЙЗЕРА</vt:lpstr>
      <vt:lpstr>ЧТО ПОЛУЧАЕТ ФРАНЧАЙЗИ:</vt:lpstr>
      <vt:lpstr>ОСОБЕННОСТИ    ФРАНЧАЙЗИНГА: </vt:lpstr>
      <vt:lpstr>Проблемы франчайзинга</vt:lpstr>
      <vt:lpstr>Слайд 49</vt:lpstr>
      <vt:lpstr>Слайд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p3-20-05</dc:creator>
  <cp:lastModifiedBy>Lenovo</cp:lastModifiedBy>
  <cp:revision>194</cp:revision>
  <dcterms:created xsi:type="dcterms:W3CDTF">2016-10-26T16:02:22Z</dcterms:created>
  <dcterms:modified xsi:type="dcterms:W3CDTF">2025-09-04T06:26:50Z</dcterms:modified>
</cp:coreProperties>
</file>