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346" r:id="rId5"/>
    <p:sldId id="395" r:id="rId6"/>
    <p:sldId id="398" r:id="rId7"/>
    <p:sldId id="259" r:id="rId8"/>
    <p:sldId id="260" r:id="rId9"/>
    <p:sldId id="261" r:id="rId10"/>
    <p:sldId id="396" r:id="rId11"/>
    <p:sldId id="397" r:id="rId12"/>
    <p:sldId id="262" r:id="rId13"/>
    <p:sldId id="343" r:id="rId14"/>
    <p:sldId id="266" r:id="rId15"/>
    <p:sldId id="267" r:id="rId16"/>
    <p:sldId id="268" r:id="rId17"/>
    <p:sldId id="269" r:id="rId1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2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4D028-5DF5-4A18-92CA-D86F59044F3A}" type="datetimeFigureOut">
              <a:rPr lang="zh-CN" altLang="en-US" smtClean="0"/>
              <a:pPr/>
              <a:t>2022-09-26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A67D3-8889-48F4-918A-142A253C1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94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D096-DFEC-4E58-9E56-7958BC64068F}" type="datetimeFigureOut">
              <a:rPr lang="zh-CN" altLang="en-US" smtClean="0"/>
              <a:pPr/>
              <a:t>2022-09-26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9809A-C2C5-42D0-A3EA-DCC65C1D4C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6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DB257-CD59-42B8-B478-EA407EEA73C6}" type="slidenum">
              <a:rPr lang="en-US" altLang="zh-CN">
                <a:ea typeface="宋体" charset="-122"/>
              </a:rPr>
              <a:pPr/>
              <a:t>1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第三章  同余式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5052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要求：</a:t>
            </a:r>
            <a:r>
              <a:rPr lang="zh-CN" altLang="en-US" b="0" dirty="0"/>
              <a:t>掌握同余式等定义</a:t>
            </a:r>
            <a:r>
              <a:rPr lang="zh-CN" altLang="en-US" dirty="0"/>
              <a:t>，</a:t>
            </a:r>
            <a:r>
              <a:rPr lang="zh-CN" altLang="en-US" b="0" dirty="0"/>
              <a:t>熟练运用中国剩余定理以及它们大模运算和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RSA</a:t>
            </a:r>
            <a:r>
              <a:rPr lang="zh-CN" altLang="en-US" b="0" dirty="0"/>
              <a:t>公钥密码系统的应用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8C5B3-895C-46F5-8454-C65A2221CC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/>
          </p:nvPr>
        </p:nvGraphicFramePr>
        <p:xfrm>
          <a:off x="930395" y="845960"/>
          <a:ext cx="631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8" name="Equation" r:id="rId3" imgW="2603160" imgH="215640" progId="Equation.DSMT4">
                  <p:embed/>
                </p:oleObj>
              </mc:Choice>
              <mc:Fallback>
                <p:oleObj name="Equation" r:id="rId3" imgW="2603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95" y="845960"/>
                        <a:ext cx="6311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85046"/>
              </p:ext>
            </p:extLst>
          </p:nvPr>
        </p:nvGraphicFramePr>
        <p:xfrm>
          <a:off x="930395" y="1387423"/>
          <a:ext cx="68072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9" name="Equation" r:id="rId5" imgW="2882880" imgH="698400" progId="Equation.DSMT4">
                  <p:embed/>
                </p:oleObj>
              </mc:Choice>
              <mc:Fallback>
                <p:oleObj name="Equation" r:id="rId5" imgW="2882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95" y="1387423"/>
                        <a:ext cx="6807200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43206"/>
              </p:ext>
            </p:extLst>
          </p:nvPr>
        </p:nvGraphicFramePr>
        <p:xfrm>
          <a:off x="930395" y="3079847"/>
          <a:ext cx="7117311" cy="166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0" name="Equation" r:id="rId7" imgW="2984400" imgH="698400" progId="Equation.DSMT4">
                  <p:embed/>
                </p:oleObj>
              </mc:Choice>
              <mc:Fallback>
                <p:oleObj name="Equation" r:id="rId7" imgW="29844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395" y="3079847"/>
                        <a:ext cx="7117311" cy="1665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35148"/>
              </p:ext>
            </p:extLst>
          </p:nvPr>
        </p:nvGraphicFramePr>
        <p:xfrm>
          <a:off x="965245" y="4801312"/>
          <a:ext cx="5840412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1" name="Equation" r:id="rId9" imgW="2476440" imgH="698400" progId="Equation.DSMT4">
                  <p:embed/>
                </p:oleObj>
              </mc:Choice>
              <mc:Fallback>
                <p:oleObj name="Equation" r:id="rId9" imgW="24764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5245" y="4801312"/>
                        <a:ext cx="5840412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688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05403"/>
              </p:ext>
            </p:extLst>
          </p:nvPr>
        </p:nvGraphicFramePr>
        <p:xfrm>
          <a:off x="762000" y="1295400"/>
          <a:ext cx="7908925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5" name="Equation" r:id="rId3" imgW="3288960" imgH="1130040" progId="Equation.DSMT4">
                  <p:embed/>
                </p:oleObj>
              </mc:Choice>
              <mc:Fallback>
                <p:oleObj name="Equation" r:id="rId3" imgW="328896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7908925" cy="270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4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31423-C756-41F0-BB7A-9BA7255D5718}" type="slidenum">
              <a:rPr lang="en-US" altLang="zh-CN">
                <a:ea typeface="宋体" charset="-122"/>
              </a:rPr>
              <a:pPr/>
              <a:t>12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88925" y="7938"/>
          <a:ext cx="8535988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" name="Equation" r:id="rId3" imgW="3606480" imgH="1549080" progId="Equation.DSMT4">
                  <p:embed/>
                </p:oleObj>
              </mc:Choice>
              <mc:Fallback>
                <p:oleObj name="Equation" r:id="rId3" imgW="3606480" imgH="1549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7938"/>
                        <a:ext cx="8535988" cy="366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3608387"/>
          <a:ext cx="6858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" name="Equation" r:id="rId5" imgW="2920680" imgH="215640" progId="Equation.DSMT4">
                  <p:embed/>
                </p:oleObj>
              </mc:Choice>
              <mc:Fallback>
                <p:oleObj name="Equation" r:id="rId5" imgW="2920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08387"/>
                        <a:ext cx="68580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438400" y="3983037"/>
          <a:ext cx="31686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83037"/>
                        <a:ext cx="31686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34938" y="4979988"/>
          <a:ext cx="8943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9" name="Equation" r:id="rId9" imgW="3809880" imgH="215640" progId="Equation.DSMT4">
                  <p:embed/>
                </p:oleObj>
              </mc:Choice>
              <mc:Fallback>
                <p:oleObj name="Equation" r:id="rId9" imgW="380988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4979988"/>
                        <a:ext cx="89439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882650" y="5529262"/>
          <a:ext cx="76819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" name="Equation" r:id="rId11" imgW="3238200" imgH="431640" progId="Equation.DSMT4">
                  <p:embed/>
                </p:oleObj>
              </mc:Choice>
              <mc:Fallback>
                <p:oleObj name="Equation" r:id="rId11" imgW="32382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529262"/>
                        <a:ext cx="76819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" name="Object 1024"/>
          <p:cNvGraphicFramePr>
            <a:graphicFrameLocks noChangeAspect="1"/>
          </p:cNvGraphicFramePr>
          <p:nvPr/>
        </p:nvGraphicFramePr>
        <p:xfrm>
          <a:off x="609600" y="457200"/>
          <a:ext cx="4533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0" name="Equation" r:id="rId3" imgW="1917360" imgH="634680" progId="Equation.DSMT4">
                  <p:embed/>
                </p:oleObj>
              </mc:Choice>
              <mc:Fallback>
                <p:oleObj name="Equation" r:id="rId3" imgW="1917360" imgH="6346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4533900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" name="Object 1025"/>
          <p:cNvGraphicFramePr>
            <a:graphicFrameLocks noChangeAspect="1"/>
          </p:cNvGraphicFramePr>
          <p:nvPr/>
        </p:nvGraphicFramePr>
        <p:xfrm>
          <a:off x="1249363" y="1676400"/>
          <a:ext cx="5818187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1" name="Equation" r:id="rId5" imgW="2527200" imgH="914400" progId="Equation.DSMT4">
                  <p:embed/>
                </p:oleObj>
              </mc:Choice>
              <mc:Fallback>
                <p:oleObj name="Equation" r:id="rId5" imgW="2527200" imgH="9144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676400"/>
                        <a:ext cx="5818187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6324600" y="2362200"/>
            <a:ext cx="2057400" cy="838200"/>
          </a:xfrm>
          <a:prstGeom prst="wedgeRectCallout">
            <a:avLst>
              <a:gd name="adj1" fmla="val -98810"/>
              <a:gd name="adj2" fmla="val -963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定理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1.3.6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，两边同乘以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400" b="1" i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810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zh-CN" altLang="en-US" sz="2400" b="1" dirty="0"/>
              <a:t>：定理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2.3.4</a:t>
            </a:r>
            <a:r>
              <a:rPr lang="zh-CN" altLang="en-US" sz="2400" b="1" dirty="0"/>
              <a:t>构造性证明，条件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2" name="Object 1026"/>
          <p:cNvGraphicFramePr>
            <a:graphicFrameLocks noChangeAspect="1"/>
          </p:cNvGraphicFramePr>
          <p:nvPr/>
        </p:nvGraphicFramePr>
        <p:xfrm>
          <a:off x="889000" y="4267200"/>
          <a:ext cx="774858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2" name="Equation" r:id="rId7" imgW="3365280" imgH="1091880" progId="Equation.DSMT4">
                  <p:embed/>
                </p:oleObj>
              </mc:Choice>
              <mc:Fallback>
                <p:oleObj name="Equation" r:id="rId7" imgW="3365280" imgH="10918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267200"/>
                        <a:ext cx="7748588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D3549-04B2-4929-8AF9-43B1F59CADB7}" type="slidenum">
              <a:rPr lang="en-US" altLang="zh-CN">
                <a:ea typeface="宋体" charset="-122"/>
              </a:rPr>
              <a:pPr/>
              <a:t>14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2867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393957"/>
              </p:ext>
            </p:extLst>
          </p:nvPr>
        </p:nvGraphicFramePr>
        <p:xfrm>
          <a:off x="512763" y="595313"/>
          <a:ext cx="82724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Equation" r:id="rId3" imgW="3568680" imgH="927000" progId="Equation.DSMT4">
                  <p:embed/>
                </p:oleObj>
              </mc:Choice>
              <mc:Fallback>
                <p:oleObj name="Equation" r:id="rId3" imgW="3568680" imgH="9270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595313"/>
                        <a:ext cx="8272462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" name="Object 1025"/>
          <p:cNvGraphicFramePr>
            <a:graphicFrameLocks noChangeAspect="1"/>
          </p:cNvGraphicFramePr>
          <p:nvPr/>
        </p:nvGraphicFramePr>
        <p:xfrm>
          <a:off x="1143000" y="2895600"/>
          <a:ext cx="762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Equation" r:id="rId5" imgW="3238200" imgH="215640" progId="Equation.DSMT4">
                  <p:embed/>
                </p:oleObj>
              </mc:Choice>
              <mc:Fallback>
                <p:oleObj name="Equation" r:id="rId5" imgW="3238200" imgH="215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762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630E85-1AEA-4C08-B50F-34C1CA88FB97}" type="slidenum">
              <a:rPr lang="en-US" altLang="zh-CN">
                <a:ea typeface="宋体" charset="-122"/>
              </a:rPr>
              <a:pPr/>
              <a:t>15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38175" y="1458913"/>
          <a:ext cx="809625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Equation" r:id="rId3" imgW="3543120" imgH="1815840" progId="Equation.DSMT4">
                  <p:embed/>
                </p:oleObj>
              </mc:Choice>
              <mc:Fallback>
                <p:oleObj name="Equation" r:id="rId3" imgW="3543120" imgH="1815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458913"/>
                        <a:ext cx="8096250" cy="414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90600" y="838200"/>
          <a:ext cx="746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Equation" r:id="rId5" imgW="3098520" imgH="215640" progId="Equation.DSMT4">
                  <p:embed/>
                </p:oleObj>
              </mc:Choice>
              <mc:Fallback>
                <p:oleObj name="Equation" r:id="rId5" imgW="30985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467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142330-4BA1-4709-9EE6-1286D7A5C2A8}" type="slidenum">
              <a:rPr lang="en-US" altLang="zh-CN">
                <a:ea typeface="宋体" charset="-122"/>
              </a:rPr>
              <a:pPr/>
              <a:t>16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90538" y="1385888"/>
          <a:ext cx="82391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6" name="Equation" r:id="rId3" imgW="3466800" imgH="431640" progId="Equation.DSMT4">
                  <p:embed/>
                </p:oleObj>
              </mc:Choice>
              <mc:Fallback>
                <p:oleObj name="Equation" r:id="rId3" imgW="3466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385888"/>
                        <a:ext cx="82391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295400" y="3733800"/>
          <a:ext cx="4572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7" name="Equation" r:id="rId5" imgW="1917360" imgH="444240" progId="Equation.DSMT4">
                  <p:embed/>
                </p:oleObj>
              </mc:Choice>
              <mc:Fallback>
                <p:oleObj name="Equation" r:id="rId5" imgW="19173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457200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47800" y="2590800"/>
          <a:ext cx="6400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8" name="Equation" r:id="rId7" imgW="2755800" imgH="457200" progId="Equation.DSMT4">
                  <p:embed/>
                </p:oleObj>
              </mc:Choice>
              <mc:Fallback>
                <p:oleObj name="Equation" r:id="rId7" imgW="2755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6400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762000" y="4876800"/>
          <a:ext cx="2590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9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590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219200" y="5562600"/>
          <a:ext cx="723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0" name="Equation" r:id="rId11" imgW="2997000" imgH="215640" progId="Equation.DSMT4">
                  <p:embed/>
                </p:oleObj>
              </mc:Choice>
              <mc:Fallback>
                <p:oleObj name="Equation" r:id="rId11" imgW="29970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723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762000" y="762000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" name="Equation" r:id="rId13" imgW="1955520" imgH="203040" progId="Equation.DSMT4">
                  <p:embed/>
                </p:oleObj>
              </mc:Choice>
              <mc:Fallback>
                <p:oleObj name="Equation" r:id="rId13" imgW="19555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464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6A32A-0C88-4033-BE29-A8E4594C41D5}" type="slidenum">
              <a:rPr lang="en-US" altLang="zh-CN">
                <a:ea typeface="宋体" charset="-122"/>
              </a:rPr>
              <a:pPr/>
              <a:t>17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29696" name="Object 0"/>
          <p:cNvGraphicFramePr>
            <a:graphicFrameLocks noChangeAspect="1"/>
          </p:cNvGraphicFramePr>
          <p:nvPr/>
        </p:nvGraphicFramePr>
        <p:xfrm>
          <a:off x="4165600" y="2514600"/>
          <a:ext cx="368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" name="Equation" r:id="rId3" imgW="1612800" imgH="215640" progId="Equation.DSMT4">
                  <p:embed/>
                </p:oleObj>
              </mc:Choice>
              <mc:Fallback>
                <p:oleObj name="Equation" r:id="rId3" imgW="1612800" imgH="2156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514600"/>
                        <a:ext cx="3683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838200" y="1371600"/>
          <a:ext cx="38862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9" name="Equation" r:id="rId5" imgW="1638000" imgH="685800" progId="Equation.DSMT4">
                  <p:embed/>
                </p:oleObj>
              </mc:Choice>
              <mc:Fallback>
                <p:oleObj name="Equation" r:id="rId5" imgW="16380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388620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42962" y="3186113"/>
          <a:ext cx="63198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0" name="Equation" r:id="rId7" imgW="2603160" imgH="215640" progId="Equation.DSMT4">
                  <p:embed/>
                </p:oleObj>
              </mc:Choice>
              <mc:Fallback>
                <p:oleObj name="Equation" r:id="rId7" imgW="260316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" y="3186113"/>
                        <a:ext cx="63198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514600" y="7620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1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EA399-0A09-4B17-AA4F-2C3C44A1D0EB}" type="slidenum">
              <a:rPr lang="en-US" altLang="zh-CN">
                <a:ea typeface="宋体" charset="-122"/>
              </a:rPr>
              <a:pPr/>
              <a:t>2</a:t>
            </a:fld>
            <a:endParaRPr lang="en-US" altLang="zh-CN" dirty="0">
              <a:ea typeface="宋体" charset="-122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381000"/>
            <a:ext cx="7772400" cy="838200"/>
          </a:xfrm>
        </p:spPr>
        <p:txBody>
          <a:bodyPr/>
          <a:lstStyle/>
          <a:p>
            <a:pPr algn="l" eaLnBrk="1" hangingPunct="1"/>
            <a:r>
              <a:rPr kumimoji="1" lang="en-US" altLang="zh-CN" sz="3200" b="1" dirty="0">
                <a:solidFill>
                  <a:srgbClr val="0000FF"/>
                </a:solidFill>
                <a:latin typeface="宋体" charset="-122"/>
              </a:rPr>
              <a:t>3.1 </a:t>
            </a:r>
            <a:r>
              <a:rPr kumimoji="1" lang="zh-CN" altLang="en-US" sz="3200" b="1">
                <a:solidFill>
                  <a:srgbClr val="0000FF"/>
                </a:solidFill>
                <a:latin typeface="宋体" charset="-122"/>
              </a:rPr>
              <a:t>基本概念及一次同余式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638175" y="1433513"/>
          <a:ext cx="7721600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3" imgW="3340080" imgH="1434960" progId="Equation.DSMT4">
                  <p:embed/>
                </p:oleObj>
              </mc:Choice>
              <mc:Fallback>
                <p:oleObj name="Equation" r:id="rId3" imgW="3340080" imgH="1434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433513"/>
                        <a:ext cx="7721600" cy="331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09600" y="4800600"/>
          <a:ext cx="70866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5" imgW="3098520" imgH="685800" progId="Equation.DSMT4">
                  <p:embed/>
                </p:oleObj>
              </mc:Choice>
              <mc:Fallback>
                <p:oleObj name="Equation" r:id="rId5" imgW="309852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0866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1817C-397A-4280-A82B-1A195608A41B}" type="slidenum">
              <a:rPr lang="en-US" altLang="zh-CN">
                <a:ea typeface="宋体" charset="-122"/>
              </a:rPr>
              <a:pPr/>
              <a:t>3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762000" y="609600"/>
          <a:ext cx="77470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3" imgW="3251160" imgH="927000" progId="Equation.DSMT4">
                  <p:embed/>
                </p:oleObj>
              </mc:Choice>
              <mc:Fallback>
                <p:oleObj name="Equation" r:id="rId3" imgW="325116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747000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645002"/>
              </p:ext>
            </p:extLst>
          </p:nvPr>
        </p:nvGraphicFramePr>
        <p:xfrm>
          <a:off x="609600" y="2944019"/>
          <a:ext cx="62468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5" imgW="2628720" imgH="228600" progId="Equation.DSMT4">
                  <p:embed/>
                </p:oleObj>
              </mc:Choice>
              <mc:Fallback>
                <p:oleObj name="Equation" r:id="rId5" imgW="26287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44019"/>
                        <a:ext cx="62468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28702"/>
              </p:ext>
            </p:extLst>
          </p:nvPr>
        </p:nvGraphicFramePr>
        <p:xfrm>
          <a:off x="787400" y="3598696"/>
          <a:ext cx="7696200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7" imgW="3365280" imgH="1155600" progId="Equation.DSMT4">
                  <p:embed/>
                </p:oleObj>
              </mc:Choice>
              <mc:Fallback>
                <p:oleObj name="Equation" r:id="rId7" imgW="3365280" imgH="11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598696"/>
                        <a:ext cx="7696200" cy="264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D3549-04B2-4929-8AF9-43B1F59CADB7}" type="slidenum">
              <a:rPr lang="en-US" altLang="zh-CN">
                <a:ea typeface="宋体" charset="-122"/>
              </a:rPr>
              <a:pPr/>
              <a:t>4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2867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6022"/>
              </p:ext>
            </p:extLst>
          </p:nvPr>
        </p:nvGraphicFramePr>
        <p:xfrm>
          <a:off x="376238" y="395288"/>
          <a:ext cx="818515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36" name="Equation" r:id="rId3" imgW="3530520" imgH="927000" progId="Equation.DSMT4">
                  <p:embed/>
                </p:oleObj>
              </mc:Choice>
              <mc:Fallback>
                <p:oleObj name="Equation" r:id="rId3" imgW="3530520" imgH="927000" progId="Equation.DSMT4">
                  <p:embed/>
                  <p:pic>
                    <p:nvPicPr>
                      <p:cNvPr id="2867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95288"/>
                        <a:ext cx="8185150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75099"/>
              </p:ext>
            </p:extLst>
          </p:nvPr>
        </p:nvGraphicFramePr>
        <p:xfrm>
          <a:off x="432118" y="2671763"/>
          <a:ext cx="80089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37" name="Equation" r:id="rId5" imgW="3403440" imgH="685800" progId="Equation.DSMT4">
                  <p:embed/>
                </p:oleObj>
              </mc:Choice>
              <mc:Fallback>
                <p:oleObj name="Equation" r:id="rId5" imgW="3403440" imgH="685800" progId="Equation.DSMT4">
                  <p:embed/>
                  <p:pic>
                    <p:nvPicPr>
                      <p:cNvPr id="2867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8" y="2671763"/>
                        <a:ext cx="8008937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5">
            <a:extLst>
              <a:ext uri="{FF2B5EF4-FFF2-40B4-BE49-F238E27FC236}">
                <a16:creationId xmlns="" xmlns:a16="http://schemas.microsoft.com/office/drawing/2014/main" id="{E4EC8C0C-9F50-4F56-8C77-C02EECBBC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78173"/>
              </p:ext>
            </p:extLst>
          </p:nvPr>
        </p:nvGraphicFramePr>
        <p:xfrm>
          <a:off x="609600" y="4333875"/>
          <a:ext cx="7351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38" name="Equation" r:id="rId7" imgW="3124080" imgH="215640" progId="Equation.DSMT4">
                  <p:embed/>
                </p:oleObj>
              </mc:Choice>
              <mc:Fallback>
                <p:oleObj name="Equation" r:id="rId7" imgW="3124080" imgH="215640" progId="Equation.DSMT4">
                  <p:embed/>
                  <p:pic>
                    <p:nvPicPr>
                      <p:cNvPr id="2867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33875"/>
                        <a:ext cx="73517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5">
            <a:extLst>
              <a:ext uri="{FF2B5EF4-FFF2-40B4-BE49-F238E27FC236}">
                <a16:creationId xmlns="" xmlns:a16="http://schemas.microsoft.com/office/drawing/2014/main" id="{F3B3E1A6-7769-4050-8676-A53F31FBE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440714"/>
              </p:ext>
            </p:extLst>
          </p:nvPr>
        </p:nvGraphicFramePr>
        <p:xfrm>
          <a:off x="1295400" y="4887912"/>
          <a:ext cx="70215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39" name="Equation" r:id="rId9" imgW="2984400" imgH="215640" progId="Equation.DSMT4">
                  <p:embed/>
                </p:oleObj>
              </mc:Choice>
              <mc:Fallback>
                <p:oleObj name="Equation" r:id="rId9" imgW="2984400" imgH="215640" progId="Equation.DSMT4">
                  <p:embed/>
                  <p:pic>
                    <p:nvPicPr>
                      <p:cNvPr id="2867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87912"/>
                        <a:ext cx="702151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>
            <a:extLst>
              <a:ext uri="{FF2B5EF4-FFF2-40B4-BE49-F238E27FC236}">
                <a16:creationId xmlns="" xmlns:a16="http://schemas.microsoft.com/office/drawing/2014/main" id="{E9BA5640-879D-407B-B17C-525A8A948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84933"/>
              </p:ext>
            </p:extLst>
          </p:nvPr>
        </p:nvGraphicFramePr>
        <p:xfrm>
          <a:off x="3465513" y="5456238"/>
          <a:ext cx="32273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0" name="Equation" r:id="rId11" imgW="1371600" imgH="203040" progId="Equation.DSMT4">
                  <p:embed/>
                </p:oleObj>
              </mc:Choice>
              <mc:Fallback>
                <p:oleObj name="Equation" r:id="rId11" imgW="1371600" imgH="203040" progId="Equation.DSMT4">
                  <p:embed/>
                  <p:pic>
                    <p:nvPicPr>
                      <p:cNvPr id="8" name="Object 1025">
                        <a:extLst>
                          <a:ext uri="{FF2B5EF4-FFF2-40B4-BE49-F238E27FC236}">
                            <a16:creationId xmlns="" xmlns:a16="http://schemas.microsoft.com/office/drawing/2014/main" id="{F3B3E1A6-7769-4050-8676-A53F31FBE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5456238"/>
                        <a:ext cx="322738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5">
            <a:extLst>
              <a:ext uri="{FF2B5EF4-FFF2-40B4-BE49-F238E27FC236}">
                <a16:creationId xmlns="" xmlns:a16="http://schemas.microsoft.com/office/drawing/2014/main" id="{690BFA48-8268-4B30-9795-2FC766CBE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68302"/>
              </p:ext>
            </p:extLst>
          </p:nvPr>
        </p:nvGraphicFramePr>
        <p:xfrm>
          <a:off x="683418" y="5994402"/>
          <a:ext cx="7204076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1" name="Equation" r:id="rId13" imgW="3060360" imgH="215640" progId="Equation.DSMT4">
                  <p:embed/>
                </p:oleObj>
              </mc:Choice>
              <mc:Fallback>
                <p:oleObj name="Equation" r:id="rId13" imgW="3060360" imgH="215640" progId="Equation.DSMT4">
                  <p:embed/>
                  <p:pic>
                    <p:nvPicPr>
                      <p:cNvPr id="9" name="Object 1025">
                        <a:extLst>
                          <a:ext uri="{FF2B5EF4-FFF2-40B4-BE49-F238E27FC236}">
                            <a16:creationId xmlns="" xmlns:a16="http://schemas.microsoft.com/office/drawing/2014/main" id="{E9BA5640-879D-407B-B17C-525A8A948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" y="5994402"/>
                        <a:ext cx="7204076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8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2D3549-04B2-4929-8AF9-43B1F59CADB7}" type="slidenum">
              <a:rPr lang="en-US" altLang="zh-CN">
                <a:ea typeface="宋体" charset="-122"/>
              </a:rPr>
              <a:pPr/>
              <a:t>5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2867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91172"/>
              </p:ext>
            </p:extLst>
          </p:nvPr>
        </p:nvGraphicFramePr>
        <p:xfrm>
          <a:off x="533400" y="678497"/>
          <a:ext cx="8224838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Equation" r:id="rId3" imgW="3555720" imgH="914400" progId="Equation.DSMT4">
                  <p:embed/>
                </p:oleObj>
              </mc:Choice>
              <mc:Fallback>
                <p:oleObj name="Equation" r:id="rId3" imgW="3555720" imgH="914400" progId="Equation.DSMT4">
                  <p:embed/>
                  <p:pic>
                    <p:nvPicPr>
                      <p:cNvPr id="286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78497"/>
                        <a:ext cx="8224838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874807"/>
              </p:ext>
            </p:extLst>
          </p:nvPr>
        </p:nvGraphicFramePr>
        <p:xfrm>
          <a:off x="1406525" y="2888297"/>
          <a:ext cx="7010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Equation" r:id="rId5" imgW="3047760" imgH="228600" progId="Equation.DSMT4">
                  <p:embed/>
                </p:oleObj>
              </mc:Choice>
              <mc:Fallback>
                <p:oleObj name="Equation" r:id="rId5" imgW="3047760" imgH="228600" progId="Equation.DSMT4">
                  <p:embed/>
                  <p:pic>
                    <p:nvPicPr>
                      <p:cNvPr id="2867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888297"/>
                        <a:ext cx="70104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1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36513"/>
              </p:ext>
            </p:extLst>
          </p:nvPr>
        </p:nvGraphicFramePr>
        <p:xfrm>
          <a:off x="1143000" y="609600"/>
          <a:ext cx="5141913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3" imgW="2120760" imgH="1815840" progId="Equation.DSMT4">
                  <p:embed/>
                </p:oleObj>
              </mc:Choice>
              <mc:Fallback>
                <p:oleObj name="Equation" r:id="rId3" imgW="2120760" imgH="1815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5141913" cy="4376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197746"/>
              </p:ext>
            </p:extLst>
          </p:nvPr>
        </p:nvGraphicFramePr>
        <p:xfrm>
          <a:off x="1295400" y="5334000"/>
          <a:ext cx="6650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Equation" r:id="rId5" imgW="2743200" imgH="431640" progId="Equation.DSMT4">
                  <p:embed/>
                </p:oleObj>
              </mc:Choice>
              <mc:Fallback>
                <p:oleObj name="Equation" r:id="rId5" imgW="2743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6650038" cy="1041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8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D004F-2D2E-41C8-A572-8E68423E0CB3}" type="slidenum">
              <a:rPr lang="en-US" altLang="zh-CN">
                <a:ea typeface="宋体" charset="-122"/>
              </a:rPr>
              <a:pPr/>
              <a:t>7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598"/>
              </p:ext>
            </p:extLst>
          </p:nvPr>
        </p:nvGraphicFramePr>
        <p:xfrm>
          <a:off x="609600" y="685800"/>
          <a:ext cx="7924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" name="Equation" r:id="rId3" imgW="3276360" imgH="914400" progId="Equation.DSMT4">
                  <p:embed/>
                </p:oleObj>
              </mc:Choice>
              <mc:Fallback>
                <p:oleObj name="Equation" r:id="rId3" imgW="327636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221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19200" y="3124200"/>
          <a:ext cx="7391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" name="Equation" r:id="rId5" imgW="3009600" imgH="228600" progId="Equation.DSMT4">
                  <p:embed/>
                </p:oleObj>
              </mc:Choice>
              <mc:Fallback>
                <p:oleObj name="Equation" r:id="rId5" imgW="3009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7391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400" y="3886200"/>
          <a:ext cx="6858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Equation" r:id="rId7" imgW="2819160" imgH="228600" progId="Equation.DSMT4">
                  <p:embed/>
                </p:oleObj>
              </mc:Choice>
              <mc:Fallback>
                <p:oleObj name="Equation" r:id="rId7" imgW="2819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6858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971800" y="4495800"/>
          <a:ext cx="259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259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33400" y="5105400"/>
          <a:ext cx="7173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" name="Equation" r:id="rId11" imgW="2920680" imgH="228600" progId="Equation.DSMT4">
                  <p:embed/>
                </p:oleObj>
              </mc:Choice>
              <mc:Fallback>
                <p:oleObj name="Equation" r:id="rId11" imgW="29206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717391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09600" y="5791200"/>
          <a:ext cx="1905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" name="Equation" r:id="rId13" imgW="749160" imgH="215640" progId="Equation.DSMT4">
                  <p:embed/>
                </p:oleObj>
              </mc:Choice>
              <mc:Fallback>
                <p:oleObj name="Equation" r:id="rId13" imgW="7491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1905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F54C5-1639-4518-93A9-8D04925BA87F}" type="slidenum">
              <a:rPr lang="en-US" altLang="zh-CN">
                <a:ea typeface="宋体" charset="-122"/>
              </a:rPr>
              <a:pPr/>
              <a:t>8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95400" y="533400"/>
          <a:ext cx="556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" name="Equation" r:id="rId3" imgW="2247840" imgH="431640" progId="Equation.DSMT4">
                  <p:embed/>
                </p:oleObj>
              </mc:Choice>
              <mc:Fallback>
                <p:oleObj name="Equation" r:id="rId3" imgW="22478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5562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22250" y="1524000"/>
          <a:ext cx="275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524000"/>
                        <a:ext cx="2755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057400" y="2057400"/>
          <a:ext cx="5562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" name="Equation" r:id="rId7" imgW="2286000" imgH="431640" progId="Equation.DSMT4">
                  <p:embed/>
                </p:oleObj>
              </mc:Choice>
              <mc:Fallback>
                <p:oleObj name="Equation" r:id="rId7" imgW="22860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562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057400" y="4572000"/>
          <a:ext cx="3962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7" name="Equation" r:id="rId9" imgW="1701720" imgH="431640" progId="Equation.DSMT4">
                  <p:embed/>
                </p:oleObj>
              </mc:Choice>
              <mc:Fallback>
                <p:oleObj name="Equation" r:id="rId9" imgW="17017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39624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263650" y="2862263"/>
          <a:ext cx="6770688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" name="Equation" r:id="rId11" imgW="2946240" imgH="876240" progId="Equation.DSMT4">
                  <p:embed/>
                </p:oleObj>
              </mc:Choice>
              <mc:Fallback>
                <p:oleObj name="Equation" r:id="rId11" imgW="2946240" imgH="876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862263"/>
                        <a:ext cx="6770688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6781800" y="4191000"/>
            <a:ext cx="2057400" cy="1295400"/>
          </a:xfrm>
          <a:prstGeom prst="wedgeRectCallout">
            <a:avLst>
              <a:gd name="adj1" fmla="val -98810"/>
              <a:gd name="adj2" fmla="val -963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宋体" charset="-122"/>
              </a:rPr>
              <a:t>定理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2.3.4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，用广义欧几里得除法计算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04800" y="5715000"/>
          <a:ext cx="6581776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" name="Equation" r:id="rId13" imgW="2666880" imgH="228600" progId="Equation.DSMT4">
                  <p:embed/>
                </p:oleObj>
              </mc:Choice>
              <mc:Fallback>
                <p:oleObj name="Equation" r:id="rId13" imgW="2666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15000"/>
                        <a:ext cx="6581776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F3E6B-9259-4772-990A-74C826FB36C2}" type="slidenum">
              <a:rPr lang="en-US" altLang="zh-CN">
                <a:ea typeface="宋体" charset="-122"/>
              </a:rPr>
              <a:pPr/>
              <a:t>9</a:t>
            </a:fld>
            <a:endParaRPr lang="en-US" altLang="zh-CN" dirty="0">
              <a:ea typeface="宋体" charset="-122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77875" y="609600"/>
          <a:ext cx="63690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7" name="Equation" r:id="rId3" imgW="2603160" imgH="431640" progId="Equation.DSMT4">
                  <p:embed/>
                </p:oleObj>
              </mc:Choice>
              <mc:Fallback>
                <p:oleObj name="Equation" r:id="rId3" imgW="26031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609600"/>
                        <a:ext cx="636905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38200" y="1752600"/>
          <a:ext cx="3962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8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3962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12475"/>
              </p:ext>
            </p:extLst>
          </p:nvPr>
        </p:nvGraphicFramePr>
        <p:xfrm>
          <a:off x="195263" y="2819400"/>
          <a:ext cx="86296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9" name="Equation" r:id="rId7" imgW="3543120" imgH="431640" progId="Equation.DSMT4">
                  <p:embed/>
                </p:oleObj>
              </mc:Choice>
              <mc:Fallback>
                <p:oleObj name="Equation" r:id="rId7" imgW="35431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2819400"/>
                        <a:ext cx="86296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09532"/>
              </p:ext>
            </p:extLst>
          </p:nvPr>
        </p:nvGraphicFramePr>
        <p:xfrm>
          <a:off x="1508125" y="5105400"/>
          <a:ext cx="59737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" name="Equation" r:id="rId9" imgW="2501640" imgH="406080" progId="Equation.DSMT4">
                  <p:embed/>
                </p:oleObj>
              </mc:Choice>
              <mc:Fallback>
                <p:oleObj name="Equation" r:id="rId9" imgW="250164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105400"/>
                        <a:ext cx="59737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086462"/>
              </p:ext>
            </p:extLst>
          </p:nvPr>
        </p:nvGraphicFramePr>
        <p:xfrm>
          <a:off x="485775" y="3948113"/>
          <a:ext cx="80184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Equation" r:id="rId11" imgW="3441600" imgH="469800" progId="Equation.DSMT4">
                  <p:embed/>
                </p:oleObj>
              </mc:Choice>
              <mc:Fallback>
                <p:oleObj name="Equation" r:id="rId11" imgW="344160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948113"/>
                        <a:ext cx="80184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10878</TotalTime>
  <Words>76</Words>
  <Application>Microsoft Office PowerPoint</Application>
  <PresentationFormat>全屏显示(4:3)</PresentationFormat>
  <Paragraphs>20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Theme</vt:lpstr>
      <vt:lpstr>Equation</vt:lpstr>
      <vt:lpstr>MathType 6.0 Equation</vt:lpstr>
      <vt:lpstr>第三章  同余式</vt:lpstr>
      <vt:lpstr>3.1 基本概念及一次同余式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同余式</dc:title>
  <dc:creator>will</dc:creator>
  <cp:lastModifiedBy>User</cp:lastModifiedBy>
  <cp:revision>215</cp:revision>
  <dcterms:created xsi:type="dcterms:W3CDTF">2006-08-16T00:00:00Z</dcterms:created>
  <dcterms:modified xsi:type="dcterms:W3CDTF">2022-09-26T03:04:19Z</dcterms:modified>
</cp:coreProperties>
</file>